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0.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41.xml" ContentType="application/vnd.openxmlformats-officedocument.presentationml.tags+xml"/>
  <Override PartName="/ppt/notesSlides/notesSlide69.xml" ContentType="application/vnd.openxmlformats-officedocument.presentationml.notesSlide+xml"/>
  <Override PartName="/ppt/tags/tag42.xml" ContentType="application/vnd.openxmlformats-officedocument.presentationml.tags+xml"/>
  <Override PartName="/ppt/notesSlides/notesSlide70.xml" ContentType="application/vnd.openxmlformats-officedocument.presentationml.notesSlide+xml"/>
  <Override PartName="/ppt/tags/tag43.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2"/>
  </p:notesMasterIdLst>
  <p:sldIdLst>
    <p:sldId id="2147375358" r:id="rId2"/>
    <p:sldId id="2147375378" r:id="rId3"/>
    <p:sldId id="2147375379" r:id="rId4"/>
    <p:sldId id="2147375380" r:id="rId5"/>
    <p:sldId id="2147375381" r:id="rId6"/>
    <p:sldId id="2147375382" r:id="rId7"/>
    <p:sldId id="2147375387" r:id="rId8"/>
    <p:sldId id="2147375388" r:id="rId9"/>
    <p:sldId id="261" r:id="rId10"/>
    <p:sldId id="2147375226" r:id="rId11"/>
    <p:sldId id="262" r:id="rId12"/>
    <p:sldId id="358" r:id="rId13"/>
    <p:sldId id="2147375227" r:id="rId14"/>
    <p:sldId id="2147375331" r:id="rId15"/>
    <p:sldId id="2147375228" r:id="rId16"/>
    <p:sldId id="2147375386" r:id="rId17"/>
    <p:sldId id="2147375221" r:id="rId18"/>
    <p:sldId id="2147375229" r:id="rId19"/>
    <p:sldId id="2147375230" r:id="rId20"/>
    <p:sldId id="2925" r:id="rId21"/>
    <p:sldId id="2939" r:id="rId22"/>
    <p:sldId id="2147375237" r:id="rId23"/>
    <p:sldId id="2147375231" r:id="rId24"/>
    <p:sldId id="16668818" r:id="rId25"/>
    <p:sldId id="2146848486" r:id="rId26"/>
    <p:sldId id="2147375232" r:id="rId27"/>
    <p:sldId id="2147375157" r:id="rId28"/>
    <p:sldId id="2147375359" r:id="rId29"/>
    <p:sldId id="2147375233" r:id="rId30"/>
    <p:sldId id="2147375240" r:id="rId31"/>
    <p:sldId id="2147375235" r:id="rId32"/>
    <p:sldId id="276" r:id="rId33"/>
    <p:sldId id="2147375236" r:id="rId34"/>
    <p:sldId id="2147375241" r:id="rId35"/>
    <p:sldId id="2146848413" r:id="rId36"/>
    <p:sldId id="257" r:id="rId37"/>
    <p:sldId id="2146848414" r:id="rId38"/>
    <p:sldId id="2146848418" r:id="rId39"/>
    <p:sldId id="2146848415" r:id="rId40"/>
    <p:sldId id="2146848421" r:id="rId41"/>
    <p:sldId id="2146848487" r:id="rId42"/>
    <p:sldId id="2146848416" r:id="rId43"/>
    <p:sldId id="2147375251" r:id="rId44"/>
    <p:sldId id="2147375252" r:id="rId45"/>
    <p:sldId id="2147375254" r:id="rId46"/>
    <p:sldId id="2147375255" r:id="rId47"/>
    <p:sldId id="16767657" r:id="rId48"/>
    <p:sldId id="2147375376" r:id="rId49"/>
    <p:sldId id="2146848432" r:id="rId50"/>
    <p:sldId id="2147375256" r:id="rId51"/>
    <p:sldId id="3018" r:id="rId52"/>
    <p:sldId id="2147375257" r:id="rId53"/>
    <p:sldId id="2147375258" r:id="rId54"/>
    <p:sldId id="266" r:id="rId55"/>
    <p:sldId id="2147375260" r:id="rId56"/>
    <p:sldId id="2146848423" r:id="rId57"/>
    <p:sldId id="2147375270" r:id="rId58"/>
    <p:sldId id="2146848488" r:id="rId59"/>
    <p:sldId id="2146848489" r:id="rId60"/>
    <p:sldId id="2147375261" r:id="rId61"/>
    <p:sldId id="2147375384" r:id="rId62"/>
    <p:sldId id="2146848424" r:id="rId63"/>
    <p:sldId id="2147375139" r:id="rId64"/>
    <p:sldId id="2949" r:id="rId65"/>
    <p:sldId id="2146848425" r:id="rId66"/>
    <p:sldId id="2146848426" r:id="rId67"/>
    <p:sldId id="2146848427" r:id="rId68"/>
    <p:sldId id="2953" r:id="rId69"/>
    <p:sldId id="2964" r:id="rId70"/>
    <p:sldId id="2146848429" r:id="rId71"/>
    <p:sldId id="2146848428" r:id="rId72"/>
    <p:sldId id="2147375389" r:id="rId73"/>
    <p:sldId id="2147375152" r:id="rId74"/>
    <p:sldId id="2147375151" r:id="rId75"/>
    <p:sldId id="2147375150" r:id="rId76"/>
    <p:sldId id="2147375156" r:id="rId77"/>
    <p:sldId id="2147375274" r:id="rId78"/>
    <p:sldId id="2147375275" r:id="rId79"/>
    <p:sldId id="2147375276" r:id="rId80"/>
    <p:sldId id="2147375277" r:id="rId81"/>
    <p:sldId id="2147375278" r:id="rId82"/>
    <p:sldId id="2147375279" r:id="rId83"/>
    <p:sldId id="2147375155" r:id="rId84"/>
    <p:sldId id="2836" r:id="rId85"/>
    <p:sldId id="2147375263" r:id="rId86"/>
    <p:sldId id="2838" r:id="rId87"/>
    <p:sldId id="3002" r:id="rId88"/>
    <p:sldId id="2147375136" r:id="rId89"/>
    <p:sldId id="2147375361" r:id="rId90"/>
    <p:sldId id="2147375390" r:id="rId91"/>
    <p:sldId id="2147375154" r:id="rId92"/>
    <p:sldId id="2147375265" r:id="rId93"/>
    <p:sldId id="2147375280" r:id="rId94"/>
    <p:sldId id="2147375391" r:id="rId95"/>
    <p:sldId id="2147375166" r:id="rId96"/>
    <p:sldId id="2146848412" r:id="rId97"/>
    <p:sldId id="2147375165" r:id="rId98"/>
    <p:sldId id="2147375153" r:id="rId99"/>
    <p:sldId id="2147375369" r:id="rId100"/>
    <p:sldId id="2147375266" r:id="rId101"/>
    <p:sldId id="2147375169" r:id="rId102"/>
    <p:sldId id="2147375158" r:id="rId103"/>
    <p:sldId id="2147375174" r:id="rId104"/>
    <p:sldId id="16668738" r:id="rId105"/>
    <p:sldId id="2147375173" r:id="rId106"/>
    <p:sldId id="2147375167" r:id="rId107"/>
    <p:sldId id="2147375175" r:id="rId108"/>
    <p:sldId id="2147375171" r:id="rId109"/>
    <p:sldId id="2147375181" r:id="rId110"/>
    <p:sldId id="2147375182" r:id="rId111"/>
    <p:sldId id="2147375267" r:id="rId112"/>
    <p:sldId id="2147375176" r:id="rId113"/>
    <p:sldId id="2147375183" r:id="rId114"/>
    <p:sldId id="2147375178" r:id="rId115"/>
    <p:sldId id="2147375268" r:id="rId116"/>
    <p:sldId id="2147375179" r:id="rId117"/>
    <p:sldId id="2147375184" r:id="rId118"/>
    <p:sldId id="2147375190" r:id="rId119"/>
    <p:sldId id="2147375269" r:id="rId120"/>
    <p:sldId id="2147375210" r:id="rId121"/>
    <p:sldId id="2147375303" r:id="rId122"/>
    <p:sldId id="2147375304" r:id="rId123"/>
    <p:sldId id="2147375305" r:id="rId124"/>
    <p:sldId id="2147375306" r:id="rId125"/>
    <p:sldId id="2147375234" r:id="rId126"/>
    <p:sldId id="2147375307" r:id="rId127"/>
    <p:sldId id="2147375308" r:id="rId128"/>
    <p:sldId id="2147375309" r:id="rId129"/>
    <p:sldId id="2147375310" r:id="rId130"/>
    <p:sldId id="2147375259" r:id="rId131"/>
    <p:sldId id="2147375311" r:id="rId132"/>
    <p:sldId id="2147375312" r:id="rId133"/>
    <p:sldId id="2147375239" r:id="rId134"/>
    <p:sldId id="2147375313" r:id="rId135"/>
    <p:sldId id="2147375314" r:id="rId136"/>
    <p:sldId id="2147375315" r:id="rId137"/>
    <p:sldId id="2147375316" r:id="rId138"/>
    <p:sldId id="2147375317" r:id="rId139"/>
    <p:sldId id="2147375264" r:id="rId140"/>
    <p:sldId id="2147375318" r:id="rId141"/>
    <p:sldId id="2147375319" r:id="rId142"/>
    <p:sldId id="2147375332" r:id="rId143"/>
    <p:sldId id="2147375249" r:id="rId144"/>
    <p:sldId id="2147375321" r:id="rId145"/>
    <p:sldId id="2147375322" r:id="rId146"/>
    <p:sldId id="2147375323" r:id="rId147"/>
    <p:sldId id="2147375250" r:id="rId148"/>
    <p:sldId id="2147375324" r:id="rId149"/>
    <p:sldId id="2147375325" r:id="rId150"/>
    <p:sldId id="2147375253" r:id="rId151"/>
    <p:sldId id="2147375326" r:id="rId152"/>
    <p:sldId id="2147375327" r:id="rId153"/>
    <p:sldId id="2147375328" r:id="rId154"/>
    <p:sldId id="2147375329" r:id="rId155"/>
    <p:sldId id="2147375330" r:id="rId156"/>
    <p:sldId id="2147375271" r:id="rId157"/>
    <p:sldId id="2147375191" r:id="rId158"/>
    <p:sldId id="2147375192" r:id="rId159"/>
    <p:sldId id="2147375185" r:id="rId160"/>
    <p:sldId id="2147375168" r:id="rId161"/>
    <p:sldId id="2147375193" r:id="rId162"/>
    <p:sldId id="2147375206" r:id="rId163"/>
    <p:sldId id="2147375194" r:id="rId164"/>
    <p:sldId id="2147375213" r:id="rId165"/>
    <p:sldId id="2147375195" r:id="rId166"/>
    <p:sldId id="2147375197" r:id="rId167"/>
    <p:sldId id="2147375202" r:id="rId168"/>
    <p:sldId id="2147375272" r:id="rId169"/>
    <p:sldId id="2147375198" r:id="rId170"/>
    <p:sldId id="2147375214" r:id="rId171"/>
    <p:sldId id="2147375200" r:id="rId172"/>
    <p:sldId id="2147375201" r:id="rId173"/>
    <p:sldId id="2147375273" r:id="rId174"/>
    <p:sldId id="2147375203" r:id="rId175"/>
    <p:sldId id="2147375204" r:id="rId176"/>
    <p:sldId id="2147375205" r:id="rId177"/>
    <p:sldId id="2147375215" r:id="rId178"/>
    <p:sldId id="2147375217" r:id="rId179"/>
    <p:sldId id="2147375218" r:id="rId180"/>
    <p:sldId id="2147375216" r:id="rId181"/>
    <p:sldId id="2147375242" r:id="rId182"/>
    <p:sldId id="2147375219" r:id="rId183"/>
    <p:sldId id="2147375243" r:id="rId184"/>
    <p:sldId id="2147375244" r:id="rId185"/>
    <p:sldId id="2147375245" r:id="rId186"/>
    <p:sldId id="2147375246" r:id="rId187"/>
    <p:sldId id="2147375247" r:id="rId188"/>
    <p:sldId id="2147375248" r:id="rId189"/>
    <p:sldId id="2147375281" r:id="rId190"/>
    <p:sldId id="2147375284" r:id="rId191"/>
    <p:sldId id="2147375128" r:id="rId192"/>
    <p:sldId id="2147375138" r:id="rId193"/>
    <p:sldId id="2147375285" r:id="rId194"/>
    <p:sldId id="2147375286" r:id="rId195"/>
    <p:sldId id="2147375287" r:id="rId196"/>
    <p:sldId id="2147375145" r:id="rId197"/>
    <p:sldId id="356" r:id="rId198"/>
    <p:sldId id="363" r:id="rId199"/>
    <p:sldId id="366" r:id="rId200"/>
    <p:sldId id="338" r:id="rId201"/>
    <p:sldId id="335" r:id="rId202"/>
    <p:sldId id="352" r:id="rId203"/>
    <p:sldId id="2147375207" r:id="rId204"/>
    <p:sldId id="2147375288" r:id="rId205"/>
    <p:sldId id="16668729" r:id="rId206"/>
    <p:sldId id="2147375208" r:id="rId207"/>
    <p:sldId id="16668764" r:id="rId208"/>
    <p:sldId id="364" r:id="rId209"/>
    <p:sldId id="2147375209" r:id="rId210"/>
    <p:sldId id="16668743" r:id="rId211"/>
    <p:sldId id="16668726" r:id="rId212"/>
    <p:sldId id="2147375289" r:id="rId213"/>
    <p:sldId id="2147375211" r:id="rId214"/>
    <p:sldId id="2147375290" r:id="rId215"/>
    <p:sldId id="2147375291" r:id="rId216"/>
    <p:sldId id="2147375292" r:id="rId217"/>
    <p:sldId id="2147375293" r:id="rId218"/>
    <p:sldId id="2147375294" r:id="rId219"/>
    <p:sldId id="267" r:id="rId220"/>
    <p:sldId id="2147375163" r:id="rId221"/>
    <p:sldId id="315" r:id="rId222"/>
    <p:sldId id="2147375160" r:id="rId223"/>
    <p:sldId id="2147375164" r:id="rId224"/>
    <p:sldId id="2147375295" r:id="rId225"/>
    <p:sldId id="2147375296" r:id="rId226"/>
    <p:sldId id="2147375196" r:id="rId227"/>
    <p:sldId id="2147375297" r:id="rId228"/>
    <p:sldId id="2147375298" r:id="rId229"/>
    <p:sldId id="2147375172" r:id="rId230"/>
    <p:sldId id="293" r:id="rId231"/>
    <p:sldId id="2147375299" r:id="rId232"/>
    <p:sldId id="2147375300" r:id="rId233"/>
    <p:sldId id="284" r:id="rId234"/>
    <p:sldId id="273" r:id="rId235"/>
    <p:sldId id="2147375177" r:id="rId236"/>
    <p:sldId id="287" r:id="rId237"/>
    <p:sldId id="2147375375" r:id="rId238"/>
    <p:sldId id="2147375385" r:id="rId239"/>
    <p:sldId id="16668944" r:id="rId240"/>
    <p:sldId id="2147375377" r:id="rId241"/>
  </p:sldIdLst>
  <p:sldSz cx="12192000" cy="6858000"/>
  <p:notesSz cx="6797675" cy="99298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 F WANG" initials="RW" lastIdx="1" clrIdx="0">
    <p:extLst>
      <p:ext uri="{19B8F6BF-5375-455C-9EA6-DF929625EA0E}">
        <p15:presenceInfo xmlns:p15="http://schemas.microsoft.com/office/powerpoint/2012/main" userId="6c66a40ba2ce22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582"/>
    <a:srgbClr val="11218F"/>
    <a:srgbClr val="DA6665"/>
    <a:srgbClr val="4C7CA7"/>
    <a:srgbClr val="F2F2F2"/>
    <a:srgbClr val="D7EEFC"/>
    <a:srgbClr val="E60012"/>
    <a:srgbClr val="24AB3A"/>
    <a:srgbClr val="FBD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42" autoAdjust="0"/>
    <p:restoredTop sz="95170" autoAdjust="0"/>
  </p:normalViewPr>
  <p:slideViewPr>
    <p:cSldViewPr snapToGrid="0">
      <p:cViewPr>
        <p:scale>
          <a:sx n="80" d="100"/>
          <a:sy n="80" d="100"/>
        </p:scale>
        <p:origin x="422" y="77"/>
      </p:cViewPr>
      <p:guideLst/>
    </p:cSldViewPr>
  </p:slideViewPr>
  <p:notesTextViewPr>
    <p:cViewPr>
      <p:scale>
        <a:sx n="1" d="1"/>
        <a:sy n="1" d="1"/>
      </p:scale>
      <p:origin x="0" y="0"/>
    </p:cViewPr>
  </p:notesTextViewPr>
  <p:sorterViewPr>
    <p:cViewPr varScale="1">
      <p:scale>
        <a:sx n="1" d="1"/>
        <a:sy n="1" d="1"/>
      </p:scale>
      <p:origin x="0" y="-29635"/>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commentAuthors" Target="commentAuthor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theme" Target="theme/theme1.xml"/><Relationship Id="rId106" Type="http://schemas.openxmlformats.org/officeDocument/2006/relationships/slide" Target="slides/slide105.xml"/><Relationship Id="rId127" Type="http://schemas.openxmlformats.org/officeDocument/2006/relationships/slide" Target="slides/slide12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Macro-Enabled_Worksheet1.xlsm"/><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Macro-Enabled_Worksheet2.xlsm"/><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23622047244094"/>
          <c:y val="9.3567251461988299E-2"/>
          <c:w val="0.86866614430214717"/>
          <c:h val="0.74240769483377744"/>
        </c:manualLayout>
      </c:layout>
      <c:barChart>
        <c:barDir val="col"/>
        <c:grouping val="clustered"/>
        <c:varyColors val="0"/>
        <c:ser>
          <c:idx val="0"/>
          <c:order val="0"/>
          <c:tx>
            <c:strRef>
              <c:f>Sheet1!$B$1</c:f>
              <c:strCache>
                <c:ptCount val="1"/>
                <c:pt idx="0">
                  <c:v>系列 1</c:v>
                </c:pt>
              </c:strCache>
            </c:strRef>
          </c:tx>
          <c:spPr>
            <a:solidFill>
              <a:srgbClr val="004582"/>
            </a:solidFill>
            <a:ln w="9525" cap="flat" cmpd="sng" algn="ctr">
              <a:noFill/>
              <a:round/>
            </a:ln>
            <a:effectLst/>
          </c:spPr>
          <c:invertIfNegative val="0"/>
          <c:dPt>
            <c:idx val="4"/>
            <c:invertIfNegative val="0"/>
            <c:bubble3D val="0"/>
            <c:spPr>
              <a:solidFill>
                <a:srgbClr val="004582"/>
              </a:solidFill>
              <a:ln w="9525" cap="flat" cmpd="sng" algn="ctr">
                <a:noFill/>
                <a:round/>
              </a:ln>
              <a:effectLst/>
            </c:spPr>
            <c:extLst>
              <c:ext xmlns:c16="http://schemas.microsoft.com/office/drawing/2014/chart" uri="{C3380CC4-5D6E-409C-BE32-E72D297353CC}">
                <c16:uniqueId val="{00000001-7DB7-7842-8A3C-01A55951DE17}"/>
              </c:ext>
            </c:extLst>
          </c:dPt>
          <c:dPt>
            <c:idx val="5"/>
            <c:invertIfNegative val="0"/>
            <c:bubble3D val="0"/>
            <c:spPr>
              <a:solidFill>
                <a:srgbClr val="C00000"/>
              </a:solidFill>
              <a:ln w="9525" cap="flat" cmpd="sng" algn="ctr">
                <a:noFill/>
                <a:round/>
              </a:ln>
              <a:effectLst/>
            </c:spPr>
            <c:extLst>
              <c:ext xmlns:c16="http://schemas.microsoft.com/office/drawing/2014/chart" uri="{C3380CC4-5D6E-409C-BE32-E72D297353CC}">
                <c16:uniqueId val="{00000003-7DB7-7842-8A3C-01A55951DE17}"/>
              </c:ext>
            </c:extLst>
          </c:dPt>
          <c:dLbls>
            <c:dLbl>
              <c:idx val="4"/>
              <c:layout>
                <c:manualLayout>
                  <c:x val="-1.197232676797329E-3"/>
                  <c:y val="-2.1527184214641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B7-7842-8A3C-01A55951DE1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icrosoft YaHei" panose="020B0503020204020204" pitchFamily="34" charset="-122"/>
                    <a:ea typeface="Microsoft YaHei" panose="020B0503020204020204" pitchFamily="34"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1958-1959</c:v>
                </c:pt>
                <c:pt idx="1">
                  <c:v>1979-1980</c:v>
                </c:pt>
                <c:pt idx="2">
                  <c:v>1991</c:v>
                </c:pt>
                <c:pt idx="3">
                  <c:v>2002</c:v>
                </c:pt>
                <c:pt idx="4">
                  <c:v>2012-2015</c:v>
                </c:pt>
                <c:pt idx="5">
                  <c:v>2018</c:v>
                </c:pt>
              </c:strCache>
            </c:strRef>
          </c:cat>
          <c:val>
            <c:numRef>
              <c:f>Sheet1!$B$2:$B$7</c:f>
              <c:numCache>
                <c:formatCode>0.0%</c:formatCode>
                <c:ptCount val="6"/>
                <c:pt idx="0">
                  <c:v>5.0999999999999997E-2</c:v>
                </c:pt>
                <c:pt idx="1">
                  <c:v>7.6999999999999999E-2</c:v>
                </c:pt>
                <c:pt idx="2">
                  <c:v>0.13600000000000001</c:v>
                </c:pt>
                <c:pt idx="3">
                  <c:v>0.188</c:v>
                </c:pt>
                <c:pt idx="4">
                  <c:v>0.23200000000000001</c:v>
                </c:pt>
                <c:pt idx="5">
                  <c:v>0.27500000000000002</c:v>
                </c:pt>
              </c:numCache>
            </c:numRef>
          </c:val>
          <c:extLst>
            <c:ext xmlns:c16="http://schemas.microsoft.com/office/drawing/2014/chart" uri="{C3380CC4-5D6E-409C-BE32-E72D297353CC}">
              <c16:uniqueId val="{00000006-7DB7-7842-8A3C-01A55951DE17}"/>
            </c:ext>
          </c:extLst>
        </c:ser>
        <c:dLbls>
          <c:showLegendKey val="0"/>
          <c:showVal val="1"/>
          <c:showCatName val="0"/>
          <c:showSerName val="0"/>
          <c:showPercent val="0"/>
          <c:showBubbleSize val="0"/>
        </c:dLbls>
        <c:gapWidth val="150"/>
        <c:axId val="197917696"/>
        <c:axId val="346830720"/>
      </c:barChart>
      <c:catAx>
        <c:axId val="197917696"/>
        <c:scaling>
          <c:orientation val="minMax"/>
        </c:scaling>
        <c:delete val="0"/>
        <c:axPos val="b"/>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Microsoft YaHei" panose="020B0503020204020204" pitchFamily="34" charset="-122"/>
                <a:ea typeface="Microsoft YaHei" panose="020B0503020204020204" pitchFamily="34" charset="-122"/>
                <a:cs typeface="+mn-cs"/>
              </a:defRPr>
            </a:pPr>
            <a:endParaRPr lang="zh-CN"/>
          </a:p>
        </c:txPr>
        <c:crossAx val="346830720"/>
        <c:crosses val="autoZero"/>
        <c:auto val="1"/>
        <c:lblAlgn val="ctr"/>
        <c:lblOffset val="100"/>
        <c:noMultiLvlLbl val="0"/>
      </c:catAx>
      <c:valAx>
        <c:axId val="346830720"/>
        <c:scaling>
          <c:orientation val="minMax"/>
          <c:max val="0.30000000000000004"/>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Microsoft YaHei" panose="020B0503020204020204" pitchFamily="34" charset="-122"/>
                <a:ea typeface="Microsoft YaHei" panose="020B0503020204020204" pitchFamily="34" charset="-122"/>
                <a:cs typeface="+mn-cs"/>
              </a:defRPr>
            </a:pPr>
            <a:endParaRPr lang="zh-CN"/>
          </a:p>
        </c:txPr>
        <c:crossAx val="197917696"/>
        <c:crosses val="autoZero"/>
        <c:crossBetween val="between"/>
        <c:majorUnit val="5.0000000000000114E-2"/>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23622047244094"/>
          <c:y val="9.3567251461988299E-2"/>
          <c:w val="0.86866614430214717"/>
          <c:h val="0.74240769483377744"/>
        </c:manualLayout>
      </c:layout>
      <c:barChart>
        <c:barDir val="col"/>
        <c:grouping val="clustered"/>
        <c:varyColors val="0"/>
        <c:ser>
          <c:idx val="0"/>
          <c:order val="0"/>
          <c:tx>
            <c:strRef>
              <c:f>Sheet1!$B$1</c:f>
              <c:strCache>
                <c:ptCount val="1"/>
                <c:pt idx="0">
                  <c:v>系列 1</c:v>
                </c:pt>
              </c:strCache>
            </c:strRef>
          </c:tx>
          <c:spPr>
            <a:solidFill>
              <a:srgbClr val="004582"/>
            </a:solidFill>
            <a:ln w="9525" cap="flat" cmpd="sng" algn="ctr">
              <a:noFill/>
              <a:round/>
            </a:ln>
            <a:effectLst/>
          </c:spPr>
          <c:invertIfNegative val="0"/>
          <c:dPt>
            <c:idx val="1"/>
            <c:invertIfNegative val="0"/>
            <c:bubble3D val="0"/>
            <c:spPr>
              <a:solidFill>
                <a:srgbClr val="004582"/>
              </a:solidFill>
              <a:ln w="9525" cap="flat" cmpd="sng" algn="ctr">
                <a:noFill/>
                <a:round/>
              </a:ln>
              <a:effectLst/>
            </c:spPr>
            <c:extLst>
              <c:ext xmlns:c16="http://schemas.microsoft.com/office/drawing/2014/chart" uri="{C3380CC4-5D6E-409C-BE32-E72D297353CC}">
                <c16:uniqueId val="{00000007-033F-DC46-8098-D21090DB31E4}"/>
              </c:ext>
            </c:extLst>
          </c:dPt>
          <c:dPt>
            <c:idx val="2"/>
            <c:invertIfNegative val="0"/>
            <c:bubble3D val="0"/>
            <c:spPr>
              <a:solidFill>
                <a:srgbClr val="C00000"/>
              </a:solidFill>
              <a:ln w="9525" cap="flat" cmpd="sng" algn="ctr">
                <a:noFill/>
                <a:round/>
              </a:ln>
              <a:effectLst/>
            </c:spPr>
            <c:extLst>
              <c:ext xmlns:c16="http://schemas.microsoft.com/office/drawing/2014/chart" uri="{C3380CC4-5D6E-409C-BE32-E72D297353CC}">
                <c16:uniqueId val="{00000008-033F-DC46-8098-D21090DB31E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icrosoft YaHei" panose="020B0503020204020204" pitchFamily="34" charset="-122"/>
                    <a:ea typeface="Microsoft YaHei" panose="020B0503020204020204" pitchFamily="34"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60-79岁</c:v>
                </c:pt>
                <c:pt idx="1">
                  <c:v>40-59岁</c:v>
                </c:pt>
                <c:pt idx="2">
                  <c:v>20-39岁</c:v>
                </c:pt>
              </c:strCache>
            </c:strRef>
          </c:cat>
          <c:val>
            <c:numRef>
              <c:f>Sheet1!$B$2:$B$4</c:f>
              <c:numCache>
                <c:formatCode>0.0%</c:formatCode>
                <c:ptCount val="3"/>
                <c:pt idx="0">
                  <c:v>0.251</c:v>
                </c:pt>
                <c:pt idx="1">
                  <c:v>0.874</c:v>
                </c:pt>
                <c:pt idx="2">
                  <c:v>1.444</c:v>
                </c:pt>
              </c:numCache>
            </c:numRef>
          </c:val>
          <c:extLst>
            <c:ext xmlns:c16="http://schemas.microsoft.com/office/drawing/2014/chart" uri="{C3380CC4-5D6E-409C-BE32-E72D297353CC}">
              <c16:uniqueId val="{00000001-7219-7C48-8571-D444A724E151}"/>
            </c:ext>
          </c:extLst>
        </c:ser>
        <c:dLbls>
          <c:showLegendKey val="0"/>
          <c:showVal val="1"/>
          <c:showCatName val="0"/>
          <c:showSerName val="0"/>
          <c:showPercent val="0"/>
          <c:showBubbleSize val="0"/>
        </c:dLbls>
        <c:gapWidth val="126"/>
        <c:overlap val="-29"/>
        <c:axId val="197917696"/>
        <c:axId val="346830720"/>
      </c:barChart>
      <c:catAx>
        <c:axId val="197917696"/>
        <c:scaling>
          <c:orientation val="minMax"/>
        </c:scaling>
        <c:delete val="0"/>
        <c:axPos val="b"/>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Microsoft YaHei" panose="020B0503020204020204" pitchFamily="34" charset="-122"/>
                <a:ea typeface="Microsoft YaHei" panose="020B0503020204020204" pitchFamily="34" charset="-122"/>
                <a:cs typeface="+mn-cs"/>
              </a:defRPr>
            </a:pPr>
            <a:endParaRPr lang="zh-CN"/>
          </a:p>
        </c:txPr>
        <c:crossAx val="346830720"/>
        <c:crosses val="autoZero"/>
        <c:auto val="1"/>
        <c:lblAlgn val="ctr"/>
        <c:lblOffset val="100"/>
        <c:noMultiLvlLbl val="0"/>
      </c:catAx>
      <c:valAx>
        <c:axId val="346830720"/>
        <c:scaling>
          <c:orientation val="minMax"/>
          <c:max val="1.5"/>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Microsoft YaHei" panose="020B0503020204020204" pitchFamily="34" charset="-122"/>
                <a:ea typeface="Microsoft YaHei" panose="020B0503020204020204" pitchFamily="34" charset="-122"/>
                <a:cs typeface="+mn-cs"/>
              </a:defRPr>
            </a:pPr>
            <a:endParaRPr lang="zh-CN"/>
          </a:p>
        </c:txPr>
        <c:crossAx val="197917696"/>
        <c:crosses val="autoZero"/>
        <c:crossBetween val="between"/>
        <c:majorUnit val="0.30000000000000004"/>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14814814814814"/>
          <c:y val="6.5789473684210523E-2"/>
          <c:w val="0.84330484330484334"/>
          <c:h val="0.76315789473684215"/>
        </c:manualLayout>
      </c:layout>
      <c:barChart>
        <c:barDir val="col"/>
        <c:grouping val="clustered"/>
        <c:varyColors val="0"/>
        <c:ser>
          <c:idx val="0"/>
          <c:order val="0"/>
          <c:tx>
            <c:strRef>
              <c:f>Sheet1!$A$2</c:f>
              <c:strCache>
                <c:ptCount val="1"/>
                <c:pt idx="0">
                  <c:v>1991</c:v>
                </c:pt>
              </c:strCache>
            </c:strRef>
          </c:tx>
          <c:spPr>
            <a:solidFill>
              <a:srgbClr val="004582">
                <a:alpha val="60000"/>
              </a:srgbClr>
            </a:solidFill>
            <a:ln>
              <a:noFill/>
            </a:ln>
            <a:effectLst/>
          </c:spPr>
          <c:invertIfNegative val="0"/>
          <c:dLbls>
            <c:dLbl>
              <c:idx val="0"/>
              <c:layout>
                <c:manualLayout>
                  <c:x val="-1.3816925734024179E-3"/>
                  <c:y val="-4.5568774896883533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5B-A540-9377-E914B7420415}"/>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icrosoft YaHei" panose="020B0503020204020204" pitchFamily="34" charset="-122"/>
                    <a:ea typeface="Microsoft YaHei" panose="020B0503020204020204" pitchFamily="34"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知晓率</c:v>
                </c:pt>
                <c:pt idx="1">
                  <c:v>治疗率</c:v>
                </c:pt>
                <c:pt idx="2">
                  <c:v>控制率</c:v>
                </c:pt>
              </c:strCache>
            </c:strRef>
          </c:cat>
          <c:val>
            <c:numRef>
              <c:f>Sheet1!$B$2:$D$2</c:f>
              <c:numCache>
                <c:formatCode>0.0%</c:formatCode>
                <c:ptCount val="3"/>
                <c:pt idx="0">
                  <c:v>0.27</c:v>
                </c:pt>
                <c:pt idx="1">
                  <c:v>0.12</c:v>
                </c:pt>
                <c:pt idx="2">
                  <c:v>0.03</c:v>
                </c:pt>
              </c:numCache>
            </c:numRef>
          </c:val>
          <c:extLst>
            <c:ext xmlns:c16="http://schemas.microsoft.com/office/drawing/2014/chart" uri="{C3380CC4-5D6E-409C-BE32-E72D297353CC}">
              <c16:uniqueId val="{00000001-005B-A540-9377-E914B7420415}"/>
            </c:ext>
          </c:extLst>
        </c:ser>
        <c:ser>
          <c:idx val="1"/>
          <c:order val="1"/>
          <c:tx>
            <c:strRef>
              <c:f>Sheet1!$A$3</c:f>
              <c:strCache>
                <c:ptCount val="1"/>
                <c:pt idx="0">
                  <c:v>2002</c:v>
                </c:pt>
              </c:strCache>
            </c:strRef>
          </c:tx>
          <c:spPr>
            <a:solidFill>
              <a:srgbClr val="004582">
                <a:alpha val="80000"/>
              </a:srgb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icrosoft YaHei" panose="020B0503020204020204" pitchFamily="34" charset="-122"/>
                    <a:ea typeface="Microsoft YaHei" panose="020B0503020204020204" pitchFamily="34"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知晓率</c:v>
                </c:pt>
                <c:pt idx="1">
                  <c:v>治疗率</c:v>
                </c:pt>
                <c:pt idx="2">
                  <c:v>控制率</c:v>
                </c:pt>
              </c:strCache>
            </c:strRef>
          </c:cat>
          <c:val>
            <c:numRef>
              <c:f>Sheet1!$B$3:$D$3</c:f>
              <c:numCache>
                <c:formatCode>0.0%</c:formatCode>
                <c:ptCount val="3"/>
                <c:pt idx="0">
                  <c:v>0.30199999999999999</c:v>
                </c:pt>
                <c:pt idx="1">
                  <c:v>0.246</c:v>
                </c:pt>
                <c:pt idx="2">
                  <c:v>6.0999999999999999E-2</c:v>
                </c:pt>
              </c:numCache>
            </c:numRef>
          </c:val>
          <c:extLst>
            <c:ext xmlns:c16="http://schemas.microsoft.com/office/drawing/2014/chart" uri="{C3380CC4-5D6E-409C-BE32-E72D297353CC}">
              <c16:uniqueId val="{00000002-005B-A540-9377-E914B7420415}"/>
            </c:ext>
          </c:extLst>
        </c:ser>
        <c:ser>
          <c:idx val="2"/>
          <c:order val="2"/>
          <c:tx>
            <c:strRef>
              <c:f>Sheet1!$A$4</c:f>
              <c:strCache>
                <c:ptCount val="1"/>
                <c:pt idx="0">
                  <c:v>2010-2012</c:v>
                </c:pt>
              </c:strCache>
            </c:strRef>
          </c:tx>
          <c:spPr>
            <a:solidFill>
              <a:schemeClr val="accent3"/>
            </a:solidFill>
            <a:ln>
              <a:noFill/>
            </a:ln>
            <a:effectLst/>
          </c:spPr>
          <c:invertIfNegative val="0"/>
          <c:cat>
            <c:strRef>
              <c:f>Sheet1!$B$1:$D$1</c:f>
              <c:strCache>
                <c:ptCount val="3"/>
                <c:pt idx="0">
                  <c:v>知晓率</c:v>
                </c:pt>
                <c:pt idx="1">
                  <c:v>治疗率</c:v>
                </c:pt>
                <c:pt idx="2">
                  <c:v>控制率</c:v>
                </c:pt>
              </c:strCache>
            </c:strRef>
          </c:cat>
          <c:val>
            <c:numRef>
              <c:f>Sheet1!$B$4:$D$4</c:f>
              <c:numCache>
                <c:formatCode>0.0%</c:formatCode>
                <c:ptCount val="3"/>
                <c:pt idx="0">
                  <c:v>0.46500000000000002</c:v>
                </c:pt>
                <c:pt idx="1">
                  <c:v>0.41099999999999998</c:v>
                </c:pt>
                <c:pt idx="2">
                  <c:v>0.14599999999999999</c:v>
                </c:pt>
              </c:numCache>
            </c:numRef>
          </c:val>
          <c:extLst>
            <c:ext xmlns:c16="http://schemas.microsoft.com/office/drawing/2014/chart" uri="{C3380CC4-5D6E-409C-BE32-E72D297353CC}">
              <c16:uniqueId val="{00000004-005B-A540-9377-E914B7420415}"/>
            </c:ext>
          </c:extLst>
        </c:ser>
        <c:ser>
          <c:idx val="3"/>
          <c:order val="3"/>
          <c:tx>
            <c:strRef>
              <c:f>Sheet1!$A$5</c:f>
              <c:strCache>
                <c:ptCount val="1"/>
                <c:pt idx="0">
                  <c:v>2012-2015</c:v>
                </c:pt>
              </c:strCache>
            </c:strRef>
          </c:tx>
          <c:spPr>
            <a:solidFill>
              <a:srgbClr val="004582"/>
            </a:solidFill>
            <a:ln>
              <a:noFill/>
            </a:ln>
            <a:effectLst/>
          </c:spPr>
          <c:invertIfNegative val="0"/>
          <c:dLbls>
            <c:dLbl>
              <c:idx val="1"/>
              <c:layout>
                <c:manualLayout>
                  <c:x val="0"/>
                  <c:y val="1.01951517886956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EE-5B42-916D-24B759238145}"/>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icrosoft YaHei" panose="020B0503020204020204" pitchFamily="34" charset="-122"/>
                    <a:ea typeface="Microsoft YaHei" panose="020B0503020204020204" pitchFamily="34"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知晓率</c:v>
                </c:pt>
                <c:pt idx="1">
                  <c:v>治疗率</c:v>
                </c:pt>
                <c:pt idx="2">
                  <c:v>控制率</c:v>
                </c:pt>
              </c:strCache>
            </c:strRef>
          </c:cat>
          <c:val>
            <c:numRef>
              <c:f>Sheet1!$B$5:$D$5</c:f>
              <c:numCache>
                <c:formatCode>0.0%</c:formatCode>
                <c:ptCount val="3"/>
                <c:pt idx="0">
                  <c:v>0.51600000000000001</c:v>
                </c:pt>
                <c:pt idx="1">
                  <c:v>0.45800000000000002</c:v>
                </c:pt>
                <c:pt idx="2">
                  <c:v>0.16800000000000001</c:v>
                </c:pt>
              </c:numCache>
            </c:numRef>
          </c:val>
          <c:extLst>
            <c:ext xmlns:c16="http://schemas.microsoft.com/office/drawing/2014/chart" uri="{C3380CC4-5D6E-409C-BE32-E72D297353CC}">
              <c16:uniqueId val="{00000000-FD1C-7343-8695-3A3EEC960B87}"/>
            </c:ext>
          </c:extLst>
        </c:ser>
        <c:dLbls>
          <c:showLegendKey val="0"/>
          <c:showVal val="0"/>
          <c:showCatName val="0"/>
          <c:showSerName val="0"/>
          <c:showPercent val="0"/>
          <c:showBubbleSize val="0"/>
        </c:dLbls>
        <c:gapWidth val="199"/>
        <c:axId val="242796032"/>
        <c:axId val="242797568"/>
      </c:barChart>
      <c:catAx>
        <c:axId val="242796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cap="none" spc="0" normalizeH="0" baseline="0">
                <a:solidFill>
                  <a:schemeClr val="tx1"/>
                </a:solidFill>
                <a:latin typeface="Microsoft YaHei" panose="020B0503020204020204" pitchFamily="34" charset="-122"/>
                <a:ea typeface="Microsoft YaHei" panose="020B0503020204020204" pitchFamily="34" charset="-122"/>
                <a:cs typeface="+mn-cs"/>
              </a:defRPr>
            </a:pPr>
            <a:endParaRPr lang="zh-CN"/>
          </a:p>
        </c:txPr>
        <c:crossAx val="242797568"/>
        <c:crosses val="autoZero"/>
        <c:auto val="1"/>
        <c:lblAlgn val="ctr"/>
        <c:lblOffset val="100"/>
        <c:noMultiLvlLbl val="0"/>
      </c:catAx>
      <c:valAx>
        <c:axId val="24279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Microsoft YaHei" panose="020B0503020204020204" pitchFamily="34" charset="-122"/>
                <a:ea typeface="Microsoft YaHei" panose="020B0503020204020204" pitchFamily="34" charset="-122"/>
                <a:cs typeface="+mn-cs"/>
              </a:defRPr>
            </a:pPr>
            <a:endParaRPr lang="zh-CN"/>
          </a:p>
        </c:txPr>
        <c:crossAx val="242796032"/>
        <c:crosses val="autoZero"/>
        <c:crossBetween val="between"/>
      </c:valAx>
      <c:spPr>
        <a:noFill/>
        <a:ln>
          <a:noFill/>
        </a:ln>
        <a:effectLst/>
      </c:spPr>
    </c:plotArea>
    <c:legend>
      <c:legendPos val="t"/>
      <c:layout>
        <c:manualLayout>
          <c:xMode val="edge"/>
          <c:yMode val="edge"/>
          <c:x val="0.37863336488709171"/>
          <c:y val="0.93988989037161996"/>
          <c:w val="0.35725222923424221"/>
          <c:h val="6.011010962838000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icrosoft YaHei" panose="020B0503020204020204" pitchFamily="34" charset="-122"/>
              <a:ea typeface="Microsoft YaHei" panose="020B0503020204020204" pitchFamily="34" charset="-122"/>
              <a:cs typeface="+mn-cs"/>
            </a:defRPr>
          </a:pPr>
          <a:endParaRPr lang="zh-CN"/>
        </a:p>
      </c:txPr>
    </c:legend>
    <c:plotVisOnly val="1"/>
    <c:dispBlanksAs val="gap"/>
    <c:showDLblsOverMax val="0"/>
  </c:chart>
  <c:spPr>
    <a:noFill/>
    <a:ln>
      <a:noFill/>
    </a:ln>
    <a:effectLst/>
  </c:spPr>
  <c:txPr>
    <a:bodyPr/>
    <a:lstStyle/>
    <a:p>
      <a:pPr>
        <a:defRPr>
          <a:latin typeface="Microsoft YaHei" panose="020B0503020204020204" pitchFamily="34" charset="-122"/>
          <a:ea typeface="Microsoft YaHei"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9AABCAB-D3DB-3647-A2D6-3C1FF5CAB1F6}"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zh-CN" altLang="en-US"/>
        </a:p>
      </dgm:t>
    </dgm:pt>
    <dgm:pt modelId="{87C847E0-0A62-D440-B247-2862A49A76E2}">
      <dgm:prSet phldrT="[文本]" custT="1"/>
      <dgm:spPr>
        <a:solidFill>
          <a:srgbClr val="004582"/>
        </a:solidFill>
      </dgm:spPr>
      <dgm:t>
        <a:bodyPr/>
        <a:lstStyle/>
        <a:p>
          <a:r>
            <a:rPr lang="zh-CN" altLang="en-US" sz="1800" b="1" dirty="0">
              <a:solidFill>
                <a:schemeClr val="bg1"/>
              </a:solidFill>
              <a:latin typeface="Microsoft YaHei" panose="020B0503020204020204" pitchFamily="34" charset="-122"/>
              <a:ea typeface="Microsoft YaHei" panose="020B0503020204020204" pitchFamily="34" charset="-122"/>
            </a:rPr>
            <a:t>治疗性生活方式干预</a:t>
          </a:r>
          <a:endParaRPr lang="zh-CN" altLang="en-US" sz="1800" dirty="0">
            <a:solidFill>
              <a:schemeClr val="bg1"/>
            </a:solidFill>
            <a:latin typeface="Microsoft YaHei" panose="020B0503020204020204" pitchFamily="34" charset="-122"/>
            <a:ea typeface="Microsoft YaHei" panose="020B0503020204020204" pitchFamily="34" charset="-122"/>
          </a:endParaRPr>
        </a:p>
      </dgm:t>
    </dgm:pt>
    <dgm:pt modelId="{8C241E36-25C9-BE4B-8C56-BA1E3915DECA}" type="parTrans" cxnId="{10E57B40-BE8B-B94B-9155-8282D31B5A1E}">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311EEF26-AB9B-834A-AB9B-9067EB9EEB4B}" type="sibTrans" cxnId="{10E57B40-BE8B-B94B-9155-8282D31B5A1E}">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3FB9C1DA-546C-F54B-B0DA-8048ED7DD613}">
      <dgm:prSet phldrT="[文本]"/>
      <dgm:spPr>
        <a:solidFill>
          <a:srgbClr val="C00000"/>
        </a:solidFill>
        <a:ln w="28575">
          <a:solidFill>
            <a:srgbClr val="C00000"/>
          </a:solidFill>
        </a:ln>
      </dgm:spPr>
      <dgm:t>
        <a:bodyPr/>
        <a:lstStyle/>
        <a:p>
          <a:r>
            <a:rPr lang="zh-CN" altLang="en-US" b="1" dirty="0">
              <a:solidFill>
                <a:schemeClr val="bg1"/>
              </a:solidFill>
              <a:latin typeface="Microsoft YaHei" panose="020B0503020204020204" pitchFamily="34" charset="-122"/>
              <a:ea typeface="Microsoft YaHei" panose="020B0503020204020204" pitchFamily="34" charset="-122"/>
            </a:rPr>
            <a:t>减少钠盐摄入增加钾摄入</a:t>
          </a:r>
          <a:endParaRPr lang="zh-CN" altLang="en-US" dirty="0">
            <a:solidFill>
              <a:schemeClr val="bg1"/>
            </a:solidFill>
            <a:latin typeface="Microsoft YaHei" panose="020B0503020204020204" pitchFamily="34" charset="-122"/>
            <a:ea typeface="Microsoft YaHei" panose="020B0503020204020204" pitchFamily="34" charset="-122"/>
          </a:endParaRPr>
        </a:p>
      </dgm:t>
    </dgm:pt>
    <dgm:pt modelId="{B3B40494-E648-6B46-B0A9-3A8D30A3C239}" type="parTrans" cxnId="{CE34740C-6FB5-F047-95EB-2FDA1727E455}">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2E81F6B4-41D9-F946-982C-F9E34F8EE975}" type="sibTrans" cxnId="{CE34740C-6FB5-F047-95EB-2FDA1727E455}">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23D09FDC-85AC-8C49-A025-87AC19742035}">
      <dgm:prSet phldrT="[文本]"/>
      <dgm:spPr>
        <a:solidFill>
          <a:srgbClr val="C00000"/>
        </a:solidFill>
        <a:ln w="28575">
          <a:solidFill>
            <a:srgbClr val="C00000"/>
          </a:solidFill>
        </a:ln>
      </dgm:spPr>
      <dgm:t>
        <a:bodyPr/>
        <a:lstStyle/>
        <a:p>
          <a:r>
            <a:rPr lang="zh-CN" altLang="en-US" b="1" dirty="0">
              <a:solidFill>
                <a:schemeClr val="bg1"/>
              </a:solidFill>
              <a:latin typeface="Microsoft YaHei" panose="020B0503020204020204" pitchFamily="34" charset="-122"/>
              <a:ea typeface="Microsoft YaHei" panose="020B0503020204020204" pitchFamily="34" charset="-122"/>
            </a:rPr>
            <a:t>控制体重</a:t>
          </a:r>
        </a:p>
      </dgm:t>
    </dgm:pt>
    <dgm:pt modelId="{6B26DE6E-8E83-6A41-8EBE-ED7997AFBD3E}" type="parTrans" cxnId="{02E2BE0F-16A7-D146-B96C-52C41F5BED7E}">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ED27BA11-9CEF-FE41-8CE8-DD83EAE006EE}" type="sibTrans" cxnId="{02E2BE0F-16A7-D146-B96C-52C41F5BED7E}">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5C740793-18EC-2948-A704-6B94EF2BB8D0}">
      <dgm:prSet phldrT="[文本]"/>
      <dgm:spPr>
        <a:solidFill>
          <a:srgbClr val="C00000"/>
        </a:solidFill>
        <a:ln w="28575">
          <a:solidFill>
            <a:srgbClr val="C00000"/>
          </a:solidFill>
        </a:ln>
      </dgm:spPr>
      <dgm:t>
        <a:bodyPr/>
        <a:lstStyle/>
        <a:p>
          <a:r>
            <a:rPr lang="zh-CN" altLang="en-US" b="1" dirty="0">
              <a:solidFill>
                <a:schemeClr val="bg1"/>
              </a:solidFill>
              <a:latin typeface="Microsoft YaHei" panose="020B0503020204020204" pitchFamily="34" charset="-122"/>
              <a:ea typeface="Microsoft YaHei" panose="020B0503020204020204" pitchFamily="34" charset="-122"/>
            </a:rPr>
            <a:t>不吸烟</a:t>
          </a:r>
        </a:p>
      </dgm:t>
    </dgm:pt>
    <dgm:pt modelId="{D0E5962E-4B09-D346-88C7-F60EF04C37C8}" type="parTrans" cxnId="{92B57AE8-AB8A-9040-BC5E-127C96D147BA}">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B7255872-955D-A747-AC99-91BCBA564D0F}" type="sibTrans" cxnId="{92B57AE8-AB8A-9040-BC5E-127C96D147BA}">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BD482E86-55F8-DB46-A696-6C751BAF1A88}">
      <dgm:prSet phldrT="[文本]"/>
      <dgm:spPr>
        <a:solidFill>
          <a:srgbClr val="C00000"/>
        </a:solidFill>
        <a:ln w="28575">
          <a:solidFill>
            <a:srgbClr val="C00000"/>
          </a:solidFill>
        </a:ln>
      </dgm:spPr>
      <dgm:t>
        <a:bodyPr/>
        <a:lstStyle/>
        <a:p>
          <a:r>
            <a:rPr lang="zh-CN" altLang="en-US" b="1" dirty="0">
              <a:solidFill>
                <a:schemeClr val="bg1"/>
              </a:solidFill>
              <a:latin typeface="Microsoft YaHei" panose="020B0503020204020204" pitchFamily="34" charset="-122"/>
              <a:ea typeface="Microsoft YaHei" panose="020B0503020204020204" pitchFamily="34" charset="-122"/>
            </a:rPr>
            <a:t>限制饮酒</a:t>
          </a:r>
        </a:p>
      </dgm:t>
    </dgm:pt>
    <dgm:pt modelId="{FD32A174-6A30-1146-A4AC-1A0F30B6DB37}" type="parTrans" cxnId="{D57A0B64-A2C4-C445-9400-001F737AF55A}">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F298FB5D-F489-A44F-AA72-C4477A10606B}" type="sibTrans" cxnId="{D57A0B64-A2C4-C445-9400-001F737AF55A}">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FB234E05-095A-C145-BFBE-A2BA6952679D}">
      <dgm:prSet phldrT="[文本]"/>
      <dgm:spPr>
        <a:solidFill>
          <a:srgbClr val="C00000"/>
        </a:solidFill>
        <a:ln w="28575">
          <a:solidFill>
            <a:srgbClr val="C00000"/>
          </a:solidFill>
        </a:ln>
      </dgm:spPr>
      <dgm:t>
        <a:bodyPr/>
        <a:lstStyle/>
        <a:p>
          <a:r>
            <a:rPr lang="zh-CN" altLang="en-US" b="1" dirty="0">
              <a:solidFill>
                <a:schemeClr val="bg1"/>
              </a:solidFill>
              <a:latin typeface="Microsoft YaHei" panose="020B0503020204020204" pitchFamily="34" charset="-122"/>
              <a:ea typeface="Microsoft YaHei" panose="020B0503020204020204" pitchFamily="34" charset="-122"/>
            </a:rPr>
            <a:t>运动干预</a:t>
          </a:r>
        </a:p>
      </dgm:t>
    </dgm:pt>
    <dgm:pt modelId="{684AA34D-0624-FD40-AD0B-22775485AD74}" type="parTrans" cxnId="{F3D7CF8E-D35A-7B42-8701-120B3744270E}">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38C8C7A8-F0E0-004B-A64B-B47A594EB471}" type="sibTrans" cxnId="{F3D7CF8E-D35A-7B42-8701-120B3744270E}">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A913AE78-A755-0F49-B756-A2DA92AA36A9}">
      <dgm:prSet phldrT="[文本]"/>
      <dgm:spPr>
        <a:solidFill>
          <a:srgbClr val="C00000"/>
        </a:solidFill>
        <a:ln w="28575">
          <a:solidFill>
            <a:srgbClr val="C00000"/>
          </a:solidFill>
        </a:ln>
      </dgm:spPr>
      <dgm:t>
        <a:bodyPr/>
        <a:lstStyle/>
        <a:p>
          <a:r>
            <a:rPr lang="zh-CN" altLang="en-US" b="1" dirty="0">
              <a:solidFill>
                <a:schemeClr val="bg1"/>
              </a:solidFill>
              <a:latin typeface="Microsoft YaHei" panose="020B0503020204020204" pitchFamily="34" charset="-122"/>
              <a:ea typeface="Microsoft YaHei" panose="020B0503020204020204" pitchFamily="34" charset="-122"/>
            </a:rPr>
            <a:t>心理平衡</a:t>
          </a:r>
        </a:p>
      </dgm:t>
    </dgm:pt>
    <dgm:pt modelId="{53F6AC76-1D22-E74B-A204-32D6F95929E2}" type="parTrans" cxnId="{C16745C9-C1B5-8E46-ABCF-78371B5FE993}">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D0F0AD50-D5CD-9E47-83CA-FB173D5E1B61}" type="sibTrans" cxnId="{C16745C9-C1B5-8E46-ABCF-78371B5FE993}">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249B7FEF-C989-2942-BC84-09D4A0EFF3E1}">
      <dgm:prSet phldrT="[文本]"/>
      <dgm:spPr>
        <a:solidFill>
          <a:schemeClr val="accent6">
            <a:lumMod val="75000"/>
          </a:schemeClr>
        </a:solidFill>
      </dgm:spPr>
      <dgm:t>
        <a:bodyPr/>
        <a:lstStyle/>
        <a:p>
          <a:r>
            <a:rPr lang="zh-CN" altLang="en-US" b="1" dirty="0">
              <a:solidFill>
                <a:schemeClr val="bg1"/>
              </a:solidFill>
              <a:latin typeface="Microsoft YaHei" panose="020B0503020204020204" pitchFamily="34" charset="-122"/>
              <a:ea typeface="Microsoft YaHei" panose="020B0503020204020204" pitchFamily="34" charset="-122"/>
            </a:rPr>
            <a:t>保持健康睡眠</a:t>
          </a:r>
        </a:p>
      </dgm:t>
    </dgm:pt>
    <dgm:pt modelId="{AE8EFA87-73AD-C542-BF16-A89C381BB799}" type="parTrans" cxnId="{40BC4D0F-2801-EE4B-A8E6-FF707AB9A2ED}">
      <dgm:prSet/>
      <dgm:spPr/>
      <dgm:t>
        <a:bodyPr/>
        <a:lstStyle/>
        <a:p>
          <a:endParaRPr lang="zh-CN" altLang="en-US">
            <a:latin typeface="Microsoft YaHei" panose="020B0503020204020204" pitchFamily="34" charset="-122"/>
            <a:ea typeface="Microsoft YaHei" panose="020B0503020204020204" pitchFamily="34" charset="-122"/>
          </a:endParaRPr>
        </a:p>
      </dgm:t>
    </dgm:pt>
    <dgm:pt modelId="{8F36AFF6-951D-0B4C-8E8E-19FE06A604F3}" type="sibTrans" cxnId="{40BC4D0F-2801-EE4B-A8E6-FF707AB9A2ED}">
      <dgm:prSet/>
      <dgm:spPr/>
      <dgm:t>
        <a:bodyPr/>
        <a:lstStyle/>
        <a:p>
          <a:endParaRPr lang="zh-CN" altLang="en-US">
            <a:latin typeface="Microsoft YaHei" panose="020B0503020204020204" pitchFamily="34" charset="-122"/>
            <a:ea typeface="Microsoft YaHei" panose="020B0503020204020204" pitchFamily="34" charset="-122"/>
          </a:endParaRPr>
        </a:p>
      </dgm:t>
    </dgm:pt>
    <dgm:pt modelId="{CEB31BF1-30DD-964B-82FB-C1A0784B5E5B}">
      <dgm:prSet phldrT="[文本]"/>
      <dgm:spPr>
        <a:solidFill>
          <a:srgbClr val="C00000"/>
        </a:solidFill>
        <a:ln w="28575">
          <a:solidFill>
            <a:srgbClr val="C00000"/>
          </a:solidFill>
        </a:ln>
      </dgm:spPr>
      <dgm:t>
        <a:bodyPr/>
        <a:lstStyle/>
        <a:p>
          <a:r>
            <a:rPr lang="zh-CN" altLang="en-US" b="1" dirty="0">
              <a:solidFill>
                <a:schemeClr val="bg1"/>
              </a:solidFill>
              <a:latin typeface="Microsoft YaHei" panose="020B0503020204020204" pitchFamily="34" charset="-122"/>
              <a:ea typeface="Microsoft YaHei" panose="020B0503020204020204" pitchFamily="34" charset="-122"/>
            </a:rPr>
            <a:t>合理膳食</a:t>
          </a:r>
        </a:p>
      </dgm:t>
    </dgm:pt>
    <dgm:pt modelId="{E11B61D7-FE01-CF4F-B9FC-1F47FF957FBF}" type="sibTrans" cxnId="{3849D854-C338-3045-99B4-D346F950242A}">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2AE01D11-4C18-AF4C-8EAF-8D2E6FF7F9FE}" type="parTrans" cxnId="{3849D854-C338-3045-99B4-D346F950242A}">
      <dgm:prSet/>
      <dgm:spPr/>
      <dgm:t>
        <a:bodyPr/>
        <a:lstStyle/>
        <a:p>
          <a:endParaRPr lang="zh-CN" altLang="en-US">
            <a:solidFill>
              <a:schemeClr val="bg1"/>
            </a:solidFill>
            <a:latin typeface="Microsoft YaHei" panose="020B0503020204020204" pitchFamily="34" charset="-122"/>
            <a:ea typeface="Microsoft YaHei" panose="020B0503020204020204" pitchFamily="34" charset="-122"/>
          </a:endParaRPr>
        </a:p>
      </dgm:t>
    </dgm:pt>
    <dgm:pt modelId="{CF272CE6-A2E9-F54E-9B6F-F31997598DEF}" type="pres">
      <dgm:prSet presAssocID="{A9AABCAB-D3DB-3647-A2D6-3C1FF5CAB1F6}" presName="hierChild1" presStyleCnt="0">
        <dgm:presLayoutVars>
          <dgm:orgChart val="1"/>
          <dgm:chPref val="1"/>
          <dgm:dir/>
          <dgm:animOne val="branch"/>
          <dgm:animLvl val="lvl"/>
          <dgm:resizeHandles/>
        </dgm:presLayoutVars>
      </dgm:prSet>
      <dgm:spPr/>
    </dgm:pt>
    <dgm:pt modelId="{8D6250B5-9C3C-094B-8166-AB07B9DD27FB}" type="pres">
      <dgm:prSet presAssocID="{87C847E0-0A62-D440-B247-2862A49A76E2}" presName="hierRoot1" presStyleCnt="0">
        <dgm:presLayoutVars>
          <dgm:hierBranch val="init"/>
        </dgm:presLayoutVars>
      </dgm:prSet>
      <dgm:spPr/>
    </dgm:pt>
    <dgm:pt modelId="{47D8F1E5-1D95-E945-B37E-1614FA234AF3}" type="pres">
      <dgm:prSet presAssocID="{87C847E0-0A62-D440-B247-2862A49A76E2}" presName="rootComposite1" presStyleCnt="0"/>
      <dgm:spPr/>
    </dgm:pt>
    <dgm:pt modelId="{DCB8ACF4-E1CE-1847-AED5-81BFFD2EAA2B}" type="pres">
      <dgm:prSet presAssocID="{87C847E0-0A62-D440-B247-2862A49A76E2}" presName="rootText1" presStyleLbl="node0" presStyleIdx="0" presStyleCnt="1" custScaleX="326278">
        <dgm:presLayoutVars>
          <dgm:chPref val="3"/>
        </dgm:presLayoutVars>
      </dgm:prSet>
      <dgm:spPr/>
    </dgm:pt>
    <dgm:pt modelId="{B7990012-535F-FD46-A766-872B54288247}" type="pres">
      <dgm:prSet presAssocID="{87C847E0-0A62-D440-B247-2862A49A76E2}" presName="rootConnector1" presStyleLbl="node1" presStyleIdx="0" presStyleCnt="0"/>
      <dgm:spPr/>
    </dgm:pt>
    <dgm:pt modelId="{4A3D9C7D-2B58-1F4E-BC5A-EDED7100B3E4}" type="pres">
      <dgm:prSet presAssocID="{87C847E0-0A62-D440-B247-2862A49A76E2}" presName="hierChild2" presStyleCnt="0"/>
      <dgm:spPr/>
    </dgm:pt>
    <dgm:pt modelId="{3A413F07-EB6E-4A4F-93DD-1B21FCC27E29}" type="pres">
      <dgm:prSet presAssocID="{B3B40494-E648-6B46-B0A9-3A8D30A3C239}" presName="Name37" presStyleLbl="parChTrans1D2" presStyleIdx="0" presStyleCnt="8"/>
      <dgm:spPr/>
    </dgm:pt>
    <dgm:pt modelId="{B78A9D4B-E90B-4940-8551-B6281186E684}" type="pres">
      <dgm:prSet presAssocID="{3FB9C1DA-546C-F54B-B0DA-8048ED7DD613}" presName="hierRoot2" presStyleCnt="0">
        <dgm:presLayoutVars>
          <dgm:hierBranch val="init"/>
        </dgm:presLayoutVars>
      </dgm:prSet>
      <dgm:spPr/>
    </dgm:pt>
    <dgm:pt modelId="{AC1EE0BF-CFED-6646-B186-E57605065CBD}" type="pres">
      <dgm:prSet presAssocID="{3FB9C1DA-546C-F54B-B0DA-8048ED7DD613}" presName="rootComposite" presStyleCnt="0"/>
      <dgm:spPr/>
    </dgm:pt>
    <dgm:pt modelId="{EBCC28FB-5418-9E4F-9C73-BE5E8FCAE96F}" type="pres">
      <dgm:prSet presAssocID="{3FB9C1DA-546C-F54B-B0DA-8048ED7DD613}" presName="rootText" presStyleLbl="node2" presStyleIdx="0" presStyleCnt="8">
        <dgm:presLayoutVars>
          <dgm:chPref val="3"/>
        </dgm:presLayoutVars>
      </dgm:prSet>
      <dgm:spPr/>
    </dgm:pt>
    <dgm:pt modelId="{AD95572E-3021-EF41-9C35-149008869891}" type="pres">
      <dgm:prSet presAssocID="{3FB9C1DA-546C-F54B-B0DA-8048ED7DD613}" presName="rootConnector" presStyleLbl="node2" presStyleIdx="0" presStyleCnt="8"/>
      <dgm:spPr/>
    </dgm:pt>
    <dgm:pt modelId="{653570CD-1BEF-3448-B888-D1C125BB2FF6}" type="pres">
      <dgm:prSet presAssocID="{3FB9C1DA-546C-F54B-B0DA-8048ED7DD613}" presName="hierChild4" presStyleCnt="0"/>
      <dgm:spPr/>
    </dgm:pt>
    <dgm:pt modelId="{0A31BB17-B3E4-C64B-936D-DC22636A7ABD}" type="pres">
      <dgm:prSet presAssocID="{3FB9C1DA-546C-F54B-B0DA-8048ED7DD613}" presName="hierChild5" presStyleCnt="0"/>
      <dgm:spPr/>
    </dgm:pt>
    <dgm:pt modelId="{E6C5BF80-15A8-E749-A16B-2E51F7E584D5}" type="pres">
      <dgm:prSet presAssocID="{2AE01D11-4C18-AF4C-8EAF-8D2E6FF7F9FE}" presName="Name37" presStyleLbl="parChTrans1D2" presStyleIdx="1" presStyleCnt="8"/>
      <dgm:spPr/>
    </dgm:pt>
    <dgm:pt modelId="{991968E1-D282-FE4F-B1AF-FABFAFDF5A29}" type="pres">
      <dgm:prSet presAssocID="{CEB31BF1-30DD-964B-82FB-C1A0784B5E5B}" presName="hierRoot2" presStyleCnt="0">
        <dgm:presLayoutVars>
          <dgm:hierBranch val="init"/>
        </dgm:presLayoutVars>
      </dgm:prSet>
      <dgm:spPr/>
    </dgm:pt>
    <dgm:pt modelId="{6EC330BB-B936-3F4A-AC8A-984C108625DC}" type="pres">
      <dgm:prSet presAssocID="{CEB31BF1-30DD-964B-82FB-C1A0784B5E5B}" presName="rootComposite" presStyleCnt="0"/>
      <dgm:spPr/>
    </dgm:pt>
    <dgm:pt modelId="{4A256D42-EA7E-D745-9EBB-694E640A1629}" type="pres">
      <dgm:prSet presAssocID="{CEB31BF1-30DD-964B-82FB-C1A0784B5E5B}" presName="rootText" presStyleLbl="node2" presStyleIdx="1" presStyleCnt="8">
        <dgm:presLayoutVars>
          <dgm:chPref val="3"/>
        </dgm:presLayoutVars>
      </dgm:prSet>
      <dgm:spPr/>
    </dgm:pt>
    <dgm:pt modelId="{5B4566E0-0F9B-3C4C-800E-B40D9263055A}" type="pres">
      <dgm:prSet presAssocID="{CEB31BF1-30DD-964B-82FB-C1A0784B5E5B}" presName="rootConnector" presStyleLbl="node2" presStyleIdx="1" presStyleCnt="8"/>
      <dgm:spPr/>
    </dgm:pt>
    <dgm:pt modelId="{12E74146-2E60-EF4B-97A4-F1CF0144AB28}" type="pres">
      <dgm:prSet presAssocID="{CEB31BF1-30DD-964B-82FB-C1A0784B5E5B}" presName="hierChild4" presStyleCnt="0"/>
      <dgm:spPr/>
    </dgm:pt>
    <dgm:pt modelId="{AAA8A9E0-EA88-9B4B-B2EE-0DEA4F0B0BEC}" type="pres">
      <dgm:prSet presAssocID="{CEB31BF1-30DD-964B-82FB-C1A0784B5E5B}" presName="hierChild5" presStyleCnt="0"/>
      <dgm:spPr/>
    </dgm:pt>
    <dgm:pt modelId="{AEE7F4F9-182E-B846-B0FF-8228E4A739F7}" type="pres">
      <dgm:prSet presAssocID="{6B26DE6E-8E83-6A41-8EBE-ED7997AFBD3E}" presName="Name37" presStyleLbl="parChTrans1D2" presStyleIdx="2" presStyleCnt="8"/>
      <dgm:spPr/>
    </dgm:pt>
    <dgm:pt modelId="{0D2F4FCA-31AA-5F4A-9854-602E8A8E0DFE}" type="pres">
      <dgm:prSet presAssocID="{23D09FDC-85AC-8C49-A025-87AC19742035}" presName="hierRoot2" presStyleCnt="0">
        <dgm:presLayoutVars>
          <dgm:hierBranch val="init"/>
        </dgm:presLayoutVars>
      </dgm:prSet>
      <dgm:spPr/>
    </dgm:pt>
    <dgm:pt modelId="{640E3835-7242-5241-88DA-BB19E9CD31B9}" type="pres">
      <dgm:prSet presAssocID="{23D09FDC-85AC-8C49-A025-87AC19742035}" presName="rootComposite" presStyleCnt="0"/>
      <dgm:spPr/>
    </dgm:pt>
    <dgm:pt modelId="{82DE30EF-35B4-744D-BC19-82CD23E3C4C2}" type="pres">
      <dgm:prSet presAssocID="{23D09FDC-85AC-8C49-A025-87AC19742035}" presName="rootText" presStyleLbl="node2" presStyleIdx="2" presStyleCnt="8">
        <dgm:presLayoutVars>
          <dgm:chPref val="3"/>
        </dgm:presLayoutVars>
      </dgm:prSet>
      <dgm:spPr/>
    </dgm:pt>
    <dgm:pt modelId="{C05A4334-BFAE-ED4F-BD5B-538792FA20E1}" type="pres">
      <dgm:prSet presAssocID="{23D09FDC-85AC-8C49-A025-87AC19742035}" presName="rootConnector" presStyleLbl="node2" presStyleIdx="2" presStyleCnt="8"/>
      <dgm:spPr/>
    </dgm:pt>
    <dgm:pt modelId="{629C5D1B-BDFA-3B44-962A-CF81F7406B56}" type="pres">
      <dgm:prSet presAssocID="{23D09FDC-85AC-8C49-A025-87AC19742035}" presName="hierChild4" presStyleCnt="0"/>
      <dgm:spPr/>
    </dgm:pt>
    <dgm:pt modelId="{C9B14B49-1A56-0F4E-9B37-BED31AC8ADBA}" type="pres">
      <dgm:prSet presAssocID="{23D09FDC-85AC-8C49-A025-87AC19742035}" presName="hierChild5" presStyleCnt="0"/>
      <dgm:spPr/>
    </dgm:pt>
    <dgm:pt modelId="{6EE1D97F-91D2-204A-A320-07238E65DCA6}" type="pres">
      <dgm:prSet presAssocID="{D0E5962E-4B09-D346-88C7-F60EF04C37C8}" presName="Name37" presStyleLbl="parChTrans1D2" presStyleIdx="3" presStyleCnt="8"/>
      <dgm:spPr/>
    </dgm:pt>
    <dgm:pt modelId="{F7E4AACF-394E-1144-9D1B-CF3F9B81A58C}" type="pres">
      <dgm:prSet presAssocID="{5C740793-18EC-2948-A704-6B94EF2BB8D0}" presName="hierRoot2" presStyleCnt="0">
        <dgm:presLayoutVars>
          <dgm:hierBranch val="init"/>
        </dgm:presLayoutVars>
      </dgm:prSet>
      <dgm:spPr/>
    </dgm:pt>
    <dgm:pt modelId="{9EB74AC9-1170-1D4B-AED8-2616FBE0D0EF}" type="pres">
      <dgm:prSet presAssocID="{5C740793-18EC-2948-A704-6B94EF2BB8D0}" presName="rootComposite" presStyleCnt="0"/>
      <dgm:spPr/>
    </dgm:pt>
    <dgm:pt modelId="{04F951EF-6BCE-3143-9040-8A0B386B320A}" type="pres">
      <dgm:prSet presAssocID="{5C740793-18EC-2948-A704-6B94EF2BB8D0}" presName="rootText" presStyleLbl="node2" presStyleIdx="3" presStyleCnt="8">
        <dgm:presLayoutVars>
          <dgm:chPref val="3"/>
        </dgm:presLayoutVars>
      </dgm:prSet>
      <dgm:spPr/>
    </dgm:pt>
    <dgm:pt modelId="{38887662-9EA9-6544-BBA9-F3941D4F0A7C}" type="pres">
      <dgm:prSet presAssocID="{5C740793-18EC-2948-A704-6B94EF2BB8D0}" presName="rootConnector" presStyleLbl="node2" presStyleIdx="3" presStyleCnt="8"/>
      <dgm:spPr/>
    </dgm:pt>
    <dgm:pt modelId="{F3EA33A5-1B8F-CB45-9CAE-BD5DBE893E16}" type="pres">
      <dgm:prSet presAssocID="{5C740793-18EC-2948-A704-6B94EF2BB8D0}" presName="hierChild4" presStyleCnt="0"/>
      <dgm:spPr/>
    </dgm:pt>
    <dgm:pt modelId="{3FC30ECF-095E-9648-B42E-B74A26B8705C}" type="pres">
      <dgm:prSet presAssocID="{5C740793-18EC-2948-A704-6B94EF2BB8D0}" presName="hierChild5" presStyleCnt="0"/>
      <dgm:spPr/>
    </dgm:pt>
    <dgm:pt modelId="{C5DE347E-8576-F34B-B5C0-CAEB1B1ECCC5}" type="pres">
      <dgm:prSet presAssocID="{FD32A174-6A30-1146-A4AC-1A0F30B6DB37}" presName="Name37" presStyleLbl="parChTrans1D2" presStyleIdx="4" presStyleCnt="8"/>
      <dgm:spPr/>
    </dgm:pt>
    <dgm:pt modelId="{E5D5761E-2B1D-2E43-BE03-641C10A190AE}" type="pres">
      <dgm:prSet presAssocID="{BD482E86-55F8-DB46-A696-6C751BAF1A88}" presName="hierRoot2" presStyleCnt="0">
        <dgm:presLayoutVars>
          <dgm:hierBranch val="init"/>
        </dgm:presLayoutVars>
      </dgm:prSet>
      <dgm:spPr/>
    </dgm:pt>
    <dgm:pt modelId="{11A48B7B-B5C6-0A43-81DB-FB6994163AE0}" type="pres">
      <dgm:prSet presAssocID="{BD482E86-55F8-DB46-A696-6C751BAF1A88}" presName="rootComposite" presStyleCnt="0"/>
      <dgm:spPr/>
    </dgm:pt>
    <dgm:pt modelId="{56A5F7AC-05E0-534C-B031-EB2DDC6FF0F7}" type="pres">
      <dgm:prSet presAssocID="{BD482E86-55F8-DB46-A696-6C751BAF1A88}" presName="rootText" presStyleLbl="node2" presStyleIdx="4" presStyleCnt="8">
        <dgm:presLayoutVars>
          <dgm:chPref val="3"/>
        </dgm:presLayoutVars>
      </dgm:prSet>
      <dgm:spPr/>
    </dgm:pt>
    <dgm:pt modelId="{F6733B23-60F3-0245-B182-68FBF093261C}" type="pres">
      <dgm:prSet presAssocID="{BD482E86-55F8-DB46-A696-6C751BAF1A88}" presName="rootConnector" presStyleLbl="node2" presStyleIdx="4" presStyleCnt="8"/>
      <dgm:spPr/>
    </dgm:pt>
    <dgm:pt modelId="{0A6FE7F4-8959-7449-80E4-272335135712}" type="pres">
      <dgm:prSet presAssocID="{BD482E86-55F8-DB46-A696-6C751BAF1A88}" presName="hierChild4" presStyleCnt="0"/>
      <dgm:spPr/>
    </dgm:pt>
    <dgm:pt modelId="{0304837C-A7F2-A248-AE61-08A7A59BFB5F}" type="pres">
      <dgm:prSet presAssocID="{BD482E86-55F8-DB46-A696-6C751BAF1A88}" presName="hierChild5" presStyleCnt="0"/>
      <dgm:spPr/>
    </dgm:pt>
    <dgm:pt modelId="{518314F3-52B8-5649-8FAE-B51DF9A8F8C6}" type="pres">
      <dgm:prSet presAssocID="{684AA34D-0624-FD40-AD0B-22775485AD74}" presName="Name37" presStyleLbl="parChTrans1D2" presStyleIdx="5" presStyleCnt="8"/>
      <dgm:spPr/>
    </dgm:pt>
    <dgm:pt modelId="{A921E5B3-DCC6-9C4B-A585-B61564502F8A}" type="pres">
      <dgm:prSet presAssocID="{FB234E05-095A-C145-BFBE-A2BA6952679D}" presName="hierRoot2" presStyleCnt="0">
        <dgm:presLayoutVars>
          <dgm:hierBranch val="init"/>
        </dgm:presLayoutVars>
      </dgm:prSet>
      <dgm:spPr/>
    </dgm:pt>
    <dgm:pt modelId="{98D40E9A-34AC-4F48-8DCC-4CAC38BA1485}" type="pres">
      <dgm:prSet presAssocID="{FB234E05-095A-C145-BFBE-A2BA6952679D}" presName="rootComposite" presStyleCnt="0"/>
      <dgm:spPr/>
    </dgm:pt>
    <dgm:pt modelId="{2F849E6D-16DA-404D-8402-35821E2F4CD4}" type="pres">
      <dgm:prSet presAssocID="{FB234E05-095A-C145-BFBE-A2BA6952679D}" presName="rootText" presStyleLbl="node2" presStyleIdx="5" presStyleCnt="8">
        <dgm:presLayoutVars>
          <dgm:chPref val="3"/>
        </dgm:presLayoutVars>
      </dgm:prSet>
      <dgm:spPr/>
    </dgm:pt>
    <dgm:pt modelId="{B56D40FE-45ED-994B-A376-67DFA416DE33}" type="pres">
      <dgm:prSet presAssocID="{FB234E05-095A-C145-BFBE-A2BA6952679D}" presName="rootConnector" presStyleLbl="node2" presStyleIdx="5" presStyleCnt="8"/>
      <dgm:spPr/>
    </dgm:pt>
    <dgm:pt modelId="{AD158D31-9391-4943-9C54-8D08DE105B2E}" type="pres">
      <dgm:prSet presAssocID="{FB234E05-095A-C145-BFBE-A2BA6952679D}" presName="hierChild4" presStyleCnt="0"/>
      <dgm:spPr/>
    </dgm:pt>
    <dgm:pt modelId="{8E050273-CF7E-CA46-96FD-792C938EA4EE}" type="pres">
      <dgm:prSet presAssocID="{FB234E05-095A-C145-BFBE-A2BA6952679D}" presName="hierChild5" presStyleCnt="0"/>
      <dgm:spPr/>
    </dgm:pt>
    <dgm:pt modelId="{DA05B762-F387-1A4E-9ABB-688A244A158F}" type="pres">
      <dgm:prSet presAssocID="{53F6AC76-1D22-E74B-A204-32D6F95929E2}" presName="Name37" presStyleLbl="parChTrans1D2" presStyleIdx="6" presStyleCnt="8"/>
      <dgm:spPr/>
    </dgm:pt>
    <dgm:pt modelId="{1070262A-8FFD-4943-B0FD-2874441B436C}" type="pres">
      <dgm:prSet presAssocID="{A913AE78-A755-0F49-B756-A2DA92AA36A9}" presName="hierRoot2" presStyleCnt="0">
        <dgm:presLayoutVars>
          <dgm:hierBranch val="init"/>
        </dgm:presLayoutVars>
      </dgm:prSet>
      <dgm:spPr/>
    </dgm:pt>
    <dgm:pt modelId="{E5B8D6BF-510B-854C-BF64-AEA2D1EF2943}" type="pres">
      <dgm:prSet presAssocID="{A913AE78-A755-0F49-B756-A2DA92AA36A9}" presName="rootComposite" presStyleCnt="0"/>
      <dgm:spPr/>
    </dgm:pt>
    <dgm:pt modelId="{BE3CD81E-E769-AC41-8AAC-37C0945C3F18}" type="pres">
      <dgm:prSet presAssocID="{A913AE78-A755-0F49-B756-A2DA92AA36A9}" presName="rootText" presStyleLbl="node2" presStyleIdx="6" presStyleCnt="8">
        <dgm:presLayoutVars>
          <dgm:chPref val="3"/>
        </dgm:presLayoutVars>
      </dgm:prSet>
      <dgm:spPr/>
    </dgm:pt>
    <dgm:pt modelId="{B04F1BC5-1EE0-124B-A435-98E289469C69}" type="pres">
      <dgm:prSet presAssocID="{A913AE78-A755-0F49-B756-A2DA92AA36A9}" presName="rootConnector" presStyleLbl="node2" presStyleIdx="6" presStyleCnt="8"/>
      <dgm:spPr/>
    </dgm:pt>
    <dgm:pt modelId="{BAE6755C-6E23-2B40-A510-A4233B9A3574}" type="pres">
      <dgm:prSet presAssocID="{A913AE78-A755-0F49-B756-A2DA92AA36A9}" presName="hierChild4" presStyleCnt="0"/>
      <dgm:spPr/>
    </dgm:pt>
    <dgm:pt modelId="{BB2C4B2A-6352-5C46-B573-A27C2F02D6EB}" type="pres">
      <dgm:prSet presAssocID="{A913AE78-A755-0F49-B756-A2DA92AA36A9}" presName="hierChild5" presStyleCnt="0"/>
      <dgm:spPr/>
    </dgm:pt>
    <dgm:pt modelId="{3117FFB8-ABDA-FF44-B75C-D1151200DCBA}" type="pres">
      <dgm:prSet presAssocID="{AE8EFA87-73AD-C542-BF16-A89C381BB799}" presName="Name37" presStyleLbl="parChTrans1D2" presStyleIdx="7" presStyleCnt="8"/>
      <dgm:spPr/>
    </dgm:pt>
    <dgm:pt modelId="{38901622-1C1E-F742-961A-B5C4E97D56FC}" type="pres">
      <dgm:prSet presAssocID="{249B7FEF-C989-2942-BC84-09D4A0EFF3E1}" presName="hierRoot2" presStyleCnt="0">
        <dgm:presLayoutVars>
          <dgm:hierBranch val="init"/>
        </dgm:presLayoutVars>
      </dgm:prSet>
      <dgm:spPr/>
    </dgm:pt>
    <dgm:pt modelId="{78AFD6D0-8030-7748-B922-BACCC7294B98}" type="pres">
      <dgm:prSet presAssocID="{249B7FEF-C989-2942-BC84-09D4A0EFF3E1}" presName="rootComposite" presStyleCnt="0"/>
      <dgm:spPr/>
    </dgm:pt>
    <dgm:pt modelId="{5D06C4A7-7F22-8C4A-8925-30EB3D5096EA}" type="pres">
      <dgm:prSet presAssocID="{249B7FEF-C989-2942-BC84-09D4A0EFF3E1}" presName="rootText" presStyleLbl="node2" presStyleIdx="7" presStyleCnt="8">
        <dgm:presLayoutVars>
          <dgm:chPref val="3"/>
        </dgm:presLayoutVars>
      </dgm:prSet>
      <dgm:spPr/>
    </dgm:pt>
    <dgm:pt modelId="{474359A8-4443-5449-ADE0-05B7D99423CA}" type="pres">
      <dgm:prSet presAssocID="{249B7FEF-C989-2942-BC84-09D4A0EFF3E1}" presName="rootConnector" presStyleLbl="node2" presStyleIdx="7" presStyleCnt="8"/>
      <dgm:spPr/>
    </dgm:pt>
    <dgm:pt modelId="{726A1C88-B47E-4440-B2F5-1E5C40D125E6}" type="pres">
      <dgm:prSet presAssocID="{249B7FEF-C989-2942-BC84-09D4A0EFF3E1}" presName="hierChild4" presStyleCnt="0"/>
      <dgm:spPr/>
    </dgm:pt>
    <dgm:pt modelId="{DE9FE422-A482-9B4F-9350-79F8305B6C04}" type="pres">
      <dgm:prSet presAssocID="{249B7FEF-C989-2942-BC84-09D4A0EFF3E1}" presName="hierChild5" presStyleCnt="0"/>
      <dgm:spPr/>
    </dgm:pt>
    <dgm:pt modelId="{4CB09C79-B6FF-F44F-9BBC-1D1A26004535}" type="pres">
      <dgm:prSet presAssocID="{87C847E0-0A62-D440-B247-2862A49A76E2}" presName="hierChild3" presStyleCnt="0"/>
      <dgm:spPr/>
    </dgm:pt>
  </dgm:ptLst>
  <dgm:cxnLst>
    <dgm:cxn modelId="{9BD67802-8A32-C84E-9879-2EB5ED1060AB}" type="presOf" srcId="{2AE01D11-4C18-AF4C-8EAF-8D2E6FF7F9FE}" destId="{E6C5BF80-15A8-E749-A16B-2E51F7E584D5}" srcOrd="0" destOrd="0" presId="urn:microsoft.com/office/officeart/2005/8/layout/orgChart1"/>
    <dgm:cxn modelId="{CE34740C-6FB5-F047-95EB-2FDA1727E455}" srcId="{87C847E0-0A62-D440-B247-2862A49A76E2}" destId="{3FB9C1DA-546C-F54B-B0DA-8048ED7DD613}" srcOrd="0" destOrd="0" parTransId="{B3B40494-E648-6B46-B0A9-3A8D30A3C239}" sibTransId="{2E81F6B4-41D9-F946-982C-F9E34F8EE975}"/>
    <dgm:cxn modelId="{62605B0F-9B3D-2E42-B748-96B2F1DC4C6F}" type="presOf" srcId="{A9AABCAB-D3DB-3647-A2D6-3C1FF5CAB1F6}" destId="{CF272CE6-A2E9-F54E-9B6F-F31997598DEF}" srcOrd="0" destOrd="0" presId="urn:microsoft.com/office/officeart/2005/8/layout/orgChart1"/>
    <dgm:cxn modelId="{40BC4D0F-2801-EE4B-A8E6-FF707AB9A2ED}" srcId="{87C847E0-0A62-D440-B247-2862A49A76E2}" destId="{249B7FEF-C989-2942-BC84-09D4A0EFF3E1}" srcOrd="7" destOrd="0" parTransId="{AE8EFA87-73AD-C542-BF16-A89C381BB799}" sibTransId="{8F36AFF6-951D-0B4C-8E8E-19FE06A604F3}"/>
    <dgm:cxn modelId="{02E2BE0F-16A7-D146-B96C-52C41F5BED7E}" srcId="{87C847E0-0A62-D440-B247-2862A49A76E2}" destId="{23D09FDC-85AC-8C49-A025-87AC19742035}" srcOrd="2" destOrd="0" parTransId="{6B26DE6E-8E83-6A41-8EBE-ED7997AFBD3E}" sibTransId="{ED27BA11-9CEF-FE41-8CE8-DD83EAE006EE}"/>
    <dgm:cxn modelId="{C9E92C1E-03C2-7F47-95E2-AAC856012C53}" type="presOf" srcId="{B3B40494-E648-6B46-B0A9-3A8D30A3C239}" destId="{3A413F07-EB6E-4A4F-93DD-1B21FCC27E29}" srcOrd="0" destOrd="0" presId="urn:microsoft.com/office/officeart/2005/8/layout/orgChart1"/>
    <dgm:cxn modelId="{30380935-4B8A-BA42-8DD8-8AB4238078F6}" type="presOf" srcId="{5C740793-18EC-2948-A704-6B94EF2BB8D0}" destId="{38887662-9EA9-6544-BBA9-F3941D4F0A7C}" srcOrd="1" destOrd="0" presId="urn:microsoft.com/office/officeart/2005/8/layout/orgChart1"/>
    <dgm:cxn modelId="{B3D2F538-D866-2C40-9783-0D7438F0431C}" type="presOf" srcId="{AE8EFA87-73AD-C542-BF16-A89C381BB799}" destId="{3117FFB8-ABDA-FF44-B75C-D1151200DCBA}" srcOrd="0" destOrd="0" presId="urn:microsoft.com/office/officeart/2005/8/layout/orgChart1"/>
    <dgm:cxn modelId="{35CC8F3B-0ECA-4848-B067-1CADD84FBD1F}" type="presOf" srcId="{249B7FEF-C989-2942-BC84-09D4A0EFF3E1}" destId="{5D06C4A7-7F22-8C4A-8925-30EB3D5096EA}" srcOrd="0" destOrd="0" presId="urn:microsoft.com/office/officeart/2005/8/layout/orgChart1"/>
    <dgm:cxn modelId="{10E57B40-BE8B-B94B-9155-8282D31B5A1E}" srcId="{A9AABCAB-D3DB-3647-A2D6-3C1FF5CAB1F6}" destId="{87C847E0-0A62-D440-B247-2862A49A76E2}" srcOrd="0" destOrd="0" parTransId="{8C241E36-25C9-BE4B-8C56-BA1E3915DECA}" sibTransId="{311EEF26-AB9B-834A-AB9B-9067EB9EEB4B}"/>
    <dgm:cxn modelId="{8601E95C-958E-3846-B96A-5DB44F88EFE2}" type="presOf" srcId="{BD482E86-55F8-DB46-A696-6C751BAF1A88}" destId="{F6733B23-60F3-0245-B182-68FBF093261C}" srcOrd="1" destOrd="0" presId="urn:microsoft.com/office/officeart/2005/8/layout/orgChart1"/>
    <dgm:cxn modelId="{D57A0B64-A2C4-C445-9400-001F737AF55A}" srcId="{87C847E0-0A62-D440-B247-2862A49A76E2}" destId="{BD482E86-55F8-DB46-A696-6C751BAF1A88}" srcOrd="4" destOrd="0" parTransId="{FD32A174-6A30-1146-A4AC-1A0F30B6DB37}" sibTransId="{F298FB5D-F489-A44F-AA72-C4477A10606B}"/>
    <dgm:cxn modelId="{E1791467-6BDC-EB46-8224-63D155AE4BCB}" type="presOf" srcId="{3FB9C1DA-546C-F54B-B0DA-8048ED7DD613}" destId="{EBCC28FB-5418-9E4F-9C73-BE5E8FCAE96F}" srcOrd="0" destOrd="0" presId="urn:microsoft.com/office/officeart/2005/8/layout/orgChart1"/>
    <dgm:cxn modelId="{425E2848-4A11-D54D-93C5-0C4F96573195}" type="presOf" srcId="{87C847E0-0A62-D440-B247-2862A49A76E2}" destId="{B7990012-535F-FD46-A766-872B54288247}" srcOrd="1" destOrd="0" presId="urn:microsoft.com/office/officeart/2005/8/layout/orgChart1"/>
    <dgm:cxn modelId="{18926B6A-30AD-CA48-82DC-FBE7DB1CA298}" type="presOf" srcId="{3FB9C1DA-546C-F54B-B0DA-8048ED7DD613}" destId="{AD95572E-3021-EF41-9C35-149008869891}" srcOrd="1" destOrd="0" presId="urn:microsoft.com/office/officeart/2005/8/layout/orgChart1"/>
    <dgm:cxn modelId="{3AADCC70-F68B-304B-97D0-4C77B0906AED}" type="presOf" srcId="{CEB31BF1-30DD-964B-82FB-C1A0784B5E5B}" destId="{5B4566E0-0F9B-3C4C-800E-B40D9263055A}" srcOrd="1" destOrd="0" presId="urn:microsoft.com/office/officeart/2005/8/layout/orgChart1"/>
    <dgm:cxn modelId="{3849D854-C338-3045-99B4-D346F950242A}" srcId="{87C847E0-0A62-D440-B247-2862A49A76E2}" destId="{CEB31BF1-30DD-964B-82FB-C1A0784B5E5B}" srcOrd="1" destOrd="0" parTransId="{2AE01D11-4C18-AF4C-8EAF-8D2E6FF7F9FE}" sibTransId="{E11B61D7-FE01-CF4F-B9FC-1F47FF957FBF}"/>
    <dgm:cxn modelId="{A3E9DD7A-1310-7F46-9098-02DE81C49196}" type="presOf" srcId="{FD32A174-6A30-1146-A4AC-1A0F30B6DB37}" destId="{C5DE347E-8576-F34B-B5C0-CAEB1B1ECCC5}" srcOrd="0" destOrd="0" presId="urn:microsoft.com/office/officeart/2005/8/layout/orgChart1"/>
    <dgm:cxn modelId="{467CA37D-259D-9740-B8B1-70B24ACF48C7}" type="presOf" srcId="{A913AE78-A755-0F49-B756-A2DA92AA36A9}" destId="{B04F1BC5-1EE0-124B-A435-98E289469C69}" srcOrd="1" destOrd="0" presId="urn:microsoft.com/office/officeart/2005/8/layout/orgChart1"/>
    <dgm:cxn modelId="{9653B28B-C45C-6C40-B28D-816F3A046E2D}" type="presOf" srcId="{FB234E05-095A-C145-BFBE-A2BA6952679D}" destId="{2F849E6D-16DA-404D-8402-35821E2F4CD4}" srcOrd="0" destOrd="0" presId="urn:microsoft.com/office/officeart/2005/8/layout/orgChart1"/>
    <dgm:cxn modelId="{4469668E-C3BF-8644-AD3A-52D87CE28262}" type="presOf" srcId="{A913AE78-A755-0F49-B756-A2DA92AA36A9}" destId="{BE3CD81E-E769-AC41-8AAC-37C0945C3F18}" srcOrd="0" destOrd="0" presId="urn:microsoft.com/office/officeart/2005/8/layout/orgChart1"/>
    <dgm:cxn modelId="{F3D7CF8E-D35A-7B42-8701-120B3744270E}" srcId="{87C847E0-0A62-D440-B247-2862A49A76E2}" destId="{FB234E05-095A-C145-BFBE-A2BA6952679D}" srcOrd="5" destOrd="0" parTransId="{684AA34D-0624-FD40-AD0B-22775485AD74}" sibTransId="{38C8C7A8-F0E0-004B-A64B-B47A594EB471}"/>
    <dgm:cxn modelId="{0AF28994-C10B-8442-85F0-E0412AF318E8}" type="presOf" srcId="{D0E5962E-4B09-D346-88C7-F60EF04C37C8}" destId="{6EE1D97F-91D2-204A-A320-07238E65DCA6}" srcOrd="0" destOrd="0" presId="urn:microsoft.com/office/officeart/2005/8/layout/orgChart1"/>
    <dgm:cxn modelId="{76AFBF95-6679-F64B-B4BF-DA9260F39973}" type="presOf" srcId="{23D09FDC-85AC-8C49-A025-87AC19742035}" destId="{C05A4334-BFAE-ED4F-BD5B-538792FA20E1}" srcOrd="1" destOrd="0" presId="urn:microsoft.com/office/officeart/2005/8/layout/orgChart1"/>
    <dgm:cxn modelId="{57B53999-C481-264E-88EB-889B68360DA9}" type="presOf" srcId="{FB234E05-095A-C145-BFBE-A2BA6952679D}" destId="{B56D40FE-45ED-994B-A376-67DFA416DE33}" srcOrd="1" destOrd="0" presId="urn:microsoft.com/office/officeart/2005/8/layout/orgChart1"/>
    <dgm:cxn modelId="{AF991FB3-3982-4B4E-838E-26CEA7ECD1DB}" type="presOf" srcId="{BD482E86-55F8-DB46-A696-6C751BAF1A88}" destId="{56A5F7AC-05E0-534C-B031-EB2DDC6FF0F7}" srcOrd="0" destOrd="0" presId="urn:microsoft.com/office/officeart/2005/8/layout/orgChart1"/>
    <dgm:cxn modelId="{3DE1FFB8-0AEE-5C4A-BBAF-E0B6BD870616}" type="presOf" srcId="{23D09FDC-85AC-8C49-A025-87AC19742035}" destId="{82DE30EF-35B4-744D-BC19-82CD23E3C4C2}" srcOrd="0" destOrd="0" presId="urn:microsoft.com/office/officeart/2005/8/layout/orgChart1"/>
    <dgm:cxn modelId="{F07DB9C7-7A85-B34C-A28C-C7B083E6FF4B}" type="presOf" srcId="{249B7FEF-C989-2942-BC84-09D4A0EFF3E1}" destId="{474359A8-4443-5449-ADE0-05B7D99423CA}" srcOrd="1" destOrd="0" presId="urn:microsoft.com/office/officeart/2005/8/layout/orgChart1"/>
    <dgm:cxn modelId="{C16745C9-C1B5-8E46-ABCF-78371B5FE993}" srcId="{87C847E0-0A62-D440-B247-2862A49A76E2}" destId="{A913AE78-A755-0F49-B756-A2DA92AA36A9}" srcOrd="6" destOrd="0" parTransId="{53F6AC76-1D22-E74B-A204-32D6F95929E2}" sibTransId="{D0F0AD50-D5CD-9E47-83CA-FB173D5E1B61}"/>
    <dgm:cxn modelId="{1BE4DADD-3681-934E-84B8-07461B4D1B70}" type="presOf" srcId="{CEB31BF1-30DD-964B-82FB-C1A0784B5E5B}" destId="{4A256D42-EA7E-D745-9EBB-694E640A1629}" srcOrd="0" destOrd="0" presId="urn:microsoft.com/office/officeart/2005/8/layout/orgChart1"/>
    <dgm:cxn modelId="{F9C477E5-22EE-8541-A2AD-2546A5C9881B}" type="presOf" srcId="{53F6AC76-1D22-E74B-A204-32D6F95929E2}" destId="{DA05B762-F387-1A4E-9ABB-688A244A158F}" srcOrd="0" destOrd="0" presId="urn:microsoft.com/office/officeart/2005/8/layout/orgChart1"/>
    <dgm:cxn modelId="{92B57AE8-AB8A-9040-BC5E-127C96D147BA}" srcId="{87C847E0-0A62-D440-B247-2862A49A76E2}" destId="{5C740793-18EC-2948-A704-6B94EF2BB8D0}" srcOrd="3" destOrd="0" parTransId="{D0E5962E-4B09-D346-88C7-F60EF04C37C8}" sibTransId="{B7255872-955D-A747-AC99-91BCBA564D0F}"/>
    <dgm:cxn modelId="{7B4522EC-208C-B84C-9325-DA2DA7A40B2F}" type="presOf" srcId="{5C740793-18EC-2948-A704-6B94EF2BB8D0}" destId="{04F951EF-6BCE-3143-9040-8A0B386B320A}" srcOrd="0" destOrd="0" presId="urn:microsoft.com/office/officeart/2005/8/layout/orgChart1"/>
    <dgm:cxn modelId="{193680EF-18C1-4E44-A88A-DB805C1E346B}" type="presOf" srcId="{684AA34D-0624-FD40-AD0B-22775485AD74}" destId="{518314F3-52B8-5649-8FAE-B51DF9A8F8C6}" srcOrd="0" destOrd="0" presId="urn:microsoft.com/office/officeart/2005/8/layout/orgChart1"/>
    <dgm:cxn modelId="{D4F3FBF2-1D3B-C845-8601-4F1382EE65C1}" type="presOf" srcId="{6B26DE6E-8E83-6A41-8EBE-ED7997AFBD3E}" destId="{AEE7F4F9-182E-B846-B0FF-8228E4A739F7}" srcOrd="0" destOrd="0" presId="urn:microsoft.com/office/officeart/2005/8/layout/orgChart1"/>
    <dgm:cxn modelId="{05CEF0FE-FAC6-C749-82FB-4CC52046D173}" type="presOf" srcId="{87C847E0-0A62-D440-B247-2862A49A76E2}" destId="{DCB8ACF4-E1CE-1847-AED5-81BFFD2EAA2B}" srcOrd="0" destOrd="0" presId="urn:microsoft.com/office/officeart/2005/8/layout/orgChart1"/>
    <dgm:cxn modelId="{66487149-D7F3-9747-B782-018A4167D48A}" type="presParOf" srcId="{CF272CE6-A2E9-F54E-9B6F-F31997598DEF}" destId="{8D6250B5-9C3C-094B-8166-AB07B9DD27FB}" srcOrd="0" destOrd="0" presId="urn:microsoft.com/office/officeart/2005/8/layout/orgChart1"/>
    <dgm:cxn modelId="{1C65EBF4-F843-1946-8926-B44F5B5C14C4}" type="presParOf" srcId="{8D6250B5-9C3C-094B-8166-AB07B9DD27FB}" destId="{47D8F1E5-1D95-E945-B37E-1614FA234AF3}" srcOrd="0" destOrd="0" presId="urn:microsoft.com/office/officeart/2005/8/layout/orgChart1"/>
    <dgm:cxn modelId="{329A0B99-7EF8-6148-A163-BE157B6D6068}" type="presParOf" srcId="{47D8F1E5-1D95-E945-B37E-1614FA234AF3}" destId="{DCB8ACF4-E1CE-1847-AED5-81BFFD2EAA2B}" srcOrd="0" destOrd="0" presId="urn:microsoft.com/office/officeart/2005/8/layout/orgChart1"/>
    <dgm:cxn modelId="{D015CB21-79B6-C549-809D-F06FE047A6BF}" type="presParOf" srcId="{47D8F1E5-1D95-E945-B37E-1614FA234AF3}" destId="{B7990012-535F-FD46-A766-872B54288247}" srcOrd="1" destOrd="0" presId="urn:microsoft.com/office/officeart/2005/8/layout/orgChart1"/>
    <dgm:cxn modelId="{F56AE9F2-2900-6C4E-AE80-59431CFF23C5}" type="presParOf" srcId="{8D6250B5-9C3C-094B-8166-AB07B9DD27FB}" destId="{4A3D9C7D-2B58-1F4E-BC5A-EDED7100B3E4}" srcOrd="1" destOrd="0" presId="urn:microsoft.com/office/officeart/2005/8/layout/orgChart1"/>
    <dgm:cxn modelId="{6AF93B2F-0033-4E47-95BA-3B4E56DC3AA3}" type="presParOf" srcId="{4A3D9C7D-2B58-1F4E-BC5A-EDED7100B3E4}" destId="{3A413F07-EB6E-4A4F-93DD-1B21FCC27E29}" srcOrd="0" destOrd="0" presId="urn:microsoft.com/office/officeart/2005/8/layout/orgChart1"/>
    <dgm:cxn modelId="{989A949B-AB89-6347-8307-81E4BDBE7290}" type="presParOf" srcId="{4A3D9C7D-2B58-1F4E-BC5A-EDED7100B3E4}" destId="{B78A9D4B-E90B-4940-8551-B6281186E684}" srcOrd="1" destOrd="0" presId="urn:microsoft.com/office/officeart/2005/8/layout/orgChart1"/>
    <dgm:cxn modelId="{03F7E9AD-2F83-AF41-8D5A-CA0A53F92EDB}" type="presParOf" srcId="{B78A9D4B-E90B-4940-8551-B6281186E684}" destId="{AC1EE0BF-CFED-6646-B186-E57605065CBD}" srcOrd="0" destOrd="0" presId="urn:microsoft.com/office/officeart/2005/8/layout/orgChart1"/>
    <dgm:cxn modelId="{77480427-7ACC-2F48-A923-CB31660754E2}" type="presParOf" srcId="{AC1EE0BF-CFED-6646-B186-E57605065CBD}" destId="{EBCC28FB-5418-9E4F-9C73-BE5E8FCAE96F}" srcOrd="0" destOrd="0" presId="urn:microsoft.com/office/officeart/2005/8/layout/orgChart1"/>
    <dgm:cxn modelId="{05AC7EC9-A8A5-6B4A-AFBB-0EA701D3A573}" type="presParOf" srcId="{AC1EE0BF-CFED-6646-B186-E57605065CBD}" destId="{AD95572E-3021-EF41-9C35-149008869891}" srcOrd="1" destOrd="0" presId="urn:microsoft.com/office/officeart/2005/8/layout/orgChart1"/>
    <dgm:cxn modelId="{1D01FFEA-3821-E847-8B81-019474880B8C}" type="presParOf" srcId="{B78A9D4B-E90B-4940-8551-B6281186E684}" destId="{653570CD-1BEF-3448-B888-D1C125BB2FF6}" srcOrd="1" destOrd="0" presId="urn:microsoft.com/office/officeart/2005/8/layout/orgChart1"/>
    <dgm:cxn modelId="{FF039253-94BD-544A-BA3F-D389809BCCFD}" type="presParOf" srcId="{B78A9D4B-E90B-4940-8551-B6281186E684}" destId="{0A31BB17-B3E4-C64B-936D-DC22636A7ABD}" srcOrd="2" destOrd="0" presId="urn:microsoft.com/office/officeart/2005/8/layout/orgChart1"/>
    <dgm:cxn modelId="{F2ED5BD2-9F8E-D344-94E2-96EDFB25D2B4}" type="presParOf" srcId="{4A3D9C7D-2B58-1F4E-BC5A-EDED7100B3E4}" destId="{E6C5BF80-15A8-E749-A16B-2E51F7E584D5}" srcOrd="2" destOrd="0" presId="urn:microsoft.com/office/officeart/2005/8/layout/orgChart1"/>
    <dgm:cxn modelId="{3E481238-C0DE-5845-BF53-F72A9E85BC64}" type="presParOf" srcId="{4A3D9C7D-2B58-1F4E-BC5A-EDED7100B3E4}" destId="{991968E1-D282-FE4F-B1AF-FABFAFDF5A29}" srcOrd="3" destOrd="0" presId="urn:microsoft.com/office/officeart/2005/8/layout/orgChart1"/>
    <dgm:cxn modelId="{25C9708E-F875-174F-AF78-8EB921FD0ED8}" type="presParOf" srcId="{991968E1-D282-FE4F-B1AF-FABFAFDF5A29}" destId="{6EC330BB-B936-3F4A-AC8A-984C108625DC}" srcOrd="0" destOrd="0" presId="urn:microsoft.com/office/officeart/2005/8/layout/orgChart1"/>
    <dgm:cxn modelId="{4B16F2C9-D8F9-2149-8B96-580DB7DBDDA1}" type="presParOf" srcId="{6EC330BB-B936-3F4A-AC8A-984C108625DC}" destId="{4A256D42-EA7E-D745-9EBB-694E640A1629}" srcOrd="0" destOrd="0" presId="urn:microsoft.com/office/officeart/2005/8/layout/orgChart1"/>
    <dgm:cxn modelId="{7C13AD3B-985B-A847-8BEA-168C176C2A32}" type="presParOf" srcId="{6EC330BB-B936-3F4A-AC8A-984C108625DC}" destId="{5B4566E0-0F9B-3C4C-800E-B40D9263055A}" srcOrd="1" destOrd="0" presId="urn:microsoft.com/office/officeart/2005/8/layout/orgChart1"/>
    <dgm:cxn modelId="{A18D6B0A-F197-E841-916D-8D4E9687DB86}" type="presParOf" srcId="{991968E1-D282-FE4F-B1AF-FABFAFDF5A29}" destId="{12E74146-2E60-EF4B-97A4-F1CF0144AB28}" srcOrd="1" destOrd="0" presId="urn:microsoft.com/office/officeart/2005/8/layout/orgChart1"/>
    <dgm:cxn modelId="{39A25FD2-01F2-844A-93DA-0E20FC3B1551}" type="presParOf" srcId="{991968E1-D282-FE4F-B1AF-FABFAFDF5A29}" destId="{AAA8A9E0-EA88-9B4B-B2EE-0DEA4F0B0BEC}" srcOrd="2" destOrd="0" presId="urn:microsoft.com/office/officeart/2005/8/layout/orgChart1"/>
    <dgm:cxn modelId="{5BB5CD9A-2800-D149-ADA1-CEA3D0AC8E67}" type="presParOf" srcId="{4A3D9C7D-2B58-1F4E-BC5A-EDED7100B3E4}" destId="{AEE7F4F9-182E-B846-B0FF-8228E4A739F7}" srcOrd="4" destOrd="0" presId="urn:microsoft.com/office/officeart/2005/8/layout/orgChart1"/>
    <dgm:cxn modelId="{863577ED-CF82-0048-A3B4-958165AF57F1}" type="presParOf" srcId="{4A3D9C7D-2B58-1F4E-BC5A-EDED7100B3E4}" destId="{0D2F4FCA-31AA-5F4A-9854-602E8A8E0DFE}" srcOrd="5" destOrd="0" presId="urn:microsoft.com/office/officeart/2005/8/layout/orgChart1"/>
    <dgm:cxn modelId="{4F91E33C-96DF-5C45-BE64-D5FD94EF387F}" type="presParOf" srcId="{0D2F4FCA-31AA-5F4A-9854-602E8A8E0DFE}" destId="{640E3835-7242-5241-88DA-BB19E9CD31B9}" srcOrd="0" destOrd="0" presId="urn:microsoft.com/office/officeart/2005/8/layout/orgChart1"/>
    <dgm:cxn modelId="{9FD5582E-5308-FF42-8718-C62974FB5152}" type="presParOf" srcId="{640E3835-7242-5241-88DA-BB19E9CD31B9}" destId="{82DE30EF-35B4-744D-BC19-82CD23E3C4C2}" srcOrd="0" destOrd="0" presId="urn:microsoft.com/office/officeart/2005/8/layout/orgChart1"/>
    <dgm:cxn modelId="{EAB3AFB9-16DA-8E4F-B7D9-437362953C52}" type="presParOf" srcId="{640E3835-7242-5241-88DA-BB19E9CD31B9}" destId="{C05A4334-BFAE-ED4F-BD5B-538792FA20E1}" srcOrd="1" destOrd="0" presId="urn:microsoft.com/office/officeart/2005/8/layout/orgChart1"/>
    <dgm:cxn modelId="{F1C56357-1BB2-F14C-B842-9FC1FE7B22D7}" type="presParOf" srcId="{0D2F4FCA-31AA-5F4A-9854-602E8A8E0DFE}" destId="{629C5D1B-BDFA-3B44-962A-CF81F7406B56}" srcOrd="1" destOrd="0" presId="urn:microsoft.com/office/officeart/2005/8/layout/orgChart1"/>
    <dgm:cxn modelId="{0D50DCB1-5282-834E-B17E-F8C244A483B0}" type="presParOf" srcId="{0D2F4FCA-31AA-5F4A-9854-602E8A8E0DFE}" destId="{C9B14B49-1A56-0F4E-9B37-BED31AC8ADBA}" srcOrd="2" destOrd="0" presId="urn:microsoft.com/office/officeart/2005/8/layout/orgChart1"/>
    <dgm:cxn modelId="{FFDA9FD0-1B2F-544B-873A-7DE2492D0F7C}" type="presParOf" srcId="{4A3D9C7D-2B58-1F4E-BC5A-EDED7100B3E4}" destId="{6EE1D97F-91D2-204A-A320-07238E65DCA6}" srcOrd="6" destOrd="0" presId="urn:microsoft.com/office/officeart/2005/8/layout/orgChart1"/>
    <dgm:cxn modelId="{2632CAFA-536C-FF4F-9B47-AB6B7E2F3F7D}" type="presParOf" srcId="{4A3D9C7D-2B58-1F4E-BC5A-EDED7100B3E4}" destId="{F7E4AACF-394E-1144-9D1B-CF3F9B81A58C}" srcOrd="7" destOrd="0" presId="urn:microsoft.com/office/officeart/2005/8/layout/orgChart1"/>
    <dgm:cxn modelId="{C7D7252C-C0A0-A045-B7FA-307A3603067F}" type="presParOf" srcId="{F7E4AACF-394E-1144-9D1B-CF3F9B81A58C}" destId="{9EB74AC9-1170-1D4B-AED8-2616FBE0D0EF}" srcOrd="0" destOrd="0" presId="urn:microsoft.com/office/officeart/2005/8/layout/orgChart1"/>
    <dgm:cxn modelId="{B6F37497-C6A3-DF4B-B64B-8D4AC1BF99A0}" type="presParOf" srcId="{9EB74AC9-1170-1D4B-AED8-2616FBE0D0EF}" destId="{04F951EF-6BCE-3143-9040-8A0B386B320A}" srcOrd="0" destOrd="0" presId="urn:microsoft.com/office/officeart/2005/8/layout/orgChart1"/>
    <dgm:cxn modelId="{D76D06DF-E23E-AF41-B569-91785E6C8676}" type="presParOf" srcId="{9EB74AC9-1170-1D4B-AED8-2616FBE0D0EF}" destId="{38887662-9EA9-6544-BBA9-F3941D4F0A7C}" srcOrd="1" destOrd="0" presId="urn:microsoft.com/office/officeart/2005/8/layout/orgChart1"/>
    <dgm:cxn modelId="{4263DC24-B265-5746-AC62-657C23798C1B}" type="presParOf" srcId="{F7E4AACF-394E-1144-9D1B-CF3F9B81A58C}" destId="{F3EA33A5-1B8F-CB45-9CAE-BD5DBE893E16}" srcOrd="1" destOrd="0" presId="urn:microsoft.com/office/officeart/2005/8/layout/orgChart1"/>
    <dgm:cxn modelId="{05D7F645-670E-2F48-B2F7-C9C1FB86E6BB}" type="presParOf" srcId="{F7E4AACF-394E-1144-9D1B-CF3F9B81A58C}" destId="{3FC30ECF-095E-9648-B42E-B74A26B8705C}" srcOrd="2" destOrd="0" presId="urn:microsoft.com/office/officeart/2005/8/layout/orgChart1"/>
    <dgm:cxn modelId="{8869AE43-23D1-3F46-8B12-087E653BA924}" type="presParOf" srcId="{4A3D9C7D-2B58-1F4E-BC5A-EDED7100B3E4}" destId="{C5DE347E-8576-F34B-B5C0-CAEB1B1ECCC5}" srcOrd="8" destOrd="0" presId="urn:microsoft.com/office/officeart/2005/8/layout/orgChart1"/>
    <dgm:cxn modelId="{8A358821-ED2F-6D48-A070-7B3890F3D3EB}" type="presParOf" srcId="{4A3D9C7D-2B58-1F4E-BC5A-EDED7100B3E4}" destId="{E5D5761E-2B1D-2E43-BE03-641C10A190AE}" srcOrd="9" destOrd="0" presId="urn:microsoft.com/office/officeart/2005/8/layout/orgChart1"/>
    <dgm:cxn modelId="{A9571231-D307-8A44-A11D-FA368615AD4C}" type="presParOf" srcId="{E5D5761E-2B1D-2E43-BE03-641C10A190AE}" destId="{11A48B7B-B5C6-0A43-81DB-FB6994163AE0}" srcOrd="0" destOrd="0" presId="urn:microsoft.com/office/officeart/2005/8/layout/orgChart1"/>
    <dgm:cxn modelId="{D48256C9-95EF-7643-B91B-40FEE1511DB8}" type="presParOf" srcId="{11A48B7B-B5C6-0A43-81DB-FB6994163AE0}" destId="{56A5F7AC-05E0-534C-B031-EB2DDC6FF0F7}" srcOrd="0" destOrd="0" presId="urn:microsoft.com/office/officeart/2005/8/layout/orgChart1"/>
    <dgm:cxn modelId="{E9145E5D-4061-4A47-829E-90EA74A17D88}" type="presParOf" srcId="{11A48B7B-B5C6-0A43-81DB-FB6994163AE0}" destId="{F6733B23-60F3-0245-B182-68FBF093261C}" srcOrd="1" destOrd="0" presId="urn:microsoft.com/office/officeart/2005/8/layout/orgChart1"/>
    <dgm:cxn modelId="{9C9324C7-9E55-3B40-8016-541CECA74DF8}" type="presParOf" srcId="{E5D5761E-2B1D-2E43-BE03-641C10A190AE}" destId="{0A6FE7F4-8959-7449-80E4-272335135712}" srcOrd="1" destOrd="0" presId="urn:microsoft.com/office/officeart/2005/8/layout/orgChart1"/>
    <dgm:cxn modelId="{B3672775-D9EF-2B4B-ADA2-734DED13A278}" type="presParOf" srcId="{E5D5761E-2B1D-2E43-BE03-641C10A190AE}" destId="{0304837C-A7F2-A248-AE61-08A7A59BFB5F}" srcOrd="2" destOrd="0" presId="urn:microsoft.com/office/officeart/2005/8/layout/orgChart1"/>
    <dgm:cxn modelId="{3AD2D1A6-D387-774A-8105-34EA6AA2E915}" type="presParOf" srcId="{4A3D9C7D-2B58-1F4E-BC5A-EDED7100B3E4}" destId="{518314F3-52B8-5649-8FAE-B51DF9A8F8C6}" srcOrd="10" destOrd="0" presId="urn:microsoft.com/office/officeart/2005/8/layout/orgChart1"/>
    <dgm:cxn modelId="{11F2288C-4748-9F44-AFBC-5086BE1D7474}" type="presParOf" srcId="{4A3D9C7D-2B58-1F4E-BC5A-EDED7100B3E4}" destId="{A921E5B3-DCC6-9C4B-A585-B61564502F8A}" srcOrd="11" destOrd="0" presId="urn:microsoft.com/office/officeart/2005/8/layout/orgChart1"/>
    <dgm:cxn modelId="{622230ED-CD27-E843-B916-36027D896B2E}" type="presParOf" srcId="{A921E5B3-DCC6-9C4B-A585-B61564502F8A}" destId="{98D40E9A-34AC-4F48-8DCC-4CAC38BA1485}" srcOrd="0" destOrd="0" presId="urn:microsoft.com/office/officeart/2005/8/layout/orgChart1"/>
    <dgm:cxn modelId="{57923669-D192-E043-8937-149D2F66054E}" type="presParOf" srcId="{98D40E9A-34AC-4F48-8DCC-4CAC38BA1485}" destId="{2F849E6D-16DA-404D-8402-35821E2F4CD4}" srcOrd="0" destOrd="0" presId="urn:microsoft.com/office/officeart/2005/8/layout/orgChart1"/>
    <dgm:cxn modelId="{42851B03-6C62-F342-AE1D-D27452E003C8}" type="presParOf" srcId="{98D40E9A-34AC-4F48-8DCC-4CAC38BA1485}" destId="{B56D40FE-45ED-994B-A376-67DFA416DE33}" srcOrd="1" destOrd="0" presId="urn:microsoft.com/office/officeart/2005/8/layout/orgChart1"/>
    <dgm:cxn modelId="{9FF37A02-D5B2-AC4A-AF5B-998A99C3A5D1}" type="presParOf" srcId="{A921E5B3-DCC6-9C4B-A585-B61564502F8A}" destId="{AD158D31-9391-4943-9C54-8D08DE105B2E}" srcOrd="1" destOrd="0" presId="urn:microsoft.com/office/officeart/2005/8/layout/orgChart1"/>
    <dgm:cxn modelId="{FCFD84BF-BC2B-5946-84BE-454F6AE9CB17}" type="presParOf" srcId="{A921E5B3-DCC6-9C4B-A585-B61564502F8A}" destId="{8E050273-CF7E-CA46-96FD-792C938EA4EE}" srcOrd="2" destOrd="0" presId="urn:microsoft.com/office/officeart/2005/8/layout/orgChart1"/>
    <dgm:cxn modelId="{4BAF8739-EE59-174E-AE41-A48F20E48D75}" type="presParOf" srcId="{4A3D9C7D-2B58-1F4E-BC5A-EDED7100B3E4}" destId="{DA05B762-F387-1A4E-9ABB-688A244A158F}" srcOrd="12" destOrd="0" presId="urn:microsoft.com/office/officeart/2005/8/layout/orgChart1"/>
    <dgm:cxn modelId="{5765066B-9110-9C4A-B7B4-618F4343DFE5}" type="presParOf" srcId="{4A3D9C7D-2B58-1F4E-BC5A-EDED7100B3E4}" destId="{1070262A-8FFD-4943-B0FD-2874441B436C}" srcOrd="13" destOrd="0" presId="urn:microsoft.com/office/officeart/2005/8/layout/orgChart1"/>
    <dgm:cxn modelId="{4833E19F-D9F6-B942-BCE8-C74FC556F0FD}" type="presParOf" srcId="{1070262A-8FFD-4943-B0FD-2874441B436C}" destId="{E5B8D6BF-510B-854C-BF64-AEA2D1EF2943}" srcOrd="0" destOrd="0" presId="urn:microsoft.com/office/officeart/2005/8/layout/orgChart1"/>
    <dgm:cxn modelId="{B8DC03B1-EC23-3B4F-A84C-C6639CA79E4C}" type="presParOf" srcId="{E5B8D6BF-510B-854C-BF64-AEA2D1EF2943}" destId="{BE3CD81E-E769-AC41-8AAC-37C0945C3F18}" srcOrd="0" destOrd="0" presId="urn:microsoft.com/office/officeart/2005/8/layout/orgChart1"/>
    <dgm:cxn modelId="{33F73AB8-468F-C54E-B1D7-802D88D8E597}" type="presParOf" srcId="{E5B8D6BF-510B-854C-BF64-AEA2D1EF2943}" destId="{B04F1BC5-1EE0-124B-A435-98E289469C69}" srcOrd="1" destOrd="0" presId="urn:microsoft.com/office/officeart/2005/8/layout/orgChart1"/>
    <dgm:cxn modelId="{CA5EE48D-2C9B-5A46-A0F8-44C1DF60FA83}" type="presParOf" srcId="{1070262A-8FFD-4943-B0FD-2874441B436C}" destId="{BAE6755C-6E23-2B40-A510-A4233B9A3574}" srcOrd="1" destOrd="0" presId="urn:microsoft.com/office/officeart/2005/8/layout/orgChart1"/>
    <dgm:cxn modelId="{B927AEBD-2A3C-B640-847E-AC12969BDFB7}" type="presParOf" srcId="{1070262A-8FFD-4943-B0FD-2874441B436C}" destId="{BB2C4B2A-6352-5C46-B573-A27C2F02D6EB}" srcOrd="2" destOrd="0" presId="urn:microsoft.com/office/officeart/2005/8/layout/orgChart1"/>
    <dgm:cxn modelId="{6F5812CC-EE5B-004C-8970-2A53A1989C24}" type="presParOf" srcId="{4A3D9C7D-2B58-1F4E-BC5A-EDED7100B3E4}" destId="{3117FFB8-ABDA-FF44-B75C-D1151200DCBA}" srcOrd="14" destOrd="0" presId="urn:microsoft.com/office/officeart/2005/8/layout/orgChart1"/>
    <dgm:cxn modelId="{642E8CC5-DC92-194A-8C78-A7DB83C02663}" type="presParOf" srcId="{4A3D9C7D-2B58-1F4E-BC5A-EDED7100B3E4}" destId="{38901622-1C1E-F742-961A-B5C4E97D56FC}" srcOrd="15" destOrd="0" presId="urn:microsoft.com/office/officeart/2005/8/layout/orgChart1"/>
    <dgm:cxn modelId="{E81748F6-0953-4F4E-86A0-AC8BF5AC20B2}" type="presParOf" srcId="{38901622-1C1E-F742-961A-B5C4E97D56FC}" destId="{78AFD6D0-8030-7748-B922-BACCC7294B98}" srcOrd="0" destOrd="0" presId="urn:microsoft.com/office/officeart/2005/8/layout/orgChart1"/>
    <dgm:cxn modelId="{7CA44749-DA7B-C741-A671-A3908E05A74E}" type="presParOf" srcId="{78AFD6D0-8030-7748-B922-BACCC7294B98}" destId="{5D06C4A7-7F22-8C4A-8925-30EB3D5096EA}" srcOrd="0" destOrd="0" presId="urn:microsoft.com/office/officeart/2005/8/layout/orgChart1"/>
    <dgm:cxn modelId="{C7B9EAA4-E019-0049-802F-CE908721F17D}" type="presParOf" srcId="{78AFD6D0-8030-7748-B922-BACCC7294B98}" destId="{474359A8-4443-5449-ADE0-05B7D99423CA}" srcOrd="1" destOrd="0" presId="urn:microsoft.com/office/officeart/2005/8/layout/orgChart1"/>
    <dgm:cxn modelId="{197A93A0-6309-CC42-9482-58ACDBA80AD1}" type="presParOf" srcId="{38901622-1C1E-F742-961A-B5C4E97D56FC}" destId="{726A1C88-B47E-4440-B2F5-1E5C40D125E6}" srcOrd="1" destOrd="0" presId="urn:microsoft.com/office/officeart/2005/8/layout/orgChart1"/>
    <dgm:cxn modelId="{17F4EC41-0E42-1A4B-9FF6-8BC2679FCDCC}" type="presParOf" srcId="{38901622-1C1E-F742-961A-B5C4E97D56FC}" destId="{DE9FE422-A482-9B4F-9350-79F8305B6C04}" srcOrd="2" destOrd="0" presId="urn:microsoft.com/office/officeart/2005/8/layout/orgChart1"/>
    <dgm:cxn modelId="{F27467A4-07D1-7E47-A21E-E567C7C5552A}" type="presParOf" srcId="{8D6250B5-9C3C-094B-8166-AB07B9DD27FB}" destId="{4CB09C79-B6FF-F44F-9BBC-1D1A26004535}"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C78A57-61D1-B84F-91CE-09B2D8B6B39C}" type="doc">
      <dgm:prSet loTypeId="urn:microsoft.com/office/officeart/2009/3/layout/HorizontalOrganizationChart#1" loCatId="" qsTypeId="urn:microsoft.com/office/officeart/2005/8/quickstyle/simple1#1" qsCatId="simple" csTypeId="urn:microsoft.com/office/officeart/2005/8/colors/accent1_2#1" csCatId="accent1" phldr="1"/>
      <dgm:spPr/>
      <dgm:t>
        <a:bodyPr/>
        <a:lstStyle/>
        <a:p>
          <a:endParaRPr lang="zh-CN" altLang="en-US"/>
        </a:p>
      </dgm:t>
    </dgm:pt>
    <dgm:pt modelId="{7F7AD166-2D30-6448-A81D-0F7F2A05A912}">
      <dgm:prSet phldrT="[文本]" custT="1"/>
      <dgm:spPr>
        <a:solidFill>
          <a:srgbClr val="004582">
            <a:alpha val="9881"/>
          </a:srgbClr>
        </a:solidFill>
      </dgm:spPr>
      <dgm:t>
        <a:bodyPr/>
        <a:lstStyle/>
        <a:p>
          <a:pPr>
            <a:lnSpc>
              <a:spcPts val="2120"/>
            </a:lnSpc>
            <a:spcAft>
              <a:spcPts val="0"/>
            </a:spcAft>
          </a:pPr>
          <a:r>
            <a:rPr kumimoji="1" lang="zh-CN" altLang="en-US" sz="1800" b="1" dirty="0">
              <a:solidFill>
                <a:srgbClr val="004582"/>
              </a:solidFill>
              <a:latin typeface="微软雅黑" panose="020B0503020204020204" pitchFamily="34" charset="-122"/>
              <a:ea typeface="微软雅黑" panose="020B0503020204020204" pitchFamily="34" charset="-122"/>
            </a:rPr>
            <a:t>少见的</a:t>
          </a:r>
          <a:endParaRPr kumimoji="1" lang="en-US" altLang="zh-CN" sz="1800" b="1" dirty="0">
            <a:solidFill>
              <a:srgbClr val="004582"/>
            </a:solidFill>
            <a:latin typeface="微软雅黑" panose="020B0503020204020204" pitchFamily="34" charset="-122"/>
            <a:ea typeface="微软雅黑" panose="020B0503020204020204" pitchFamily="34" charset="-122"/>
          </a:endParaRPr>
        </a:p>
        <a:p>
          <a:pPr>
            <a:lnSpc>
              <a:spcPts val="2120"/>
            </a:lnSpc>
            <a:spcAft>
              <a:spcPts val="0"/>
            </a:spcAft>
          </a:pPr>
          <a:r>
            <a:rPr kumimoji="1" lang="zh-CN" altLang="en-US" sz="1800" b="1" dirty="0">
              <a:solidFill>
                <a:srgbClr val="004582"/>
              </a:solidFill>
              <a:latin typeface="微软雅黑" panose="020B0503020204020204" pitchFamily="34" charset="-122"/>
              <a:ea typeface="微软雅黑" panose="020B0503020204020204" pitchFamily="34" charset="-122"/>
            </a:rPr>
            <a:t>内分泌性高血压</a:t>
          </a:r>
          <a:endParaRPr lang="zh-CN" altLang="en-US" sz="1800" dirty="0">
            <a:solidFill>
              <a:srgbClr val="004582"/>
            </a:solidFill>
          </a:endParaRPr>
        </a:p>
      </dgm:t>
    </dgm:pt>
    <dgm:pt modelId="{D06D3738-D520-EF4E-972F-6E9B4C8FB506}" type="parTrans" cxnId="{79836A5B-7EC5-D14C-B005-1C5EA330A890}">
      <dgm:prSet/>
      <dgm:spPr/>
      <dgm:t>
        <a:bodyPr/>
        <a:lstStyle/>
        <a:p>
          <a:endParaRPr lang="zh-CN" altLang="en-US" sz="1800">
            <a:solidFill>
              <a:srgbClr val="004582"/>
            </a:solidFill>
          </a:endParaRPr>
        </a:p>
      </dgm:t>
    </dgm:pt>
    <dgm:pt modelId="{F0C664C7-2254-434A-AB91-B111C412C993}" type="sibTrans" cxnId="{79836A5B-7EC5-D14C-B005-1C5EA330A890}">
      <dgm:prSet/>
      <dgm:spPr/>
      <dgm:t>
        <a:bodyPr/>
        <a:lstStyle/>
        <a:p>
          <a:endParaRPr lang="zh-CN" altLang="en-US" sz="1800">
            <a:solidFill>
              <a:srgbClr val="004582"/>
            </a:solidFill>
          </a:endParaRPr>
        </a:p>
      </dgm:t>
    </dgm:pt>
    <dgm:pt modelId="{E0CE01A2-53C0-144A-A6E0-511BE912DE80}">
      <dgm:prSet phldrT="[文本]" custT="1"/>
      <dgm:spPr>
        <a:solidFill>
          <a:schemeClr val="accent1">
            <a:lumMod val="75000"/>
            <a:alpha val="30257"/>
          </a:schemeClr>
        </a:solidFill>
      </dgm:spPr>
      <dgm:t>
        <a:bodyPr/>
        <a:lstStyle/>
        <a:p>
          <a:r>
            <a:rPr kumimoji="1" lang="zh-CN" altLang="en-US" sz="1800" b="1" dirty="0">
              <a:solidFill>
                <a:srgbClr val="004582"/>
              </a:solidFill>
              <a:latin typeface="微软雅黑" panose="020B0503020204020204" pitchFamily="34" charset="-122"/>
              <a:ea typeface="微软雅黑" panose="020B0503020204020204" pitchFamily="34" charset="-122"/>
            </a:rPr>
            <a:t>先天性肾上腺增生</a:t>
          </a:r>
          <a:endParaRPr lang="zh-CN" altLang="en-US" sz="1800" dirty="0">
            <a:solidFill>
              <a:srgbClr val="004582"/>
            </a:solidFill>
          </a:endParaRPr>
        </a:p>
      </dgm:t>
    </dgm:pt>
    <dgm:pt modelId="{FB4B6F41-C599-0E4B-8D0F-C8D7C3417375}" type="parTrans" cxnId="{87F888B2-8140-5C45-9959-F53E50D5C0D0}">
      <dgm:prSet/>
      <dgm:spPr/>
      <dgm:t>
        <a:bodyPr/>
        <a:lstStyle/>
        <a:p>
          <a:endParaRPr lang="zh-CN" altLang="en-US" sz="1800">
            <a:solidFill>
              <a:srgbClr val="004582"/>
            </a:solidFill>
          </a:endParaRPr>
        </a:p>
      </dgm:t>
    </dgm:pt>
    <dgm:pt modelId="{68EF9658-BC6C-F442-AE32-68AB911209C0}" type="sibTrans" cxnId="{87F888B2-8140-5C45-9959-F53E50D5C0D0}">
      <dgm:prSet/>
      <dgm:spPr/>
      <dgm:t>
        <a:bodyPr/>
        <a:lstStyle/>
        <a:p>
          <a:endParaRPr lang="zh-CN" altLang="en-US" sz="1800">
            <a:solidFill>
              <a:srgbClr val="004582"/>
            </a:solidFill>
          </a:endParaRPr>
        </a:p>
      </dgm:t>
    </dgm:pt>
    <dgm:pt modelId="{B6C2A070-C43A-4742-A4E9-15CDDBF8FCC3}">
      <dgm:prSet phldrT="[文本]" custT="1"/>
      <dgm:spPr>
        <a:solidFill>
          <a:srgbClr val="004582">
            <a:alpha val="10044"/>
          </a:srgbClr>
        </a:solidFill>
      </dgm:spPr>
      <dgm:t>
        <a:bodyPr/>
        <a:lstStyle/>
        <a:p>
          <a:r>
            <a:rPr lang="zh-CN" altLang="en-US" sz="1800" b="1" dirty="0">
              <a:solidFill>
                <a:srgbClr val="004582"/>
              </a:solidFill>
              <a:latin typeface="微软雅黑" panose="020B0503020204020204" pitchFamily="34" charset="-122"/>
              <a:ea typeface="微软雅黑" panose="020B0503020204020204" pitchFamily="34" charset="-122"/>
            </a:rPr>
            <a:t>肢端肥大症</a:t>
          </a:r>
          <a:endParaRPr lang="zh-CN" altLang="en-US" sz="1800" dirty="0">
            <a:solidFill>
              <a:srgbClr val="004582"/>
            </a:solidFill>
          </a:endParaRPr>
        </a:p>
      </dgm:t>
    </dgm:pt>
    <dgm:pt modelId="{4133FDFF-22E6-8742-922E-382F9B83BCCF}" type="parTrans" cxnId="{5696288B-8EC0-464E-A1B2-B202D235D013}">
      <dgm:prSet/>
      <dgm:spPr/>
      <dgm:t>
        <a:bodyPr/>
        <a:lstStyle/>
        <a:p>
          <a:endParaRPr lang="zh-CN" altLang="en-US" sz="1800">
            <a:solidFill>
              <a:srgbClr val="004582"/>
            </a:solidFill>
          </a:endParaRPr>
        </a:p>
      </dgm:t>
    </dgm:pt>
    <dgm:pt modelId="{52D4DCB4-6C24-9647-B121-1D29F74AE9BD}" type="sibTrans" cxnId="{5696288B-8EC0-464E-A1B2-B202D235D013}">
      <dgm:prSet/>
      <dgm:spPr/>
      <dgm:t>
        <a:bodyPr/>
        <a:lstStyle/>
        <a:p>
          <a:endParaRPr lang="zh-CN" altLang="en-US" sz="1800">
            <a:solidFill>
              <a:srgbClr val="004582"/>
            </a:solidFill>
          </a:endParaRPr>
        </a:p>
      </dgm:t>
    </dgm:pt>
    <dgm:pt modelId="{0A8C7166-4424-C145-91E9-19DBEAAB519B}">
      <dgm:prSet phldrT="[文本]" custT="1"/>
      <dgm:spPr>
        <a:solidFill>
          <a:srgbClr val="004582">
            <a:alpha val="29984"/>
          </a:srgbClr>
        </a:solidFill>
      </dgm:spPr>
      <dgm:t>
        <a:bodyPr/>
        <a:lstStyle/>
        <a:p>
          <a:r>
            <a:rPr lang="zh-CN" altLang="en-US" sz="1800" b="1" dirty="0">
              <a:solidFill>
                <a:srgbClr val="004582"/>
              </a:solidFill>
              <a:latin typeface="微软雅黑" panose="020B0503020204020204" pitchFamily="34" charset="-122"/>
              <a:ea typeface="微软雅黑" panose="020B0503020204020204" pitchFamily="34" charset="-122"/>
            </a:rPr>
            <a:t>甲状旁腺功能亢进症</a:t>
          </a:r>
          <a:endParaRPr lang="zh-CN" altLang="en-US" sz="1800" dirty="0">
            <a:solidFill>
              <a:srgbClr val="004582"/>
            </a:solidFill>
          </a:endParaRPr>
        </a:p>
      </dgm:t>
    </dgm:pt>
    <dgm:pt modelId="{3DF549EA-4B94-FB4F-8A0A-593D0EBC6797}" type="parTrans" cxnId="{9DBCF7F6-3784-EA4E-8C0C-25E642685812}">
      <dgm:prSet/>
      <dgm:spPr/>
      <dgm:t>
        <a:bodyPr/>
        <a:lstStyle/>
        <a:p>
          <a:endParaRPr lang="zh-CN" altLang="en-US" sz="1800">
            <a:solidFill>
              <a:srgbClr val="004582"/>
            </a:solidFill>
          </a:endParaRPr>
        </a:p>
      </dgm:t>
    </dgm:pt>
    <dgm:pt modelId="{C6E4C876-D0AA-8949-9CCA-E85D8FF2FE29}" type="sibTrans" cxnId="{9DBCF7F6-3784-EA4E-8C0C-25E642685812}">
      <dgm:prSet/>
      <dgm:spPr/>
      <dgm:t>
        <a:bodyPr/>
        <a:lstStyle/>
        <a:p>
          <a:endParaRPr lang="zh-CN" altLang="en-US" sz="1800">
            <a:solidFill>
              <a:srgbClr val="004582"/>
            </a:solidFill>
          </a:endParaRPr>
        </a:p>
      </dgm:t>
    </dgm:pt>
    <dgm:pt modelId="{02E75062-E349-9745-8A67-38186EAAAEF3}">
      <dgm:prSet phldrT="[文本]" custT="1"/>
      <dgm:spPr>
        <a:solidFill>
          <a:srgbClr val="004582">
            <a:alpha val="9861"/>
          </a:srgbClr>
        </a:solidFill>
      </dgm:spPr>
      <dgm:t>
        <a:bodyPr/>
        <a:lstStyle/>
        <a:p>
          <a:r>
            <a:rPr kumimoji="1" lang="zh-CN" altLang="en-US" sz="1800" b="1" dirty="0">
              <a:solidFill>
                <a:srgbClr val="004582"/>
              </a:solidFill>
              <a:latin typeface="微软雅黑" panose="020B0503020204020204" pitchFamily="34" charset="-122"/>
              <a:ea typeface="微软雅黑" panose="020B0503020204020204" pitchFamily="34" charset="-122"/>
            </a:rPr>
            <a:t>库欣综合征</a:t>
          </a:r>
          <a:endParaRPr lang="zh-CN" altLang="en-US" sz="1800" dirty="0">
            <a:solidFill>
              <a:srgbClr val="004582"/>
            </a:solidFill>
          </a:endParaRPr>
        </a:p>
      </dgm:t>
    </dgm:pt>
    <dgm:pt modelId="{21ECED98-6E34-FB41-B78C-7E3355CE6977}" type="parTrans" cxnId="{100AC2E3-6EFB-1846-B463-1D47E1F41D82}">
      <dgm:prSet/>
      <dgm:spPr/>
      <dgm:t>
        <a:bodyPr/>
        <a:lstStyle/>
        <a:p>
          <a:endParaRPr lang="zh-CN" altLang="en-US" sz="1800">
            <a:solidFill>
              <a:srgbClr val="004582"/>
            </a:solidFill>
          </a:endParaRPr>
        </a:p>
      </dgm:t>
    </dgm:pt>
    <dgm:pt modelId="{FA8D46DA-15C7-9343-A35C-654BA33552EA}" type="sibTrans" cxnId="{100AC2E3-6EFB-1846-B463-1D47E1F41D82}">
      <dgm:prSet/>
      <dgm:spPr/>
      <dgm:t>
        <a:bodyPr/>
        <a:lstStyle/>
        <a:p>
          <a:endParaRPr lang="zh-CN" altLang="en-US" sz="1800">
            <a:solidFill>
              <a:srgbClr val="004582"/>
            </a:solidFill>
          </a:endParaRPr>
        </a:p>
      </dgm:t>
    </dgm:pt>
    <dgm:pt modelId="{AC577B28-EFAA-5441-A5CB-31DBF21A64E2}">
      <dgm:prSet custT="1"/>
      <dgm:spPr>
        <a:solidFill>
          <a:srgbClr val="004582">
            <a:alpha val="19852"/>
          </a:srgbClr>
        </a:solidFill>
      </dgm:spPr>
      <dgm:t>
        <a:bodyPr/>
        <a:lstStyle/>
        <a:p>
          <a:r>
            <a:rPr lang="zh-CN" altLang="en-US" sz="1800" b="1">
              <a:solidFill>
                <a:srgbClr val="004582"/>
              </a:solidFill>
              <a:latin typeface="微软雅黑" panose="020B0503020204020204" pitchFamily="34" charset="-122"/>
              <a:ea typeface="微软雅黑" panose="020B0503020204020204" pitchFamily="34" charset="-122"/>
            </a:rPr>
            <a:t>肾素瘤</a:t>
          </a:r>
          <a:endParaRPr lang="zh-CN" altLang="en-US" sz="1800" dirty="0">
            <a:solidFill>
              <a:srgbClr val="004582"/>
            </a:solidFill>
          </a:endParaRPr>
        </a:p>
      </dgm:t>
    </dgm:pt>
    <dgm:pt modelId="{BA684FCC-7253-5244-971B-8B4B2EF7AD21}" type="parTrans" cxnId="{C62304CB-06F3-5B4A-B24F-1D5ABE68910E}">
      <dgm:prSet/>
      <dgm:spPr/>
      <dgm:t>
        <a:bodyPr/>
        <a:lstStyle/>
        <a:p>
          <a:endParaRPr lang="zh-CN" altLang="en-US" sz="1800">
            <a:solidFill>
              <a:srgbClr val="004582"/>
            </a:solidFill>
          </a:endParaRPr>
        </a:p>
      </dgm:t>
    </dgm:pt>
    <dgm:pt modelId="{4B8DCDA8-9508-9D41-A268-BB6F0770C4D2}" type="sibTrans" cxnId="{C62304CB-06F3-5B4A-B24F-1D5ABE68910E}">
      <dgm:prSet/>
      <dgm:spPr/>
      <dgm:t>
        <a:bodyPr/>
        <a:lstStyle/>
        <a:p>
          <a:endParaRPr lang="zh-CN" altLang="en-US" sz="1800">
            <a:solidFill>
              <a:srgbClr val="004582"/>
            </a:solidFill>
          </a:endParaRPr>
        </a:p>
      </dgm:t>
    </dgm:pt>
    <dgm:pt modelId="{923296A1-495F-DB4C-8824-5DDDE9C74965}">
      <dgm:prSet custT="1"/>
      <dgm:spPr>
        <a:solidFill>
          <a:srgbClr val="004582">
            <a:alpha val="20037"/>
          </a:srgbClr>
        </a:solidFill>
      </dgm:spPr>
      <dgm:t>
        <a:bodyPr/>
        <a:lstStyle/>
        <a:p>
          <a:r>
            <a:rPr kumimoji="1" lang="zh-CN" altLang="en-US" sz="1800" b="1" dirty="0">
              <a:solidFill>
                <a:srgbClr val="004582"/>
              </a:solidFill>
              <a:latin typeface="微软雅黑" panose="020B0503020204020204" pitchFamily="34" charset="-122"/>
              <a:ea typeface="微软雅黑" panose="020B0503020204020204" pitchFamily="34" charset="-122"/>
            </a:rPr>
            <a:t>甲状腺疾病</a:t>
          </a:r>
          <a:endParaRPr lang="zh-CN" altLang="en-US" sz="1800" dirty="0">
            <a:solidFill>
              <a:srgbClr val="004582"/>
            </a:solidFill>
          </a:endParaRPr>
        </a:p>
      </dgm:t>
    </dgm:pt>
    <dgm:pt modelId="{5B4F78D3-DC43-3B49-9455-2412906F9C74}" type="parTrans" cxnId="{0F747C28-B052-4142-8131-D7464AB4E3B5}">
      <dgm:prSet/>
      <dgm:spPr/>
      <dgm:t>
        <a:bodyPr/>
        <a:lstStyle/>
        <a:p>
          <a:endParaRPr lang="zh-CN" altLang="en-US" sz="1800">
            <a:solidFill>
              <a:srgbClr val="004582"/>
            </a:solidFill>
          </a:endParaRPr>
        </a:p>
      </dgm:t>
    </dgm:pt>
    <dgm:pt modelId="{24B3AF9A-F43E-CF43-8C9E-D6B6212436FB}" type="sibTrans" cxnId="{0F747C28-B052-4142-8131-D7464AB4E3B5}">
      <dgm:prSet/>
      <dgm:spPr/>
      <dgm:t>
        <a:bodyPr/>
        <a:lstStyle/>
        <a:p>
          <a:endParaRPr lang="zh-CN" altLang="en-US" sz="1800">
            <a:solidFill>
              <a:srgbClr val="004582"/>
            </a:solidFill>
          </a:endParaRPr>
        </a:p>
      </dgm:t>
    </dgm:pt>
    <dgm:pt modelId="{D7DB148F-6BAB-E04C-9DF8-96F57DD78B03}" type="pres">
      <dgm:prSet presAssocID="{C5C78A57-61D1-B84F-91CE-09B2D8B6B39C}" presName="hierChild1" presStyleCnt="0">
        <dgm:presLayoutVars>
          <dgm:orgChart val="1"/>
          <dgm:chPref val="1"/>
          <dgm:dir/>
          <dgm:animOne val="branch"/>
          <dgm:animLvl val="lvl"/>
          <dgm:resizeHandles/>
        </dgm:presLayoutVars>
      </dgm:prSet>
      <dgm:spPr/>
    </dgm:pt>
    <dgm:pt modelId="{F83C72B4-4F81-1B49-8007-AE6EF7C159BB}" type="pres">
      <dgm:prSet presAssocID="{02E75062-E349-9745-8A67-38186EAAAEF3}" presName="hierRoot1" presStyleCnt="0">
        <dgm:presLayoutVars>
          <dgm:hierBranch val="init"/>
        </dgm:presLayoutVars>
      </dgm:prSet>
      <dgm:spPr/>
    </dgm:pt>
    <dgm:pt modelId="{2423EC82-DA49-D746-8CDB-F2DD3ACDA6EC}" type="pres">
      <dgm:prSet presAssocID="{02E75062-E349-9745-8A67-38186EAAAEF3}" presName="rootComposite1" presStyleCnt="0"/>
      <dgm:spPr/>
    </dgm:pt>
    <dgm:pt modelId="{15482092-9661-8D45-901E-1ED67E86BA98}" type="pres">
      <dgm:prSet presAssocID="{02E75062-E349-9745-8A67-38186EAAAEF3}" presName="rootText1" presStyleLbl="node0" presStyleIdx="0" presStyleCnt="4">
        <dgm:presLayoutVars>
          <dgm:chPref val="3"/>
        </dgm:presLayoutVars>
      </dgm:prSet>
      <dgm:spPr/>
    </dgm:pt>
    <dgm:pt modelId="{42D6F7B7-7DD6-E446-98B8-0C4830DE82B0}" type="pres">
      <dgm:prSet presAssocID="{02E75062-E349-9745-8A67-38186EAAAEF3}" presName="rootConnector1" presStyleLbl="node1" presStyleIdx="0" presStyleCnt="0"/>
      <dgm:spPr/>
    </dgm:pt>
    <dgm:pt modelId="{F222E0F1-F760-4B46-B263-9830CB16EBA4}" type="pres">
      <dgm:prSet presAssocID="{02E75062-E349-9745-8A67-38186EAAAEF3}" presName="hierChild2" presStyleCnt="0"/>
      <dgm:spPr/>
    </dgm:pt>
    <dgm:pt modelId="{455E2783-8743-414C-9953-ABC9AEAAA799}" type="pres">
      <dgm:prSet presAssocID="{02E75062-E349-9745-8A67-38186EAAAEF3}" presName="hierChild3" presStyleCnt="0"/>
      <dgm:spPr/>
    </dgm:pt>
    <dgm:pt modelId="{E54AFB29-CB9C-BB49-8546-927D5CE4CD94}" type="pres">
      <dgm:prSet presAssocID="{923296A1-495F-DB4C-8824-5DDDE9C74965}" presName="hierRoot1" presStyleCnt="0">
        <dgm:presLayoutVars>
          <dgm:hierBranch val="init"/>
        </dgm:presLayoutVars>
      </dgm:prSet>
      <dgm:spPr/>
    </dgm:pt>
    <dgm:pt modelId="{39F078E7-A0A3-9249-A21F-576E1E2C753B}" type="pres">
      <dgm:prSet presAssocID="{923296A1-495F-DB4C-8824-5DDDE9C74965}" presName="rootComposite1" presStyleCnt="0"/>
      <dgm:spPr/>
    </dgm:pt>
    <dgm:pt modelId="{F71A2C94-BA39-1A44-878D-34058B69B014}" type="pres">
      <dgm:prSet presAssocID="{923296A1-495F-DB4C-8824-5DDDE9C74965}" presName="rootText1" presStyleLbl="node0" presStyleIdx="1" presStyleCnt="4">
        <dgm:presLayoutVars>
          <dgm:chPref val="3"/>
        </dgm:presLayoutVars>
      </dgm:prSet>
      <dgm:spPr/>
    </dgm:pt>
    <dgm:pt modelId="{81BD42DB-3858-C344-8C23-BD100DED07BE}" type="pres">
      <dgm:prSet presAssocID="{923296A1-495F-DB4C-8824-5DDDE9C74965}" presName="rootConnector1" presStyleLbl="node1" presStyleIdx="0" presStyleCnt="0"/>
      <dgm:spPr/>
    </dgm:pt>
    <dgm:pt modelId="{6AD89801-0548-4E4A-90B6-79228CF9219E}" type="pres">
      <dgm:prSet presAssocID="{923296A1-495F-DB4C-8824-5DDDE9C74965}" presName="hierChild2" presStyleCnt="0"/>
      <dgm:spPr/>
    </dgm:pt>
    <dgm:pt modelId="{242E552E-43B3-7543-8DAC-F54DD771819D}" type="pres">
      <dgm:prSet presAssocID="{923296A1-495F-DB4C-8824-5DDDE9C74965}" presName="hierChild3" presStyleCnt="0"/>
      <dgm:spPr/>
    </dgm:pt>
    <dgm:pt modelId="{52FA66F3-EE9F-0843-B671-4F75FD956B6A}" type="pres">
      <dgm:prSet presAssocID="{E0CE01A2-53C0-144A-A6E0-511BE912DE80}" presName="hierRoot1" presStyleCnt="0">
        <dgm:presLayoutVars>
          <dgm:hierBranch val="init"/>
        </dgm:presLayoutVars>
      </dgm:prSet>
      <dgm:spPr/>
    </dgm:pt>
    <dgm:pt modelId="{490FDA86-25F3-E34B-8869-FA6A16B48D3E}" type="pres">
      <dgm:prSet presAssocID="{E0CE01A2-53C0-144A-A6E0-511BE912DE80}" presName="rootComposite1" presStyleCnt="0"/>
      <dgm:spPr/>
    </dgm:pt>
    <dgm:pt modelId="{F8EF8AC8-CF8E-9944-94FB-1AC4AD769FF0}" type="pres">
      <dgm:prSet presAssocID="{E0CE01A2-53C0-144A-A6E0-511BE912DE80}" presName="rootText1" presStyleLbl="node0" presStyleIdx="2" presStyleCnt="4">
        <dgm:presLayoutVars>
          <dgm:chPref val="3"/>
        </dgm:presLayoutVars>
      </dgm:prSet>
      <dgm:spPr/>
    </dgm:pt>
    <dgm:pt modelId="{4A0F5E4E-3246-DE4A-A9BB-49421759D93D}" type="pres">
      <dgm:prSet presAssocID="{E0CE01A2-53C0-144A-A6E0-511BE912DE80}" presName="rootConnector1" presStyleLbl="node1" presStyleIdx="0" presStyleCnt="0"/>
      <dgm:spPr/>
    </dgm:pt>
    <dgm:pt modelId="{52BC4B3C-02C0-0F44-8016-D081262A1348}" type="pres">
      <dgm:prSet presAssocID="{E0CE01A2-53C0-144A-A6E0-511BE912DE80}" presName="hierChild2" presStyleCnt="0"/>
      <dgm:spPr/>
    </dgm:pt>
    <dgm:pt modelId="{DE05BC18-1901-6B47-8734-FF257FFCE1C6}" type="pres">
      <dgm:prSet presAssocID="{E0CE01A2-53C0-144A-A6E0-511BE912DE80}" presName="hierChild3" presStyleCnt="0"/>
      <dgm:spPr/>
    </dgm:pt>
    <dgm:pt modelId="{63646594-6CE1-184A-B924-6E8ED1DF0D17}" type="pres">
      <dgm:prSet presAssocID="{7F7AD166-2D30-6448-A81D-0F7F2A05A912}" presName="hierRoot1" presStyleCnt="0">
        <dgm:presLayoutVars>
          <dgm:hierBranch val="init"/>
        </dgm:presLayoutVars>
      </dgm:prSet>
      <dgm:spPr/>
    </dgm:pt>
    <dgm:pt modelId="{1241E266-E0B4-ED42-9E26-C5AC56764A21}" type="pres">
      <dgm:prSet presAssocID="{7F7AD166-2D30-6448-A81D-0F7F2A05A912}" presName="rootComposite1" presStyleCnt="0"/>
      <dgm:spPr/>
    </dgm:pt>
    <dgm:pt modelId="{AB0233B5-17B8-2647-A37C-D18A1F9D4407}" type="pres">
      <dgm:prSet presAssocID="{7F7AD166-2D30-6448-A81D-0F7F2A05A912}" presName="rootText1" presStyleLbl="node0" presStyleIdx="3" presStyleCnt="4">
        <dgm:presLayoutVars>
          <dgm:chPref val="3"/>
        </dgm:presLayoutVars>
      </dgm:prSet>
      <dgm:spPr/>
    </dgm:pt>
    <dgm:pt modelId="{64F40A40-4098-C748-B47F-A43E06245474}" type="pres">
      <dgm:prSet presAssocID="{7F7AD166-2D30-6448-A81D-0F7F2A05A912}" presName="rootConnector1" presStyleLbl="node1" presStyleIdx="0" presStyleCnt="0"/>
      <dgm:spPr/>
    </dgm:pt>
    <dgm:pt modelId="{1DF5FF3B-4A4C-5044-B4B1-0A1C2CE0F6D3}" type="pres">
      <dgm:prSet presAssocID="{7F7AD166-2D30-6448-A81D-0F7F2A05A912}" presName="hierChild2" presStyleCnt="0"/>
      <dgm:spPr/>
    </dgm:pt>
    <dgm:pt modelId="{0A985EE9-0BAF-0945-B116-EFB05A804579}" type="pres">
      <dgm:prSet presAssocID="{4133FDFF-22E6-8742-922E-382F9B83BCCF}" presName="Name64" presStyleLbl="parChTrans1D2" presStyleIdx="0" presStyleCnt="3"/>
      <dgm:spPr/>
    </dgm:pt>
    <dgm:pt modelId="{C280D7A9-A2C6-6346-A912-463D25B1BD04}" type="pres">
      <dgm:prSet presAssocID="{B6C2A070-C43A-4742-A4E9-15CDDBF8FCC3}" presName="hierRoot2" presStyleCnt="0">
        <dgm:presLayoutVars>
          <dgm:hierBranch val="init"/>
        </dgm:presLayoutVars>
      </dgm:prSet>
      <dgm:spPr/>
    </dgm:pt>
    <dgm:pt modelId="{1A7B33D3-DFDE-8C42-919B-B8690D20C9F7}" type="pres">
      <dgm:prSet presAssocID="{B6C2A070-C43A-4742-A4E9-15CDDBF8FCC3}" presName="rootComposite" presStyleCnt="0"/>
      <dgm:spPr/>
    </dgm:pt>
    <dgm:pt modelId="{22D0E870-D8A2-4F46-ACB2-1FA3CDDBAB39}" type="pres">
      <dgm:prSet presAssocID="{B6C2A070-C43A-4742-A4E9-15CDDBF8FCC3}" presName="rootText" presStyleLbl="node2" presStyleIdx="0" presStyleCnt="3">
        <dgm:presLayoutVars>
          <dgm:chPref val="3"/>
        </dgm:presLayoutVars>
      </dgm:prSet>
      <dgm:spPr/>
    </dgm:pt>
    <dgm:pt modelId="{E510D69E-E89F-3E4E-8533-E8C1C91FD1F1}" type="pres">
      <dgm:prSet presAssocID="{B6C2A070-C43A-4742-A4E9-15CDDBF8FCC3}" presName="rootConnector" presStyleLbl="node2" presStyleIdx="0" presStyleCnt="3"/>
      <dgm:spPr/>
    </dgm:pt>
    <dgm:pt modelId="{D06831D9-BD39-9B49-8C41-63E1D627D0A4}" type="pres">
      <dgm:prSet presAssocID="{B6C2A070-C43A-4742-A4E9-15CDDBF8FCC3}" presName="hierChild4" presStyleCnt="0"/>
      <dgm:spPr/>
    </dgm:pt>
    <dgm:pt modelId="{1D437788-27FE-E647-808D-AB1768ACD740}" type="pres">
      <dgm:prSet presAssocID="{B6C2A070-C43A-4742-A4E9-15CDDBF8FCC3}" presName="hierChild5" presStyleCnt="0"/>
      <dgm:spPr/>
    </dgm:pt>
    <dgm:pt modelId="{AC5BD1BB-FFB5-D34B-8BFB-50194D5FA7E9}" type="pres">
      <dgm:prSet presAssocID="{BA684FCC-7253-5244-971B-8B4B2EF7AD21}" presName="Name64" presStyleLbl="parChTrans1D2" presStyleIdx="1" presStyleCnt="3"/>
      <dgm:spPr/>
    </dgm:pt>
    <dgm:pt modelId="{1526BB9F-6CBA-7A41-91EC-2F4D871B7236}" type="pres">
      <dgm:prSet presAssocID="{AC577B28-EFAA-5441-A5CB-31DBF21A64E2}" presName="hierRoot2" presStyleCnt="0">
        <dgm:presLayoutVars>
          <dgm:hierBranch val="init"/>
        </dgm:presLayoutVars>
      </dgm:prSet>
      <dgm:spPr/>
    </dgm:pt>
    <dgm:pt modelId="{89D5E131-5CC4-DF45-8C7B-3D12124C8930}" type="pres">
      <dgm:prSet presAssocID="{AC577B28-EFAA-5441-A5CB-31DBF21A64E2}" presName="rootComposite" presStyleCnt="0"/>
      <dgm:spPr/>
    </dgm:pt>
    <dgm:pt modelId="{017A0B19-53DC-CE47-823A-F2C0B3E64591}" type="pres">
      <dgm:prSet presAssocID="{AC577B28-EFAA-5441-A5CB-31DBF21A64E2}" presName="rootText" presStyleLbl="node2" presStyleIdx="1" presStyleCnt="3">
        <dgm:presLayoutVars>
          <dgm:chPref val="3"/>
        </dgm:presLayoutVars>
      </dgm:prSet>
      <dgm:spPr/>
    </dgm:pt>
    <dgm:pt modelId="{AA18CBD1-750A-7745-AE36-8BA5F8ACECFD}" type="pres">
      <dgm:prSet presAssocID="{AC577B28-EFAA-5441-A5CB-31DBF21A64E2}" presName="rootConnector" presStyleLbl="node2" presStyleIdx="1" presStyleCnt="3"/>
      <dgm:spPr/>
    </dgm:pt>
    <dgm:pt modelId="{D68D9876-007B-BC4F-91B8-835639CBB09D}" type="pres">
      <dgm:prSet presAssocID="{AC577B28-EFAA-5441-A5CB-31DBF21A64E2}" presName="hierChild4" presStyleCnt="0"/>
      <dgm:spPr/>
    </dgm:pt>
    <dgm:pt modelId="{393859DB-CF0E-7F43-BDC0-FAD61352D0CF}" type="pres">
      <dgm:prSet presAssocID="{AC577B28-EFAA-5441-A5CB-31DBF21A64E2}" presName="hierChild5" presStyleCnt="0"/>
      <dgm:spPr/>
    </dgm:pt>
    <dgm:pt modelId="{1CF5FA79-16D7-3D42-9B4F-AEC45E7CB921}" type="pres">
      <dgm:prSet presAssocID="{3DF549EA-4B94-FB4F-8A0A-593D0EBC6797}" presName="Name64" presStyleLbl="parChTrans1D2" presStyleIdx="2" presStyleCnt="3"/>
      <dgm:spPr/>
    </dgm:pt>
    <dgm:pt modelId="{30E0B15D-2209-554B-A9C1-3451271726FD}" type="pres">
      <dgm:prSet presAssocID="{0A8C7166-4424-C145-91E9-19DBEAAB519B}" presName="hierRoot2" presStyleCnt="0">
        <dgm:presLayoutVars>
          <dgm:hierBranch val="init"/>
        </dgm:presLayoutVars>
      </dgm:prSet>
      <dgm:spPr/>
    </dgm:pt>
    <dgm:pt modelId="{22F74C3A-CC6E-6E4F-B369-26460EF47F14}" type="pres">
      <dgm:prSet presAssocID="{0A8C7166-4424-C145-91E9-19DBEAAB519B}" presName="rootComposite" presStyleCnt="0"/>
      <dgm:spPr/>
    </dgm:pt>
    <dgm:pt modelId="{9787A083-AAB0-424F-87E4-823FAE19DFBE}" type="pres">
      <dgm:prSet presAssocID="{0A8C7166-4424-C145-91E9-19DBEAAB519B}" presName="rootText" presStyleLbl="node2" presStyleIdx="2" presStyleCnt="3">
        <dgm:presLayoutVars>
          <dgm:chPref val="3"/>
        </dgm:presLayoutVars>
      </dgm:prSet>
      <dgm:spPr/>
    </dgm:pt>
    <dgm:pt modelId="{ADD14DF9-0A8B-C047-A652-73952E47B7A5}" type="pres">
      <dgm:prSet presAssocID="{0A8C7166-4424-C145-91E9-19DBEAAB519B}" presName="rootConnector" presStyleLbl="node2" presStyleIdx="2" presStyleCnt="3"/>
      <dgm:spPr/>
    </dgm:pt>
    <dgm:pt modelId="{A9B36F5E-5DC3-6346-A255-AC8BBA37D186}" type="pres">
      <dgm:prSet presAssocID="{0A8C7166-4424-C145-91E9-19DBEAAB519B}" presName="hierChild4" presStyleCnt="0"/>
      <dgm:spPr/>
    </dgm:pt>
    <dgm:pt modelId="{CCDBA256-7704-AB4C-8AC0-13323B40BB43}" type="pres">
      <dgm:prSet presAssocID="{0A8C7166-4424-C145-91E9-19DBEAAB519B}" presName="hierChild5" presStyleCnt="0"/>
      <dgm:spPr/>
    </dgm:pt>
    <dgm:pt modelId="{24BCF543-5910-544D-BE98-271CE1C62E8B}" type="pres">
      <dgm:prSet presAssocID="{7F7AD166-2D30-6448-A81D-0F7F2A05A912}" presName="hierChild3" presStyleCnt="0"/>
      <dgm:spPr/>
    </dgm:pt>
  </dgm:ptLst>
  <dgm:cxnLst>
    <dgm:cxn modelId="{AAD75412-8588-E44B-899D-4B6EC248BE1E}" type="presOf" srcId="{B6C2A070-C43A-4742-A4E9-15CDDBF8FCC3}" destId="{E510D69E-E89F-3E4E-8533-E8C1C91FD1F1}" srcOrd="1" destOrd="0" presId="urn:microsoft.com/office/officeart/2009/3/layout/HorizontalOrganizationChart#1"/>
    <dgm:cxn modelId="{0F747C28-B052-4142-8131-D7464AB4E3B5}" srcId="{C5C78A57-61D1-B84F-91CE-09B2D8B6B39C}" destId="{923296A1-495F-DB4C-8824-5DDDE9C74965}" srcOrd="1" destOrd="0" parTransId="{5B4F78D3-DC43-3B49-9455-2412906F9C74}" sibTransId="{24B3AF9A-F43E-CF43-8C9E-D6B6212436FB}"/>
    <dgm:cxn modelId="{1AA7702B-F78E-5B47-9D16-39A351FFFCAC}" type="presOf" srcId="{4133FDFF-22E6-8742-922E-382F9B83BCCF}" destId="{0A985EE9-0BAF-0945-B116-EFB05A804579}" srcOrd="0" destOrd="0" presId="urn:microsoft.com/office/officeart/2009/3/layout/HorizontalOrganizationChart#1"/>
    <dgm:cxn modelId="{C1C5EA2D-A4E6-CA49-A877-C8A728DF68B7}" type="presOf" srcId="{0A8C7166-4424-C145-91E9-19DBEAAB519B}" destId="{ADD14DF9-0A8B-C047-A652-73952E47B7A5}" srcOrd="1" destOrd="0" presId="urn:microsoft.com/office/officeart/2009/3/layout/HorizontalOrganizationChart#1"/>
    <dgm:cxn modelId="{820CE432-63D6-F54A-B715-401E946A7427}" type="presOf" srcId="{3DF549EA-4B94-FB4F-8A0A-593D0EBC6797}" destId="{1CF5FA79-16D7-3D42-9B4F-AEC45E7CB921}" srcOrd="0" destOrd="0" presId="urn:microsoft.com/office/officeart/2009/3/layout/HorizontalOrganizationChart#1"/>
    <dgm:cxn modelId="{55932733-1E6E-0E44-9588-B3F89E363274}" type="presOf" srcId="{7F7AD166-2D30-6448-A81D-0F7F2A05A912}" destId="{64F40A40-4098-C748-B47F-A43E06245474}" srcOrd="1" destOrd="0" presId="urn:microsoft.com/office/officeart/2009/3/layout/HorizontalOrganizationChart#1"/>
    <dgm:cxn modelId="{79836A5B-7EC5-D14C-B005-1C5EA330A890}" srcId="{C5C78A57-61D1-B84F-91CE-09B2D8B6B39C}" destId="{7F7AD166-2D30-6448-A81D-0F7F2A05A912}" srcOrd="3" destOrd="0" parTransId="{D06D3738-D520-EF4E-972F-6E9B4C8FB506}" sibTransId="{F0C664C7-2254-434A-AB91-B111C412C993}"/>
    <dgm:cxn modelId="{FC47EA4D-10A5-2546-8EAB-DA77CB297E49}" type="presOf" srcId="{C5C78A57-61D1-B84F-91CE-09B2D8B6B39C}" destId="{D7DB148F-6BAB-E04C-9DF8-96F57DD78B03}" srcOrd="0" destOrd="0" presId="urn:microsoft.com/office/officeart/2009/3/layout/HorizontalOrganizationChart#1"/>
    <dgm:cxn modelId="{06B94E58-65E3-E540-9248-8EA800274B56}" type="presOf" srcId="{923296A1-495F-DB4C-8824-5DDDE9C74965}" destId="{F71A2C94-BA39-1A44-878D-34058B69B014}" srcOrd="0" destOrd="0" presId="urn:microsoft.com/office/officeart/2009/3/layout/HorizontalOrganizationChart#1"/>
    <dgm:cxn modelId="{5696288B-8EC0-464E-A1B2-B202D235D013}" srcId="{7F7AD166-2D30-6448-A81D-0F7F2A05A912}" destId="{B6C2A070-C43A-4742-A4E9-15CDDBF8FCC3}" srcOrd="0" destOrd="0" parTransId="{4133FDFF-22E6-8742-922E-382F9B83BCCF}" sibTransId="{52D4DCB4-6C24-9647-B121-1D29F74AE9BD}"/>
    <dgm:cxn modelId="{593B5D9D-1815-7A40-A728-6821CD029D29}" type="presOf" srcId="{AC577B28-EFAA-5441-A5CB-31DBF21A64E2}" destId="{017A0B19-53DC-CE47-823A-F2C0B3E64591}" srcOrd="0" destOrd="0" presId="urn:microsoft.com/office/officeart/2009/3/layout/HorizontalOrganizationChart#1"/>
    <dgm:cxn modelId="{00CEB5AF-22D3-D342-AA0B-7AACE12CE808}" type="presOf" srcId="{E0CE01A2-53C0-144A-A6E0-511BE912DE80}" destId="{4A0F5E4E-3246-DE4A-A9BB-49421759D93D}" srcOrd="1" destOrd="0" presId="urn:microsoft.com/office/officeart/2009/3/layout/HorizontalOrganizationChart#1"/>
    <dgm:cxn modelId="{87F888B2-8140-5C45-9959-F53E50D5C0D0}" srcId="{C5C78A57-61D1-B84F-91CE-09B2D8B6B39C}" destId="{E0CE01A2-53C0-144A-A6E0-511BE912DE80}" srcOrd="2" destOrd="0" parTransId="{FB4B6F41-C599-0E4B-8D0F-C8D7C3417375}" sibTransId="{68EF9658-BC6C-F442-AE32-68AB911209C0}"/>
    <dgm:cxn modelId="{8B60A4B3-046D-E441-B234-3A57D9282FC6}" type="presOf" srcId="{B6C2A070-C43A-4742-A4E9-15CDDBF8FCC3}" destId="{22D0E870-D8A2-4F46-ACB2-1FA3CDDBAB39}" srcOrd="0" destOrd="0" presId="urn:microsoft.com/office/officeart/2009/3/layout/HorizontalOrganizationChart#1"/>
    <dgm:cxn modelId="{7466BDB5-0FEF-EF40-9057-FA59EC0F0E9B}" type="presOf" srcId="{02E75062-E349-9745-8A67-38186EAAAEF3}" destId="{42D6F7B7-7DD6-E446-98B8-0C4830DE82B0}" srcOrd="1" destOrd="0" presId="urn:microsoft.com/office/officeart/2009/3/layout/HorizontalOrganizationChart#1"/>
    <dgm:cxn modelId="{F050F1C2-1C8D-334C-83CC-2BB47E5949D5}" type="presOf" srcId="{AC577B28-EFAA-5441-A5CB-31DBF21A64E2}" destId="{AA18CBD1-750A-7745-AE36-8BA5F8ACECFD}" srcOrd="1" destOrd="0" presId="urn:microsoft.com/office/officeart/2009/3/layout/HorizontalOrganizationChart#1"/>
    <dgm:cxn modelId="{B1BF38C9-82A5-534A-9923-A752DC541E4C}" type="presOf" srcId="{0A8C7166-4424-C145-91E9-19DBEAAB519B}" destId="{9787A083-AAB0-424F-87E4-823FAE19DFBE}" srcOrd="0" destOrd="0" presId="urn:microsoft.com/office/officeart/2009/3/layout/HorizontalOrganizationChart#1"/>
    <dgm:cxn modelId="{C62304CB-06F3-5B4A-B24F-1D5ABE68910E}" srcId="{7F7AD166-2D30-6448-A81D-0F7F2A05A912}" destId="{AC577B28-EFAA-5441-A5CB-31DBF21A64E2}" srcOrd="1" destOrd="0" parTransId="{BA684FCC-7253-5244-971B-8B4B2EF7AD21}" sibTransId="{4B8DCDA8-9508-9D41-A268-BB6F0770C4D2}"/>
    <dgm:cxn modelId="{24EAD0CE-A7A6-EF41-BC99-CCA2B14714CF}" type="presOf" srcId="{BA684FCC-7253-5244-971B-8B4B2EF7AD21}" destId="{AC5BD1BB-FFB5-D34B-8BFB-50194D5FA7E9}" srcOrd="0" destOrd="0" presId="urn:microsoft.com/office/officeart/2009/3/layout/HorizontalOrganizationChart#1"/>
    <dgm:cxn modelId="{7C5FC4DC-6641-D64B-A426-11FF1267D491}" type="presOf" srcId="{E0CE01A2-53C0-144A-A6E0-511BE912DE80}" destId="{F8EF8AC8-CF8E-9944-94FB-1AC4AD769FF0}" srcOrd="0" destOrd="0" presId="urn:microsoft.com/office/officeart/2009/3/layout/HorizontalOrganizationChart#1"/>
    <dgm:cxn modelId="{9BAA92DE-A988-FB49-AA4B-F6A39E389800}" type="presOf" srcId="{7F7AD166-2D30-6448-A81D-0F7F2A05A912}" destId="{AB0233B5-17B8-2647-A37C-D18A1F9D4407}" srcOrd="0" destOrd="0" presId="urn:microsoft.com/office/officeart/2009/3/layout/HorizontalOrganizationChart#1"/>
    <dgm:cxn modelId="{100AC2E3-6EFB-1846-B463-1D47E1F41D82}" srcId="{C5C78A57-61D1-B84F-91CE-09B2D8B6B39C}" destId="{02E75062-E349-9745-8A67-38186EAAAEF3}" srcOrd="0" destOrd="0" parTransId="{21ECED98-6E34-FB41-B78C-7E3355CE6977}" sibTransId="{FA8D46DA-15C7-9343-A35C-654BA33552EA}"/>
    <dgm:cxn modelId="{34F0F1EB-E59C-054F-B518-0145DE6366B9}" type="presOf" srcId="{02E75062-E349-9745-8A67-38186EAAAEF3}" destId="{15482092-9661-8D45-901E-1ED67E86BA98}" srcOrd="0" destOrd="0" presId="urn:microsoft.com/office/officeart/2009/3/layout/HorizontalOrganizationChart#1"/>
    <dgm:cxn modelId="{A031A9F3-6A66-3040-8E07-EE0A03F31C88}" type="presOf" srcId="{923296A1-495F-DB4C-8824-5DDDE9C74965}" destId="{81BD42DB-3858-C344-8C23-BD100DED07BE}" srcOrd="1" destOrd="0" presId="urn:microsoft.com/office/officeart/2009/3/layout/HorizontalOrganizationChart#1"/>
    <dgm:cxn modelId="{9DBCF7F6-3784-EA4E-8C0C-25E642685812}" srcId="{7F7AD166-2D30-6448-A81D-0F7F2A05A912}" destId="{0A8C7166-4424-C145-91E9-19DBEAAB519B}" srcOrd="2" destOrd="0" parTransId="{3DF549EA-4B94-FB4F-8A0A-593D0EBC6797}" sibTransId="{C6E4C876-D0AA-8949-9CCA-E85D8FF2FE29}"/>
    <dgm:cxn modelId="{4C694401-D991-9540-BF3F-53A6FC05BFC7}" type="presParOf" srcId="{D7DB148F-6BAB-E04C-9DF8-96F57DD78B03}" destId="{F83C72B4-4F81-1B49-8007-AE6EF7C159BB}" srcOrd="0" destOrd="0" presId="urn:microsoft.com/office/officeart/2009/3/layout/HorizontalOrganizationChart#1"/>
    <dgm:cxn modelId="{D842D39D-F162-3C4D-B7F0-75058BD547F1}" type="presParOf" srcId="{F83C72B4-4F81-1B49-8007-AE6EF7C159BB}" destId="{2423EC82-DA49-D746-8CDB-F2DD3ACDA6EC}" srcOrd="0" destOrd="0" presId="urn:microsoft.com/office/officeart/2009/3/layout/HorizontalOrganizationChart#1"/>
    <dgm:cxn modelId="{BD63467B-A810-3C49-907A-41D0DD5022BA}" type="presParOf" srcId="{2423EC82-DA49-D746-8CDB-F2DD3ACDA6EC}" destId="{15482092-9661-8D45-901E-1ED67E86BA98}" srcOrd="0" destOrd="0" presId="urn:microsoft.com/office/officeart/2009/3/layout/HorizontalOrganizationChart#1"/>
    <dgm:cxn modelId="{9BC709D2-E3BB-F64E-A778-BE474E49C302}" type="presParOf" srcId="{2423EC82-DA49-D746-8CDB-F2DD3ACDA6EC}" destId="{42D6F7B7-7DD6-E446-98B8-0C4830DE82B0}" srcOrd="1" destOrd="0" presId="urn:microsoft.com/office/officeart/2009/3/layout/HorizontalOrganizationChart#1"/>
    <dgm:cxn modelId="{D1874506-0150-314D-BF1E-7E389666ED6C}" type="presParOf" srcId="{F83C72B4-4F81-1B49-8007-AE6EF7C159BB}" destId="{F222E0F1-F760-4B46-B263-9830CB16EBA4}" srcOrd="1" destOrd="0" presId="urn:microsoft.com/office/officeart/2009/3/layout/HorizontalOrganizationChart#1"/>
    <dgm:cxn modelId="{3B8B2C28-F632-3749-84FC-E1D5120033E7}" type="presParOf" srcId="{F83C72B4-4F81-1B49-8007-AE6EF7C159BB}" destId="{455E2783-8743-414C-9953-ABC9AEAAA799}" srcOrd="2" destOrd="0" presId="urn:microsoft.com/office/officeart/2009/3/layout/HorizontalOrganizationChart#1"/>
    <dgm:cxn modelId="{50663428-F199-4244-9A3C-7A31D90DF5F2}" type="presParOf" srcId="{D7DB148F-6BAB-E04C-9DF8-96F57DD78B03}" destId="{E54AFB29-CB9C-BB49-8546-927D5CE4CD94}" srcOrd="1" destOrd="0" presId="urn:microsoft.com/office/officeart/2009/3/layout/HorizontalOrganizationChart#1"/>
    <dgm:cxn modelId="{36ED60C4-BD13-5042-BAE8-7B9D9F864BE3}" type="presParOf" srcId="{E54AFB29-CB9C-BB49-8546-927D5CE4CD94}" destId="{39F078E7-A0A3-9249-A21F-576E1E2C753B}" srcOrd="0" destOrd="0" presId="urn:microsoft.com/office/officeart/2009/3/layout/HorizontalOrganizationChart#1"/>
    <dgm:cxn modelId="{CED93DC9-2142-ED46-8B54-987D4E946CA5}" type="presParOf" srcId="{39F078E7-A0A3-9249-A21F-576E1E2C753B}" destId="{F71A2C94-BA39-1A44-878D-34058B69B014}" srcOrd="0" destOrd="0" presId="urn:microsoft.com/office/officeart/2009/3/layout/HorizontalOrganizationChart#1"/>
    <dgm:cxn modelId="{03C36BFF-C747-BB43-BA1C-DFA370AC116C}" type="presParOf" srcId="{39F078E7-A0A3-9249-A21F-576E1E2C753B}" destId="{81BD42DB-3858-C344-8C23-BD100DED07BE}" srcOrd="1" destOrd="0" presId="urn:microsoft.com/office/officeart/2009/3/layout/HorizontalOrganizationChart#1"/>
    <dgm:cxn modelId="{314C7B0F-8F1F-9A4A-8CB4-754EEC6FD1EC}" type="presParOf" srcId="{E54AFB29-CB9C-BB49-8546-927D5CE4CD94}" destId="{6AD89801-0548-4E4A-90B6-79228CF9219E}" srcOrd="1" destOrd="0" presId="urn:microsoft.com/office/officeart/2009/3/layout/HorizontalOrganizationChart#1"/>
    <dgm:cxn modelId="{3D5104B3-FD27-7442-80A9-F194061B9DED}" type="presParOf" srcId="{E54AFB29-CB9C-BB49-8546-927D5CE4CD94}" destId="{242E552E-43B3-7543-8DAC-F54DD771819D}" srcOrd="2" destOrd="0" presId="urn:microsoft.com/office/officeart/2009/3/layout/HorizontalOrganizationChart#1"/>
    <dgm:cxn modelId="{1A4634D4-BB6F-C749-B603-5C2C28EFC4E9}" type="presParOf" srcId="{D7DB148F-6BAB-E04C-9DF8-96F57DD78B03}" destId="{52FA66F3-EE9F-0843-B671-4F75FD956B6A}" srcOrd="2" destOrd="0" presId="urn:microsoft.com/office/officeart/2009/3/layout/HorizontalOrganizationChart#1"/>
    <dgm:cxn modelId="{7C968587-4A14-4948-AE5E-21B1E7A46579}" type="presParOf" srcId="{52FA66F3-EE9F-0843-B671-4F75FD956B6A}" destId="{490FDA86-25F3-E34B-8869-FA6A16B48D3E}" srcOrd="0" destOrd="0" presId="urn:microsoft.com/office/officeart/2009/3/layout/HorizontalOrganizationChart#1"/>
    <dgm:cxn modelId="{FD8A7F71-C6C5-DC4A-AE88-0987C41C270F}" type="presParOf" srcId="{490FDA86-25F3-E34B-8869-FA6A16B48D3E}" destId="{F8EF8AC8-CF8E-9944-94FB-1AC4AD769FF0}" srcOrd="0" destOrd="0" presId="urn:microsoft.com/office/officeart/2009/3/layout/HorizontalOrganizationChart#1"/>
    <dgm:cxn modelId="{74B351EE-4E24-164B-84F5-6FCCB9C961CE}" type="presParOf" srcId="{490FDA86-25F3-E34B-8869-FA6A16B48D3E}" destId="{4A0F5E4E-3246-DE4A-A9BB-49421759D93D}" srcOrd="1" destOrd="0" presId="urn:microsoft.com/office/officeart/2009/3/layout/HorizontalOrganizationChart#1"/>
    <dgm:cxn modelId="{D921561B-5272-FF41-B930-1A0D72FA6672}" type="presParOf" srcId="{52FA66F3-EE9F-0843-B671-4F75FD956B6A}" destId="{52BC4B3C-02C0-0F44-8016-D081262A1348}" srcOrd="1" destOrd="0" presId="urn:microsoft.com/office/officeart/2009/3/layout/HorizontalOrganizationChart#1"/>
    <dgm:cxn modelId="{8EFB4FF0-5207-B745-A57A-87C9F6AC9581}" type="presParOf" srcId="{52FA66F3-EE9F-0843-B671-4F75FD956B6A}" destId="{DE05BC18-1901-6B47-8734-FF257FFCE1C6}" srcOrd="2" destOrd="0" presId="urn:microsoft.com/office/officeart/2009/3/layout/HorizontalOrganizationChart#1"/>
    <dgm:cxn modelId="{4E546DBD-B6B2-9E49-964B-6219235AB259}" type="presParOf" srcId="{D7DB148F-6BAB-E04C-9DF8-96F57DD78B03}" destId="{63646594-6CE1-184A-B924-6E8ED1DF0D17}" srcOrd="3" destOrd="0" presId="urn:microsoft.com/office/officeart/2009/3/layout/HorizontalOrganizationChart#1"/>
    <dgm:cxn modelId="{7EE3112B-6CCC-2249-976D-4302DBECDFAE}" type="presParOf" srcId="{63646594-6CE1-184A-B924-6E8ED1DF0D17}" destId="{1241E266-E0B4-ED42-9E26-C5AC56764A21}" srcOrd="0" destOrd="0" presId="urn:microsoft.com/office/officeart/2009/3/layout/HorizontalOrganizationChart#1"/>
    <dgm:cxn modelId="{433D2BD1-2ED2-1440-86DD-10287B327C11}" type="presParOf" srcId="{1241E266-E0B4-ED42-9E26-C5AC56764A21}" destId="{AB0233B5-17B8-2647-A37C-D18A1F9D4407}" srcOrd="0" destOrd="0" presId="urn:microsoft.com/office/officeart/2009/3/layout/HorizontalOrganizationChart#1"/>
    <dgm:cxn modelId="{10E95057-A630-194E-B369-93154D794005}" type="presParOf" srcId="{1241E266-E0B4-ED42-9E26-C5AC56764A21}" destId="{64F40A40-4098-C748-B47F-A43E06245474}" srcOrd="1" destOrd="0" presId="urn:microsoft.com/office/officeart/2009/3/layout/HorizontalOrganizationChart#1"/>
    <dgm:cxn modelId="{49894692-654C-9448-89E4-C44F8BF2CFF9}" type="presParOf" srcId="{63646594-6CE1-184A-B924-6E8ED1DF0D17}" destId="{1DF5FF3B-4A4C-5044-B4B1-0A1C2CE0F6D3}" srcOrd="1" destOrd="0" presId="urn:microsoft.com/office/officeart/2009/3/layout/HorizontalOrganizationChart#1"/>
    <dgm:cxn modelId="{F3A71D2C-92D4-684A-8445-7D4EDA57438B}" type="presParOf" srcId="{1DF5FF3B-4A4C-5044-B4B1-0A1C2CE0F6D3}" destId="{0A985EE9-0BAF-0945-B116-EFB05A804579}" srcOrd="0" destOrd="0" presId="urn:microsoft.com/office/officeart/2009/3/layout/HorizontalOrganizationChart#1"/>
    <dgm:cxn modelId="{AB0864F1-9CEC-764F-8B3D-C120B8E1A3BE}" type="presParOf" srcId="{1DF5FF3B-4A4C-5044-B4B1-0A1C2CE0F6D3}" destId="{C280D7A9-A2C6-6346-A912-463D25B1BD04}" srcOrd="1" destOrd="0" presId="urn:microsoft.com/office/officeart/2009/3/layout/HorizontalOrganizationChart#1"/>
    <dgm:cxn modelId="{6F4780AF-4851-554D-A89D-0F9B38F582B3}" type="presParOf" srcId="{C280D7A9-A2C6-6346-A912-463D25B1BD04}" destId="{1A7B33D3-DFDE-8C42-919B-B8690D20C9F7}" srcOrd="0" destOrd="0" presId="urn:microsoft.com/office/officeart/2009/3/layout/HorizontalOrganizationChart#1"/>
    <dgm:cxn modelId="{EA30BDEF-B41C-A04D-AB89-40BC2E8E08C2}" type="presParOf" srcId="{1A7B33D3-DFDE-8C42-919B-B8690D20C9F7}" destId="{22D0E870-D8A2-4F46-ACB2-1FA3CDDBAB39}" srcOrd="0" destOrd="0" presId="urn:microsoft.com/office/officeart/2009/3/layout/HorizontalOrganizationChart#1"/>
    <dgm:cxn modelId="{35163219-0A0A-2742-BD08-8330670A69A6}" type="presParOf" srcId="{1A7B33D3-DFDE-8C42-919B-B8690D20C9F7}" destId="{E510D69E-E89F-3E4E-8533-E8C1C91FD1F1}" srcOrd="1" destOrd="0" presId="urn:microsoft.com/office/officeart/2009/3/layout/HorizontalOrganizationChart#1"/>
    <dgm:cxn modelId="{8C0C69B6-641C-1A40-99CD-3E05C41A0A06}" type="presParOf" srcId="{C280D7A9-A2C6-6346-A912-463D25B1BD04}" destId="{D06831D9-BD39-9B49-8C41-63E1D627D0A4}" srcOrd="1" destOrd="0" presId="urn:microsoft.com/office/officeart/2009/3/layout/HorizontalOrganizationChart#1"/>
    <dgm:cxn modelId="{E3E8269C-8F83-8B46-804E-F60E2786730A}" type="presParOf" srcId="{C280D7A9-A2C6-6346-A912-463D25B1BD04}" destId="{1D437788-27FE-E647-808D-AB1768ACD740}" srcOrd="2" destOrd="0" presId="urn:microsoft.com/office/officeart/2009/3/layout/HorizontalOrganizationChart#1"/>
    <dgm:cxn modelId="{903F18F1-ED87-0B49-A05B-0DE1EB43115A}" type="presParOf" srcId="{1DF5FF3B-4A4C-5044-B4B1-0A1C2CE0F6D3}" destId="{AC5BD1BB-FFB5-D34B-8BFB-50194D5FA7E9}" srcOrd="2" destOrd="0" presId="urn:microsoft.com/office/officeart/2009/3/layout/HorizontalOrganizationChart#1"/>
    <dgm:cxn modelId="{E4DF3442-9117-6A44-9219-09835F074F9A}" type="presParOf" srcId="{1DF5FF3B-4A4C-5044-B4B1-0A1C2CE0F6D3}" destId="{1526BB9F-6CBA-7A41-91EC-2F4D871B7236}" srcOrd="3" destOrd="0" presId="urn:microsoft.com/office/officeart/2009/3/layout/HorizontalOrganizationChart#1"/>
    <dgm:cxn modelId="{61E69928-3D98-FE4E-9A57-5500EB90D864}" type="presParOf" srcId="{1526BB9F-6CBA-7A41-91EC-2F4D871B7236}" destId="{89D5E131-5CC4-DF45-8C7B-3D12124C8930}" srcOrd="0" destOrd="0" presId="urn:microsoft.com/office/officeart/2009/3/layout/HorizontalOrganizationChart#1"/>
    <dgm:cxn modelId="{4B83DBE0-CF9C-514D-8E51-6DCDEE335D3E}" type="presParOf" srcId="{89D5E131-5CC4-DF45-8C7B-3D12124C8930}" destId="{017A0B19-53DC-CE47-823A-F2C0B3E64591}" srcOrd="0" destOrd="0" presId="urn:microsoft.com/office/officeart/2009/3/layout/HorizontalOrganizationChart#1"/>
    <dgm:cxn modelId="{CC6A0C69-0693-8E4A-B039-D861C44C0984}" type="presParOf" srcId="{89D5E131-5CC4-DF45-8C7B-3D12124C8930}" destId="{AA18CBD1-750A-7745-AE36-8BA5F8ACECFD}" srcOrd="1" destOrd="0" presId="urn:microsoft.com/office/officeart/2009/3/layout/HorizontalOrganizationChart#1"/>
    <dgm:cxn modelId="{8A5C0F9F-04F9-BC45-A45B-BC0C525ACDC2}" type="presParOf" srcId="{1526BB9F-6CBA-7A41-91EC-2F4D871B7236}" destId="{D68D9876-007B-BC4F-91B8-835639CBB09D}" srcOrd="1" destOrd="0" presId="urn:microsoft.com/office/officeart/2009/3/layout/HorizontalOrganizationChart#1"/>
    <dgm:cxn modelId="{60A02A08-EA27-7D4F-9094-FC93CC5A19B6}" type="presParOf" srcId="{1526BB9F-6CBA-7A41-91EC-2F4D871B7236}" destId="{393859DB-CF0E-7F43-BDC0-FAD61352D0CF}" srcOrd="2" destOrd="0" presId="urn:microsoft.com/office/officeart/2009/3/layout/HorizontalOrganizationChart#1"/>
    <dgm:cxn modelId="{F74C52A1-55C1-2B4C-9770-56215959A35B}" type="presParOf" srcId="{1DF5FF3B-4A4C-5044-B4B1-0A1C2CE0F6D3}" destId="{1CF5FA79-16D7-3D42-9B4F-AEC45E7CB921}" srcOrd="4" destOrd="0" presId="urn:microsoft.com/office/officeart/2009/3/layout/HorizontalOrganizationChart#1"/>
    <dgm:cxn modelId="{0056136A-2D0C-A340-9319-F95729704651}" type="presParOf" srcId="{1DF5FF3B-4A4C-5044-B4B1-0A1C2CE0F6D3}" destId="{30E0B15D-2209-554B-A9C1-3451271726FD}" srcOrd="5" destOrd="0" presId="urn:microsoft.com/office/officeart/2009/3/layout/HorizontalOrganizationChart#1"/>
    <dgm:cxn modelId="{BF01E5D7-4BDD-B645-9B91-94741ED4B682}" type="presParOf" srcId="{30E0B15D-2209-554B-A9C1-3451271726FD}" destId="{22F74C3A-CC6E-6E4F-B369-26460EF47F14}" srcOrd="0" destOrd="0" presId="urn:microsoft.com/office/officeart/2009/3/layout/HorizontalOrganizationChart#1"/>
    <dgm:cxn modelId="{D1043180-FED4-9343-9526-32AA3497456A}" type="presParOf" srcId="{22F74C3A-CC6E-6E4F-B369-26460EF47F14}" destId="{9787A083-AAB0-424F-87E4-823FAE19DFBE}" srcOrd="0" destOrd="0" presId="urn:microsoft.com/office/officeart/2009/3/layout/HorizontalOrganizationChart#1"/>
    <dgm:cxn modelId="{AD07E04F-CD43-7240-9611-EF2D5422DCA5}" type="presParOf" srcId="{22F74C3A-CC6E-6E4F-B369-26460EF47F14}" destId="{ADD14DF9-0A8B-C047-A652-73952E47B7A5}" srcOrd="1" destOrd="0" presId="urn:microsoft.com/office/officeart/2009/3/layout/HorizontalOrganizationChart#1"/>
    <dgm:cxn modelId="{8A87D804-12C9-AE40-9FC8-E30AECFD1841}" type="presParOf" srcId="{30E0B15D-2209-554B-A9C1-3451271726FD}" destId="{A9B36F5E-5DC3-6346-A255-AC8BBA37D186}" srcOrd="1" destOrd="0" presId="urn:microsoft.com/office/officeart/2009/3/layout/HorizontalOrganizationChart#1"/>
    <dgm:cxn modelId="{B3E7C4EB-E211-9948-9A71-E209441F591C}" type="presParOf" srcId="{30E0B15D-2209-554B-A9C1-3451271726FD}" destId="{CCDBA256-7704-AB4C-8AC0-13323B40BB43}" srcOrd="2" destOrd="0" presId="urn:microsoft.com/office/officeart/2009/3/layout/HorizontalOrganizationChart#1"/>
    <dgm:cxn modelId="{E041083B-78A4-AB4D-AB38-DCC89C49FC2B}" type="presParOf" srcId="{63646594-6CE1-184A-B924-6E8ED1DF0D17}" destId="{24BCF543-5910-544D-BE98-271CE1C62E8B}" srcOrd="2" destOrd="0" presId="urn:microsoft.com/office/officeart/2009/3/layout/HorizontalOrganization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7FFB8-ABDA-FF44-B75C-D1151200DCBA}">
      <dsp:nvSpPr>
        <dsp:cNvPr id="0" name=""/>
        <dsp:cNvSpPr/>
      </dsp:nvSpPr>
      <dsp:spPr>
        <a:xfrm>
          <a:off x="5399314" y="2083808"/>
          <a:ext cx="4828899" cy="239449"/>
        </a:xfrm>
        <a:custGeom>
          <a:avLst/>
          <a:gdLst/>
          <a:ahLst/>
          <a:cxnLst/>
          <a:rect l="0" t="0" r="0" b="0"/>
          <a:pathLst>
            <a:path>
              <a:moveTo>
                <a:pt x="0" y="0"/>
              </a:moveTo>
              <a:lnTo>
                <a:pt x="0" y="119724"/>
              </a:lnTo>
              <a:lnTo>
                <a:pt x="4828899" y="119724"/>
              </a:lnTo>
              <a:lnTo>
                <a:pt x="4828899" y="2394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05B762-F387-1A4E-9ABB-688A244A158F}">
      <dsp:nvSpPr>
        <dsp:cNvPr id="0" name=""/>
        <dsp:cNvSpPr/>
      </dsp:nvSpPr>
      <dsp:spPr>
        <a:xfrm>
          <a:off x="5399314" y="2083808"/>
          <a:ext cx="3449214" cy="239449"/>
        </a:xfrm>
        <a:custGeom>
          <a:avLst/>
          <a:gdLst/>
          <a:ahLst/>
          <a:cxnLst/>
          <a:rect l="0" t="0" r="0" b="0"/>
          <a:pathLst>
            <a:path>
              <a:moveTo>
                <a:pt x="0" y="0"/>
              </a:moveTo>
              <a:lnTo>
                <a:pt x="0" y="119724"/>
              </a:lnTo>
              <a:lnTo>
                <a:pt x="3449214" y="119724"/>
              </a:lnTo>
              <a:lnTo>
                <a:pt x="3449214" y="2394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8314F3-52B8-5649-8FAE-B51DF9A8F8C6}">
      <dsp:nvSpPr>
        <dsp:cNvPr id="0" name=""/>
        <dsp:cNvSpPr/>
      </dsp:nvSpPr>
      <dsp:spPr>
        <a:xfrm>
          <a:off x="5399314" y="2083808"/>
          <a:ext cx="2069528" cy="239449"/>
        </a:xfrm>
        <a:custGeom>
          <a:avLst/>
          <a:gdLst/>
          <a:ahLst/>
          <a:cxnLst/>
          <a:rect l="0" t="0" r="0" b="0"/>
          <a:pathLst>
            <a:path>
              <a:moveTo>
                <a:pt x="0" y="0"/>
              </a:moveTo>
              <a:lnTo>
                <a:pt x="0" y="119724"/>
              </a:lnTo>
              <a:lnTo>
                <a:pt x="2069528" y="119724"/>
              </a:lnTo>
              <a:lnTo>
                <a:pt x="2069528" y="2394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DE347E-8576-F34B-B5C0-CAEB1B1ECCC5}">
      <dsp:nvSpPr>
        <dsp:cNvPr id="0" name=""/>
        <dsp:cNvSpPr/>
      </dsp:nvSpPr>
      <dsp:spPr>
        <a:xfrm>
          <a:off x="5399314" y="2083808"/>
          <a:ext cx="689842" cy="239449"/>
        </a:xfrm>
        <a:custGeom>
          <a:avLst/>
          <a:gdLst/>
          <a:ahLst/>
          <a:cxnLst/>
          <a:rect l="0" t="0" r="0" b="0"/>
          <a:pathLst>
            <a:path>
              <a:moveTo>
                <a:pt x="0" y="0"/>
              </a:moveTo>
              <a:lnTo>
                <a:pt x="0" y="119724"/>
              </a:lnTo>
              <a:lnTo>
                <a:pt x="689842" y="119724"/>
              </a:lnTo>
              <a:lnTo>
                <a:pt x="689842" y="2394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E1D97F-91D2-204A-A320-07238E65DCA6}">
      <dsp:nvSpPr>
        <dsp:cNvPr id="0" name=""/>
        <dsp:cNvSpPr/>
      </dsp:nvSpPr>
      <dsp:spPr>
        <a:xfrm>
          <a:off x="4709471" y="2083808"/>
          <a:ext cx="689842" cy="239449"/>
        </a:xfrm>
        <a:custGeom>
          <a:avLst/>
          <a:gdLst/>
          <a:ahLst/>
          <a:cxnLst/>
          <a:rect l="0" t="0" r="0" b="0"/>
          <a:pathLst>
            <a:path>
              <a:moveTo>
                <a:pt x="689842" y="0"/>
              </a:moveTo>
              <a:lnTo>
                <a:pt x="689842" y="119724"/>
              </a:lnTo>
              <a:lnTo>
                <a:pt x="0" y="119724"/>
              </a:lnTo>
              <a:lnTo>
                <a:pt x="0" y="2394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E7F4F9-182E-B846-B0FF-8228E4A739F7}">
      <dsp:nvSpPr>
        <dsp:cNvPr id="0" name=""/>
        <dsp:cNvSpPr/>
      </dsp:nvSpPr>
      <dsp:spPr>
        <a:xfrm>
          <a:off x="3329785" y="2083808"/>
          <a:ext cx="2069528" cy="239449"/>
        </a:xfrm>
        <a:custGeom>
          <a:avLst/>
          <a:gdLst/>
          <a:ahLst/>
          <a:cxnLst/>
          <a:rect l="0" t="0" r="0" b="0"/>
          <a:pathLst>
            <a:path>
              <a:moveTo>
                <a:pt x="2069528" y="0"/>
              </a:moveTo>
              <a:lnTo>
                <a:pt x="2069528" y="119724"/>
              </a:lnTo>
              <a:lnTo>
                <a:pt x="0" y="119724"/>
              </a:lnTo>
              <a:lnTo>
                <a:pt x="0" y="2394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C5BF80-15A8-E749-A16B-2E51F7E584D5}">
      <dsp:nvSpPr>
        <dsp:cNvPr id="0" name=""/>
        <dsp:cNvSpPr/>
      </dsp:nvSpPr>
      <dsp:spPr>
        <a:xfrm>
          <a:off x="1950100" y="2083808"/>
          <a:ext cx="3449214" cy="239449"/>
        </a:xfrm>
        <a:custGeom>
          <a:avLst/>
          <a:gdLst/>
          <a:ahLst/>
          <a:cxnLst/>
          <a:rect l="0" t="0" r="0" b="0"/>
          <a:pathLst>
            <a:path>
              <a:moveTo>
                <a:pt x="3449214" y="0"/>
              </a:moveTo>
              <a:lnTo>
                <a:pt x="3449214" y="119724"/>
              </a:lnTo>
              <a:lnTo>
                <a:pt x="0" y="119724"/>
              </a:lnTo>
              <a:lnTo>
                <a:pt x="0" y="2394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413F07-EB6E-4A4F-93DD-1B21FCC27E29}">
      <dsp:nvSpPr>
        <dsp:cNvPr id="0" name=""/>
        <dsp:cNvSpPr/>
      </dsp:nvSpPr>
      <dsp:spPr>
        <a:xfrm>
          <a:off x="570414" y="2083808"/>
          <a:ext cx="4828899" cy="239449"/>
        </a:xfrm>
        <a:custGeom>
          <a:avLst/>
          <a:gdLst/>
          <a:ahLst/>
          <a:cxnLst/>
          <a:rect l="0" t="0" r="0" b="0"/>
          <a:pathLst>
            <a:path>
              <a:moveTo>
                <a:pt x="4828899" y="0"/>
              </a:moveTo>
              <a:lnTo>
                <a:pt x="4828899" y="119724"/>
              </a:lnTo>
              <a:lnTo>
                <a:pt x="0" y="119724"/>
              </a:lnTo>
              <a:lnTo>
                <a:pt x="0" y="2394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8ACF4-E1CE-1847-AED5-81BFFD2EAA2B}">
      <dsp:nvSpPr>
        <dsp:cNvPr id="0" name=""/>
        <dsp:cNvSpPr/>
      </dsp:nvSpPr>
      <dsp:spPr>
        <a:xfrm>
          <a:off x="3539144" y="1513690"/>
          <a:ext cx="3720339" cy="570118"/>
        </a:xfrm>
        <a:prstGeom prst="rect">
          <a:avLst/>
        </a:prstGeom>
        <a:solidFill>
          <a:srgbClr val="0045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solidFill>
                <a:schemeClr val="bg1"/>
              </a:solidFill>
              <a:latin typeface="Microsoft YaHei" panose="020B0503020204020204" pitchFamily="34" charset="-122"/>
              <a:ea typeface="Microsoft YaHei" panose="020B0503020204020204" pitchFamily="34" charset="-122"/>
            </a:rPr>
            <a:t>治疗性生活方式干预</a:t>
          </a:r>
          <a:endParaRPr lang="zh-CN" altLang="en-US" sz="1800" kern="1200" dirty="0">
            <a:solidFill>
              <a:schemeClr val="bg1"/>
            </a:solidFill>
            <a:latin typeface="Microsoft YaHei" panose="020B0503020204020204" pitchFamily="34" charset="-122"/>
            <a:ea typeface="Microsoft YaHei" panose="020B0503020204020204" pitchFamily="34" charset="-122"/>
          </a:endParaRPr>
        </a:p>
      </dsp:txBody>
      <dsp:txXfrm>
        <a:off x="3539144" y="1513690"/>
        <a:ext cx="3720339" cy="570118"/>
      </dsp:txXfrm>
    </dsp:sp>
    <dsp:sp modelId="{EBCC28FB-5418-9E4F-9C73-BE5E8FCAE96F}">
      <dsp:nvSpPr>
        <dsp:cNvPr id="0" name=""/>
        <dsp:cNvSpPr/>
      </dsp:nvSpPr>
      <dsp:spPr>
        <a:xfrm>
          <a:off x="296" y="2323257"/>
          <a:ext cx="1140236" cy="570118"/>
        </a:xfrm>
        <a:prstGeom prst="rect">
          <a:avLst/>
        </a:prstGeom>
        <a:solidFill>
          <a:srgbClr val="C00000"/>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zh-CN" altLang="en-US" sz="1300" b="1" kern="1200" dirty="0">
              <a:solidFill>
                <a:schemeClr val="bg1"/>
              </a:solidFill>
              <a:latin typeface="Microsoft YaHei" panose="020B0503020204020204" pitchFamily="34" charset="-122"/>
              <a:ea typeface="Microsoft YaHei" panose="020B0503020204020204" pitchFamily="34" charset="-122"/>
            </a:rPr>
            <a:t>减少钠盐摄入增加钾摄入</a:t>
          </a:r>
          <a:endParaRPr lang="zh-CN" altLang="en-US" sz="1300" kern="1200" dirty="0">
            <a:solidFill>
              <a:schemeClr val="bg1"/>
            </a:solidFill>
            <a:latin typeface="Microsoft YaHei" panose="020B0503020204020204" pitchFamily="34" charset="-122"/>
            <a:ea typeface="Microsoft YaHei" panose="020B0503020204020204" pitchFamily="34" charset="-122"/>
          </a:endParaRPr>
        </a:p>
      </dsp:txBody>
      <dsp:txXfrm>
        <a:off x="296" y="2323257"/>
        <a:ext cx="1140236" cy="570118"/>
      </dsp:txXfrm>
    </dsp:sp>
    <dsp:sp modelId="{4A256D42-EA7E-D745-9EBB-694E640A1629}">
      <dsp:nvSpPr>
        <dsp:cNvPr id="0" name=""/>
        <dsp:cNvSpPr/>
      </dsp:nvSpPr>
      <dsp:spPr>
        <a:xfrm>
          <a:off x="1379982" y="2323257"/>
          <a:ext cx="1140236" cy="570118"/>
        </a:xfrm>
        <a:prstGeom prst="rect">
          <a:avLst/>
        </a:prstGeom>
        <a:solidFill>
          <a:srgbClr val="C00000"/>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zh-CN" altLang="en-US" sz="1300" b="1" kern="1200" dirty="0">
              <a:solidFill>
                <a:schemeClr val="bg1"/>
              </a:solidFill>
              <a:latin typeface="Microsoft YaHei" panose="020B0503020204020204" pitchFamily="34" charset="-122"/>
              <a:ea typeface="Microsoft YaHei" panose="020B0503020204020204" pitchFamily="34" charset="-122"/>
            </a:rPr>
            <a:t>合理膳食</a:t>
          </a:r>
        </a:p>
      </dsp:txBody>
      <dsp:txXfrm>
        <a:off x="1379982" y="2323257"/>
        <a:ext cx="1140236" cy="570118"/>
      </dsp:txXfrm>
    </dsp:sp>
    <dsp:sp modelId="{82DE30EF-35B4-744D-BC19-82CD23E3C4C2}">
      <dsp:nvSpPr>
        <dsp:cNvPr id="0" name=""/>
        <dsp:cNvSpPr/>
      </dsp:nvSpPr>
      <dsp:spPr>
        <a:xfrm>
          <a:off x="2759667" y="2323257"/>
          <a:ext cx="1140236" cy="570118"/>
        </a:xfrm>
        <a:prstGeom prst="rect">
          <a:avLst/>
        </a:prstGeom>
        <a:solidFill>
          <a:srgbClr val="C00000"/>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zh-CN" altLang="en-US" sz="1300" b="1" kern="1200" dirty="0">
              <a:solidFill>
                <a:schemeClr val="bg1"/>
              </a:solidFill>
              <a:latin typeface="Microsoft YaHei" panose="020B0503020204020204" pitchFamily="34" charset="-122"/>
              <a:ea typeface="Microsoft YaHei" panose="020B0503020204020204" pitchFamily="34" charset="-122"/>
            </a:rPr>
            <a:t>控制体重</a:t>
          </a:r>
        </a:p>
      </dsp:txBody>
      <dsp:txXfrm>
        <a:off x="2759667" y="2323257"/>
        <a:ext cx="1140236" cy="570118"/>
      </dsp:txXfrm>
    </dsp:sp>
    <dsp:sp modelId="{04F951EF-6BCE-3143-9040-8A0B386B320A}">
      <dsp:nvSpPr>
        <dsp:cNvPr id="0" name=""/>
        <dsp:cNvSpPr/>
      </dsp:nvSpPr>
      <dsp:spPr>
        <a:xfrm>
          <a:off x="4139353" y="2323257"/>
          <a:ext cx="1140236" cy="570118"/>
        </a:xfrm>
        <a:prstGeom prst="rect">
          <a:avLst/>
        </a:prstGeom>
        <a:solidFill>
          <a:srgbClr val="C00000"/>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zh-CN" altLang="en-US" sz="1300" b="1" kern="1200" dirty="0">
              <a:solidFill>
                <a:schemeClr val="bg1"/>
              </a:solidFill>
              <a:latin typeface="Microsoft YaHei" panose="020B0503020204020204" pitchFamily="34" charset="-122"/>
              <a:ea typeface="Microsoft YaHei" panose="020B0503020204020204" pitchFamily="34" charset="-122"/>
            </a:rPr>
            <a:t>不吸烟</a:t>
          </a:r>
        </a:p>
      </dsp:txBody>
      <dsp:txXfrm>
        <a:off x="4139353" y="2323257"/>
        <a:ext cx="1140236" cy="570118"/>
      </dsp:txXfrm>
    </dsp:sp>
    <dsp:sp modelId="{56A5F7AC-05E0-534C-B031-EB2DDC6FF0F7}">
      <dsp:nvSpPr>
        <dsp:cNvPr id="0" name=""/>
        <dsp:cNvSpPr/>
      </dsp:nvSpPr>
      <dsp:spPr>
        <a:xfrm>
          <a:off x="5519039" y="2323257"/>
          <a:ext cx="1140236" cy="570118"/>
        </a:xfrm>
        <a:prstGeom prst="rect">
          <a:avLst/>
        </a:prstGeom>
        <a:solidFill>
          <a:srgbClr val="C00000"/>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zh-CN" altLang="en-US" sz="1300" b="1" kern="1200" dirty="0">
              <a:solidFill>
                <a:schemeClr val="bg1"/>
              </a:solidFill>
              <a:latin typeface="Microsoft YaHei" panose="020B0503020204020204" pitchFamily="34" charset="-122"/>
              <a:ea typeface="Microsoft YaHei" panose="020B0503020204020204" pitchFamily="34" charset="-122"/>
            </a:rPr>
            <a:t>限制饮酒</a:t>
          </a:r>
        </a:p>
      </dsp:txBody>
      <dsp:txXfrm>
        <a:off x="5519039" y="2323257"/>
        <a:ext cx="1140236" cy="570118"/>
      </dsp:txXfrm>
    </dsp:sp>
    <dsp:sp modelId="{2F849E6D-16DA-404D-8402-35821E2F4CD4}">
      <dsp:nvSpPr>
        <dsp:cNvPr id="0" name=""/>
        <dsp:cNvSpPr/>
      </dsp:nvSpPr>
      <dsp:spPr>
        <a:xfrm>
          <a:off x="6898724" y="2323257"/>
          <a:ext cx="1140236" cy="570118"/>
        </a:xfrm>
        <a:prstGeom prst="rect">
          <a:avLst/>
        </a:prstGeom>
        <a:solidFill>
          <a:srgbClr val="C00000"/>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zh-CN" altLang="en-US" sz="1300" b="1" kern="1200" dirty="0">
              <a:solidFill>
                <a:schemeClr val="bg1"/>
              </a:solidFill>
              <a:latin typeface="Microsoft YaHei" panose="020B0503020204020204" pitchFamily="34" charset="-122"/>
              <a:ea typeface="Microsoft YaHei" panose="020B0503020204020204" pitchFamily="34" charset="-122"/>
            </a:rPr>
            <a:t>运动干预</a:t>
          </a:r>
        </a:p>
      </dsp:txBody>
      <dsp:txXfrm>
        <a:off x="6898724" y="2323257"/>
        <a:ext cx="1140236" cy="570118"/>
      </dsp:txXfrm>
    </dsp:sp>
    <dsp:sp modelId="{BE3CD81E-E769-AC41-8AAC-37C0945C3F18}">
      <dsp:nvSpPr>
        <dsp:cNvPr id="0" name=""/>
        <dsp:cNvSpPr/>
      </dsp:nvSpPr>
      <dsp:spPr>
        <a:xfrm>
          <a:off x="8278410" y="2323257"/>
          <a:ext cx="1140236" cy="570118"/>
        </a:xfrm>
        <a:prstGeom prst="rect">
          <a:avLst/>
        </a:prstGeom>
        <a:solidFill>
          <a:srgbClr val="C00000"/>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zh-CN" altLang="en-US" sz="1300" b="1" kern="1200" dirty="0">
              <a:solidFill>
                <a:schemeClr val="bg1"/>
              </a:solidFill>
              <a:latin typeface="Microsoft YaHei" panose="020B0503020204020204" pitchFamily="34" charset="-122"/>
              <a:ea typeface="Microsoft YaHei" panose="020B0503020204020204" pitchFamily="34" charset="-122"/>
            </a:rPr>
            <a:t>心理平衡</a:t>
          </a:r>
        </a:p>
      </dsp:txBody>
      <dsp:txXfrm>
        <a:off x="8278410" y="2323257"/>
        <a:ext cx="1140236" cy="570118"/>
      </dsp:txXfrm>
    </dsp:sp>
    <dsp:sp modelId="{5D06C4A7-7F22-8C4A-8925-30EB3D5096EA}">
      <dsp:nvSpPr>
        <dsp:cNvPr id="0" name=""/>
        <dsp:cNvSpPr/>
      </dsp:nvSpPr>
      <dsp:spPr>
        <a:xfrm>
          <a:off x="9658096" y="2323257"/>
          <a:ext cx="1140236" cy="570118"/>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zh-CN" altLang="en-US" sz="1300" b="1" kern="1200" dirty="0">
              <a:solidFill>
                <a:schemeClr val="bg1"/>
              </a:solidFill>
              <a:latin typeface="Microsoft YaHei" panose="020B0503020204020204" pitchFamily="34" charset="-122"/>
              <a:ea typeface="Microsoft YaHei" panose="020B0503020204020204" pitchFamily="34" charset="-122"/>
            </a:rPr>
            <a:t>保持健康睡眠</a:t>
          </a:r>
        </a:p>
      </dsp:txBody>
      <dsp:txXfrm>
        <a:off x="9658096" y="2323257"/>
        <a:ext cx="1140236" cy="5701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5FA79-16D7-3D42-9B4F-AEC45E7CB921}">
      <dsp:nvSpPr>
        <dsp:cNvPr id="0" name=""/>
        <dsp:cNvSpPr/>
      </dsp:nvSpPr>
      <dsp:spPr>
        <a:xfrm>
          <a:off x="5455449" y="3478142"/>
          <a:ext cx="481884" cy="1036052"/>
        </a:xfrm>
        <a:custGeom>
          <a:avLst/>
          <a:gdLst/>
          <a:ahLst/>
          <a:cxnLst/>
          <a:rect l="0" t="0" r="0" b="0"/>
          <a:pathLst>
            <a:path>
              <a:moveTo>
                <a:pt x="0" y="0"/>
              </a:moveTo>
              <a:lnTo>
                <a:pt x="240942" y="0"/>
              </a:lnTo>
              <a:lnTo>
                <a:pt x="240942" y="1036052"/>
              </a:lnTo>
              <a:lnTo>
                <a:pt x="481884" y="10360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5BD1BB-FFB5-D34B-8BFB-50194D5FA7E9}">
      <dsp:nvSpPr>
        <dsp:cNvPr id="0" name=""/>
        <dsp:cNvSpPr/>
      </dsp:nvSpPr>
      <dsp:spPr>
        <a:xfrm>
          <a:off x="5455449" y="3432422"/>
          <a:ext cx="481884" cy="91440"/>
        </a:xfrm>
        <a:custGeom>
          <a:avLst/>
          <a:gdLst/>
          <a:ahLst/>
          <a:cxnLst/>
          <a:rect l="0" t="0" r="0" b="0"/>
          <a:pathLst>
            <a:path>
              <a:moveTo>
                <a:pt x="0" y="45720"/>
              </a:moveTo>
              <a:lnTo>
                <a:pt x="481884"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985EE9-0BAF-0945-B116-EFB05A804579}">
      <dsp:nvSpPr>
        <dsp:cNvPr id="0" name=""/>
        <dsp:cNvSpPr/>
      </dsp:nvSpPr>
      <dsp:spPr>
        <a:xfrm>
          <a:off x="5455449" y="2442089"/>
          <a:ext cx="481884" cy="1036052"/>
        </a:xfrm>
        <a:custGeom>
          <a:avLst/>
          <a:gdLst/>
          <a:ahLst/>
          <a:cxnLst/>
          <a:rect l="0" t="0" r="0" b="0"/>
          <a:pathLst>
            <a:path>
              <a:moveTo>
                <a:pt x="0" y="1036052"/>
              </a:moveTo>
              <a:lnTo>
                <a:pt x="240942" y="1036052"/>
              </a:lnTo>
              <a:lnTo>
                <a:pt x="240942" y="0"/>
              </a:lnTo>
              <a:lnTo>
                <a:pt x="48188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482092-9661-8D45-901E-1ED67E86BA98}">
      <dsp:nvSpPr>
        <dsp:cNvPr id="0" name=""/>
        <dsp:cNvSpPr/>
      </dsp:nvSpPr>
      <dsp:spPr>
        <a:xfrm>
          <a:off x="3046025" y="2548"/>
          <a:ext cx="2409423" cy="734874"/>
        </a:xfrm>
        <a:prstGeom prst="rect">
          <a:avLst/>
        </a:prstGeom>
        <a:solidFill>
          <a:srgbClr val="004582">
            <a:alpha val="986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kumimoji="1" lang="zh-CN" altLang="en-US" sz="1800" b="1" kern="1200" dirty="0">
              <a:solidFill>
                <a:srgbClr val="004582"/>
              </a:solidFill>
              <a:latin typeface="微软雅黑" panose="020B0503020204020204" pitchFamily="34" charset="-122"/>
              <a:ea typeface="微软雅黑" panose="020B0503020204020204" pitchFamily="34" charset="-122"/>
            </a:rPr>
            <a:t>库欣综合征</a:t>
          </a:r>
          <a:endParaRPr lang="zh-CN" altLang="en-US" sz="1800" kern="1200" dirty="0">
            <a:solidFill>
              <a:srgbClr val="004582"/>
            </a:solidFill>
          </a:endParaRPr>
        </a:p>
      </dsp:txBody>
      <dsp:txXfrm>
        <a:off x="3046025" y="2548"/>
        <a:ext cx="2409423" cy="734874"/>
      </dsp:txXfrm>
    </dsp:sp>
    <dsp:sp modelId="{F71A2C94-BA39-1A44-878D-34058B69B014}">
      <dsp:nvSpPr>
        <dsp:cNvPr id="0" name=""/>
        <dsp:cNvSpPr/>
      </dsp:nvSpPr>
      <dsp:spPr>
        <a:xfrm>
          <a:off x="3046025" y="1038600"/>
          <a:ext cx="2409423" cy="734874"/>
        </a:xfrm>
        <a:prstGeom prst="rect">
          <a:avLst/>
        </a:prstGeom>
        <a:solidFill>
          <a:srgbClr val="004582">
            <a:alpha val="20037"/>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kumimoji="1" lang="zh-CN" altLang="en-US" sz="1800" b="1" kern="1200" dirty="0">
              <a:solidFill>
                <a:srgbClr val="004582"/>
              </a:solidFill>
              <a:latin typeface="微软雅黑" panose="020B0503020204020204" pitchFamily="34" charset="-122"/>
              <a:ea typeface="微软雅黑" panose="020B0503020204020204" pitchFamily="34" charset="-122"/>
            </a:rPr>
            <a:t>甲状腺疾病</a:t>
          </a:r>
          <a:endParaRPr lang="zh-CN" altLang="en-US" sz="1800" kern="1200" dirty="0">
            <a:solidFill>
              <a:srgbClr val="004582"/>
            </a:solidFill>
          </a:endParaRPr>
        </a:p>
      </dsp:txBody>
      <dsp:txXfrm>
        <a:off x="3046025" y="1038600"/>
        <a:ext cx="2409423" cy="734874"/>
      </dsp:txXfrm>
    </dsp:sp>
    <dsp:sp modelId="{F8EF8AC8-CF8E-9944-94FB-1AC4AD769FF0}">
      <dsp:nvSpPr>
        <dsp:cNvPr id="0" name=""/>
        <dsp:cNvSpPr/>
      </dsp:nvSpPr>
      <dsp:spPr>
        <a:xfrm>
          <a:off x="3046025" y="2074652"/>
          <a:ext cx="2409423" cy="734874"/>
        </a:xfrm>
        <a:prstGeom prst="rect">
          <a:avLst/>
        </a:prstGeom>
        <a:solidFill>
          <a:schemeClr val="accent1">
            <a:lumMod val="75000"/>
            <a:alpha val="3025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kumimoji="1" lang="zh-CN" altLang="en-US" sz="1800" b="1" kern="1200" dirty="0">
              <a:solidFill>
                <a:srgbClr val="004582"/>
              </a:solidFill>
              <a:latin typeface="微软雅黑" panose="020B0503020204020204" pitchFamily="34" charset="-122"/>
              <a:ea typeface="微软雅黑" panose="020B0503020204020204" pitchFamily="34" charset="-122"/>
            </a:rPr>
            <a:t>先天性肾上腺增生</a:t>
          </a:r>
          <a:endParaRPr lang="zh-CN" altLang="en-US" sz="1800" kern="1200" dirty="0">
            <a:solidFill>
              <a:srgbClr val="004582"/>
            </a:solidFill>
          </a:endParaRPr>
        </a:p>
      </dsp:txBody>
      <dsp:txXfrm>
        <a:off x="3046025" y="2074652"/>
        <a:ext cx="2409423" cy="734874"/>
      </dsp:txXfrm>
    </dsp:sp>
    <dsp:sp modelId="{AB0233B5-17B8-2647-A37C-D18A1F9D4407}">
      <dsp:nvSpPr>
        <dsp:cNvPr id="0" name=""/>
        <dsp:cNvSpPr/>
      </dsp:nvSpPr>
      <dsp:spPr>
        <a:xfrm>
          <a:off x="3046025" y="3110704"/>
          <a:ext cx="2409423" cy="734874"/>
        </a:xfrm>
        <a:prstGeom prst="rect">
          <a:avLst/>
        </a:prstGeom>
        <a:solidFill>
          <a:srgbClr val="004582">
            <a:alpha val="988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ts val="2120"/>
            </a:lnSpc>
            <a:spcBef>
              <a:spcPct val="0"/>
            </a:spcBef>
            <a:spcAft>
              <a:spcPts val="0"/>
            </a:spcAft>
            <a:buNone/>
          </a:pPr>
          <a:r>
            <a:rPr kumimoji="1" lang="zh-CN" altLang="en-US" sz="1800" b="1" kern="1200" dirty="0">
              <a:solidFill>
                <a:srgbClr val="004582"/>
              </a:solidFill>
              <a:latin typeface="微软雅黑" panose="020B0503020204020204" pitchFamily="34" charset="-122"/>
              <a:ea typeface="微软雅黑" panose="020B0503020204020204" pitchFamily="34" charset="-122"/>
            </a:rPr>
            <a:t>少见的</a:t>
          </a:r>
          <a:endParaRPr kumimoji="1" lang="en-US" altLang="zh-CN" sz="1800" b="1" kern="1200" dirty="0">
            <a:solidFill>
              <a:srgbClr val="004582"/>
            </a:solidFill>
            <a:latin typeface="微软雅黑" panose="020B0503020204020204" pitchFamily="34" charset="-122"/>
            <a:ea typeface="微软雅黑" panose="020B0503020204020204" pitchFamily="34" charset="-122"/>
          </a:endParaRPr>
        </a:p>
        <a:p>
          <a:pPr marL="0" lvl="0" indent="0" algn="ctr" defTabSz="800100">
            <a:lnSpc>
              <a:spcPts val="2120"/>
            </a:lnSpc>
            <a:spcBef>
              <a:spcPct val="0"/>
            </a:spcBef>
            <a:spcAft>
              <a:spcPts val="0"/>
            </a:spcAft>
            <a:buNone/>
          </a:pPr>
          <a:r>
            <a:rPr kumimoji="1" lang="zh-CN" altLang="en-US" sz="1800" b="1" kern="1200" dirty="0">
              <a:solidFill>
                <a:srgbClr val="004582"/>
              </a:solidFill>
              <a:latin typeface="微软雅黑" panose="020B0503020204020204" pitchFamily="34" charset="-122"/>
              <a:ea typeface="微软雅黑" panose="020B0503020204020204" pitchFamily="34" charset="-122"/>
            </a:rPr>
            <a:t>内分泌性高血压</a:t>
          </a:r>
          <a:endParaRPr lang="zh-CN" altLang="en-US" sz="1800" kern="1200" dirty="0">
            <a:solidFill>
              <a:srgbClr val="004582"/>
            </a:solidFill>
          </a:endParaRPr>
        </a:p>
      </dsp:txBody>
      <dsp:txXfrm>
        <a:off x="3046025" y="3110704"/>
        <a:ext cx="2409423" cy="734874"/>
      </dsp:txXfrm>
    </dsp:sp>
    <dsp:sp modelId="{22D0E870-D8A2-4F46-ACB2-1FA3CDDBAB39}">
      <dsp:nvSpPr>
        <dsp:cNvPr id="0" name=""/>
        <dsp:cNvSpPr/>
      </dsp:nvSpPr>
      <dsp:spPr>
        <a:xfrm>
          <a:off x="5937333" y="2074652"/>
          <a:ext cx="2409423" cy="734874"/>
        </a:xfrm>
        <a:prstGeom prst="rect">
          <a:avLst/>
        </a:prstGeom>
        <a:solidFill>
          <a:srgbClr val="004582">
            <a:alpha val="1004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solidFill>
                <a:srgbClr val="004582"/>
              </a:solidFill>
              <a:latin typeface="微软雅黑" panose="020B0503020204020204" pitchFamily="34" charset="-122"/>
              <a:ea typeface="微软雅黑" panose="020B0503020204020204" pitchFamily="34" charset="-122"/>
            </a:rPr>
            <a:t>肢端肥大症</a:t>
          </a:r>
          <a:endParaRPr lang="zh-CN" altLang="en-US" sz="1800" kern="1200" dirty="0">
            <a:solidFill>
              <a:srgbClr val="004582"/>
            </a:solidFill>
          </a:endParaRPr>
        </a:p>
      </dsp:txBody>
      <dsp:txXfrm>
        <a:off x="5937333" y="2074652"/>
        <a:ext cx="2409423" cy="734874"/>
      </dsp:txXfrm>
    </dsp:sp>
    <dsp:sp modelId="{017A0B19-53DC-CE47-823A-F2C0B3E64591}">
      <dsp:nvSpPr>
        <dsp:cNvPr id="0" name=""/>
        <dsp:cNvSpPr/>
      </dsp:nvSpPr>
      <dsp:spPr>
        <a:xfrm>
          <a:off x="5937333" y="3110704"/>
          <a:ext cx="2409423" cy="734874"/>
        </a:xfrm>
        <a:prstGeom prst="rect">
          <a:avLst/>
        </a:prstGeom>
        <a:solidFill>
          <a:srgbClr val="004582">
            <a:alpha val="19852"/>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a:solidFill>
                <a:srgbClr val="004582"/>
              </a:solidFill>
              <a:latin typeface="微软雅黑" panose="020B0503020204020204" pitchFamily="34" charset="-122"/>
              <a:ea typeface="微软雅黑" panose="020B0503020204020204" pitchFamily="34" charset="-122"/>
            </a:rPr>
            <a:t>肾素瘤</a:t>
          </a:r>
          <a:endParaRPr lang="zh-CN" altLang="en-US" sz="1800" kern="1200" dirty="0">
            <a:solidFill>
              <a:srgbClr val="004582"/>
            </a:solidFill>
          </a:endParaRPr>
        </a:p>
      </dsp:txBody>
      <dsp:txXfrm>
        <a:off x="5937333" y="3110704"/>
        <a:ext cx="2409423" cy="734874"/>
      </dsp:txXfrm>
    </dsp:sp>
    <dsp:sp modelId="{9787A083-AAB0-424F-87E4-823FAE19DFBE}">
      <dsp:nvSpPr>
        <dsp:cNvPr id="0" name=""/>
        <dsp:cNvSpPr/>
      </dsp:nvSpPr>
      <dsp:spPr>
        <a:xfrm>
          <a:off x="5937333" y="4146757"/>
          <a:ext cx="2409423" cy="734874"/>
        </a:xfrm>
        <a:prstGeom prst="rect">
          <a:avLst/>
        </a:prstGeom>
        <a:solidFill>
          <a:srgbClr val="004582">
            <a:alpha val="2998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solidFill>
                <a:srgbClr val="004582"/>
              </a:solidFill>
              <a:latin typeface="微软雅黑" panose="020B0503020204020204" pitchFamily="34" charset="-122"/>
              <a:ea typeface="微软雅黑" panose="020B0503020204020204" pitchFamily="34" charset="-122"/>
            </a:rPr>
            <a:t>甲状旁腺功能亢进症</a:t>
          </a:r>
          <a:endParaRPr lang="zh-CN" altLang="en-US" sz="1800" kern="1200" dirty="0">
            <a:solidFill>
              <a:srgbClr val="004582"/>
            </a:solidFill>
          </a:endParaRPr>
        </a:p>
      </dsp:txBody>
      <dsp:txXfrm>
        <a:off x="5937333" y="4146757"/>
        <a:ext cx="2409423" cy="73487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1">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linDir" val="fromL"/>
                      <dgm:param type="chAlign" val="t"/>
                    </dgm:alg>
                  </dgm:if>
                  <dgm:else name="Name31">
                    <dgm:alg type="hierChild">
                      <dgm:param type="linDir" val="fromR"/>
                      <dgm:param type="chAlign" val="t"/>
                    </dgm:alg>
                  </dgm:else>
                </dgm:choose>
              </dgm:if>
              <dgm:if name="Name32" func="var" arg="hierBranch" op="equ" val="r">
                <dgm:choose name="Name33">
                  <dgm:if name="Name34" func="var" arg="dir" op="equ" val="norm">
                    <dgm:alg type="hierChild">
                      <dgm:param type="linDir" val="fromL"/>
                      <dgm:param type="chAlign" val="b"/>
                    </dgm:alg>
                  </dgm:if>
                  <dgm:else name="Name35">
                    <dgm:alg type="hierChild">
                      <dgm:param type="linDir" val="fromR"/>
                      <dgm:param type="chAlign" val="b"/>
                    </dgm:alg>
                  </dgm:else>
                </dgm:choose>
              </dgm:if>
              <dgm:if name="Name36" func="var" arg="hierBranch" op="equ" val="hang">
                <dgm:choose name="Name37">
                  <dgm:if name="Name38" func="var" arg="dir" op="equ" val="norm">
                    <dgm:alg type="hierChild">
                      <dgm:param type="linDir" val="fromT"/>
                      <dgm:param type="chAlign" val="l"/>
                      <dgm:param type="secLinDir" val="fromL"/>
                      <dgm:param type="secChAlign" val="t"/>
                    </dgm:alg>
                  </dgm:if>
                  <dgm:else name="Name39">
                    <dgm:alg type="hierChild">
                      <dgm:param type="linDir" val="fromT"/>
                      <dgm:param type="chAlign" val="r"/>
                      <dgm:param type="secLinDir" val="fromR"/>
                      <dgm:param type="secChAlign" val="t"/>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dim" val="1D"/>
                            <dgm:param type="endSty" val="noArr"/>
                            <dgm:param type="connRout" val="bend"/>
                            <dgm:param type="begPts" val="midR"/>
                            <dgm:param type="endPts" val="bCtr tCtr"/>
                          </dgm:alg>
                        </dgm:if>
                        <dgm:else name="Name50">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dim" val="1D"/>
                            <dgm:param type="endSty" val="noArr"/>
                            <dgm:param type="connRout" val="bend"/>
                            <dgm:param type="begPts" val="midR"/>
                            <dgm:param type="endPts" val="tCtr"/>
                          </dgm:alg>
                        </dgm:if>
                        <dgm:else name="Name55">
                          <dgm:alg type="conn">
                            <dgm:param type="dim" val="1D"/>
                            <dgm:param type="endSty" val="noArr"/>
                            <dgm:param type="connRout" val="bend"/>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dim" val="1D"/>
                            <dgm:param type="endSty" val="noArr"/>
                            <dgm:param type="connRout" val="bend"/>
                            <dgm:param type="begPts" val="midR"/>
                            <dgm:param type="endPts" val="bCtr"/>
                          </dgm:alg>
                        </dgm:if>
                        <dgm:else name="Name60">
                          <dgm:alg type="conn">
                            <dgm:param type="dim" val="1D"/>
                            <dgm:param type="endSty" val="noArr"/>
                            <dgm:param type="connRout" val="bend"/>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dim" val="1D"/>
                            <dgm:param type="endSty" val="noArr"/>
                            <dgm:param type="connRout" val="bend"/>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dim" val="1D"/>
                            <dgm:param type="endSty" val="noArr"/>
                            <dgm:param type="connRout" val="bend"/>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linDir" val="fromL"/>
                            <dgm:param type="chAlign" val="t"/>
                          </dgm:alg>
                        </dgm:if>
                        <dgm:else name="Name93">
                          <dgm:alg type="hierChild">
                            <dgm:param type="linDir" val="fromR"/>
                            <dgm:param type="chAlign" val="t"/>
                          </dgm:alg>
                        </dgm:else>
                      </dgm:choose>
                    </dgm:if>
                    <dgm:if name="Name94" func="var" arg="hierBranch" op="equ" val="r">
                      <dgm:choose name="Name95">
                        <dgm:if name="Name96" func="var" arg="dir" op="equ" val="norm">
                          <dgm:alg type="hierChild">
                            <dgm:param type="linDir" val="fromL"/>
                            <dgm:param type="chAlign" val="b"/>
                          </dgm:alg>
                        </dgm:if>
                        <dgm:else name="Name97">
                          <dgm:alg type="hierChild">
                            <dgm:param type="linDir" val="fromR"/>
                            <dgm:param type="chAlign" val="b"/>
                          </dgm:alg>
                        </dgm:else>
                      </dgm:choose>
                    </dgm:if>
                    <dgm:if name="Name98" func="var" arg="hierBranch" op="equ" val="hang">
                      <dgm:choose name="Name99">
                        <dgm:if name="Name100" func="var" arg="dir" op="equ" val="norm">
                          <dgm:alg type="hierChild">
                            <dgm:param type="linDir" val="fromT"/>
                            <dgm:param type="chAlign" val="l"/>
                            <dgm:param type="secLinDir" val="fromL"/>
                            <dgm:param type="secChAlign" val="t"/>
                          </dgm:alg>
                        </dgm:if>
                        <dgm:else name="Name101">
                          <dgm:alg type="hierChild">
                            <dgm:param type="linDir" val="fromT"/>
                            <dgm:param type="chAlign" val="r"/>
                            <dgm:param type="secLinDir" val="fromR"/>
                            <dgm:param type="secChAlign" val="t"/>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linDir" val="fromT"/>
                        <dgm:param type="chAlign" val="l"/>
                        <dgm:param type="secLinDir" val="fromL"/>
                        <dgm:param type="secChAlign" val="t"/>
                      </dgm:alg>
                    </dgm:if>
                    <dgm:else name="Name109">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linDir" val="fromT"/>
                  <dgm:param type="chAlign" val="l"/>
                  <dgm:param type="secLinDir" val="fromL"/>
                  <dgm:param type="secChAlign" val="t"/>
                </dgm:alg>
              </dgm:if>
              <dgm:else name="Name113">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dim" val="1D"/>
                        <dgm:param type="endSty" val="noArr"/>
                        <dgm:param type="connRout" val="bend"/>
                        <dgm:param type="begPts" val="midR"/>
                        <dgm:param type="endPts" val="bCtr tCtr"/>
                      </dgm:alg>
                    </dgm:if>
                    <dgm:else name="Name118">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linDir" val="fromL"/>
                            <dgm:param type="chAlign" val="t"/>
                          </dgm:alg>
                        </dgm:if>
                        <dgm:else name="Name145">
                          <dgm:alg type="hierChild">
                            <dgm:param type="linDir" val="fromR"/>
                            <dgm:param type="chAlign" val="t"/>
                          </dgm:alg>
                        </dgm:else>
                      </dgm:choose>
                    </dgm:if>
                    <dgm:if name="Name146" func="var" arg="hierBranch" op="equ" val="r">
                      <dgm:choose name="Name147">
                        <dgm:if name="Name148" func="var" arg="dir" op="equ" val="norm">
                          <dgm:alg type="hierChild">
                            <dgm:param type="linDir" val="fromL"/>
                            <dgm:param type="chAlign" val="b"/>
                          </dgm:alg>
                        </dgm:if>
                        <dgm:else name="Name149">
                          <dgm:alg type="hierChild">
                            <dgm:param type="linDir" val="fromR"/>
                            <dgm:param type="chAlign" val="b"/>
                          </dgm:alg>
                        </dgm:else>
                      </dgm:choose>
                    </dgm:if>
                    <dgm:if name="Name150" func="var" arg="hierBranch" op="equ" val="hang">
                      <dgm:choose name="Name151">
                        <dgm:if name="Name152" func="var" arg="dir" op="equ" val="norm">
                          <dgm:alg type="hierChild">
                            <dgm:param type="linDir" val="fromT"/>
                            <dgm:param type="chAlign" val="l"/>
                            <dgm:param type="secLinDir" val="fromL"/>
                            <dgm:param type="secChAlign" val="t"/>
                          </dgm:alg>
                        </dgm:if>
                        <dgm:else name="Name153">
                          <dgm:alg type="hierChild">
                            <dgm:param type="linDir" val="fromT"/>
                            <dgm:param type="chAlign" val="r"/>
                            <dgm:param type="secLinDir" val="fromR"/>
                            <dgm:param type="secChAlign" val="t"/>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linDir" val="fromT"/>
                        <dgm:param type="chAlign" val="l"/>
                        <dgm:param type="secLinDir" val="fromL"/>
                        <dgm:param type="secChAlign" val="t"/>
                      </dgm:alg>
                    </dgm:if>
                    <dgm:else name="Name161">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2" y="0"/>
            <a:ext cx="2945659" cy="49821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5" y="0"/>
            <a:ext cx="2945659" cy="498216"/>
          </a:xfrm>
          <a:prstGeom prst="rect">
            <a:avLst/>
          </a:prstGeom>
        </p:spPr>
        <p:txBody>
          <a:bodyPr vert="horz" lIns="91440" tIns="45720" rIns="91440" bIns="45720" rtlCol="0"/>
          <a:lstStyle>
            <a:lvl1pPr algn="r">
              <a:defRPr sz="1200"/>
            </a:lvl1pPr>
          </a:lstStyle>
          <a:p>
            <a:fld id="{BF40925B-BBAE-46D8-9AB3-D4DD0AEACD9C}" type="datetimeFigureOut">
              <a:rPr lang="zh-CN" altLang="en-US" smtClean="0"/>
              <a:t>2025/1/3</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8723"/>
            <a:ext cx="5438140" cy="390986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2" y="9431601"/>
            <a:ext cx="2945659" cy="49821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5" y="9431601"/>
            <a:ext cx="2945659" cy="498215"/>
          </a:xfrm>
          <a:prstGeom prst="rect">
            <a:avLst/>
          </a:prstGeom>
        </p:spPr>
        <p:txBody>
          <a:bodyPr vert="horz" lIns="91440" tIns="45720" rIns="91440" bIns="45720" rtlCol="0" anchor="b"/>
          <a:lstStyle>
            <a:lvl1pPr algn="r">
              <a:defRPr sz="1200"/>
            </a:lvl1pPr>
          </a:lstStyle>
          <a:p>
            <a:fld id="{29F78DEF-6481-4F4F-B242-97122701293C}" type="slidenum">
              <a:rPr lang="zh-CN" altLang="en-US" smtClean="0"/>
              <a:t>‹#›</a:t>
            </a:fld>
            <a:endParaRPr lang="zh-CN" altLang="en-US"/>
          </a:p>
        </p:txBody>
      </p:sp>
    </p:spTree>
    <p:extLst>
      <p:ext uri="{BB962C8B-B14F-4D97-AF65-F5344CB8AC3E}">
        <p14:creationId xmlns:p14="http://schemas.microsoft.com/office/powerpoint/2010/main" val="2345278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F78DEF-6481-4F4F-B242-9712270129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0531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8846A82-ABB5-4D1A-9492-1616137BA099}" type="slidenum">
              <a:rPr lang="zh-CN" altLang="en-US" smtClean="0"/>
              <a:t>54</a:t>
            </a:fld>
            <a:endParaRPr lang="zh-CN" altLang="en-US"/>
          </a:p>
        </p:txBody>
      </p:sp>
    </p:spTree>
    <p:extLst>
      <p:ext uri="{BB962C8B-B14F-4D97-AF65-F5344CB8AC3E}">
        <p14:creationId xmlns:p14="http://schemas.microsoft.com/office/powerpoint/2010/main" val="1049810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69</a:t>
            </a:fld>
            <a:endParaRPr lang="zh-CN" altLang="en-US"/>
          </a:p>
        </p:txBody>
      </p:sp>
    </p:spTree>
    <p:extLst>
      <p:ext uri="{BB962C8B-B14F-4D97-AF65-F5344CB8AC3E}">
        <p14:creationId xmlns:p14="http://schemas.microsoft.com/office/powerpoint/2010/main" val="4023234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71</a:t>
            </a:fld>
            <a:endParaRPr lang="zh-CN" altLang="en-US"/>
          </a:p>
        </p:txBody>
      </p:sp>
    </p:spTree>
    <p:extLst>
      <p:ext uri="{BB962C8B-B14F-4D97-AF65-F5344CB8AC3E}">
        <p14:creationId xmlns:p14="http://schemas.microsoft.com/office/powerpoint/2010/main" val="553678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75</a:t>
            </a:fld>
            <a:endParaRPr lang="zh-CN" altLang="en-US"/>
          </a:p>
        </p:txBody>
      </p:sp>
    </p:spTree>
    <p:extLst>
      <p:ext uri="{BB962C8B-B14F-4D97-AF65-F5344CB8AC3E}">
        <p14:creationId xmlns:p14="http://schemas.microsoft.com/office/powerpoint/2010/main" val="2186919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84</a:t>
            </a:fld>
            <a:endParaRPr lang="zh-CN" altLang="en-US"/>
          </a:p>
        </p:txBody>
      </p:sp>
    </p:spTree>
    <p:extLst>
      <p:ext uri="{BB962C8B-B14F-4D97-AF65-F5344CB8AC3E}">
        <p14:creationId xmlns:p14="http://schemas.microsoft.com/office/powerpoint/2010/main" val="1034573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86</a:t>
            </a:fld>
            <a:endParaRPr lang="zh-CN" altLang="en-US"/>
          </a:p>
        </p:txBody>
      </p:sp>
    </p:spTree>
    <p:extLst>
      <p:ext uri="{BB962C8B-B14F-4D97-AF65-F5344CB8AC3E}">
        <p14:creationId xmlns:p14="http://schemas.microsoft.com/office/powerpoint/2010/main" val="1854375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91</a:t>
            </a:fld>
            <a:endParaRPr lang="zh-CN" altLang="en-US"/>
          </a:p>
        </p:txBody>
      </p:sp>
    </p:spTree>
    <p:extLst>
      <p:ext uri="{BB962C8B-B14F-4D97-AF65-F5344CB8AC3E}">
        <p14:creationId xmlns:p14="http://schemas.microsoft.com/office/powerpoint/2010/main" val="2122747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93</a:t>
            </a:fld>
            <a:endParaRPr lang="zh-CN" altLang="en-US"/>
          </a:p>
        </p:txBody>
      </p:sp>
    </p:spTree>
    <p:extLst>
      <p:ext uri="{BB962C8B-B14F-4D97-AF65-F5344CB8AC3E}">
        <p14:creationId xmlns:p14="http://schemas.microsoft.com/office/powerpoint/2010/main" val="2540342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95</a:t>
            </a:fld>
            <a:endParaRPr lang="zh-CN" altLang="en-US"/>
          </a:p>
        </p:txBody>
      </p:sp>
    </p:spTree>
    <p:extLst>
      <p:ext uri="{BB962C8B-B14F-4D97-AF65-F5344CB8AC3E}">
        <p14:creationId xmlns:p14="http://schemas.microsoft.com/office/powerpoint/2010/main" val="3604819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97</a:t>
            </a:fld>
            <a:endParaRPr lang="zh-CN" altLang="en-US"/>
          </a:p>
        </p:txBody>
      </p:sp>
    </p:spTree>
    <p:extLst>
      <p:ext uri="{BB962C8B-B14F-4D97-AF65-F5344CB8AC3E}">
        <p14:creationId xmlns:p14="http://schemas.microsoft.com/office/powerpoint/2010/main" val="224791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F78DEF-6481-4F4F-B242-9712270129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3308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116</a:t>
            </a:fld>
            <a:endParaRPr lang="zh-CN" altLang="en-US"/>
          </a:p>
        </p:txBody>
      </p:sp>
    </p:spTree>
    <p:extLst>
      <p:ext uri="{BB962C8B-B14F-4D97-AF65-F5344CB8AC3E}">
        <p14:creationId xmlns:p14="http://schemas.microsoft.com/office/powerpoint/2010/main" val="3892780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120</a:t>
            </a:fld>
            <a:endParaRPr lang="zh-CN" altLang="en-US"/>
          </a:p>
        </p:txBody>
      </p:sp>
    </p:spTree>
    <p:extLst>
      <p:ext uri="{BB962C8B-B14F-4D97-AF65-F5344CB8AC3E}">
        <p14:creationId xmlns:p14="http://schemas.microsoft.com/office/powerpoint/2010/main" val="1713147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122</a:t>
            </a:fld>
            <a:endParaRPr lang="zh-CN" altLang="en-US"/>
          </a:p>
        </p:txBody>
      </p:sp>
    </p:spTree>
    <p:extLst>
      <p:ext uri="{BB962C8B-B14F-4D97-AF65-F5344CB8AC3E}">
        <p14:creationId xmlns:p14="http://schemas.microsoft.com/office/powerpoint/2010/main" val="1455635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124</a:t>
            </a:fld>
            <a:endParaRPr lang="zh-CN" altLang="en-US"/>
          </a:p>
        </p:txBody>
      </p:sp>
    </p:spTree>
    <p:extLst>
      <p:ext uri="{BB962C8B-B14F-4D97-AF65-F5344CB8AC3E}">
        <p14:creationId xmlns:p14="http://schemas.microsoft.com/office/powerpoint/2010/main" val="3422413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126</a:t>
            </a:fld>
            <a:endParaRPr lang="zh-CN" altLang="en-US"/>
          </a:p>
        </p:txBody>
      </p:sp>
    </p:spTree>
    <p:extLst>
      <p:ext uri="{BB962C8B-B14F-4D97-AF65-F5344CB8AC3E}">
        <p14:creationId xmlns:p14="http://schemas.microsoft.com/office/powerpoint/2010/main" val="1163840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129</a:t>
            </a:fld>
            <a:endParaRPr lang="zh-CN" altLang="en-US"/>
          </a:p>
        </p:txBody>
      </p:sp>
    </p:spTree>
    <p:extLst>
      <p:ext uri="{BB962C8B-B14F-4D97-AF65-F5344CB8AC3E}">
        <p14:creationId xmlns:p14="http://schemas.microsoft.com/office/powerpoint/2010/main" val="1281861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130</a:t>
            </a:fld>
            <a:endParaRPr lang="zh-CN" altLang="en-US"/>
          </a:p>
        </p:txBody>
      </p:sp>
    </p:spTree>
    <p:extLst>
      <p:ext uri="{BB962C8B-B14F-4D97-AF65-F5344CB8AC3E}">
        <p14:creationId xmlns:p14="http://schemas.microsoft.com/office/powerpoint/2010/main" val="2650811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132</a:t>
            </a:fld>
            <a:endParaRPr lang="zh-CN" altLang="en-US"/>
          </a:p>
        </p:txBody>
      </p:sp>
    </p:spTree>
    <p:extLst>
      <p:ext uri="{BB962C8B-B14F-4D97-AF65-F5344CB8AC3E}">
        <p14:creationId xmlns:p14="http://schemas.microsoft.com/office/powerpoint/2010/main" val="1295079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134</a:t>
            </a:fld>
            <a:endParaRPr lang="zh-CN" altLang="en-US"/>
          </a:p>
        </p:txBody>
      </p:sp>
    </p:spTree>
    <p:extLst>
      <p:ext uri="{BB962C8B-B14F-4D97-AF65-F5344CB8AC3E}">
        <p14:creationId xmlns:p14="http://schemas.microsoft.com/office/powerpoint/2010/main" val="4287724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136</a:t>
            </a:fld>
            <a:endParaRPr lang="zh-CN" altLang="en-US"/>
          </a:p>
        </p:txBody>
      </p:sp>
    </p:spTree>
    <p:extLst>
      <p:ext uri="{BB962C8B-B14F-4D97-AF65-F5344CB8AC3E}">
        <p14:creationId xmlns:p14="http://schemas.microsoft.com/office/powerpoint/2010/main" val="1846829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13</a:t>
            </a:fld>
            <a:endParaRPr lang="zh-CN" altLang="en-US"/>
          </a:p>
        </p:txBody>
      </p:sp>
    </p:spTree>
    <p:extLst>
      <p:ext uri="{BB962C8B-B14F-4D97-AF65-F5344CB8AC3E}">
        <p14:creationId xmlns:p14="http://schemas.microsoft.com/office/powerpoint/2010/main" val="2904384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137</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139</a:t>
            </a:fld>
            <a:endParaRPr lang="zh-CN" altLang="en-US"/>
          </a:p>
        </p:txBody>
      </p:sp>
    </p:spTree>
    <p:extLst>
      <p:ext uri="{BB962C8B-B14F-4D97-AF65-F5344CB8AC3E}">
        <p14:creationId xmlns:p14="http://schemas.microsoft.com/office/powerpoint/2010/main" val="1341949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537CBA-0E44-4282-A4F0-C3BCC1A4C2D1}" type="slidenum">
              <a:rPr lang="zh-CN" altLang="en-US" smtClean="0"/>
              <a:t>145</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146</a:t>
            </a:fld>
            <a:endParaRPr lang="zh-CN" altLang="en-US"/>
          </a:p>
        </p:txBody>
      </p:sp>
    </p:spTree>
    <p:extLst>
      <p:ext uri="{BB962C8B-B14F-4D97-AF65-F5344CB8AC3E}">
        <p14:creationId xmlns:p14="http://schemas.microsoft.com/office/powerpoint/2010/main" val="3083210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148</a:t>
            </a:fld>
            <a:endParaRPr lang="zh-CN" altLang="en-US"/>
          </a:p>
        </p:txBody>
      </p:sp>
    </p:spTree>
    <p:extLst>
      <p:ext uri="{BB962C8B-B14F-4D97-AF65-F5344CB8AC3E}">
        <p14:creationId xmlns:p14="http://schemas.microsoft.com/office/powerpoint/2010/main" val="2835478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149</a:t>
            </a:fld>
            <a:endParaRPr lang="zh-CN" altLang="en-US"/>
          </a:p>
        </p:txBody>
      </p:sp>
    </p:spTree>
    <p:extLst>
      <p:ext uri="{BB962C8B-B14F-4D97-AF65-F5344CB8AC3E}">
        <p14:creationId xmlns:p14="http://schemas.microsoft.com/office/powerpoint/2010/main" val="2339604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151</a:t>
            </a:fld>
            <a:endParaRPr lang="zh-CN" altLang="en-US"/>
          </a:p>
        </p:txBody>
      </p:sp>
    </p:spTree>
    <p:extLst>
      <p:ext uri="{BB962C8B-B14F-4D97-AF65-F5344CB8AC3E}">
        <p14:creationId xmlns:p14="http://schemas.microsoft.com/office/powerpoint/2010/main" val="1350636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152</a:t>
            </a:fld>
            <a:endParaRPr lang="zh-CN" altLang="en-US"/>
          </a:p>
        </p:txBody>
      </p:sp>
    </p:spTree>
    <p:extLst>
      <p:ext uri="{BB962C8B-B14F-4D97-AF65-F5344CB8AC3E}">
        <p14:creationId xmlns:p14="http://schemas.microsoft.com/office/powerpoint/2010/main" val="1535727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153</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155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2456066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159</a:t>
            </a:fld>
            <a:endParaRPr lang="zh-CN" altLang="en-US"/>
          </a:p>
        </p:txBody>
      </p:sp>
    </p:spTree>
    <p:extLst>
      <p:ext uri="{BB962C8B-B14F-4D97-AF65-F5344CB8AC3E}">
        <p14:creationId xmlns:p14="http://schemas.microsoft.com/office/powerpoint/2010/main" val="2582051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160</a:t>
            </a:fld>
            <a:endParaRPr lang="zh-CN" altLang="en-US"/>
          </a:p>
        </p:txBody>
      </p:sp>
    </p:spTree>
    <p:extLst>
      <p:ext uri="{BB962C8B-B14F-4D97-AF65-F5344CB8AC3E}">
        <p14:creationId xmlns:p14="http://schemas.microsoft.com/office/powerpoint/2010/main" val="484888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162</a:t>
            </a:fld>
            <a:endParaRPr lang="zh-CN" altLang="en-US"/>
          </a:p>
        </p:txBody>
      </p:sp>
    </p:spTree>
    <p:extLst>
      <p:ext uri="{BB962C8B-B14F-4D97-AF65-F5344CB8AC3E}">
        <p14:creationId xmlns:p14="http://schemas.microsoft.com/office/powerpoint/2010/main" val="2254954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164</a:t>
            </a:fld>
            <a:endParaRPr lang="zh-CN" altLang="en-US"/>
          </a:p>
        </p:txBody>
      </p:sp>
    </p:spTree>
    <p:extLst>
      <p:ext uri="{BB962C8B-B14F-4D97-AF65-F5344CB8AC3E}">
        <p14:creationId xmlns:p14="http://schemas.microsoft.com/office/powerpoint/2010/main" val="29687198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166</a:t>
            </a:fld>
            <a:endParaRPr lang="zh-CN" altLang="en-US"/>
          </a:p>
        </p:txBody>
      </p:sp>
    </p:spTree>
    <p:extLst>
      <p:ext uri="{BB962C8B-B14F-4D97-AF65-F5344CB8AC3E}">
        <p14:creationId xmlns:p14="http://schemas.microsoft.com/office/powerpoint/2010/main" val="3618560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167</a:t>
            </a:fld>
            <a:endParaRPr lang="zh-CN" altLang="en-US"/>
          </a:p>
        </p:txBody>
      </p:sp>
    </p:spTree>
    <p:extLst>
      <p:ext uri="{BB962C8B-B14F-4D97-AF65-F5344CB8AC3E}">
        <p14:creationId xmlns:p14="http://schemas.microsoft.com/office/powerpoint/2010/main" val="1840745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168</a:t>
            </a:fld>
            <a:endParaRPr lang="zh-CN" altLang="en-US"/>
          </a:p>
        </p:txBody>
      </p:sp>
    </p:spTree>
    <p:extLst>
      <p:ext uri="{BB962C8B-B14F-4D97-AF65-F5344CB8AC3E}">
        <p14:creationId xmlns:p14="http://schemas.microsoft.com/office/powerpoint/2010/main" val="18646854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170</a:t>
            </a:fld>
            <a:endParaRPr lang="zh-CN" altLang="en-US"/>
          </a:p>
        </p:txBody>
      </p:sp>
    </p:spTree>
    <p:extLst>
      <p:ext uri="{BB962C8B-B14F-4D97-AF65-F5344CB8AC3E}">
        <p14:creationId xmlns:p14="http://schemas.microsoft.com/office/powerpoint/2010/main" val="36185608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178</a:t>
            </a:fld>
            <a:endParaRPr lang="zh-CN" altLang="en-US"/>
          </a:p>
        </p:txBody>
      </p:sp>
    </p:spTree>
    <p:extLst>
      <p:ext uri="{BB962C8B-B14F-4D97-AF65-F5344CB8AC3E}">
        <p14:creationId xmlns:p14="http://schemas.microsoft.com/office/powerpoint/2010/main" val="33884474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193</a:t>
            </a:fld>
            <a:endParaRPr lang="zh-CN" altLang="en-US"/>
          </a:p>
        </p:txBody>
      </p:sp>
    </p:spTree>
    <p:extLst>
      <p:ext uri="{BB962C8B-B14F-4D97-AF65-F5344CB8AC3E}">
        <p14:creationId xmlns:p14="http://schemas.microsoft.com/office/powerpoint/2010/main" val="3172407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solidFill>
                <a:schemeClr val="accent1">
                  <a:lumMod val="75000"/>
                </a:schemeClr>
              </a:solidFill>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t>24</a:t>
            </a:fld>
            <a:endParaRPr lang="zh-CN" altLang="en-US"/>
          </a:p>
        </p:txBody>
      </p:sp>
    </p:spTree>
    <p:extLst>
      <p:ext uri="{BB962C8B-B14F-4D97-AF65-F5344CB8AC3E}">
        <p14:creationId xmlns:p14="http://schemas.microsoft.com/office/powerpoint/2010/main" val="1917144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194</a:t>
            </a:fld>
            <a:endParaRPr lang="zh-CN" altLang="en-US"/>
          </a:p>
        </p:txBody>
      </p:sp>
    </p:spTree>
    <p:extLst>
      <p:ext uri="{BB962C8B-B14F-4D97-AF65-F5344CB8AC3E}">
        <p14:creationId xmlns:p14="http://schemas.microsoft.com/office/powerpoint/2010/main" val="14556357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195</a:t>
            </a:fld>
            <a:endParaRPr lang="zh-CN" altLang="en-US"/>
          </a:p>
        </p:txBody>
      </p:sp>
    </p:spTree>
    <p:extLst>
      <p:ext uri="{BB962C8B-B14F-4D97-AF65-F5344CB8AC3E}">
        <p14:creationId xmlns:p14="http://schemas.microsoft.com/office/powerpoint/2010/main" val="24560661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197</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198</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199</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200</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201</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202</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203</a:t>
            </a:fld>
            <a:endParaRPr lang="zh-CN" altLang="en-US"/>
          </a:p>
        </p:txBody>
      </p:sp>
    </p:spTree>
    <p:extLst>
      <p:ext uri="{BB962C8B-B14F-4D97-AF65-F5344CB8AC3E}">
        <p14:creationId xmlns:p14="http://schemas.microsoft.com/office/powerpoint/2010/main" val="3262839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206</a:t>
            </a:fld>
            <a:endParaRPr lang="zh-CN" altLang="en-US"/>
          </a:p>
        </p:txBody>
      </p:sp>
    </p:spTree>
    <p:extLst>
      <p:ext uri="{BB962C8B-B14F-4D97-AF65-F5344CB8AC3E}">
        <p14:creationId xmlns:p14="http://schemas.microsoft.com/office/powerpoint/2010/main" val="2645117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31</a:t>
            </a:fld>
            <a:endParaRPr lang="zh-CN" altLang="en-US"/>
          </a:p>
        </p:txBody>
      </p:sp>
    </p:spTree>
    <p:extLst>
      <p:ext uri="{BB962C8B-B14F-4D97-AF65-F5344CB8AC3E}">
        <p14:creationId xmlns:p14="http://schemas.microsoft.com/office/powerpoint/2010/main" val="15038585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208</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209</a:t>
            </a:fld>
            <a:endParaRPr lang="zh-CN" altLang="en-US"/>
          </a:p>
        </p:txBody>
      </p:sp>
    </p:spTree>
    <p:extLst>
      <p:ext uri="{BB962C8B-B14F-4D97-AF65-F5344CB8AC3E}">
        <p14:creationId xmlns:p14="http://schemas.microsoft.com/office/powerpoint/2010/main" val="9139751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212</a:t>
            </a:fld>
            <a:endParaRPr lang="zh-CN" altLang="en-US"/>
          </a:p>
        </p:txBody>
      </p:sp>
    </p:spTree>
    <p:extLst>
      <p:ext uri="{BB962C8B-B14F-4D97-AF65-F5344CB8AC3E}">
        <p14:creationId xmlns:p14="http://schemas.microsoft.com/office/powerpoint/2010/main" val="28623031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pPr/>
              <a:t>213</a:t>
            </a:fld>
            <a:endParaRPr lang="zh-CN" altLang="en-US"/>
          </a:p>
        </p:txBody>
      </p:sp>
    </p:spTree>
    <p:extLst>
      <p:ext uri="{BB962C8B-B14F-4D97-AF65-F5344CB8AC3E}">
        <p14:creationId xmlns:p14="http://schemas.microsoft.com/office/powerpoint/2010/main" val="15038585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extLst>
      <p:ext uri="{BB962C8B-B14F-4D97-AF65-F5344CB8AC3E}">
        <p14:creationId xmlns:p14="http://schemas.microsoft.com/office/powerpoint/2010/main" val="20316900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218</a:t>
            </a:fld>
            <a:endParaRPr lang="zh-CN" altLang="en-US"/>
          </a:p>
        </p:txBody>
      </p:sp>
    </p:spTree>
    <p:extLst>
      <p:ext uri="{BB962C8B-B14F-4D97-AF65-F5344CB8AC3E}">
        <p14:creationId xmlns:p14="http://schemas.microsoft.com/office/powerpoint/2010/main" val="42125415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78152C-88DB-40D8-8B94-A0F67FA0304A}" type="slidenum">
              <a:rPr lang="zh-CN" altLang="en-US" smtClean="0"/>
              <a:t>219</a:t>
            </a:fld>
            <a:endParaRPr lang="zh-CN" altLang="en-US"/>
          </a:p>
        </p:txBody>
      </p:sp>
    </p:spTree>
    <p:extLst>
      <p:ext uri="{BB962C8B-B14F-4D97-AF65-F5344CB8AC3E}">
        <p14:creationId xmlns:p14="http://schemas.microsoft.com/office/powerpoint/2010/main" val="10270082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221</a:t>
            </a:fld>
            <a:endParaRPr lang="zh-CN" altLang="en-US"/>
          </a:p>
        </p:txBody>
      </p:sp>
    </p:spTree>
    <p:extLst>
      <p:ext uri="{BB962C8B-B14F-4D97-AF65-F5344CB8AC3E}">
        <p14:creationId xmlns:p14="http://schemas.microsoft.com/office/powerpoint/2010/main" val="6477787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230</a:t>
            </a:fld>
            <a:endParaRPr lang="zh-CN"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t>231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t>233</a:t>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t>234</a:t>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236</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98D26-2F36-4760-813B-E1288B237A0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753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9F78DEF-6481-4F4F-B242-97122701293C}" type="slidenum">
              <a:rPr lang="zh-CN" altLang="en-US" smtClean="0"/>
              <a:t>52</a:t>
            </a:fld>
            <a:endParaRPr lang="zh-CN" altLang="en-US"/>
          </a:p>
        </p:txBody>
      </p:sp>
    </p:spTree>
    <p:extLst>
      <p:ext uri="{BB962C8B-B14F-4D97-AF65-F5344CB8AC3E}">
        <p14:creationId xmlns:p14="http://schemas.microsoft.com/office/powerpoint/2010/main" val="2837366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327A1-7F14-3B0E-CC31-F68432D0AE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D8CBA2D-B920-70F3-6E71-A9C82B29F78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BECE24D-51E3-48EF-63E3-F3E0126E9210}"/>
              </a:ext>
            </a:extLst>
          </p:cNvPr>
          <p:cNvSpPr>
            <a:spLocks noGrp="1"/>
          </p:cNvSpPr>
          <p:nvPr>
            <p:ph type="dt" sz="half" idx="10"/>
          </p:nvPr>
        </p:nvSpPr>
        <p:spPr/>
        <p:txBody>
          <a:bodyPr/>
          <a:lstStyle/>
          <a:p>
            <a:fld id="{3BA4A91B-656D-44B1-8CDC-503D1A60E797}"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762301AB-DDA4-C6D0-B1E0-6DA43D7F8BF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A54F9C-3ABA-CFD8-650F-47166A2EF659}"/>
              </a:ext>
            </a:extLst>
          </p:cNvPr>
          <p:cNvSpPr>
            <a:spLocks noGrp="1"/>
          </p:cNvSpPr>
          <p:nvPr>
            <p:ph type="sldNum" sz="quarter" idx="12"/>
          </p:nvPr>
        </p:nvSpPr>
        <p:spPr/>
        <p:txBody>
          <a:bodyPr/>
          <a:lstStyle/>
          <a:p>
            <a:fld id="{932D725D-B6EA-49A2-86CF-8E9FCF414CAB}" type="slidenum">
              <a:rPr lang="zh-CN" altLang="en-US" smtClean="0"/>
              <a:t>‹#›</a:t>
            </a:fld>
            <a:endParaRPr lang="zh-CN" altLang="en-US"/>
          </a:p>
        </p:txBody>
      </p:sp>
    </p:spTree>
    <p:extLst>
      <p:ext uri="{BB962C8B-B14F-4D97-AF65-F5344CB8AC3E}">
        <p14:creationId xmlns:p14="http://schemas.microsoft.com/office/powerpoint/2010/main" val="288165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311F01-2FA2-30BD-F1D2-34C237CF7D25}"/>
              </a:ext>
            </a:extLst>
          </p:cNvPr>
          <p:cNvSpPr>
            <a:spLocks noGrp="1"/>
          </p:cNvSpPr>
          <p:nvPr>
            <p:ph type="title"/>
          </p:nvPr>
        </p:nvSpPr>
        <p:spPr>
          <a:xfrm>
            <a:off x="0" y="111232"/>
            <a:ext cx="12192000" cy="787932"/>
          </a:xfrm>
          <a:prstGeom prst="rect">
            <a:avLst/>
          </a:prstGeom>
        </p:spPr>
        <p:txBody>
          <a:bodyPr vert="horz" lIns="91440" tIns="45720" rIns="91440" bIns="45720" rtlCol="0" anchor="ctr">
            <a:normAutofit/>
          </a:bodyPr>
          <a:lstStyle>
            <a:lvl1pPr>
              <a:defRPr lang="zh-CN" altLang="en-US" sz="3200" b="1" dirty="0">
                <a:latin typeface="Microsoft YaHei" panose="020B0503020204020204" pitchFamily="34" charset="-122"/>
                <a:ea typeface="Microsoft YaHei" panose="020B0503020204020204" pitchFamily="34" charset="-122"/>
              </a:defRPr>
            </a:lvl1pPr>
          </a:lstStyle>
          <a:p>
            <a:pPr marL="0" lvl="0" algn="ctr"/>
            <a:r>
              <a:rPr lang="zh-CN" altLang="en-US" dirty="0"/>
              <a:t>单击此处编辑母版标题样式</a:t>
            </a:r>
          </a:p>
        </p:txBody>
      </p:sp>
      <p:sp>
        <p:nvSpPr>
          <p:cNvPr id="3" name="内容占位符 2">
            <a:extLst>
              <a:ext uri="{FF2B5EF4-FFF2-40B4-BE49-F238E27FC236}">
                <a16:creationId xmlns:a16="http://schemas.microsoft.com/office/drawing/2014/main" id="{38A4DA24-257C-9904-36F6-8AA43ADD1AA1}"/>
              </a:ext>
            </a:extLst>
          </p:cNvPr>
          <p:cNvSpPr>
            <a:spLocks noGrp="1"/>
          </p:cNvSpPr>
          <p:nvPr>
            <p:ph idx="1"/>
          </p:nvPr>
        </p:nvSpPr>
        <p:spPr>
          <a:xfrm>
            <a:off x="838200" y="1136777"/>
            <a:ext cx="10515600" cy="4351338"/>
          </a:xfrm>
          <a:prstGeom prst="rect">
            <a:avLst/>
          </a:prstGeom>
        </p:spPr>
        <p:txBody>
          <a:bodyPr/>
          <a:lstStyle>
            <a:lvl1pPr>
              <a:lnSpc>
                <a:spcPct val="150000"/>
              </a:lnSpc>
              <a:defRPr>
                <a:latin typeface="Microsoft YaHei" panose="020B0503020204020204" pitchFamily="34" charset="-122"/>
                <a:ea typeface="Microsoft YaHei" panose="020B0503020204020204" pitchFamily="34" charset="-122"/>
              </a:defRPr>
            </a:lvl1pPr>
            <a:lvl2pPr>
              <a:lnSpc>
                <a:spcPct val="150000"/>
              </a:lnSpc>
              <a:defRPr>
                <a:latin typeface="Microsoft YaHei" panose="020B0503020204020204" pitchFamily="34" charset="-122"/>
                <a:ea typeface="Microsoft YaHei" panose="020B0503020204020204" pitchFamily="34" charset="-122"/>
              </a:defRPr>
            </a:lvl2pPr>
            <a:lvl3pPr>
              <a:lnSpc>
                <a:spcPct val="150000"/>
              </a:lnSpc>
              <a:defRPr>
                <a:latin typeface="Microsoft YaHei" panose="020B0503020204020204" pitchFamily="34" charset="-122"/>
                <a:ea typeface="Microsoft YaHei" panose="020B0503020204020204" pitchFamily="34" charset="-122"/>
              </a:defRPr>
            </a:lvl3pPr>
            <a:lvl4pPr>
              <a:lnSpc>
                <a:spcPct val="150000"/>
              </a:lnSpc>
              <a:defRPr>
                <a:latin typeface="Microsoft YaHei" panose="020B0503020204020204" pitchFamily="34" charset="-122"/>
                <a:ea typeface="Microsoft YaHei" panose="020B0503020204020204" pitchFamily="34" charset="-122"/>
              </a:defRPr>
            </a:lvl4pPr>
            <a:lvl5pPr>
              <a:lnSpc>
                <a:spcPct val="150000"/>
              </a:lnSpc>
              <a:defRPr>
                <a:latin typeface="Microsoft YaHei" panose="020B0503020204020204" pitchFamily="34" charset="-122"/>
                <a:ea typeface="Microsoft YaHei" panose="020B0503020204020204" pitchFamily="34"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9" name="灯片编号占位符 5">
            <a:extLst>
              <a:ext uri="{FF2B5EF4-FFF2-40B4-BE49-F238E27FC236}">
                <a16:creationId xmlns:a16="http://schemas.microsoft.com/office/drawing/2014/main" id="{FB5A6D8B-7CAC-30A1-DE44-C08FFD027AE4}"/>
              </a:ext>
            </a:extLst>
          </p:cNvPr>
          <p:cNvSpPr txBox="1">
            <a:spLocks/>
          </p:cNvSpPr>
          <p:nvPr userDrawn="1"/>
        </p:nvSpPr>
        <p:spPr>
          <a:xfrm>
            <a:off x="9364717" y="6632028"/>
            <a:ext cx="2743200" cy="225972"/>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bg1"/>
                </a:solidFill>
                <a:latin typeface="Microsoft YaHei" panose="020B0503020204020204" pitchFamily="34" charset="-122"/>
                <a:ea typeface="Microsoft YaHei"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2D725D-B6EA-49A2-86CF-8E9FCF414CAB}" type="slidenum">
              <a:rPr lang="zh-CN" altLang="en-US" sz="1000" smtClean="0"/>
              <a:pPr/>
              <a:t>‹#›</a:t>
            </a:fld>
            <a:endParaRPr lang="zh-CN" altLang="en-US" sz="1000" dirty="0"/>
          </a:p>
        </p:txBody>
      </p:sp>
    </p:spTree>
    <p:extLst>
      <p:ext uri="{BB962C8B-B14F-4D97-AF65-F5344CB8AC3E}">
        <p14:creationId xmlns:p14="http://schemas.microsoft.com/office/powerpoint/2010/main" val="2366789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DF0314-D378-B5B2-8880-202E37897C5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FF62BC-3E80-1FB4-149A-55267E1BE484}"/>
              </a:ext>
            </a:extLst>
          </p:cNvPr>
          <p:cNvSpPr>
            <a:spLocks noGrp="1"/>
          </p:cNvSpPr>
          <p:nvPr>
            <p:ph type="dt" sz="half" idx="10"/>
          </p:nvPr>
        </p:nvSpPr>
        <p:spPr/>
        <p:txBody>
          <a:bodyPr/>
          <a:lstStyle/>
          <a:p>
            <a:fld id="{3BA4A91B-656D-44B1-8CDC-503D1A60E797}" type="datetimeFigureOut">
              <a:rPr lang="zh-CN" altLang="en-US" smtClean="0"/>
              <a:t>2025/1/3</a:t>
            </a:fld>
            <a:endParaRPr lang="zh-CN" altLang="en-US"/>
          </a:p>
        </p:txBody>
      </p:sp>
      <p:sp>
        <p:nvSpPr>
          <p:cNvPr id="4" name="页脚占位符 3">
            <a:extLst>
              <a:ext uri="{FF2B5EF4-FFF2-40B4-BE49-F238E27FC236}">
                <a16:creationId xmlns:a16="http://schemas.microsoft.com/office/drawing/2014/main" id="{38D2AA1B-2C08-C528-F7D8-3B8A033992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BA94175-67A7-F8AD-D933-E52AB932D042}"/>
              </a:ext>
            </a:extLst>
          </p:cNvPr>
          <p:cNvSpPr>
            <a:spLocks noGrp="1"/>
          </p:cNvSpPr>
          <p:nvPr>
            <p:ph type="sldNum" sz="quarter" idx="12"/>
          </p:nvPr>
        </p:nvSpPr>
        <p:spPr/>
        <p:txBody>
          <a:bodyPr/>
          <a:lstStyle/>
          <a:p>
            <a:fld id="{932D725D-B6EA-49A2-86CF-8E9FCF414CAB}" type="slidenum">
              <a:rPr lang="zh-CN" altLang="en-US" smtClean="0"/>
              <a:t>‹#›</a:t>
            </a:fld>
            <a:endParaRPr lang="zh-CN" altLang="en-US"/>
          </a:p>
        </p:txBody>
      </p:sp>
    </p:spTree>
    <p:extLst>
      <p:ext uri="{BB962C8B-B14F-4D97-AF65-F5344CB8AC3E}">
        <p14:creationId xmlns:p14="http://schemas.microsoft.com/office/powerpoint/2010/main" val="1148086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4A3AA4C-3301-9153-8F3B-362608588B73}"/>
              </a:ext>
            </a:extLst>
          </p:cNvPr>
          <p:cNvSpPr>
            <a:spLocks noGrp="1"/>
          </p:cNvSpPr>
          <p:nvPr>
            <p:ph type="dt" sz="half" idx="10"/>
          </p:nvPr>
        </p:nvSpPr>
        <p:spPr/>
        <p:txBody>
          <a:bodyPr/>
          <a:lstStyle/>
          <a:p>
            <a:fld id="{3BA4A91B-656D-44B1-8CDC-503D1A60E797}" type="datetimeFigureOut">
              <a:rPr lang="zh-CN" altLang="en-US" smtClean="0"/>
              <a:t>2025/1/3</a:t>
            </a:fld>
            <a:endParaRPr lang="zh-CN" altLang="en-US"/>
          </a:p>
        </p:txBody>
      </p:sp>
      <p:sp>
        <p:nvSpPr>
          <p:cNvPr id="3" name="页脚占位符 2">
            <a:extLst>
              <a:ext uri="{FF2B5EF4-FFF2-40B4-BE49-F238E27FC236}">
                <a16:creationId xmlns:a16="http://schemas.microsoft.com/office/drawing/2014/main" id="{556C2CAA-6907-38AA-24AA-EA9DAA22CDC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01C0406-82B4-39E1-5115-252242270D10}"/>
              </a:ext>
            </a:extLst>
          </p:cNvPr>
          <p:cNvSpPr>
            <a:spLocks noGrp="1"/>
          </p:cNvSpPr>
          <p:nvPr>
            <p:ph type="sldNum" sz="quarter" idx="12"/>
          </p:nvPr>
        </p:nvSpPr>
        <p:spPr/>
        <p:txBody>
          <a:bodyPr/>
          <a:lstStyle/>
          <a:p>
            <a:fld id="{932D725D-B6EA-49A2-86CF-8E9FCF414CAB}" type="slidenum">
              <a:rPr lang="zh-CN" altLang="en-US" smtClean="0"/>
              <a:t>‹#›</a:t>
            </a:fld>
            <a:endParaRPr lang="zh-CN" altLang="en-US"/>
          </a:p>
        </p:txBody>
      </p:sp>
    </p:spTree>
    <p:extLst>
      <p:ext uri="{BB962C8B-B14F-4D97-AF65-F5344CB8AC3E}">
        <p14:creationId xmlns:p14="http://schemas.microsoft.com/office/powerpoint/2010/main" val="331458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96900" y="304800"/>
            <a:ext cx="10756900" cy="850900"/>
          </a:xfrm>
          <a:prstGeom prst="rect">
            <a:avLst/>
          </a:prstGeom>
        </p:spPr>
        <p:txBody>
          <a:bodyPr anchor="ctr"/>
          <a:lstStyle>
            <a:lvl1pPr algn="l">
              <a:defRPr sz="2800">
                <a:solidFill>
                  <a:srgbClr val="324A5B"/>
                </a:solidFill>
              </a:defRPr>
            </a:lvl1pPr>
          </a:lstStyle>
          <a:p>
            <a:r>
              <a:rPr lang="zh-CN" altLang="en-US" dirty="0"/>
              <a:t>单击此处编辑母版标题样式</a:t>
            </a:r>
          </a:p>
        </p:txBody>
      </p:sp>
    </p:spTree>
    <p:extLst>
      <p:ext uri="{BB962C8B-B14F-4D97-AF65-F5344CB8AC3E}">
        <p14:creationId xmlns:p14="http://schemas.microsoft.com/office/powerpoint/2010/main" val="1384963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in Title+ SubTitle_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045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65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714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701CE70-B13C-3A01-7947-5E81D5D80B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A4A91B-656D-44B1-8CDC-503D1A60E797}"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A34EC364-7072-6DC9-4B5D-D99D38B8AD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B38D493-2670-D47F-7EE3-88FF3E929A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D725D-B6EA-49A2-86CF-8E9FCF414CAB}" type="slidenum">
              <a:rPr lang="zh-CN" altLang="en-US" smtClean="0"/>
              <a:t>‹#›</a:t>
            </a:fld>
            <a:endParaRPr lang="zh-CN" altLang="en-US"/>
          </a:p>
        </p:txBody>
      </p:sp>
      <p:sp>
        <p:nvSpPr>
          <p:cNvPr id="11" name="文本框 10">
            <a:extLst>
              <a:ext uri="{FF2B5EF4-FFF2-40B4-BE49-F238E27FC236}">
                <a16:creationId xmlns:a16="http://schemas.microsoft.com/office/drawing/2014/main" id="{74E091E1-8273-0775-6288-3C71F45BECB9}"/>
              </a:ext>
            </a:extLst>
          </p:cNvPr>
          <p:cNvSpPr txBox="1"/>
          <p:nvPr userDrawn="1"/>
        </p:nvSpPr>
        <p:spPr>
          <a:xfrm>
            <a:off x="173422" y="6621518"/>
            <a:ext cx="8602718" cy="231228"/>
          </a:xfrm>
          <a:prstGeom prst="rect">
            <a:avLst/>
          </a:prstGeom>
        </p:spPr>
        <p:txBody>
          <a:bodyPr vert="horz" lIns="91440" tIns="45720" rIns="91440" bIns="45720" rtlCol="0" anchor="ctr"/>
          <a:lstStyle>
            <a:defPPr>
              <a:defRPr lang="zh-CN"/>
            </a:defPPr>
            <a:lvl1pPr algn="r">
              <a:defRPr sz="1200">
                <a:solidFill>
                  <a:schemeClr val="bg1"/>
                </a:solidFill>
                <a:latin typeface="Microsoft YaHei" panose="020B0503020204020204" pitchFamily="34" charset="-122"/>
                <a:ea typeface="Microsoft YaHei" panose="020B0503020204020204" pitchFamily="34" charset="-122"/>
              </a:defRPr>
            </a:lvl1pPr>
          </a:lstStyle>
          <a:p>
            <a:pPr lvl="0" algn="l"/>
            <a:r>
              <a:rPr lang="zh-CN" altLang="en-US" sz="800" dirty="0"/>
              <a:t>中国高血压防治指南修订委员会</a:t>
            </a:r>
            <a:r>
              <a:rPr lang="en-US" altLang="zh-CN" sz="800" dirty="0"/>
              <a:t>,</a:t>
            </a:r>
            <a:r>
              <a:rPr lang="zh-CN" altLang="en-US" sz="800" dirty="0"/>
              <a:t> 等. 中国高血压防治指南</a:t>
            </a:r>
            <a:r>
              <a:rPr lang="en-US" altLang="zh-CN" sz="800" dirty="0"/>
              <a:t>(2024</a:t>
            </a:r>
            <a:r>
              <a:rPr lang="zh-CN" altLang="en-US" sz="800" dirty="0"/>
              <a:t>年修订版</a:t>
            </a:r>
            <a:r>
              <a:rPr lang="en-US" altLang="zh-CN" sz="800" dirty="0"/>
              <a:t>)[</a:t>
            </a:r>
            <a:r>
              <a:rPr lang="en" altLang="zh-CN" sz="800" dirty="0"/>
              <a:t>J].</a:t>
            </a:r>
            <a:r>
              <a:rPr lang="zh-CN" altLang="en-US" sz="800" dirty="0"/>
              <a:t>中华高血压杂志</a:t>
            </a:r>
            <a:r>
              <a:rPr lang="en-US" altLang="zh-CN" sz="800" dirty="0"/>
              <a:t>(</a:t>
            </a:r>
            <a:r>
              <a:rPr lang="zh-CN" altLang="en-US" sz="800" dirty="0"/>
              <a:t>中英文</a:t>
            </a:r>
            <a:r>
              <a:rPr lang="en-US" altLang="zh-CN" sz="800" dirty="0"/>
              <a:t>),2024,32(7):603-700.</a:t>
            </a:r>
            <a:endParaRPr lang="zh-CN" altLang="en-US" sz="800" dirty="0"/>
          </a:p>
        </p:txBody>
      </p:sp>
      <p:sp>
        <p:nvSpPr>
          <p:cNvPr id="3" name="文本框 2">
            <a:extLst>
              <a:ext uri="{FF2B5EF4-FFF2-40B4-BE49-F238E27FC236}">
                <a16:creationId xmlns:a16="http://schemas.microsoft.com/office/drawing/2014/main" id="{F5622748-8F62-47E9-A724-F455D71F8365}"/>
              </a:ext>
            </a:extLst>
          </p:cNvPr>
          <p:cNvSpPr txBox="1"/>
          <p:nvPr userDrawn="1"/>
        </p:nvSpPr>
        <p:spPr>
          <a:xfrm rot="18900000">
            <a:off x="-319370" y="3290500"/>
            <a:ext cx="6098240" cy="276999"/>
          </a:xfrm>
          <a:prstGeom prst="rect">
            <a:avLst/>
          </a:prstGeom>
          <a:noFill/>
        </p:spPr>
        <p:txBody>
          <a:bodyPr wrap="square">
            <a:spAutoFit/>
          </a:bodyPr>
          <a:lstStyle/>
          <a:p>
            <a:pPr algn="l"/>
            <a:r>
              <a:rPr lang="zh-CN" altLang="en-US" sz="1200" dirty="0">
                <a:solidFill>
                  <a:schemeClr val="bg1">
                    <a:lumMod val="95000"/>
                  </a:schemeClr>
                </a:solidFill>
                <a:latin typeface="Microsoft YaHei" panose="020B0503020204020204" pitchFamily="34" charset="-122"/>
                <a:ea typeface="Microsoft YaHei" panose="020B0503020204020204" pitchFamily="34" charset="-122"/>
              </a:rPr>
              <a:t>中国高血压防治指南(2024年修订版)</a:t>
            </a:r>
          </a:p>
        </p:txBody>
      </p:sp>
      <p:sp>
        <p:nvSpPr>
          <p:cNvPr id="7" name="文本框 6">
            <a:extLst>
              <a:ext uri="{FF2B5EF4-FFF2-40B4-BE49-F238E27FC236}">
                <a16:creationId xmlns:a16="http://schemas.microsoft.com/office/drawing/2014/main" id="{FADECDF8-499A-3BFF-78BF-021876C6F476}"/>
              </a:ext>
            </a:extLst>
          </p:cNvPr>
          <p:cNvSpPr txBox="1"/>
          <p:nvPr userDrawn="1"/>
        </p:nvSpPr>
        <p:spPr>
          <a:xfrm rot="18900000">
            <a:off x="3593725" y="3290500"/>
            <a:ext cx="6098240" cy="276999"/>
          </a:xfrm>
          <a:prstGeom prst="rect">
            <a:avLst/>
          </a:prstGeom>
          <a:noFill/>
        </p:spPr>
        <p:txBody>
          <a:bodyPr wrap="square">
            <a:spAutoFit/>
          </a:bodyPr>
          <a:lstStyle/>
          <a:p>
            <a:pPr algn="ctr"/>
            <a:r>
              <a:rPr lang="zh-CN" altLang="en-US" sz="1200" dirty="0">
                <a:solidFill>
                  <a:schemeClr val="bg1">
                    <a:lumMod val="95000"/>
                  </a:schemeClr>
                </a:solidFill>
                <a:latin typeface="Microsoft YaHei" panose="020B0503020204020204" pitchFamily="34" charset="-122"/>
                <a:ea typeface="Microsoft YaHei" panose="020B0503020204020204" pitchFamily="34" charset="-122"/>
              </a:rPr>
              <a:t>中国高血压防治指南(2024年修订版)</a:t>
            </a:r>
          </a:p>
        </p:txBody>
      </p:sp>
      <p:sp>
        <p:nvSpPr>
          <p:cNvPr id="8" name="文本框 7">
            <a:extLst>
              <a:ext uri="{FF2B5EF4-FFF2-40B4-BE49-F238E27FC236}">
                <a16:creationId xmlns:a16="http://schemas.microsoft.com/office/drawing/2014/main" id="{CC4039F8-4ED5-0DCE-3659-FA41EB12D302}"/>
              </a:ext>
            </a:extLst>
          </p:cNvPr>
          <p:cNvSpPr txBox="1"/>
          <p:nvPr userDrawn="1"/>
        </p:nvSpPr>
        <p:spPr>
          <a:xfrm rot="18900000">
            <a:off x="6552077" y="3290500"/>
            <a:ext cx="6098240" cy="276999"/>
          </a:xfrm>
          <a:prstGeom prst="rect">
            <a:avLst/>
          </a:prstGeom>
          <a:noFill/>
        </p:spPr>
        <p:txBody>
          <a:bodyPr wrap="square">
            <a:spAutoFit/>
          </a:bodyPr>
          <a:lstStyle/>
          <a:p>
            <a:pPr algn="r"/>
            <a:r>
              <a:rPr lang="zh-CN" altLang="en-US" sz="1200" dirty="0">
                <a:solidFill>
                  <a:schemeClr val="bg1">
                    <a:lumMod val="95000"/>
                  </a:schemeClr>
                </a:solidFill>
                <a:latin typeface="Microsoft YaHei" panose="020B0503020204020204" pitchFamily="34" charset="-122"/>
                <a:ea typeface="Microsoft YaHei" panose="020B0503020204020204" pitchFamily="34" charset="-122"/>
              </a:rPr>
              <a:t>中国高血压防治指南(2024年修订版)</a:t>
            </a:r>
          </a:p>
        </p:txBody>
      </p:sp>
    </p:spTree>
    <p:extLst>
      <p:ext uri="{BB962C8B-B14F-4D97-AF65-F5344CB8AC3E}">
        <p14:creationId xmlns:p14="http://schemas.microsoft.com/office/powerpoint/2010/main" val="3428448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60" r:id="rId5"/>
    <p:sldLayoutId id="2147483661" r:id="rId6"/>
    <p:sldLayoutId id="2147483662" r:id="rId7"/>
    <p:sldLayoutId id="214748366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svg"/><Relationship Id="rId9" Type="http://schemas.openxmlformats.org/officeDocument/2006/relationships/image" Target="../media/image98.sv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103.sv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103.sv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11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18" Type="http://schemas.openxmlformats.org/officeDocument/2006/relationships/image" Target="../media/image119.sv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svg"/><Relationship Id="rId17" Type="http://schemas.openxmlformats.org/officeDocument/2006/relationships/image" Target="../media/image118.png"/><Relationship Id="rId2" Type="http://schemas.openxmlformats.org/officeDocument/2006/relationships/notesSlide" Target="../notesSlides/notesSlide22.xml"/><Relationship Id="rId16" Type="http://schemas.openxmlformats.org/officeDocument/2006/relationships/image" Target="../media/image117.svg"/><Relationship Id="rId20" Type="http://schemas.openxmlformats.org/officeDocument/2006/relationships/image" Target="../media/image57.svg"/><Relationship Id="rId1" Type="http://schemas.openxmlformats.org/officeDocument/2006/relationships/slideLayout" Target="../slideLayouts/slideLayout4.xml"/><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svg"/><Relationship Id="rId19" Type="http://schemas.openxmlformats.org/officeDocument/2006/relationships/image" Target="../media/image56.png"/><Relationship Id="rId4" Type="http://schemas.openxmlformats.org/officeDocument/2006/relationships/image" Target="../media/image105.svg"/><Relationship Id="rId9" Type="http://schemas.openxmlformats.org/officeDocument/2006/relationships/image" Target="../media/image110.png"/><Relationship Id="rId14" Type="http://schemas.openxmlformats.org/officeDocument/2006/relationships/image" Target="../media/image115.svg"/></Relationships>
</file>

<file path=ppt/slides/_rels/slide12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7.svg"/></Relationships>
</file>

<file path=ppt/slides/_rels/slide12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7.svg"/></Relationships>
</file>

<file path=ppt/slides/_rels/slide12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7.sv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7.svg"/></Relationships>
</file>

<file path=ppt/slides/_rels/slide13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7.svg"/></Relationships>
</file>

<file path=ppt/slides/_rels/slide13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7.svg"/></Relationships>
</file>

<file path=ppt/slides/_rels/slide13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15.svg"/><Relationship Id="rId5" Type="http://schemas.openxmlformats.org/officeDocument/2006/relationships/image" Target="../media/image114.png"/><Relationship Id="rId10" Type="http://schemas.openxmlformats.org/officeDocument/2006/relationships/image" Target="../media/image57.svg"/><Relationship Id="rId4" Type="http://schemas.openxmlformats.org/officeDocument/2006/relationships/image" Target="../media/image121.svg"/><Relationship Id="rId9" Type="http://schemas.openxmlformats.org/officeDocument/2006/relationships/image" Target="../media/image56.png"/></Relationships>
</file>

<file path=ppt/slides/_rels/slide137.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15.svg"/><Relationship Id="rId5" Type="http://schemas.openxmlformats.org/officeDocument/2006/relationships/image" Target="../media/image114.png"/><Relationship Id="rId10" Type="http://schemas.openxmlformats.org/officeDocument/2006/relationships/image" Target="../media/image57.svg"/><Relationship Id="rId4" Type="http://schemas.openxmlformats.org/officeDocument/2006/relationships/image" Target="../media/image121.svg"/><Relationship Id="rId9" Type="http://schemas.openxmlformats.org/officeDocument/2006/relationships/image" Target="../media/image56.png"/></Relationships>
</file>

<file path=ppt/slides/_rels/slide13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15.svg"/><Relationship Id="rId5" Type="http://schemas.openxmlformats.org/officeDocument/2006/relationships/image" Target="../media/image114.png"/><Relationship Id="rId10" Type="http://schemas.openxmlformats.org/officeDocument/2006/relationships/image" Target="../media/image57.svg"/><Relationship Id="rId4" Type="http://schemas.openxmlformats.org/officeDocument/2006/relationships/image" Target="../media/image121.sv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image" Target="../media/image121.svg"/><Relationship Id="rId7" Type="http://schemas.openxmlformats.org/officeDocument/2006/relationships/image" Target="../media/image123.svg"/><Relationship Id="rId2" Type="http://schemas.openxmlformats.org/officeDocument/2006/relationships/image" Target="../media/image120.png"/><Relationship Id="rId1" Type="http://schemas.openxmlformats.org/officeDocument/2006/relationships/slideLayout" Target="../slideLayouts/slideLayout4.xml"/><Relationship Id="rId6" Type="http://schemas.openxmlformats.org/officeDocument/2006/relationships/image" Target="../media/image122.png"/><Relationship Id="rId5" Type="http://schemas.openxmlformats.org/officeDocument/2006/relationships/image" Target="../media/image115.svg"/><Relationship Id="rId4" Type="http://schemas.openxmlformats.org/officeDocument/2006/relationships/image" Target="../media/image11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37.xml"/><Relationship Id="rId4" Type="http://schemas.openxmlformats.org/officeDocument/2006/relationships/image" Target="../media/image124.jpeg"/></Relationships>
</file>

<file path=ppt/slides/_rels/slide146.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20.png"/><Relationship Id="rId7"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23.svg"/><Relationship Id="rId5" Type="http://schemas.openxmlformats.org/officeDocument/2006/relationships/image" Target="../media/image122.png"/><Relationship Id="rId10" Type="http://schemas.openxmlformats.org/officeDocument/2006/relationships/image" Target="../media/image111.svg"/><Relationship Id="rId4" Type="http://schemas.openxmlformats.org/officeDocument/2006/relationships/image" Target="../media/image121.svg"/><Relationship Id="rId9" Type="http://schemas.openxmlformats.org/officeDocument/2006/relationships/image" Target="../media/image11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20.png"/><Relationship Id="rId7"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23.svg"/><Relationship Id="rId5" Type="http://schemas.openxmlformats.org/officeDocument/2006/relationships/image" Target="../media/image122.png"/><Relationship Id="rId10" Type="http://schemas.openxmlformats.org/officeDocument/2006/relationships/image" Target="../media/image111.svg"/><Relationship Id="rId4" Type="http://schemas.openxmlformats.org/officeDocument/2006/relationships/image" Target="../media/image121.svg"/><Relationship Id="rId9" Type="http://schemas.openxmlformats.org/officeDocument/2006/relationships/image" Target="../media/image110.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21.sv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18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04.png"/><Relationship Id="rId7" Type="http://schemas.openxmlformats.org/officeDocument/2006/relationships/image" Target="../media/image133.png"/><Relationship Id="rId12" Type="http://schemas.openxmlformats.org/officeDocument/2006/relationships/image" Target="../media/image136.sv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132.svg"/><Relationship Id="rId11" Type="http://schemas.openxmlformats.org/officeDocument/2006/relationships/image" Target="../media/image135.png"/><Relationship Id="rId5" Type="http://schemas.openxmlformats.org/officeDocument/2006/relationships/image" Target="../media/image131.png"/><Relationship Id="rId10" Type="http://schemas.openxmlformats.org/officeDocument/2006/relationships/image" Target="../media/image107.svg"/><Relationship Id="rId4" Type="http://schemas.openxmlformats.org/officeDocument/2006/relationships/image" Target="../media/image105.svg"/><Relationship Id="rId9" Type="http://schemas.openxmlformats.org/officeDocument/2006/relationships/image" Target="../media/image106.pn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39.svg"/><Relationship Id="rId5" Type="http://schemas.openxmlformats.org/officeDocument/2006/relationships/image" Target="../media/image114.png"/><Relationship Id="rId4" Type="http://schemas.openxmlformats.org/officeDocument/2006/relationships/image" Target="../media/image138.sv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7.png"/><Relationship Id="rId2" Type="http://schemas.openxmlformats.org/officeDocument/2006/relationships/image" Target="../media/image3.tif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21.sv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18.png"/><Relationship Id="rId7" Type="http://schemas.openxmlformats.org/officeDocument/2006/relationships/image" Target="../media/image112.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9.svg"/></Relationships>
</file>

<file path=ppt/slides/_rels/slide203.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39.svg"/><Relationship Id="rId5" Type="http://schemas.openxmlformats.org/officeDocument/2006/relationships/image" Target="../media/image114.png"/><Relationship Id="rId10" Type="http://schemas.openxmlformats.org/officeDocument/2006/relationships/image" Target="../media/image143.svg"/><Relationship Id="rId4" Type="http://schemas.openxmlformats.org/officeDocument/2006/relationships/image" Target="../media/image138.svg"/><Relationship Id="rId9" Type="http://schemas.openxmlformats.org/officeDocument/2006/relationships/image" Target="../media/image142.png"/></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2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206.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14.png"/><Relationship Id="rId7" Type="http://schemas.openxmlformats.org/officeDocument/2006/relationships/image" Target="../media/image144.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5.sv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49.svg"/><Relationship Id="rId4" Type="http://schemas.openxmlformats.org/officeDocument/2006/relationships/image" Target="../media/image143.svg"/><Relationship Id="rId9" Type="http://schemas.openxmlformats.org/officeDocument/2006/relationships/image" Target="../media/image148.png"/></Relationships>
</file>

<file path=ppt/slides/_rels/slide2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13.sv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2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113.svg"/></Relationships>
</file>

<file path=ppt/slides/_rels/slide21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50.png"/><Relationship Id="rId7"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51.sv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Layout" Target="../slideLayouts/slideLayout7.xml"/><Relationship Id="rId5" Type="http://schemas.openxmlformats.org/officeDocument/2006/relationships/image" Target="../media/image151.svg"/><Relationship Id="rId4" Type="http://schemas.openxmlformats.org/officeDocument/2006/relationships/image" Target="../media/image150.pn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57.svg"/></Relationships>
</file>

<file path=ppt/slides/_rels/slide231.xml.rels><?xml version="1.0" encoding="UTF-8" standalone="yes"?>
<Relationships xmlns="http://schemas.openxmlformats.org/package/2006/relationships"><Relationship Id="rId8" Type="http://schemas.openxmlformats.org/officeDocument/2006/relationships/image" Target="../media/image157.svg"/><Relationship Id="rId13" Type="http://schemas.openxmlformats.org/officeDocument/2006/relationships/image" Target="../media/image56.png"/><Relationship Id="rId3" Type="http://schemas.openxmlformats.org/officeDocument/2006/relationships/notesSlide" Target="../notesSlides/notesSlide69.xml"/><Relationship Id="rId7" Type="http://schemas.openxmlformats.org/officeDocument/2006/relationships/image" Target="../media/image156.png"/><Relationship Id="rId12" Type="http://schemas.openxmlformats.org/officeDocument/2006/relationships/image" Target="../media/image161.svg"/><Relationship Id="rId2" Type="http://schemas.openxmlformats.org/officeDocument/2006/relationships/slideLayout" Target="../slideLayouts/slideLayout8.xml"/><Relationship Id="rId1" Type="http://schemas.openxmlformats.org/officeDocument/2006/relationships/tags" Target="../tags/tag41.xml"/><Relationship Id="rId6" Type="http://schemas.openxmlformats.org/officeDocument/2006/relationships/image" Target="../media/image155.sv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svg"/><Relationship Id="rId4" Type="http://schemas.openxmlformats.org/officeDocument/2006/relationships/image" Target="../media/image153.jpeg"/><Relationship Id="rId9" Type="http://schemas.openxmlformats.org/officeDocument/2006/relationships/image" Target="../media/image158.png"/><Relationship Id="rId14" Type="http://schemas.openxmlformats.org/officeDocument/2006/relationships/image" Target="../media/image57.sv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57.svg"/><Relationship Id="rId3" Type="http://schemas.openxmlformats.org/officeDocument/2006/relationships/notesSlide" Target="../notesSlides/notesSlide70.xml"/><Relationship Id="rId7" Type="http://schemas.openxmlformats.org/officeDocument/2006/relationships/image" Target="../media/image165.svg"/><Relationship Id="rId12"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164.png"/><Relationship Id="rId11" Type="http://schemas.openxmlformats.org/officeDocument/2006/relationships/image" Target="../media/image169.svg"/><Relationship Id="rId5" Type="http://schemas.openxmlformats.org/officeDocument/2006/relationships/image" Target="../media/image163.sv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sv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43.xml"/><Relationship Id="rId5" Type="http://schemas.openxmlformats.org/officeDocument/2006/relationships/image" Target="../media/image57.svg"/><Relationship Id="rId4" Type="http://schemas.openxmlformats.org/officeDocument/2006/relationships/image" Target="../media/image56.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57.svg"/></Relationships>
</file>

<file path=ppt/slides/_rels/slide2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image" Target="../media/image174.jpg"/></Relationships>
</file>

<file path=ppt/slides/_rels/slide2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jpeg"/></Relationships>
</file>

<file path=ppt/slides/_rels/slide24.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image" Target="../media/image41.png"/><Relationship Id="rId3" Type="http://schemas.openxmlformats.org/officeDocument/2006/relationships/tags" Target="../tags/tag16.xml"/><Relationship Id="rId21" Type="http://schemas.openxmlformats.org/officeDocument/2006/relationships/tags" Target="../tags/tag34.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notesSlide" Target="../notesSlides/notesSlide5.xml"/><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29" Type="http://schemas.openxmlformats.org/officeDocument/2006/relationships/image" Target="../media/image44.sv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slideLayout" Target="../slideLayouts/slideLayout3.xml"/><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tags" Target="../tags/tag36.xml"/><Relationship Id="rId28" Type="http://schemas.openxmlformats.org/officeDocument/2006/relationships/image" Target="../media/image43.png"/><Relationship Id="rId10" Type="http://schemas.openxmlformats.org/officeDocument/2006/relationships/tags" Target="../tags/tag23.xml"/><Relationship Id="rId19" Type="http://schemas.openxmlformats.org/officeDocument/2006/relationships/tags" Target="../tags/tag32.xml"/><Relationship Id="rId31" Type="http://schemas.openxmlformats.org/officeDocument/2006/relationships/image" Target="../media/image46.svg"/><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tags" Target="../tags/tag35.xml"/><Relationship Id="rId27" Type="http://schemas.openxmlformats.org/officeDocument/2006/relationships/image" Target="../media/image42.svg"/><Relationship Id="rId30" Type="http://schemas.openxmlformats.org/officeDocument/2006/relationships/image" Target="../media/image45.png"/></Relationships>
</file>

<file path=ppt/slides/_rels/slide2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8.gif"/><Relationship Id="rId12"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svg"/><Relationship Id="rId14"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5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svg"/></Relationships>
</file>

<file path=ppt/slides/_rels/slide6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diagramLayout" Target="../diagrams/layout1.xml"/><Relationship Id="rId7" Type="http://schemas.openxmlformats.org/officeDocument/2006/relationships/image" Target="../media/image66.jpeg"/><Relationship Id="rId12" Type="http://schemas.openxmlformats.org/officeDocument/2006/relationships/image" Target="../media/image71.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0.jpeg"/><Relationship Id="rId5" Type="http://schemas.openxmlformats.org/officeDocument/2006/relationships/diagramColors" Target="../diagrams/colors1.xml"/><Relationship Id="rId10" Type="http://schemas.openxmlformats.org/officeDocument/2006/relationships/image" Target="../media/image69.jpg"/><Relationship Id="rId4" Type="http://schemas.openxmlformats.org/officeDocument/2006/relationships/diagramQuickStyle" Target="../diagrams/quickStyle1.xml"/><Relationship Id="rId9" Type="http://schemas.openxmlformats.org/officeDocument/2006/relationships/image" Target="../media/image6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4.svg"/><Relationship Id="rId7" Type="http://schemas.openxmlformats.org/officeDocument/2006/relationships/image" Target="../media/image63.sv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65.sv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4.svg"/><Relationship Id="rId7" Type="http://schemas.openxmlformats.org/officeDocument/2006/relationships/image" Target="../media/image81.sv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sv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4.svg"/><Relationship Id="rId7" Type="http://schemas.openxmlformats.org/officeDocument/2006/relationships/image" Target="../media/image82.sv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84.svg"/></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57.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88.png"/><Relationship Id="rId4" Type="http://schemas.openxmlformats.org/officeDocument/2006/relationships/image" Target="../media/image87.png"/></Relationships>
</file>

<file path=ppt/slides/_rels/slide9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9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E94C3A-93E9-A18F-1D41-BCE349334F58}"/>
              </a:ext>
            </a:extLst>
          </p:cNvPr>
          <p:cNvPicPr>
            <a:picLocks noChangeAspect="1"/>
          </p:cNvPicPr>
          <p:nvPr/>
        </p:nvPicPr>
        <p:blipFill>
          <a:blip r:embed="rId3"/>
          <a:stretch>
            <a:fillRect/>
          </a:stretch>
        </p:blipFill>
        <p:spPr>
          <a:xfrm>
            <a:off x="0" y="16024"/>
            <a:ext cx="12192000" cy="6858000"/>
          </a:xfrm>
          <a:prstGeom prst="rect">
            <a:avLst/>
          </a:prstGeom>
        </p:spPr>
      </p:pic>
      <p:sp>
        <p:nvSpPr>
          <p:cNvPr id="5" name="PA_文本框 26">
            <a:extLst>
              <a:ext uri="{FF2B5EF4-FFF2-40B4-BE49-F238E27FC236}">
                <a16:creationId xmlns:a16="http://schemas.microsoft.com/office/drawing/2014/main" id="{7954EF85-C4D6-5F33-AD0D-B19571172C3A}"/>
              </a:ext>
            </a:extLst>
          </p:cNvPr>
          <p:cNvSpPr txBox="1"/>
          <p:nvPr>
            <p:custDataLst>
              <p:tags r:id="rId1"/>
            </p:custDataLst>
          </p:nvPr>
        </p:nvSpPr>
        <p:spPr>
          <a:xfrm>
            <a:off x="0" y="1452938"/>
            <a:ext cx="12192000" cy="1600438"/>
          </a:xfrm>
          <a:prstGeom prst="rect">
            <a:avLst/>
          </a:prstGeom>
          <a:noFill/>
        </p:spPr>
        <p:txBody>
          <a:bodyPr wrap="square" rtlCol="0">
            <a:spAutoFit/>
          </a:bodyPr>
          <a:lstStyle/>
          <a:p>
            <a:pPr algn="ctr" defTabSz="1219200"/>
            <a:r>
              <a:rPr lang="zh-CN" altLang="en-US" sz="5400" b="1" dirty="0">
                <a:solidFill>
                  <a:schemeClr val="bg1"/>
                </a:solidFill>
                <a:latin typeface="Microsoft YaHei" panose="020B0503020204020204" pitchFamily="34" charset="-122"/>
                <a:ea typeface="Microsoft YaHei" panose="020B0503020204020204" pitchFamily="34" charset="-122"/>
              </a:rPr>
              <a:t>中国高血压防治指南</a:t>
            </a:r>
            <a:endParaRPr lang="en-US" altLang="zh-CN" sz="5400" b="1" dirty="0">
              <a:solidFill>
                <a:schemeClr val="bg1"/>
              </a:solidFill>
              <a:latin typeface="Microsoft YaHei" panose="020B0503020204020204" pitchFamily="34" charset="-122"/>
              <a:ea typeface="Microsoft YaHei" panose="020B0503020204020204" pitchFamily="34" charset="-122"/>
            </a:endParaRPr>
          </a:p>
          <a:p>
            <a:pPr algn="ctr" defTabSz="1219200"/>
            <a:r>
              <a:rPr lang="zh-CN" altLang="en-US" sz="4400" b="1" dirty="0">
                <a:solidFill>
                  <a:schemeClr val="bg1"/>
                </a:solidFill>
                <a:latin typeface="Microsoft YaHei" panose="020B0503020204020204" pitchFamily="34" charset="-122"/>
                <a:ea typeface="Microsoft YaHei" panose="020B0503020204020204" pitchFamily="34" charset="-122"/>
              </a:rPr>
              <a:t>（</a:t>
            </a:r>
            <a:r>
              <a:rPr lang="en-US" altLang="zh-CN" sz="4400" b="1" dirty="0">
                <a:solidFill>
                  <a:schemeClr val="bg1"/>
                </a:solidFill>
                <a:latin typeface="Microsoft YaHei" panose="020B0503020204020204" pitchFamily="34" charset="-122"/>
                <a:ea typeface="Microsoft YaHei" panose="020B0503020204020204" pitchFamily="34" charset="-122"/>
              </a:rPr>
              <a:t>2024</a:t>
            </a:r>
            <a:r>
              <a:rPr lang="zh-CN" altLang="en-US" sz="4400" b="1" dirty="0">
                <a:solidFill>
                  <a:schemeClr val="bg1"/>
                </a:solidFill>
                <a:latin typeface="Microsoft YaHei" panose="020B0503020204020204" pitchFamily="34" charset="-122"/>
                <a:ea typeface="Microsoft YaHei" panose="020B0503020204020204" pitchFamily="34" charset="-122"/>
              </a:rPr>
              <a:t>年修订版）</a:t>
            </a:r>
          </a:p>
        </p:txBody>
      </p:sp>
      <p:sp>
        <p:nvSpPr>
          <p:cNvPr id="6" name="文本框 5">
            <a:extLst>
              <a:ext uri="{FF2B5EF4-FFF2-40B4-BE49-F238E27FC236}">
                <a16:creationId xmlns:a16="http://schemas.microsoft.com/office/drawing/2014/main" id="{A202E3DB-5F4E-16A2-9D25-776B05041856}"/>
              </a:ext>
            </a:extLst>
          </p:cNvPr>
          <p:cNvSpPr txBox="1"/>
          <p:nvPr/>
        </p:nvSpPr>
        <p:spPr>
          <a:xfrm>
            <a:off x="4113295" y="3579783"/>
            <a:ext cx="3965409" cy="1839799"/>
          </a:xfrm>
          <a:prstGeom prst="rect">
            <a:avLst/>
          </a:prstGeom>
          <a:noFill/>
        </p:spPr>
        <p:txBody>
          <a:bodyPr wrap="square">
            <a:spAutoFit/>
          </a:bodyPr>
          <a:lstStyle/>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中国高血压防治指南修订委员会</a:t>
            </a:r>
          </a:p>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高血压联盟（中国）</a:t>
            </a:r>
          </a:p>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中国医疗保健国际交流促进会高血压病学分会</a:t>
            </a:r>
            <a:endParaRPr lang="en-US" altLang="zh-CN"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中国老年医学学会高血压分会</a:t>
            </a:r>
          </a:p>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中国老年保健协会高血压分会</a:t>
            </a:r>
          </a:p>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中国卒中学会 </a:t>
            </a:r>
            <a:endParaRPr lang="en-US" altLang="zh-CN"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中国疾病预防控制中心慢性非传染性疾病预防控制中心</a:t>
            </a:r>
          </a:p>
        </p:txBody>
      </p:sp>
    </p:spTree>
    <p:extLst>
      <p:ext uri="{BB962C8B-B14F-4D97-AF65-F5344CB8AC3E}">
        <p14:creationId xmlns:p14="http://schemas.microsoft.com/office/powerpoint/2010/main" val="1373119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138E0E51-D76F-9548-0077-90E5AA9B06B1}"/>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0" y="2856976"/>
            <a:ext cx="12192000" cy="769441"/>
          </a:xfrm>
          <a:prstGeom prst="rect">
            <a:avLst/>
          </a:prstGeom>
          <a:noFill/>
        </p:spPr>
        <p:txBody>
          <a:bodyPr wrap="square" rtlCol="0">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rPr>
              <a:t>1.</a:t>
            </a:r>
            <a:r>
              <a:rPr lang="zh-CN" altLang="en-US" sz="4400" b="1" dirty="0">
                <a:solidFill>
                  <a:schemeClr val="bg1"/>
                </a:solidFill>
                <a:latin typeface="微软雅黑" panose="020B0503020204020204" pitchFamily="34" charset="-122"/>
                <a:ea typeface="微软雅黑" panose="020B0503020204020204" pitchFamily="34" charset="-122"/>
              </a:rPr>
              <a:t> 我国人群高血压流行及防控现状</a:t>
            </a:r>
          </a:p>
        </p:txBody>
      </p:sp>
      <p:sp>
        <p:nvSpPr>
          <p:cNvPr id="2" name="文本框 1">
            <a:extLst>
              <a:ext uri="{FF2B5EF4-FFF2-40B4-BE49-F238E27FC236}">
                <a16:creationId xmlns:a16="http://schemas.microsoft.com/office/drawing/2014/main" id="{DD0C7C26-3A48-394F-81A3-11BF92CD67C9}"/>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021544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87D36C4E-1535-140F-BE8D-BE8C05A68E56}"/>
              </a:ext>
            </a:extLst>
          </p:cNvPr>
          <p:cNvSpPr txBox="1">
            <a:spLocks/>
          </p:cNvSpPr>
          <p:nvPr/>
        </p:nvSpPr>
        <p:spPr>
          <a:xfrm>
            <a:off x="770013" y="26566"/>
            <a:ext cx="103212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Microsoft YaHei" panose="020B0503020204020204" pitchFamily="34" charset="-122"/>
                <a:ea typeface="Microsoft YaHei" panose="020B0503020204020204" pitchFamily="34" charset="-122"/>
              </a:rPr>
              <a:t>5.3 </a:t>
            </a:r>
            <a:r>
              <a:rPr lang="zh-CN" altLang="en-US" sz="3200" b="1" dirty="0">
                <a:latin typeface="Microsoft YaHei" panose="020B0503020204020204" pitchFamily="34" charset="-122"/>
                <a:ea typeface="Microsoft YaHei" panose="020B0503020204020204" pitchFamily="34" charset="-122"/>
              </a:rPr>
              <a:t>相关心血管危险因素的处理</a:t>
            </a:r>
          </a:p>
        </p:txBody>
      </p:sp>
      <p:sp>
        <p:nvSpPr>
          <p:cNvPr id="7" name="文本框 6">
            <a:extLst>
              <a:ext uri="{FF2B5EF4-FFF2-40B4-BE49-F238E27FC236}">
                <a16:creationId xmlns:a16="http://schemas.microsoft.com/office/drawing/2014/main" id="{36B9DB00-EC58-B37A-4CF7-65B9BA805547}"/>
              </a:ext>
            </a:extLst>
          </p:cNvPr>
          <p:cNvSpPr txBox="1"/>
          <p:nvPr/>
        </p:nvSpPr>
        <p:spPr>
          <a:xfrm>
            <a:off x="1619984" y="3035749"/>
            <a:ext cx="1771650" cy="369332"/>
          </a:xfrm>
          <a:prstGeom prst="rect">
            <a:avLst/>
          </a:prstGeom>
          <a:noFill/>
        </p:spPr>
        <p:txBody>
          <a:bodyPr wrap="square">
            <a:spAutoFit/>
          </a:bodyPr>
          <a:lstStyle/>
          <a:p>
            <a:pPr algn="ctr"/>
            <a:r>
              <a:rPr lang="zh-CN" altLang="en-US" sz="1800" b="1" dirty="0">
                <a:latin typeface="Microsoft YaHei" panose="020B0503020204020204" pitchFamily="34" charset="-122"/>
                <a:ea typeface="Microsoft YaHei" panose="020B0503020204020204" pitchFamily="34" charset="-122"/>
              </a:rPr>
              <a:t>血糖控制</a:t>
            </a:r>
            <a:endParaRPr lang="zh-CN" altLang="en-US" dirty="0"/>
          </a:p>
        </p:txBody>
      </p:sp>
      <p:sp>
        <p:nvSpPr>
          <p:cNvPr id="9" name="文本框 8">
            <a:extLst>
              <a:ext uri="{FF2B5EF4-FFF2-40B4-BE49-F238E27FC236}">
                <a16:creationId xmlns:a16="http://schemas.microsoft.com/office/drawing/2014/main" id="{2EA95B8C-3D63-3CBF-F0B4-DD426DE7B243}"/>
              </a:ext>
            </a:extLst>
          </p:cNvPr>
          <p:cNvSpPr txBox="1"/>
          <p:nvPr/>
        </p:nvSpPr>
        <p:spPr>
          <a:xfrm>
            <a:off x="4466919" y="3004471"/>
            <a:ext cx="2658340" cy="369332"/>
          </a:xfrm>
          <a:prstGeom prst="rect">
            <a:avLst/>
          </a:prstGeom>
          <a:noFill/>
        </p:spPr>
        <p:txBody>
          <a:bodyPr wrap="square">
            <a:spAutoFit/>
          </a:bodyPr>
          <a:lstStyle/>
          <a:p>
            <a:pPr algn="ctr"/>
            <a:r>
              <a:rPr lang="zh-CN" altLang="en-US" sz="1800" b="1" dirty="0">
                <a:latin typeface="Microsoft YaHei" panose="020B0503020204020204" pitchFamily="34" charset="-122"/>
                <a:ea typeface="Microsoft YaHei" panose="020B0503020204020204" pitchFamily="34" charset="-122"/>
              </a:rPr>
              <a:t>调脂治疗</a:t>
            </a:r>
            <a:endParaRPr lang="zh-CN" altLang="en-US" dirty="0"/>
          </a:p>
        </p:txBody>
      </p:sp>
      <p:sp>
        <p:nvSpPr>
          <p:cNvPr id="11" name="文本框 10">
            <a:extLst>
              <a:ext uri="{FF2B5EF4-FFF2-40B4-BE49-F238E27FC236}">
                <a16:creationId xmlns:a16="http://schemas.microsoft.com/office/drawing/2014/main" id="{9CFBEECF-8E7D-2EE8-4341-50C8BE16041E}"/>
              </a:ext>
            </a:extLst>
          </p:cNvPr>
          <p:cNvSpPr txBox="1"/>
          <p:nvPr/>
        </p:nvSpPr>
        <p:spPr>
          <a:xfrm>
            <a:off x="7528745" y="2984480"/>
            <a:ext cx="2925041" cy="369332"/>
          </a:xfrm>
          <a:prstGeom prst="rect">
            <a:avLst/>
          </a:prstGeom>
          <a:noFill/>
        </p:spPr>
        <p:txBody>
          <a:bodyPr wrap="square">
            <a:spAutoFit/>
          </a:bodyPr>
          <a:lstStyle/>
          <a:p>
            <a:pPr algn="ctr"/>
            <a:r>
              <a:rPr lang="zh-CN" altLang="en-US" sz="1800" b="1" dirty="0">
                <a:latin typeface="Microsoft YaHei" panose="020B0503020204020204" pitchFamily="34" charset="-122"/>
                <a:ea typeface="Microsoft YaHei" panose="020B0503020204020204" pitchFamily="34" charset="-122"/>
              </a:rPr>
              <a:t>抗血小板治疗</a:t>
            </a:r>
            <a:endParaRPr lang="zh-CN" altLang="en-US" dirty="0"/>
          </a:p>
        </p:txBody>
      </p:sp>
      <p:sp>
        <p:nvSpPr>
          <p:cNvPr id="13" name="文本框 12">
            <a:extLst>
              <a:ext uri="{FF2B5EF4-FFF2-40B4-BE49-F238E27FC236}">
                <a16:creationId xmlns:a16="http://schemas.microsoft.com/office/drawing/2014/main" id="{95BBF482-02A5-A7F6-E5AE-54BAE6E21DE2}"/>
              </a:ext>
            </a:extLst>
          </p:cNvPr>
          <p:cNvSpPr txBox="1"/>
          <p:nvPr/>
        </p:nvSpPr>
        <p:spPr>
          <a:xfrm>
            <a:off x="1494744" y="5676605"/>
            <a:ext cx="2071254" cy="369332"/>
          </a:xfrm>
          <a:prstGeom prst="rect">
            <a:avLst/>
          </a:prstGeom>
          <a:noFill/>
        </p:spPr>
        <p:txBody>
          <a:bodyPr wrap="square">
            <a:spAutoFit/>
          </a:bodyPr>
          <a:lstStyle/>
          <a:p>
            <a:pPr algn="ctr"/>
            <a:r>
              <a:rPr lang="zh-CN" altLang="en-US" sz="1800" b="1" dirty="0">
                <a:latin typeface="Microsoft YaHei" panose="020B0503020204020204" pitchFamily="34" charset="-122"/>
                <a:ea typeface="Microsoft YaHei" panose="020B0503020204020204" pitchFamily="34" charset="-122"/>
              </a:rPr>
              <a:t>房颤的抗凝治疗</a:t>
            </a:r>
            <a:endParaRPr lang="zh-CN" altLang="en-US" dirty="0"/>
          </a:p>
        </p:txBody>
      </p:sp>
      <p:sp>
        <p:nvSpPr>
          <p:cNvPr id="15" name="文本框 14">
            <a:extLst>
              <a:ext uri="{FF2B5EF4-FFF2-40B4-BE49-F238E27FC236}">
                <a16:creationId xmlns:a16="http://schemas.microsoft.com/office/drawing/2014/main" id="{8D95770D-4FFF-BF6C-A265-7FE6B1E03738}"/>
              </a:ext>
            </a:extLst>
          </p:cNvPr>
          <p:cNvSpPr txBox="1"/>
          <p:nvPr/>
        </p:nvSpPr>
        <p:spPr>
          <a:xfrm>
            <a:off x="4965308" y="5676605"/>
            <a:ext cx="1591021" cy="369332"/>
          </a:xfrm>
          <a:prstGeom prst="rect">
            <a:avLst/>
          </a:prstGeom>
          <a:noFill/>
        </p:spPr>
        <p:txBody>
          <a:bodyPr wrap="square">
            <a:spAutoFit/>
          </a:bodyPr>
          <a:lstStyle/>
          <a:p>
            <a:pPr algn="ctr"/>
            <a:r>
              <a:rPr lang="zh-CN" altLang="en-US" sz="1800" b="1" dirty="0">
                <a:latin typeface="Microsoft YaHei" panose="020B0503020204020204" pitchFamily="34" charset="-122"/>
                <a:ea typeface="Microsoft YaHei" panose="020B0503020204020204" pitchFamily="34" charset="-122"/>
              </a:rPr>
              <a:t>降尿酸治疗</a:t>
            </a:r>
            <a:endParaRPr lang="zh-CN" altLang="en-US" dirty="0"/>
          </a:p>
        </p:txBody>
      </p:sp>
      <p:grpSp>
        <p:nvGrpSpPr>
          <p:cNvPr id="2" name="组合 1">
            <a:extLst>
              <a:ext uri="{FF2B5EF4-FFF2-40B4-BE49-F238E27FC236}">
                <a16:creationId xmlns:a16="http://schemas.microsoft.com/office/drawing/2014/main" id="{E571D4FA-B701-DA49-EDA3-C59DBD88DF4C}"/>
              </a:ext>
            </a:extLst>
          </p:cNvPr>
          <p:cNvGrpSpPr/>
          <p:nvPr/>
        </p:nvGrpSpPr>
        <p:grpSpPr>
          <a:xfrm>
            <a:off x="8110290" y="3934277"/>
            <a:ext cx="1586693" cy="1586693"/>
            <a:chOff x="1057027" y="2420888"/>
            <a:chExt cx="864096" cy="864096"/>
          </a:xfrm>
        </p:grpSpPr>
        <p:sp>
          <p:nvSpPr>
            <p:cNvPr id="3" name="椭圆 2">
              <a:extLst>
                <a:ext uri="{FF2B5EF4-FFF2-40B4-BE49-F238E27FC236}">
                  <a16:creationId xmlns:a16="http://schemas.microsoft.com/office/drawing/2014/main" id="{7C618D6E-297A-A2C2-92A8-F7AF780EE1A6}"/>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 name="椭圆 3">
              <a:extLst>
                <a:ext uri="{FF2B5EF4-FFF2-40B4-BE49-F238E27FC236}">
                  <a16:creationId xmlns:a16="http://schemas.microsoft.com/office/drawing/2014/main" id="{AFD4EA1D-E810-F34B-9CBE-A2316375C1AE}"/>
                </a:ext>
              </a:extLst>
            </p:cNvPr>
            <p:cNvSpPr/>
            <p:nvPr/>
          </p:nvSpPr>
          <p:spPr>
            <a:xfrm>
              <a:off x="1097531" y="2461083"/>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p>
          </p:txBody>
        </p:sp>
      </p:grpSp>
      <p:grpSp>
        <p:nvGrpSpPr>
          <p:cNvPr id="6" name="组合 5">
            <a:extLst>
              <a:ext uri="{FF2B5EF4-FFF2-40B4-BE49-F238E27FC236}">
                <a16:creationId xmlns:a16="http://schemas.microsoft.com/office/drawing/2014/main" id="{41F9C827-9C03-88A1-2F9F-D1B93814BBA7}"/>
              </a:ext>
            </a:extLst>
          </p:cNvPr>
          <p:cNvGrpSpPr/>
          <p:nvPr/>
        </p:nvGrpSpPr>
        <p:grpSpPr>
          <a:xfrm>
            <a:off x="4969636" y="3934277"/>
            <a:ext cx="1586693" cy="1586693"/>
            <a:chOff x="1057027" y="2420888"/>
            <a:chExt cx="864096" cy="864096"/>
          </a:xfrm>
        </p:grpSpPr>
        <p:sp>
          <p:nvSpPr>
            <p:cNvPr id="8" name="椭圆 7">
              <a:extLst>
                <a:ext uri="{FF2B5EF4-FFF2-40B4-BE49-F238E27FC236}">
                  <a16:creationId xmlns:a16="http://schemas.microsoft.com/office/drawing/2014/main" id="{B9EAF9AF-8CFE-96C4-5627-DA231437B101}"/>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0" name="椭圆 9">
              <a:extLst>
                <a:ext uri="{FF2B5EF4-FFF2-40B4-BE49-F238E27FC236}">
                  <a16:creationId xmlns:a16="http://schemas.microsoft.com/office/drawing/2014/main" id="{6CBF54F7-0249-C9D5-B5DF-610331933398}"/>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12" name="组合 11">
            <a:extLst>
              <a:ext uri="{FF2B5EF4-FFF2-40B4-BE49-F238E27FC236}">
                <a16:creationId xmlns:a16="http://schemas.microsoft.com/office/drawing/2014/main" id="{4E6A3517-1B79-44D4-EDE1-12666D5455A5}"/>
              </a:ext>
            </a:extLst>
          </p:cNvPr>
          <p:cNvGrpSpPr/>
          <p:nvPr/>
        </p:nvGrpSpPr>
        <p:grpSpPr>
          <a:xfrm>
            <a:off x="1771834" y="3934277"/>
            <a:ext cx="1586693" cy="1586693"/>
            <a:chOff x="1057027" y="2420888"/>
            <a:chExt cx="864096" cy="864096"/>
          </a:xfrm>
        </p:grpSpPr>
        <p:sp>
          <p:nvSpPr>
            <p:cNvPr id="14" name="椭圆 13">
              <a:extLst>
                <a:ext uri="{FF2B5EF4-FFF2-40B4-BE49-F238E27FC236}">
                  <a16:creationId xmlns:a16="http://schemas.microsoft.com/office/drawing/2014/main" id="{B51D0D19-369A-7565-44AB-0CB71185D697}"/>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7" name="椭圆 16">
              <a:extLst>
                <a:ext uri="{FF2B5EF4-FFF2-40B4-BE49-F238E27FC236}">
                  <a16:creationId xmlns:a16="http://schemas.microsoft.com/office/drawing/2014/main" id="{90E4CF63-0C91-2927-C3EF-F42124D1D765}"/>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3" name="文本框 22">
            <a:extLst>
              <a:ext uri="{FF2B5EF4-FFF2-40B4-BE49-F238E27FC236}">
                <a16:creationId xmlns:a16="http://schemas.microsoft.com/office/drawing/2014/main" id="{91831254-38B5-F93B-6EC2-E83998C279BA}"/>
              </a:ext>
            </a:extLst>
          </p:cNvPr>
          <p:cNvSpPr txBox="1"/>
          <p:nvPr/>
        </p:nvSpPr>
        <p:spPr>
          <a:xfrm>
            <a:off x="7955639" y="5608654"/>
            <a:ext cx="2071254" cy="458908"/>
          </a:xfrm>
          <a:prstGeom prst="rect">
            <a:avLst/>
          </a:prstGeom>
          <a:noFill/>
        </p:spPr>
        <p:txBody>
          <a:bodyPr wrap="square">
            <a:spAutoFit/>
          </a:bodyPr>
          <a:lstStyle/>
          <a:p>
            <a:pPr algn="ctr">
              <a:lnSpc>
                <a:spcPct val="150000"/>
              </a:lnSpc>
            </a:pPr>
            <a:r>
              <a:rPr lang="zh-CN" altLang="en-US" b="1" dirty="0">
                <a:latin typeface="Microsoft YaHei" panose="020B0503020204020204" pitchFamily="34" charset="-122"/>
                <a:ea typeface="Microsoft YaHei" panose="020B0503020204020204" pitchFamily="34" charset="-122"/>
              </a:rPr>
              <a:t>心率控制</a:t>
            </a:r>
            <a:endParaRPr lang="en-US" altLang="zh-CN" sz="1800" b="1" dirty="0">
              <a:effectLst/>
              <a:latin typeface="Microsoft YaHei" panose="020B0503020204020204" pitchFamily="34" charset="-122"/>
              <a:ea typeface="Microsoft YaHei" panose="020B0503020204020204" pitchFamily="34" charset="-122"/>
            </a:endParaRPr>
          </a:p>
        </p:txBody>
      </p:sp>
      <p:grpSp>
        <p:nvGrpSpPr>
          <p:cNvPr id="26" name="组合 25">
            <a:extLst>
              <a:ext uri="{FF2B5EF4-FFF2-40B4-BE49-F238E27FC236}">
                <a16:creationId xmlns:a16="http://schemas.microsoft.com/office/drawing/2014/main" id="{E4A9EB1B-B077-89F5-24B6-68E2A4AF4AA8}"/>
              </a:ext>
            </a:extLst>
          </p:cNvPr>
          <p:cNvGrpSpPr/>
          <p:nvPr/>
        </p:nvGrpSpPr>
        <p:grpSpPr>
          <a:xfrm>
            <a:off x="8143397" y="1315226"/>
            <a:ext cx="1586693" cy="1586693"/>
            <a:chOff x="1057027" y="2420888"/>
            <a:chExt cx="864096" cy="864096"/>
          </a:xfrm>
        </p:grpSpPr>
        <p:sp>
          <p:nvSpPr>
            <p:cNvPr id="27" name="椭圆 26">
              <a:extLst>
                <a:ext uri="{FF2B5EF4-FFF2-40B4-BE49-F238E27FC236}">
                  <a16:creationId xmlns:a16="http://schemas.microsoft.com/office/drawing/2014/main" id="{D9CA5898-7488-A3A2-9E84-8E4C3A3317B9}"/>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8" name="椭圆 27">
              <a:extLst>
                <a:ext uri="{FF2B5EF4-FFF2-40B4-BE49-F238E27FC236}">
                  <a16:creationId xmlns:a16="http://schemas.microsoft.com/office/drawing/2014/main" id="{419C009D-1D59-D2BA-FEAB-0CBBF329581A}"/>
                </a:ext>
              </a:extLst>
            </p:cNvPr>
            <p:cNvSpPr/>
            <p:nvPr/>
          </p:nvSpPr>
          <p:spPr>
            <a:xfrm>
              <a:off x="1097531" y="2461083"/>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29" name="组合 28">
            <a:extLst>
              <a:ext uri="{FF2B5EF4-FFF2-40B4-BE49-F238E27FC236}">
                <a16:creationId xmlns:a16="http://schemas.microsoft.com/office/drawing/2014/main" id="{4B5A409E-DCBA-30D6-F26D-56D69BAEC124}"/>
              </a:ext>
            </a:extLst>
          </p:cNvPr>
          <p:cNvGrpSpPr/>
          <p:nvPr/>
        </p:nvGrpSpPr>
        <p:grpSpPr>
          <a:xfrm>
            <a:off x="5002743" y="1315226"/>
            <a:ext cx="1586693" cy="1586693"/>
            <a:chOff x="1057027" y="2420888"/>
            <a:chExt cx="864096" cy="864096"/>
          </a:xfrm>
        </p:grpSpPr>
        <p:sp>
          <p:nvSpPr>
            <p:cNvPr id="30" name="椭圆 29">
              <a:extLst>
                <a:ext uri="{FF2B5EF4-FFF2-40B4-BE49-F238E27FC236}">
                  <a16:creationId xmlns:a16="http://schemas.microsoft.com/office/drawing/2014/main" id="{FD494F6D-32D8-2D3D-78B8-822DF024A998}"/>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1" name="椭圆 30">
              <a:extLst>
                <a:ext uri="{FF2B5EF4-FFF2-40B4-BE49-F238E27FC236}">
                  <a16:creationId xmlns:a16="http://schemas.microsoft.com/office/drawing/2014/main" id="{B3D3D15C-D20E-0F72-EA7E-0EC5C6655F1C}"/>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32" name="组合 31">
            <a:extLst>
              <a:ext uri="{FF2B5EF4-FFF2-40B4-BE49-F238E27FC236}">
                <a16:creationId xmlns:a16="http://schemas.microsoft.com/office/drawing/2014/main" id="{2EB07686-2869-8C56-442A-8DB99F61862F}"/>
              </a:ext>
            </a:extLst>
          </p:cNvPr>
          <p:cNvGrpSpPr/>
          <p:nvPr/>
        </p:nvGrpSpPr>
        <p:grpSpPr>
          <a:xfrm>
            <a:off x="1804941" y="1315226"/>
            <a:ext cx="1586693" cy="1586693"/>
            <a:chOff x="1057027" y="2420888"/>
            <a:chExt cx="864096" cy="864096"/>
          </a:xfrm>
        </p:grpSpPr>
        <p:sp>
          <p:nvSpPr>
            <p:cNvPr id="33" name="椭圆 32">
              <a:extLst>
                <a:ext uri="{FF2B5EF4-FFF2-40B4-BE49-F238E27FC236}">
                  <a16:creationId xmlns:a16="http://schemas.microsoft.com/office/drawing/2014/main" id="{26DB9B05-D96B-3D95-51A4-5E45F1981412}"/>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4" name="椭圆 33">
              <a:extLst>
                <a:ext uri="{FF2B5EF4-FFF2-40B4-BE49-F238E27FC236}">
                  <a16:creationId xmlns:a16="http://schemas.microsoft.com/office/drawing/2014/main" id="{97DD9BF7-59D6-09CB-B8EF-12EB714A45B4}"/>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41" name="图片 40">
            <a:extLst>
              <a:ext uri="{FF2B5EF4-FFF2-40B4-BE49-F238E27FC236}">
                <a16:creationId xmlns:a16="http://schemas.microsoft.com/office/drawing/2014/main" id="{3C1FA2B0-DC6C-F7E1-341C-1EEE6612F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405" y="1560951"/>
            <a:ext cx="1111932" cy="1111932"/>
          </a:xfrm>
          <a:prstGeom prst="rect">
            <a:avLst/>
          </a:prstGeom>
        </p:spPr>
      </p:pic>
      <p:pic>
        <p:nvPicPr>
          <p:cNvPr id="43" name="图形 42" descr="水">
            <a:extLst>
              <a:ext uri="{FF2B5EF4-FFF2-40B4-BE49-F238E27FC236}">
                <a16:creationId xmlns:a16="http://schemas.microsoft.com/office/drawing/2014/main" id="{D00613EB-9481-B097-3971-DEAF69A333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8889" y="1613292"/>
            <a:ext cx="914400" cy="914400"/>
          </a:xfrm>
          <a:prstGeom prst="rect">
            <a:avLst/>
          </a:prstGeom>
        </p:spPr>
      </p:pic>
      <p:pic>
        <p:nvPicPr>
          <p:cNvPr id="47" name="图形 46" descr="搏动的心">
            <a:extLst>
              <a:ext uri="{FF2B5EF4-FFF2-40B4-BE49-F238E27FC236}">
                <a16:creationId xmlns:a16="http://schemas.microsoft.com/office/drawing/2014/main" id="{A0A0197B-ED0C-E9AD-2D52-0C45B42180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5796" y="4214447"/>
            <a:ext cx="1043216" cy="1043216"/>
          </a:xfrm>
          <a:prstGeom prst="rect">
            <a:avLst/>
          </a:prstGeom>
        </p:spPr>
      </p:pic>
      <p:pic>
        <p:nvPicPr>
          <p:cNvPr id="49" name="图片 48">
            <a:extLst>
              <a:ext uri="{FF2B5EF4-FFF2-40B4-BE49-F238E27FC236}">
                <a16:creationId xmlns:a16="http://schemas.microsoft.com/office/drawing/2014/main" id="{4DA4C621-C828-9306-6242-7E5FE76AF4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9543" y="1738028"/>
            <a:ext cx="1010109" cy="708377"/>
          </a:xfrm>
          <a:prstGeom prst="rect">
            <a:avLst/>
          </a:prstGeom>
        </p:spPr>
      </p:pic>
      <p:pic>
        <p:nvPicPr>
          <p:cNvPr id="51" name="图形 50" descr="肾脏">
            <a:extLst>
              <a:ext uri="{FF2B5EF4-FFF2-40B4-BE49-F238E27FC236}">
                <a16:creationId xmlns:a16="http://schemas.microsoft.com/office/drawing/2014/main" id="{4C9D9BB3-AFDA-C564-4C6B-5B2523FA15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99627" y="4288970"/>
            <a:ext cx="914400" cy="914400"/>
          </a:xfrm>
          <a:prstGeom prst="rect">
            <a:avLst/>
          </a:prstGeom>
        </p:spPr>
      </p:pic>
      <p:pic>
        <p:nvPicPr>
          <p:cNvPr id="53" name="图片 52">
            <a:extLst>
              <a:ext uri="{FF2B5EF4-FFF2-40B4-BE49-F238E27FC236}">
                <a16:creationId xmlns:a16="http://schemas.microsoft.com/office/drawing/2014/main" id="{ACF50F66-0C32-07FC-4F20-134C728CE42F}"/>
              </a:ext>
            </a:extLst>
          </p:cNvPr>
          <p:cNvPicPr>
            <a:picLocks noChangeAspect="1"/>
          </p:cNvPicPr>
          <p:nvPr/>
        </p:nvPicPr>
        <p:blipFill>
          <a:blip r:embed="rId10"/>
          <a:stretch>
            <a:fillRect/>
          </a:stretch>
        </p:blipFill>
        <p:spPr>
          <a:xfrm>
            <a:off x="2112853" y="4322943"/>
            <a:ext cx="910818" cy="850500"/>
          </a:xfrm>
          <a:prstGeom prst="rect">
            <a:avLst/>
          </a:prstGeom>
          <a:effectLst>
            <a:softEdge rad="50800"/>
          </a:effectLst>
        </p:spPr>
      </p:pic>
    </p:spTree>
    <p:extLst>
      <p:ext uri="{BB962C8B-B14F-4D97-AF65-F5344CB8AC3E}">
        <p14:creationId xmlns:p14="http://schemas.microsoft.com/office/powerpoint/2010/main" val="4755659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82D95D-B269-83C8-530C-A07FFD6A75FC}"/>
              </a:ext>
            </a:extLst>
          </p:cNvPr>
          <p:cNvSpPr/>
          <p:nvPr/>
        </p:nvSpPr>
        <p:spPr>
          <a:xfrm>
            <a:off x="1146354" y="2288132"/>
            <a:ext cx="9899290" cy="326961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血糖控制目标：</a:t>
            </a:r>
            <a:r>
              <a:rPr lang="zh-CN" altLang="en-US" sz="2000" b="1" dirty="0">
                <a:solidFill>
                  <a:srgbClr val="C00000"/>
                </a:solidFill>
                <a:latin typeface="Microsoft YaHei" panose="020B0503020204020204" pitchFamily="34" charset="-122"/>
                <a:ea typeface="Microsoft YaHei" panose="020B0503020204020204" pitchFamily="34" charset="-122"/>
              </a:rPr>
              <a:t>糖化血红蛋白</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hemoglobin A1c</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HbA1c</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&lt;7%</a:t>
            </a:r>
            <a:r>
              <a:rPr lang="zh-CN" altLang="en-US" sz="2000" dirty="0">
                <a:solidFill>
                  <a:schemeClr val="tx1"/>
                </a:solidFill>
                <a:latin typeface="Microsoft YaHei" panose="020B0503020204020204" pitchFamily="34" charset="-122"/>
                <a:ea typeface="Microsoft YaHei" panose="020B0503020204020204" pitchFamily="34" charset="-122"/>
              </a:rPr>
              <a:t>；</a:t>
            </a:r>
            <a:r>
              <a:rPr lang="zh-CN" altLang="en-US" sz="2000" b="1" dirty="0">
                <a:solidFill>
                  <a:srgbClr val="C00000"/>
                </a:solidFill>
                <a:latin typeface="Microsoft YaHei" panose="020B0503020204020204" pitchFamily="34" charset="-122"/>
                <a:ea typeface="Microsoft YaHei" panose="020B0503020204020204" pitchFamily="34" charset="-122"/>
              </a:rPr>
              <a:t>空腹血糖</a:t>
            </a:r>
            <a:r>
              <a:rPr lang="en-US" altLang="zh-CN" sz="2000" dirty="0">
                <a:solidFill>
                  <a:schemeClr val="tx1"/>
                </a:solidFill>
                <a:latin typeface="Microsoft YaHei" panose="020B0503020204020204" pitchFamily="34" charset="-122"/>
                <a:ea typeface="Microsoft YaHei" panose="020B0503020204020204" pitchFamily="34" charset="-122"/>
              </a:rPr>
              <a:t>4.4~7.0 mmol/L</a:t>
            </a:r>
            <a:r>
              <a:rPr lang="zh-CN" altLang="en-US" sz="2000" dirty="0">
                <a:solidFill>
                  <a:schemeClr val="tx1"/>
                </a:solidFill>
                <a:latin typeface="Microsoft YaHei" panose="020B0503020204020204" pitchFamily="34" charset="-122"/>
                <a:ea typeface="Microsoft YaHei" panose="020B0503020204020204" pitchFamily="34" charset="-122"/>
              </a:rPr>
              <a:t>；</a:t>
            </a:r>
            <a:r>
              <a:rPr lang="zh-CN" altLang="en-US" sz="2000" b="1" dirty="0">
                <a:solidFill>
                  <a:srgbClr val="C00000"/>
                </a:solidFill>
                <a:latin typeface="Microsoft YaHei" panose="020B0503020204020204" pitchFamily="34" charset="-122"/>
                <a:ea typeface="Microsoft YaHei" panose="020B0503020204020204" pitchFamily="34" charset="-122"/>
              </a:rPr>
              <a:t>餐后</a:t>
            </a:r>
            <a:r>
              <a:rPr lang="en-US" altLang="zh-CN" sz="2000" b="1" dirty="0">
                <a:solidFill>
                  <a:srgbClr val="C00000"/>
                </a:solidFill>
                <a:latin typeface="Microsoft YaHei" panose="020B0503020204020204" pitchFamily="34" charset="-122"/>
                <a:ea typeface="Microsoft YaHei" panose="020B0503020204020204" pitchFamily="34" charset="-122"/>
              </a:rPr>
              <a:t>2h</a:t>
            </a:r>
            <a:r>
              <a:rPr lang="zh-CN" altLang="en-US" sz="2000" b="1" dirty="0">
                <a:solidFill>
                  <a:srgbClr val="C00000"/>
                </a:solidFill>
                <a:latin typeface="Microsoft YaHei" panose="020B0503020204020204" pitchFamily="34" charset="-122"/>
                <a:ea typeface="Microsoft YaHei" panose="020B0503020204020204" pitchFamily="34" charset="-122"/>
              </a:rPr>
              <a:t>血糖</a:t>
            </a:r>
            <a:r>
              <a:rPr lang="zh-CN" altLang="en-US" sz="2000" dirty="0">
                <a:solidFill>
                  <a:schemeClr val="tx1"/>
                </a:solidFill>
                <a:latin typeface="Microsoft YaHei" panose="020B0503020204020204" pitchFamily="34" charset="-122"/>
                <a:ea typeface="Microsoft YaHei" panose="020B0503020204020204" pitchFamily="34" charset="-122"/>
              </a:rPr>
              <a:t>或</a:t>
            </a:r>
            <a:r>
              <a:rPr lang="zh-CN" altLang="en-US" sz="2000" b="1" dirty="0">
                <a:solidFill>
                  <a:srgbClr val="C00000"/>
                </a:solidFill>
                <a:latin typeface="Microsoft YaHei" panose="020B0503020204020204" pitchFamily="34" charset="-122"/>
                <a:ea typeface="Microsoft YaHei" panose="020B0503020204020204" pitchFamily="34" charset="-122"/>
              </a:rPr>
              <a:t>高峰值血糖</a:t>
            </a:r>
            <a:r>
              <a:rPr lang="en-US" altLang="zh-CN" sz="2000" dirty="0">
                <a:solidFill>
                  <a:schemeClr val="tx1"/>
                </a:solidFill>
                <a:latin typeface="Microsoft YaHei" panose="020B0503020204020204" pitchFamily="34" charset="-122"/>
                <a:ea typeface="Microsoft YaHei" panose="020B0503020204020204" pitchFamily="34" charset="-122"/>
              </a:rPr>
              <a:t>&lt;10.0 mmol/L</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 (Ⅰ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endParaRPr lang="zh-CN" altLang="en-US" sz="2000" dirty="0">
              <a:solidFill>
                <a:schemeClr val="tx1"/>
              </a:solidFill>
              <a:latin typeface="Microsoft YaHei" panose="020B0503020204020204" pitchFamily="34" charset="-122"/>
              <a:ea typeface="Microsoft YaHei" panose="020B0503020204020204" pitchFamily="34" charset="-122"/>
            </a:endParaRP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老年、容易发生低血糖、病程长、合并症或并发症多、预期寿命较短的、医疗资源差、无条件监测血糖的患者，</a:t>
            </a:r>
            <a:r>
              <a:rPr lang="zh-CN" altLang="en-US" sz="2000" b="1" dirty="0">
                <a:solidFill>
                  <a:schemeClr val="tx1"/>
                </a:solidFill>
                <a:latin typeface="Microsoft YaHei" panose="020B0503020204020204" pitchFamily="34" charset="-122"/>
                <a:ea typeface="Microsoft YaHei" panose="020B0503020204020204" pitchFamily="34" charset="-122"/>
              </a:rPr>
              <a:t>血糖控制目标</a:t>
            </a:r>
            <a:r>
              <a:rPr lang="zh-CN" altLang="en-US" sz="2000" b="1" dirty="0">
                <a:solidFill>
                  <a:srgbClr val="C00000"/>
                </a:solidFill>
                <a:latin typeface="Microsoft YaHei" panose="020B0503020204020204" pitchFamily="34" charset="-122"/>
                <a:ea typeface="Microsoft YaHei" panose="020B0503020204020204" pitchFamily="34" charset="-122"/>
              </a:rPr>
              <a:t>可以适当放宽</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B</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大多数</a:t>
            </a:r>
            <a:r>
              <a:rPr lang="en-US" altLang="zh-CN" sz="2000" dirty="0">
                <a:solidFill>
                  <a:schemeClr val="tx1"/>
                </a:solidFill>
                <a:latin typeface="Microsoft YaHei" panose="020B0503020204020204" pitchFamily="34" charset="-122"/>
                <a:ea typeface="Microsoft YaHei" panose="020B0503020204020204" pitchFamily="34" charset="-122"/>
              </a:rPr>
              <a:t>2</a:t>
            </a:r>
            <a:r>
              <a:rPr lang="zh-CN" altLang="en-US" sz="2000" dirty="0">
                <a:solidFill>
                  <a:schemeClr val="tx1"/>
                </a:solidFill>
                <a:latin typeface="Microsoft YaHei" panose="020B0503020204020204" pitchFamily="34" charset="-122"/>
                <a:ea typeface="Microsoft YaHei" panose="020B0503020204020204" pitchFamily="34" charset="-122"/>
              </a:rPr>
              <a:t>型糖尿病患者，</a:t>
            </a:r>
            <a:r>
              <a:rPr lang="zh-CN" altLang="en-US" sz="2000" b="1" dirty="0">
                <a:solidFill>
                  <a:srgbClr val="C00000"/>
                </a:solidFill>
                <a:latin typeface="Microsoft YaHei" panose="020B0503020204020204" pitchFamily="34" charset="-122"/>
                <a:ea typeface="Microsoft YaHei" panose="020B0503020204020204" pitchFamily="34" charset="-122"/>
              </a:rPr>
              <a:t>首选</a:t>
            </a:r>
            <a:r>
              <a:rPr lang="zh-CN" altLang="en-US" sz="2000" b="1" dirty="0">
                <a:solidFill>
                  <a:schemeClr val="tx1"/>
                </a:solidFill>
                <a:latin typeface="Microsoft YaHei" panose="020B0503020204020204" pitchFamily="34" charset="-122"/>
                <a:ea typeface="Microsoft YaHei" panose="020B0503020204020204" pitchFamily="34" charset="-122"/>
              </a:rPr>
              <a:t>二甲双胍</a:t>
            </a:r>
            <a:r>
              <a:rPr lang="zh-CN" altLang="en-US" sz="2000" dirty="0">
                <a:solidFill>
                  <a:schemeClr val="tx1"/>
                </a:solidFill>
                <a:latin typeface="Microsoft YaHei" panose="020B0503020204020204" pitchFamily="34" charset="-122"/>
                <a:ea typeface="Microsoft YaHei" panose="020B0503020204020204" pitchFamily="34" charset="-122"/>
              </a:rPr>
              <a:t>。无论</a:t>
            </a:r>
            <a:r>
              <a:rPr lang="en-US" altLang="zh-CN" sz="2000" dirty="0">
                <a:solidFill>
                  <a:schemeClr val="tx1"/>
                </a:solidFill>
                <a:latin typeface="Microsoft YaHei" panose="020B0503020204020204" pitchFamily="34" charset="-122"/>
                <a:ea typeface="Microsoft YaHei" panose="020B0503020204020204" pitchFamily="34" charset="-122"/>
              </a:rPr>
              <a:t>HbA1c</a:t>
            </a:r>
            <a:r>
              <a:rPr lang="zh-CN" altLang="en-US" sz="2000" dirty="0">
                <a:solidFill>
                  <a:schemeClr val="tx1"/>
                </a:solidFill>
                <a:latin typeface="Microsoft YaHei" panose="020B0503020204020204" pitchFamily="34" charset="-122"/>
                <a:ea typeface="Microsoft YaHei" panose="020B0503020204020204" pitchFamily="34" charset="-122"/>
              </a:rPr>
              <a:t>是否达标，</a:t>
            </a:r>
            <a:r>
              <a:rPr lang="zh-CN" altLang="en-US" sz="2000" b="1" dirty="0">
                <a:solidFill>
                  <a:srgbClr val="C00000"/>
                </a:solidFill>
                <a:latin typeface="Microsoft YaHei" panose="020B0503020204020204" pitchFamily="34" charset="-122"/>
                <a:ea typeface="Microsoft YaHei" panose="020B0503020204020204" pitchFamily="34" charset="-122"/>
              </a:rPr>
              <a:t>合并</a:t>
            </a:r>
            <a:r>
              <a:rPr lang="en-US" altLang="zh-CN" sz="2000" b="1" dirty="0">
                <a:solidFill>
                  <a:schemeClr val="tx1"/>
                </a:solidFill>
                <a:latin typeface="Microsoft YaHei" panose="020B0503020204020204" pitchFamily="34" charset="-122"/>
                <a:ea typeface="Microsoft YaHei" panose="020B0503020204020204" pitchFamily="34" charset="-122"/>
              </a:rPr>
              <a:t>ASCVD</a:t>
            </a:r>
            <a:r>
              <a:rPr lang="zh-CN" altLang="en-US" sz="2000" b="1" dirty="0">
                <a:solidFill>
                  <a:schemeClr val="tx1"/>
                </a:solidFill>
                <a:latin typeface="Microsoft YaHei" panose="020B0503020204020204" pitchFamily="34" charset="-122"/>
                <a:ea typeface="Microsoft YaHei" panose="020B0503020204020204" pitchFamily="34" charset="-122"/>
              </a:rPr>
              <a:t>或心血管风险高危</a:t>
            </a:r>
            <a:r>
              <a:rPr lang="zh-CN" altLang="en-US" sz="2000" dirty="0">
                <a:solidFill>
                  <a:schemeClr val="tx1"/>
                </a:solidFill>
                <a:latin typeface="Microsoft YaHei" panose="020B0503020204020204" pitchFamily="34" charset="-122"/>
                <a:ea typeface="Microsoft YaHei" panose="020B0503020204020204" pitchFamily="34" charset="-122"/>
              </a:rPr>
              <a:t>的患者，应使用</a:t>
            </a:r>
            <a:r>
              <a:rPr lang="en-US" altLang="zh-CN" sz="2000" dirty="0">
                <a:solidFill>
                  <a:schemeClr val="tx1"/>
                </a:solidFill>
                <a:latin typeface="Microsoft YaHei" panose="020B0503020204020204" pitchFamily="34" charset="-122"/>
                <a:ea typeface="Microsoft YaHei" panose="020B0503020204020204" pitchFamily="34" charset="-122"/>
              </a:rPr>
              <a:t>SGLT2i</a:t>
            </a:r>
            <a:r>
              <a:rPr lang="zh-CN" altLang="en-US" sz="2000" dirty="0">
                <a:solidFill>
                  <a:schemeClr val="tx1"/>
                </a:solidFill>
                <a:latin typeface="Microsoft YaHei" panose="020B0503020204020204" pitchFamily="34" charset="-122"/>
                <a:ea typeface="Microsoft YaHei" panose="020B0503020204020204" pitchFamily="34" charset="-122"/>
              </a:rPr>
              <a:t>或</a:t>
            </a:r>
            <a:r>
              <a:rPr lang="en-US" altLang="zh-CN" sz="2000" dirty="0">
                <a:solidFill>
                  <a:schemeClr val="tx1"/>
                </a:solidFill>
                <a:latin typeface="Microsoft YaHei" panose="020B0503020204020204" pitchFamily="34" charset="-122"/>
                <a:ea typeface="Microsoft YaHei" panose="020B0503020204020204" pitchFamily="34" charset="-122"/>
              </a:rPr>
              <a:t>GLP-1RA</a:t>
            </a:r>
            <a:r>
              <a:rPr lang="zh-CN" altLang="en-US" sz="2000" dirty="0">
                <a:solidFill>
                  <a:schemeClr val="tx1"/>
                </a:solidFill>
                <a:latin typeface="Microsoft YaHei" panose="020B0503020204020204" pitchFamily="34" charset="-122"/>
                <a:ea typeface="Microsoft YaHei" panose="020B0503020204020204" pitchFamily="34" charset="-122"/>
              </a:rPr>
              <a:t>；</a:t>
            </a:r>
            <a:r>
              <a:rPr lang="zh-CN" altLang="en-US" sz="2000" b="1" dirty="0">
                <a:solidFill>
                  <a:srgbClr val="C00000"/>
                </a:solidFill>
                <a:latin typeface="Microsoft YaHei" panose="020B0503020204020204" pitchFamily="34" charset="-122"/>
                <a:ea typeface="Microsoft YaHei" panose="020B0503020204020204" pitchFamily="34" charset="-122"/>
              </a:rPr>
              <a:t>合并</a:t>
            </a:r>
            <a:r>
              <a:rPr lang="en-US" altLang="zh-CN" sz="2000" b="1" dirty="0">
                <a:solidFill>
                  <a:schemeClr val="tx1"/>
                </a:solidFill>
                <a:latin typeface="Microsoft YaHei" panose="020B0503020204020204" pitchFamily="34" charset="-122"/>
                <a:ea typeface="Microsoft YaHei" panose="020B0503020204020204" pitchFamily="34" charset="-122"/>
              </a:rPr>
              <a:t>CKD</a:t>
            </a:r>
            <a:r>
              <a:rPr lang="zh-CN" altLang="en-US" sz="2000" b="1" dirty="0">
                <a:solidFill>
                  <a:schemeClr val="tx1"/>
                </a:solidFill>
                <a:latin typeface="Microsoft YaHei" panose="020B0503020204020204" pitchFamily="34" charset="-122"/>
                <a:ea typeface="Microsoft YaHei" panose="020B0503020204020204" pitchFamily="34" charset="-122"/>
              </a:rPr>
              <a:t>或心力衰竭</a:t>
            </a:r>
            <a:r>
              <a:rPr lang="zh-CN" altLang="en-US" sz="2000" dirty="0">
                <a:solidFill>
                  <a:schemeClr val="tx1"/>
                </a:solidFill>
                <a:latin typeface="Microsoft YaHei" panose="020B0503020204020204" pitchFamily="34" charset="-122"/>
                <a:ea typeface="Microsoft YaHei" panose="020B0503020204020204" pitchFamily="34" charset="-122"/>
              </a:rPr>
              <a:t>的患者，应使用</a:t>
            </a:r>
            <a:r>
              <a:rPr lang="en-US" altLang="zh-CN" sz="2000" dirty="0">
                <a:solidFill>
                  <a:schemeClr val="tx1"/>
                </a:solidFill>
                <a:latin typeface="Microsoft YaHei" panose="020B0503020204020204" pitchFamily="34" charset="-122"/>
                <a:ea typeface="Microsoft YaHei" panose="020B0503020204020204" pitchFamily="34" charset="-122"/>
              </a:rPr>
              <a:t>SGLT2i</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endParaRPr lang="zh-CN" altLang="en-US" sz="2000" dirty="0">
              <a:solidFill>
                <a:schemeClr val="tx1"/>
              </a:solidFill>
              <a:latin typeface="Microsoft YaHei" panose="020B0503020204020204" pitchFamily="34" charset="-122"/>
              <a:ea typeface="Microsoft YaHei" panose="020B0503020204020204" pitchFamily="34" charset="-122"/>
            </a:endParaRPr>
          </a:p>
        </p:txBody>
      </p:sp>
      <p:sp>
        <p:nvSpPr>
          <p:cNvPr id="3" name="圆角矩形 4">
            <a:extLst>
              <a:ext uri="{FF2B5EF4-FFF2-40B4-BE49-F238E27FC236}">
                <a16:creationId xmlns:a16="http://schemas.microsoft.com/office/drawing/2014/main" id="{44F0DB2E-5873-B1E4-B65E-F441E26B2E3E}"/>
              </a:ext>
            </a:extLst>
          </p:cNvPr>
          <p:cNvSpPr/>
          <p:nvPr/>
        </p:nvSpPr>
        <p:spPr>
          <a:xfrm>
            <a:off x="714801" y="1730828"/>
            <a:ext cx="10762397" cy="438422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4" name="矩形 3">
            <a:extLst>
              <a:ext uri="{FF2B5EF4-FFF2-40B4-BE49-F238E27FC236}">
                <a16:creationId xmlns:a16="http://schemas.microsoft.com/office/drawing/2014/main" id="{20AFA821-CE90-CC6E-A680-A41C45A7DD52}"/>
              </a:ext>
            </a:extLst>
          </p:cNvPr>
          <p:cNvSpPr/>
          <p:nvPr/>
        </p:nvSpPr>
        <p:spPr>
          <a:xfrm>
            <a:off x="714801" y="336197"/>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5H   </a:t>
            </a:r>
            <a:r>
              <a:rPr lang="zh-CN" altLang="en-US" sz="3200" b="1" dirty="0">
                <a:solidFill>
                  <a:srgbClr val="004582"/>
                </a:solidFill>
                <a:latin typeface="Microsoft YaHei" panose="020B0503020204020204" pitchFamily="34" charset="-122"/>
                <a:ea typeface="Microsoft YaHei" panose="020B0503020204020204" pitchFamily="34" charset="-122"/>
              </a:rPr>
              <a:t>血糖控制</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962246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6E44ED13-E2F8-9EAC-EB4A-D5233DF710CD}"/>
              </a:ext>
            </a:extLst>
          </p:cNvPr>
          <p:cNvSpPr>
            <a:spLocks noGrp="1"/>
          </p:cNvSpPr>
          <p:nvPr>
            <p:ph type="title"/>
          </p:nvPr>
        </p:nvSpPr>
        <p:spPr>
          <a:xfrm>
            <a:off x="717550" y="358785"/>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高血压患者的血糖控制目标</a:t>
            </a:r>
          </a:p>
        </p:txBody>
      </p:sp>
      <p:sp>
        <p:nvSpPr>
          <p:cNvPr id="12" name="内容占位符 2">
            <a:extLst>
              <a:ext uri="{FF2B5EF4-FFF2-40B4-BE49-F238E27FC236}">
                <a16:creationId xmlns:a16="http://schemas.microsoft.com/office/drawing/2014/main" id="{12A21A08-C155-596B-F38A-0D20B039E448}"/>
              </a:ext>
            </a:extLst>
          </p:cNvPr>
          <p:cNvSpPr txBox="1">
            <a:spLocks/>
          </p:cNvSpPr>
          <p:nvPr/>
        </p:nvSpPr>
        <p:spPr>
          <a:xfrm>
            <a:off x="676274" y="1775485"/>
            <a:ext cx="10563224" cy="3465817"/>
          </a:xfrm>
          <a:prstGeom prst="rect">
            <a:avLst/>
          </a:prstGeom>
          <a:ln w="12700">
            <a:solidFill>
              <a:schemeClr val="tx1"/>
            </a:solidFill>
            <a:prstDash val="sysDo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zh-CN" altLang="en-US" sz="2000" b="1" dirty="0">
                <a:solidFill>
                  <a:srgbClr val="C00000"/>
                </a:solidFill>
                <a:latin typeface="Microsoft YaHei" panose="020B0503020204020204" pitchFamily="34" charset="-122"/>
                <a:ea typeface="Microsoft YaHei" panose="020B0503020204020204" pitchFamily="34" charset="-122"/>
              </a:rPr>
              <a:t>血糖控制目标：</a:t>
            </a:r>
            <a:endParaRPr lang="en-US" altLang="zh-CN" sz="2000" b="1" dirty="0">
              <a:solidFill>
                <a:srgbClr val="C00000"/>
              </a:solidFill>
              <a:latin typeface="Microsoft YaHei" panose="020B0503020204020204" pitchFamily="34" charset="-122"/>
              <a:ea typeface="Microsoft YaHei" panose="020B0503020204020204" pitchFamily="34" charset="-122"/>
            </a:endParaRPr>
          </a:p>
          <a:p>
            <a:pPr algn="just">
              <a:lnSpc>
                <a:spcPct val="150000"/>
              </a:lnSpc>
            </a:pPr>
            <a:r>
              <a:rPr lang="en-US" altLang="zh-CN" sz="2000" dirty="0">
                <a:latin typeface="Microsoft YaHei" panose="020B0503020204020204" pitchFamily="34" charset="-122"/>
                <a:ea typeface="Microsoft YaHei" panose="020B0503020204020204" pitchFamily="34" charset="-122"/>
              </a:rPr>
              <a:t>HbA1c&lt;7%</a:t>
            </a:r>
            <a:r>
              <a:rPr lang="zh-CN" altLang="en-US" sz="2000" dirty="0">
                <a:latin typeface="Microsoft YaHei" panose="020B0503020204020204" pitchFamily="34" charset="-122"/>
                <a:ea typeface="Microsoft YaHei" panose="020B0503020204020204" pitchFamily="34" charset="-122"/>
              </a:rPr>
              <a:t>；空腹血糖</a:t>
            </a:r>
            <a:r>
              <a:rPr lang="en-US" altLang="zh-CN" sz="2000" dirty="0">
                <a:latin typeface="Microsoft YaHei" panose="020B0503020204020204" pitchFamily="34" charset="-122"/>
                <a:ea typeface="Microsoft YaHei" panose="020B0503020204020204" pitchFamily="34" charset="-122"/>
              </a:rPr>
              <a:t>4.4~7.0 mmol/L</a:t>
            </a:r>
            <a:r>
              <a:rPr lang="zh-CN" altLang="en-US" sz="2000" dirty="0">
                <a:latin typeface="Microsoft YaHei" panose="020B0503020204020204" pitchFamily="34" charset="-122"/>
                <a:ea typeface="Microsoft YaHei" panose="020B0503020204020204" pitchFamily="34" charset="-122"/>
              </a:rPr>
              <a:t>；餐后</a:t>
            </a:r>
            <a:r>
              <a:rPr lang="en-US" altLang="zh-CN" sz="2000" dirty="0">
                <a:latin typeface="Microsoft YaHei" panose="020B0503020204020204" pitchFamily="34" charset="-122"/>
                <a:ea typeface="Microsoft YaHei" panose="020B0503020204020204" pitchFamily="34" charset="-122"/>
              </a:rPr>
              <a:t>2h</a:t>
            </a:r>
            <a:r>
              <a:rPr lang="zh-CN" altLang="en-US" sz="2000" dirty="0">
                <a:latin typeface="Microsoft YaHei" panose="020B0503020204020204" pitchFamily="34" charset="-122"/>
                <a:ea typeface="Microsoft YaHei" panose="020B0503020204020204" pitchFamily="34" charset="-122"/>
              </a:rPr>
              <a:t>血糖或非空腹血糖</a:t>
            </a:r>
            <a:r>
              <a:rPr lang="en-US" altLang="zh-CN" sz="2000" dirty="0">
                <a:latin typeface="Microsoft YaHei" panose="020B0503020204020204" pitchFamily="34" charset="-122"/>
                <a:ea typeface="Microsoft YaHei" panose="020B0503020204020204" pitchFamily="34" charset="-122"/>
              </a:rPr>
              <a:t>&lt;10.0 mmol/L</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algn="just">
              <a:lnSpc>
                <a:spcPct val="150000"/>
              </a:lnSpc>
            </a:pPr>
            <a:r>
              <a:rPr lang="zh-CN" altLang="en-US" sz="2000" dirty="0">
                <a:latin typeface="Microsoft YaHei" panose="020B0503020204020204" pitchFamily="34" charset="-122"/>
                <a:ea typeface="Microsoft YaHei" panose="020B0503020204020204" pitchFamily="34" charset="-122"/>
              </a:rPr>
              <a:t>老年、容易发生低血糖、病程长、合并症或并发症多、预期寿命较短的、医疗资源差、无条件监测血糖的患者，血糖控制目标可以适当放宽。</a:t>
            </a:r>
            <a:endParaRPr lang="en-US" altLang="zh-CN" sz="2000" dirty="0">
              <a:latin typeface="Microsoft YaHei" panose="020B0503020204020204" pitchFamily="34" charset="-122"/>
              <a:ea typeface="Microsoft YaHei" panose="020B0503020204020204" pitchFamily="34" charset="-122"/>
            </a:endParaRPr>
          </a:p>
          <a:p>
            <a:pPr algn="just">
              <a:lnSpc>
                <a:spcPct val="150000"/>
              </a:lnSpc>
            </a:pPr>
            <a:r>
              <a:rPr lang="en-US" altLang="zh-CN" sz="2000" b="1" dirty="0">
                <a:latin typeface="Microsoft YaHei" panose="020B0503020204020204" pitchFamily="34" charset="-122"/>
                <a:ea typeface="Microsoft YaHei" panose="020B0503020204020204" pitchFamily="34" charset="-122"/>
              </a:rPr>
              <a:t>1</a:t>
            </a:r>
            <a:r>
              <a:rPr lang="zh-CN" altLang="en-US" sz="2000" b="1" dirty="0">
                <a:latin typeface="Microsoft YaHei" panose="020B0503020204020204" pitchFamily="34" charset="-122"/>
                <a:ea typeface="Microsoft YaHei" panose="020B0503020204020204" pitchFamily="34" charset="-122"/>
              </a:rPr>
              <a:t>型糖尿病合并肾脏病、严重眼底病等并发症患者，血糖控制目标也应适当放宽。基本原则是不发生低血糖和高血糖急症。</a:t>
            </a:r>
          </a:p>
        </p:txBody>
      </p:sp>
    </p:spTree>
    <p:extLst>
      <p:ext uri="{BB962C8B-B14F-4D97-AF65-F5344CB8AC3E}">
        <p14:creationId xmlns:p14="http://schemas.microsoft.com/office/powerpoint/2010/main" val="2708337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8132B-F265-E7B6-6F61-80CF78C27E39}"/>
              </a:ext>
            </a:extLst>
          </p:cNvPr>
          <p:cNvSpPr>
            <a:spLocks noGrp="1"/>
          </p:cNvSpPr>
          <p:nvPr>
            <p:ph type="title"/>
          </p:nvPr>
        </p:nvSpPr>
        <p:spPr>
          <a:xfrm>
            <a:off x="717550" y="217382"/>
            <a:ext cx="10756900" cy="850900"/>
          </a:xfrm>
          <a:prstGeom prst="rect">
            <a:avLst/>
          </a:prstGeom>
        </p:spPr>
        <p:txBody>
          <a:bodyPr vert="horz" lIns="91440" tIns="45720" rIns="91440" bIns="45720" rtlCol="0" anchor="ctr">
            <a:noAutofit/>
          </a:bodyPr>
          <a:lstStyle/>
          <a:p>
            <a:pPr algn="ctr">
              <a:lnSpc>
                <a:spcPct val="100000"/>
              </a:lnSpc>
            </a:pPr>
            <a:r>
              <a:rPr lang="zh-CN" altLang="en-US" sz="2800" b="1" dirty="0">
                <a:solidFill>
                  <a:schemeClr val="tx1"/>
                </a:solidFill>
                <a:latin typeface="微软雅黑" panose="020B0503020204020204" pitchFamily="34" charset="-122"/>
                <a:ea typeface="微软雅黑" panose="020B0503020204020204" pitchFamily="34" charset="-122"/>
              </a:rPr>
              <a:t>高血压患者血糖控制</a:t>
            </a:r>
            <a:r>
              <a:rPr lang="en-US" altLang="zh-CN" sz="2800" b="1" dirty="0">
                <a:solidFill>
                  <a:schemeClr val="tx1"/>
                </a:solidFill>
                <a:latin typeface="微软雅黑" panose="020B0503020204020204" pitchFamily="34" charset="-122"/>
                <a:ea typeface="微软雅黑" panose="020B0503020204020204" pitchFamily="34" charset="-122"/>
              </a:rPr>
              <a:t>-</a:t>
            </a:r>
            <a:r>
              <a:rPr lang="zh-CN" altLang="en-US" sz="2800" b="1" dirty="0">
                <a:solidFill>
                  <a:schemeClr val="tx1"/>
                </a:solidFill>
                <a:latin typeface="微软雅黑" panose="020B0503020204020204" pitchFamily="34" charset="-122"/>
                <a:ea typeface="微软雅黑" panose="020B0503020204020204" pitchFamily="34" charset="-122"/>
              </a:rPr>
              <a:t>药物治疗的主要原则</a:t>
            </a:r>
          </a:p>
        </p:txBody>
      </p:sp>
      <p:grpSp>
        <p:nvGrpSpPr>
          <p:cNvPr id="18" name="组合 17">
            <a:extLst>
              <a:ext uri="{FF2B5EF4-FFF2-40B4-BE49-F238E27FC236}">
                <a16:creationId xmlns:a16="http://schemas.microsoft.com/office/drawing/2014/main" id="{68E59B60-74B9-6C2C-5057-3E94AD7630C5}"/>
              </a:ext>
            </a:extLst>
          </p:cNvPr>
          <p:cNvGrpSpPr/>
          <p:nvPr/>
        </p:nvGrpSpPr>
        <p:grpSpPr>
          <a:xfrm>
            <a:off x="717550" y="1155541"/>
            <a:ext cx="10590439" cy="5115090"/>
            <a:chOff x="1729130" y="1155541"/>
            <a:chExt cx="9578859" cy="5115090"/>
          </a:xfrm>
        </p:grpSpPr>
        <p:sp>
          <p:nvSpPr>
            <p:cNvPr id="3" name="AutoShape 3">
              <a:extLst>
                <a:ext uri="{FF2B5EF4-FFF2-40B4-BE49-F238E27FC236}">
                  <a16:creationId xmlns:a16="http://schemas.microsoft.com/office/drawing/2014/main" id="{563890CA-77AF-A8A2-0800-5DC03320FDD1}"/>
                </a:ext>
              </a:extLst>
            </p:cNvPr>
            <p:cNvSpPr>
              <a:spLocks noChangeArrowheads="1"/>
            </p:cNvSpPr>
            <p:nvPr/>
          </p:nvSpPr>
          <p:spPr bwMode="gray">
            <a:xfrm>
              <a:off x="2885972" y="1155541"/>
              <a:ext cx="8422017" cy="515780"/>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首选二甲双胍。体重偏瘦或单用二甲双胍不能有效控制血糖者，改用或加用其他降糖药。</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4" name="AutoShape 6">
              <a:extLst>
                <a:ext uri="{FF2B5EF4-FFF2-40B4-BE49-F238E27FC236}">
                  <a16:creationId xmlns:a16="http://schemas.microsoft.com/office/drawing/2014/main" id="{A69CE7F8-0C60-7614-0C82-68CD7D9FDF29}"/>
                </a:ext>
              </a:extLst>
            </p:cNvPr>
            <p:cNvSpPr>
              <a:spLocks noChangeArrowheads="1"/>
            </p:cNvSpPr>
            <p:nvPr/>
          </p:nvSpPr>
          <p:spPr bwMode="gray">
            <a:xfrm>
              <a:off x="2885971" y="3075621"/>
              <a:ext cx="8422017" cy="515780"/>
            </a:xfrm>
            <a:prstGeom prst="roundRect">
              <a:avLst>
                <a:gd name="adj" fmla="val 7574"/>
              </a:avLst>
            </a:prstGeom>
            <a:solidFill>
              <a:srgbClr val="004582">
                <a:alpha val="10000"/>
              </a:srgb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defRPr/>
              </a:pPr>
              <a:endParaRPr lang="en-US" altLang="zh-CN" sz="1400" b="1" dirty="0">
                <a:latin typeface="微软雅黑" panose="020B0503020204020204" pitchFamily="34" charset="-122"/>
                <a:ea typeface="微软雅黑" panose="020B0503020204020204" pitchFamily="34" charset="-122"/>
              </a:endParaRPr>
            </a:p>
          </p:txBody>
        </p:sp>
        <p:sp>
          <p:nvSpPr>
            <p:cNvPr id="5" name="AutoShape 7">
              <a:extLst>
                <a:ext uri="{FF2B5EF4-FFF2-40B4-BE49-F238E27FC236}">
                  <a16:creationId xmlns:a16="http://schemas.microsoft.com/office/drawing/2014/main" id="{CB6F50B4-75B6-70B5-07BA-E6911369C61C}"/>
                </a:ext>
              </a:extLst>
            </p:cNvPr>
            <p:cNvSpPr>
              <a:spLocks noChangeArrowheads="1"/>
            </p:cNvSpPr>
            <p:nvPr/>
          </p:nvSpPr>
          <p:spPr bwMode="gray">
            <a:xfrm>
              <a:off x="2885972" y="3773524"/>
              <a:ext cx="8422017" cy="515780"/>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采用</a:t>
              </a:r>
              <a:r>
                <a:rPr lang="en-US" altLang="zh-CN" sz="1400" b="1" dirty="0">
                  <a:latin typeface="微软雅黑" panose="020B0503020204020204" pitchFamily="34" charset="-122"/>
                  <a:ea typeface="微软雅黑" panose="020B0503020204020204" pitchFamily="34" charset="-122"/>
                </a:rPr>
                <a:t>2</a:t>
              </a:r>
              <a:r>
                <a:rPr lang="zh-CN" altLang="en-US" sz="1400" b="1" dirty="0">
                  <a:latin typeface="微软雅黑" panose="020B0503020204020204" pitchFamily="34" charset="-122"/>
                  <a:ea typeface="微软雅黑" panose="020B0503020204020204" pitchFamily="34" charset="-122"/>
                </a:rPr>
                <a:t>种中等以上剂量降糖药而仍难以控制血糖者，根据实际情况，可联合</a:t>
              </a:r>
              <a:r>
                <a:rPr lang="en-US" altLang="zh-CN" sz="1400" b="1" dirty="0">
                  <a:latin typeface="微软雅黑" panose="020B0503020204020204" pitchFamily="34" charset="-122"/>
                  <a:ea typeface="微软雅黑" panose="020B0503020204020204" pitchFamily="34" charset="-122"/>
                </a:rPr>
                <a:t>GLP-1RA</a:t>
              </a:r>
              <a:r>
                <a:rPr lang="zh-CN" altLang="en-US" sz="1400" b="1" dirty="0">
                  <a:latin typeface="微软雅黑" panose="020B0503020204020204" pitchFamily="34" charset="-122"/>
                  <a:ea typeface="微软雅黑" panose="020B0503020204020204" pitchFamily="34" charset="-122"/>
                </a:rPr>
                <a:t>，可加用胰岛素。</a:t>
              </a:r>
              <a:endParaRPr lang="en-US" altLang="zh-CN" sz="1400" b="1" dirty="0">
                <a:latin typeface="微软雅黑" panose="020B0503020204020204" pitchFamily="34" charset="-122"/>
                <a:ea typeface="微软雅黑" panose="020B0503020204020204" pitchFamily="34" charset="-122"/>
              </a:endParaRPr>
            </a:p>
          </p:txBody>
        </p:sp>
        <p:sp>
          <p:nvSpPr>
            <p:cNvPr id="6" name="AutoShape 4">
              <a:extLst>
                <a:ext uri="{FF2B5EF4-FFF2-40B4-BE49-F238E27FC236}">
                  <a16:creationId xmlns:a16="http://schemas.microsoft.com/office/drawing/2014/main" id="{00CDD94C-4D0E-F5C8-698F-D727F5B00AB6}"/>
                </a:ext>
              </a:extLst>
            </p:cNvPr>
            <p:cNvSpPr>
              <a:spLocks noChangeArrowheads="1"/>
            </p:cNvSpPr>
            <p:nvPr/>
          </p:nvSpPr>
          <p:spPr bwMode="gray">
            <a:xfrm>
              <a:off x="2885972" y="4414165"/>
              <a:ext cx="8422017" cy="515780"/>
            </a:xfrm>
            <a:prstGeom prst="roundRect">
              <a:avLst>
                <a:gd name="adj" fmla="val 7574"/>
              </a:avLst>
            </a:prstGeom>
            <a:solidFill>
              <a:srgbClr val="004582">
                <a:alpha val="10000"/>
              </a:srgb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defRPr/>
              </a:pPr>
              <a:endParaRPr lang="en-US" altLang="zh-CN" sz="1400" b="1" dirty="0">
                <a:latin typeface="微软雅黑" panose="020B0503020204020204" pitchFamily="34" charset="-122"/>
                <a:ea typeface="微软雅黑" panose="020B0503020204020204" pitchFamily="34" charset="-122"/>
              </a:endParaRPr>
            </a:p>
          </p:txBody>
        </p:sp>
        <p:sp>
          <p:nvSpPr>
            <p:cNvPr id="7" name="AutoShape 5">
              <a:extLst>
                <a:ext uri="{FF2B5EF4-FFF2-40B4-BE49-F238E27FC236}">
                  <a16:creationId xmlns:a16="http://schemas.microsoft.com/office/drawing/2014/main" id="{945C9E85-1884-9191-EABF-E818C04CAC36}"/>
                </a:ext>
              </a:extLst>
            </p:cNvPr>
            <p:cNvSpPr>
              <a:spLocks noChangeArrowheads="1"/>
            </p:cNvSpPr>
            <p:nvPr/>
          </p:nvSpPr>
          <p:spPr bwMode="gray">
            <a:xfrm>
              <a:off x="2885971" y="5070105"/>
              <a:ext cx="8422017" cy="515780"/>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r>
                <a:rPr lang="en-US" altLang="zh-CN" sz="1400" b="1" dirty="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型糖尿病患者的血糖控制依赖于规律的生活方式和自我血糖监测基础上的胰岛素治疗。</a:t>
              </a:r>
              <a:endParaRPr lang="en-US" altLang="zh-CN" sz="1400" b="1"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2EEA3E70-4329-71BD-0A1E-074389F87C3D}"/>
                </a:ext>
              </a:extLst>
            </p:cNvPr>
            <p:cNvSpPr/>
            <p:nvPr/>
          </p:nvSpPr>
          <p:spPr>
            <a:xfrm>
              <a:off x="1729130" y="1166888"/>
              <a:ext cx="883947" cy="5103743"/>
            </a:xfrm>
            <a:prstGeom prst="rect">
              <a:avLst/>
            </a:prstGeom>
            <a:solidFill>
              <a:srgbClr val="00458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latin typeface="微软雅黑" panose="020B0503020204020204" pitchFamily="34" charset="-122"/>
                  <a:ea typeface="微软雅黑" panose="020B0503020204020204" pitchFamily="34" charset="-122"/>
                </a:rPr>
                <a:t>血糖控制</a:t>
              </a:r>
              <a:endParaRPr lang="en-US" altLang="zh-CN" sz="2400" b="1" dirty="0">
                <a:solidFill>
                  <a:srgbClr val="C00000"/>
                </a:solidFill>
                <a:latin typeface="微软雅黑" panose="020B0503020204020204" pitchFamily="34" charset="-122"/>
                <a:ea typeface="微软雅黑" panose="020B0503020204020204" pitchFamily="34" charset="-122"/>
              </a:endParaRPr>
            </a:p>
            <a:p>
              <a:pPr algn="ct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药</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物</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治</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疗</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的</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主</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要</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原</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则</a:t>
              </a:r>
              <a:endParaRPr lang="zh-CN" altLang="en-US" sz="3200" b="1" dirty="0">
                <a:latin typeface="微软雅黑" panose="020B0503020204020204" pitchFamily="34" charset="-122"/>
                <a:ea typeface="微软雅黑" panose="020B0503020204020204" pitchFamily="34" charset="-122"/>
              </a:endParaRPr>
            </a:p>
          </p:txBody>
        </p:sp>
        <p:sp>
          <p:nvSpPr>
            <p:cNvPr id="9" name="AutoShape 4">
              <a:extLst>
                <a:ext uri="{FF2B5EF4-FFF2-40B4-BE49-F238E27FC236}">
                  <a16:creationId xmlns:a16="http://schemas.microsoft.com/office/drawing/2014/main" id="{B2E7646F-7972-75BF-8B24-8EBC7D67160D}"/>
                </a:ext>
              </a:extLst>
            </p:cNvPr>
            <p:cNvSpPr>
              <a:spLocks noChangeArrowheads="1"/>
            </p:cNvSpPr>
            <p:nvPr/>
          </p:nvSpPr>
          <p:spPr bwMode="gray">
            <a:xfrm>
              <a:off x="2885972" y="1769993"/>
              <a:ext cx="8422017" cy="515780"/>
            </a:xfrm>
            <a:prstGeom prst="roundRect">
              <a:avLst>
                <a:gd name="adj" fmla="val 7574"/>
              </a:avLst>
            </a:prstGeom>
            <a:solidFill>
              <a:srgbClr val="004582">
                <a:alpha val="10000"/>
              </a:srgb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defRPr/>
              </a:pPr>
              <a:r>
                <a:rPr lang="en-US" altLang="zh-CN" sz="1400" b="1" dirty="0">
                  <a:solidFill>
                    <a:srgbClr val="C00000"/>
                  </a:solidFill>
                  <a:latin typeface="微软雅黑" panose="020B0503020204020204" pitchFamily="34" charset="-122"/>
                  <a:ea typeface="微软雅黑" panose="020B0503020204020204" pitchFamily="34" charset="-122"/>
                </a:rPr>
                <a:t>HbA1c</a:t>
              </a:r>
              <a:r>
                <a:rPr lang="zh-CN" altLang="en-US" sz="1400" b="1" dirty="0">
                  <a:solidFill>
                    <a:srgbClr val="C00000"/>
                  </a:solidFill>
                  <a:latin typeface="微软雅黑" panose="020B0503020204020204" pitchFamily="34" charset="-122"/>
                  <a:ea typeface="微软雅黑" panose="020B0503020204020204" pitchFamily="34" charset="-122"/>
                </a:rPr>
                <a:t>水平高于治疗靶目标水平</a:t>
              </a:r>
              <a:r>
                <a:rPr lang="en-US" altLang="zh-CN" sz="1400" b="1" dirty="0">
                  <a:solidFill>
                    <a:srgbClr val="C00000"/>
                  </a:solidFill>
                  <a:latin typeface="微软雅黑" panose="020B0503020204020204" pitchFamily="34" charset="-122"/>
                  <a:ea typeface="微软雅黑" panose="020B0503020204020204" pitchFamily="34" charset="-122"/>
                </a:rPr>
                <a:t>1.5%~2.0%</a:t>
              </a:r>
              <a:r>
                <a:rPr lang="zh-CN" altLang="en-US" sz="1400" b="1" dirty="0">
                  <a:solidFill>
                    <a:srgbClr val="C00000"/>
                  </a:solidFill>
                  <a:latin typeface="微软雅黑" panose="020B0503020204020204" pitchFamily="34" charset="-122"/>
                  <a:ea typeface="微软雅黑" panose="020B0503020204020204" pitchFamily="34" charset="-122"/>
                </a:rPr>
                <a:t>的患者，应考虑初始即联合降糖药治疗。</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10" name="AutoShape 4">
              <a:extLst>
                <a:ext uri="{FF2B5EF4-FFF2-40B4-BE49-F238E27FC236}">
                  <a16:creationId xmlns:a16="http://schemas.microsoft.com/office/drawing/2014/main" id="{C355E434-63A1-E4E6-1644-90602CEAC07F}"/>
                </a:ext>
              </a:extLst>
            </p:cNvPr>
            <p:cNvSpPr>
              <a:spLocks noChangeArrowheads="1"/>
            </p:cNvSpPr>
            <p:nvPr/>
          </p:nvSpPr>
          <p:spPr bwMode="gray">
            <a:xfrm>
              <a:off x="2885972" y="2403063"/>
              <a:ext cx="8422017" cy="515780"/>
            </a:xfrm>
            <a:prstGeom prst="roundRect">
              <a:avLst>
                <a:gd name="adj" fmla="val 7574"/>
              </a:avLst>
            </a:prstGeom>
            <a:solidFill>
              <a:srgbClr val="004582">
                <a:alpha val="20000"/>
              </a:srgb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defRPr/>
              </a:pPr>
              <a:r>
                <a:rPr lang="zh-CN" altLang="en-US" sz="1400" b="1" dirty="0">
                  <a:latin typeface="微软雅黑" panose="020B0503020204020204" pitchFamily="34" charset="-122"/>
                  <a:ea typeface="微软雅黑" panose="020B0503020204020204" pitchFamily="34" charset="-122"/>
                </a:rPr>
                <a:t>并发症和合并症是</a:t>
              </a:r>
              <a:r>
                <a:rPr lang="en-US" altLang="zh-CN" sz="1400" b="1" dirty="0">
                  <a:latin typeface="微软雅黑" panose="020B0503020204020204" pitchFamily="34" charset="-122"/>
                  <a:ea typeface="微软雅黑" panose="020B0503020204020204" pitchFamily="34" charset="-122"/>
                </a:rPr>
                <a:t>2</a:t>
              </a:r>
              <a:r>
                <a:rPr lang="zh-CN" altLang="en-US" sz="1400" b="1" dirty="0">
                  <a:latin typeface="微软雅黑" panose="020B0503020204020204" pitchFamily="34" charset="-122"/>
                  <a:ea typeface="微软雅黑" panose="020B0503020204020204" pitchFamily="34" charset="-122"/>
                </a:rPr>
                <a:t>型糖尿病患者选择降糖药的重要依据。</a:t>
              </a:r>
            </a:p>
          </p:txBody>
        </p:sp>
        <p:sp>
          <p:nvSpPr>
            <p:cNvPr id="11" name="AutoShape 4">
              <a:extLst>
                <a:ext uri="{FF2B5EF4-FFF2-40B4-BE49-F238E27FC236}">
                  <a16:creationId xmlns:a16="http://schemas.microsoft.com/office/drawing/2014/main" id="{0898812C-2959-5741-D7DB-7BC67013E9F9}"/>
                </a:ext>
              </a:extLst>
            </p:cNvPr>
            <p:cNvSpPr>
              <a:spLocks noChangeArrowheads="1"/>
            </p:cNvSpPr>
            <p:nvPr/>
          </p:nvSpPr>
          <p:spPr bwMode="gray">
            <a:xfrm>
              <a:off x="2885971" y="5743504"/>
              <a:ext cx="8422017" cy="515780"/>
            </a:xfrm>
            <a:prstGeom prst="roundRect">
              <a:avLst>
                <a:gd name="adj" fmla="val 7574"/>
              </a:avLst>
            </a:prstGeom>
            <a:solidFill>
              <a:srgbClr val="004582">
                <a:alpha val="10000"/>
              </a:srgb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defRPr/>
              </a:pPr>
              <a:endParaRPr lang="en-US" altLang="zh-CN" sz="1400" b="1" dirty="0">
                <a:latin typeface="微软雅黑" panose="020B0503020204020204" pitchFamily="34" charset="-122"/>
                <a:ea typeface="微软雅黑" panose="020B0503020204020204" pitchFamily="34" charset="-122"/>
              </a:endParaRPr>
            </a:p>
          </p:txBody>
        </p:sp>
      </p:grpSp>
      <p:sp>
        <p:nvSpPr>
          <p:cNvPr id="13" name="内容占位符 2">
            <a:extLst>
              <a:ext uri="{FF2B5EF4-FFF2-40B4-BE49-F238E27FC236}">
                <a16:creationId xmlns:a16="http://schemas.microsoft.com/office/drawing/2014/main" id="{CCBBB07D-2050-742D-6AF2-CAE424A96AEE}"/>
              </a:ext>
            </a:extLst>
          </p:cNvPr>
          <p:cNvSpPr>
            <a:spLocks noGrp="1"/>
          </p:cNvSpPr>
          <p:nvPr>
            <p:ph idx="1"/>
          </p:nvPr>
        </p:nvSpPr>
        <p:spPr>
          <a:xfrm>
            <a:off x="1996560" y="3069195"/>
            <a:ext cx="9138800" cy="504765"/>
          </a:xfrm>
          <a:ln>
            <a:noFill/>
          </a:ln>
        </p:spPr>
        <p:txBody>
          <a:bodyPr>
            <a:noAutofit/>
          </a:bodyPr>
          <a:lstStyle/>
          <a:p>
            <a:pPr algn="just">
              <a:lnSpc>
                <a:spcPct val="100000"/>
              </a:lnSpc>
            </a:pPr>
            <a:r>
              <a:rPr lang="zh-CN" altLang="en-US" sz="1400" b="1" dirty="0">
                <a:solidFill>
                  <a:srgbClr val="C00000"/>
                </a:solidFill>
                <a:latin typeface="Microsoft YaHei" panose="020B0503020204020204" pitchFamily="34" charset="-122"/>
                <a:ea typeface="Microsoft YaHei" panose="020B0503020204020204" pitchFamily="34" charset="-122"/>
              </a:rPr>
              <a:t>合并肾脏疾病的患者，应根据</a:t>
            </a:r>
            <a:r>
              <a:rPr lang="en-US" altLang="zh-CN" sz="1400" b="1" dirty="0">
                <a:solidFill>
                  <a:srgbClr val="C00000"/>
                </a:solidFill>
                <a:latin typeface="Microsoft YaHei" panose="020B0503020204020204" pitchFamily="34" charset="-122"/>
                <a:ea typeface="Microsoft YaHei" panose="020B0503020204020204" pitchFamily="34" charset="-122"/>
              </a:rPr>
              <a:t>eGFR</a:t>
            </a:r>
            <a:r>
              <a:rPr lang="zh-CN" altLang="en-US" sz="1400" b="1" dirty="0">
                <a:solidFill>
                  <a:srgbClr val="C00000"/>
                </a:solidFill>
                <a:latin typeface="Microsoft YaHei" panose="020B0503020204020204" pitchFamily="34" charset="-122"/>
                <a:ea typeface="Microsoft YaHei" panose="020B0503020204020204" pitchFamily="34" charset="-122"/>
              </a:rPr>
              <a:t>水平决定选择</a:t>
            </a:r>
            <a:r>
              <a:rPr lang="en-US" altLang="zh-CN" sz="1400" b="1" dirty="0">
                <a:solidFill>
                  <a:srgbClr val="C00000"/>
                </a:solidFill>
                <a:latin typeface="Microsoft YaHei" panose="020B0503020204020204" pitchFamily="34" charset="-122"/>
                <a:ea typeface="Microsoft YaHei" panose="020B0503020204020204" pitchFamily="34" charset="-122"/>
              </a:rPr>
              <a:t>SGLT2i</a:t>
            </a:r>
            <a:r>
              <a:rPr lang="zh-CN" altLang="en-US" sz="1400" b="1" dirty="0">
                <a:solidFill>
                  <a:srgbClr val="C00000"/>
                </a:solidFill>
                <a:latin typeface="Microsoft YaHei" panose="020B0503020204020204" pitchFamily="34" charset="-122"/>
                <a:ea typeface="Microsoft YaHei" panose="020B0503020204020204" pitchFamily="34" charset="-122"/>
              </a:rPr>
              <a:t>和</a:t>
            </a:r>
            <a:r>
              <a:rPr lang="en-US" altLang="zh-CN" sz="1400" b="1" dirty="0">
                <a:solidFill>
                  <a:srgbClr val="C00000"/>
                </a:solidFill>
                <a:latin typeface="Microsoft YaHei" panose="020B0503020204020204" pitchFamily="34" charset="-122"/>
                <a:ea typeface="Microsoft YaHei" panose="020B0503020204020204" pitchFamily="34" charset="-122"/>
              </a:rPr>
              <a:t>GLP-1RA</a:t>
            </a:r>
            <a:r>
              <a:rPr lang="zh-CN" altLang="en-US" sz="1400" b="1" dirty="0">
                <a:solidFill>
                  <a:srgbClr val="C00000"/>
                </a:solidFill>
                <a:latin typeface="Microsoft YaHei" panose="020B0503020204020204" pitchFamily="34" charset="-122"/>
                <a:ea typeface="Microsoft YaHei" panose="020B0503020204020204" pitchFamily="34" charset="-122"/>
              </a:rPr>
              <a:t>；</a:t>
            </a:r>
            <a:r>
              <a:rPr lang="zh-CN" altLang="en-US" sz="1400" b="1" dirty="0">
                <a:latin typeface="Microsoft YaHei" panose="020B0503020204020204" pitchFamily="34" charset="-122"/>
                <a:ea typeface="Microsoft YaHei" panose="020B0503020204020204" pitchFamily="34" charset="-122"/>
              </a:rPr>
              <a:t>肾功能不全的患者可优先选择从肾脏排泄较少的降糖药，严重肾功能不全的患者宜采用胰岛素治疗。</a:t>
            </a:r>
          </a:p>
        </p:txBody>
      </p:sp>
      <p:sp>
        <p:nvSpPr>
          <p:cNvPr id="14" name="内容占位符 2">
            <a:extLst>
              <a:ext uri="{FF2B5EF4-FFF2-40B4-BE49-F238E27FC236}">
                <a16:creationId xmlns:a16="http://schemas.microsoft.com/office/drawing/2014/main" id="{78C05B4D-B32F-8AC7-5C00-06FF8709B0C5}"/>
              </a:ext>
            </a:extLst>
          </p:cNvPr>
          <p:cNvSpPr txBox="1">
            <a:spLocks/>
          </p:cNvSpPr>
          <p:nvPr/>
        </p:nvSpPr>
        <p:spPr>
          <a:xfrm>
            <a:off x="1996559" y="4427322"/>
            <a:ext cx="9138800" cy="504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zh-CN" altLang="en-US" sz="1400" b="1" dirty="0">
                <a:latin typeface="Microsoft YaHei" panose="020B0503020204020204" pitchFamily="34" charset="-122"/>
                <a:ea typeface="Microsoft YaHei" panose="020B0503020204020204" pitchFamily="34" charset="-122"/>
              </a:rPr>
              <a:t>空腹血糖</a:t>
            </a:r>
            <a:r>
              <a:rPr lang="en-US" altLang="zh-CN" sz="1400" b="1" dirty="0">
                <a:latin typeface="Microsoft YaHei" panose="020B0503020204020204" pitchFamily="34" charset="-122"/>
                <a:ea typeface="Microsoft YaHei" panose="020B0503020204020204" pitchFamily="34" charset="-122"/>
              </a:rPr>
              <a:t>&gt;11mmol/L</a:t>
            </a:r>
            <a:r>
              <a:rPr lang="zh-CN" altLang="en-US" sz="1400" b="1" dirty="0">
                <a:latin typeface="Microsoft YaHei" panose="020B0503020204020204" pitchFamily="34" charset="-122"/>
                <a:ea typeface="Microsoft YaHei" panose="020B0503020204020204" pitchFamily="34" charset="-122"/>
              </a:rPr>
              <a:t>或</a:t>
            </a:r>
            <a:r>
              <a:rPr lang="en-US" altLang="zh-CN" sz="1400" b="1" dirty="0">
                <a:latin typeface="Microsoft YaHei" panose="020B0503020204020204" pitchFamily="34" charset="-122"/>
                <a:ea typeface="Microsoft YaHei" panose="020B0503020204020204" pitchFamily="34" charset="-122"/>
              </a:rPr>
              <a:t>HbA1c≥9%</a:t>
            </a:r>
            <a:r>
              <a:rPr lang="zh-CN" altLang="en-US" sz="1400" b="1" dirty="0">
                <a:latin typeface="Microsoft YaHei" panose="020B0503020204020204" pitchFamily="34" charset="-122"/>
                <a:ea typeface="Microsoft YaHei" panose="020B0503020204020204" pitchFamily="34" charset="-122"/>
              </a:rPr>
              <a:t>同时伴明显高血糖症状的新诊断</a:t>
            </a:r>
            <a:r>
              <a:rPr lang="en-US" altLang="zh-CN" sz="1400" b="1" dirty="0">
                <a:latin typeface="Microsoft YaHei" panose="020B0503020204020204" pitchFamily="34" charset="-122"/>
                <a:ea typeface="Microsoft YaHei" panose="020B0503020204020204" pitchFamily="34" charset="-122"/>
              </a:rPr>
              <a:t>2</a:t>
            </a:r>
            <a:r>
              <a:rPr lang="zh-CN" altLang="en-US" sz="1400" b="1" dirty="0">
                <a:latin typeface="Microsoft YaHei" panose="020B0503020204020204" pitchFamily="34" charset="-122"/>
                <a:ea typeface="Microsoft YaHei" panose="020B0503020204020204" pitchFamily="34" charset="-122"/>
              </a:rPr>
              <a:t>型糖尿病患者，可考虑采用短期（</a:t>
            </a:r>
            <a:r>
              <a:rPr lang="en-US" altLang="zh-CN" sz="1400" b="1" dirty="0">
                <a:latin typeface="Microsoft YaHei" panose="020B0503020204020204" pitchFamily="34" charset="-122"/>
                <a:ea typeface="Microsoft YaHei" panose="020B0503020204020204" pitchFamily="34" charset="-122"/>
              </a:rPr>
              <a:t>2</a:t>
            </a:r>
            <a:r>
              <a:rPr lang="zh-CN" altLang="en-US" sz="1400" b="1" dirty="0">
                <a:latin typeface="Microsoft YaHei" panose="020B0503020204020204" pitchFamily="34" charset="-122"/>
                <a:ea typeface="Microsoft YaHei" panose="020B0503020204020204" pitchFamily="34" charset="-122"/>
              </a:rPr>
              <a:t>周</a:t>
            </a:r>
            <a:r>
              <a:rPr lang="en-US" altLang="zh-CN" sz="1400" b="1" dirty="0">
                <a:latin typeface="Microsoft YaHei" panose="020B0503020204020204" pitchFamily="34" charset="-122"/>
                <a:ea typeface="Microsoft YaHei" panose="020B0503020204020204" pitchFamily="34" charset="-122"/>
              </a:rPr>
              <a:t>~3</a:t>
            </a:r>
            <a:r>
              <a:rPr lang="zh-CN" altLang="en-US" sz="1400" b="1" dirty="0">
                <a:latin typeface="Microsoft YaHei" panose="020B0503020204020204" pitchFamily="34" charset="-122"/>
                <a:ea typeface="Microsoft YaHei" panose="020B0503020204020204" pitchFamily="34" charset="-122"/>
              </a:rPr>
              <a:t>月）胰岛素强化治疗。</a:t>
            </a:r>
          </a:p>
        </p:txBody>
      </p:sp>
      <p:sp>
        <p:nvSpPr>
          <p:cNvPr id="15" name="内容占位符 2">
            <a:extLst>
              <a:ext uri="{FF2B5EF4-FFF2-40B4-BE49-F238E27FC236}">
                <a16:creationId xmlns:a16="http://schemas.microsoft.com/office/drawing/2014/main" id="{AB8A9289-945B-E804-E7CE-B6AEBAF1987D}"/>
              </a:ext>
            </a:extLst>
          </p:cNvPr>
          <p:cNvSpPr txBox="1">
            <a:spLocks/>
          </p:cNvSpPr>
          <p:nvPr/>
        </p:nvSpPr>
        <p:spPr>
          <a:xfrm>
            <a:off x="1996559" y="5765866"/>
            <a:ext cx="9138800" cy="504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zh-CN" altLang="en-US" sz="1400" b="1" dirty="0">
                <a:solidFill>
                  <a:srgbClr val="C00000"/>
                </a:solidFill>
                <a:latin typeface="Microsoft YaHei" panose="020B0503020204020204" pitchFamily="34" charset="-122"/>
                <a:ea typeface="Microsoft YaHei" panose="020B0503020204020204" pitchFamily="34" charset="-122"/>
              </a:rPr>
              <a:t>在降压治疗过程中，需注意降压药对血糖控制的影响，例如大剂量长时间应用噻嗪类利尿剂可能导致血糖升高；</a:t>
            </a:r>
            <a:r>
              <a:rPr lang="en-US" altLang="zh-CN" sz="1400" b="1" dirty="0">
                <a:solidFill>
                  <a:srgbClr val="C00000"/>
                </a:solidFill>
                <a:latin typeface="Microsoft YaHei" panose="020B0503020204020204" pitchFamily="34" charset="-122"/>
                <a:ea typeface="Microsoft YaHei" panose="020B0503020204020204" pitchFamily="34" charset="-122"/>
              </a:rPr>
              <a:t>β</a:t>
            </a:r>
            <a:r>
              <a:rPr lang="zh-CN" altLang="en-US" sz="1400" b="1" dirty="0">
                <a:solidFill>
                  <a:srgbClr val="C00000"/>
                </a:solidFill>
                <a:latin typeface="Microsoft YaHei" panose="020B0503020204020204" pitchFamily="34" charset="-122"/>
                <a:ea typeface="Microsoft YaHei" panose="020B0503020204020204" pitchFamily="34" charset="-122"/>
              </a:rPr>
              <a:t>受体阻滞剂可以掩盖心率增快等低血糖反应。</a:t>
            </a:r>
          </a:p>
        </p:txBody>
      </p:sp>
    </p:spTree>
    <p:extLst>
      <p:ext uri="{BB962C8B-B14F-4D97-AF65-F5344CB8AC3E}">
        <p14:creationId xmlns:p14="http://schemas.microsoft.com/office/powerpoint/2010/main" val="31199891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6927" y="2275693"/>
            <a:ext cx="10124642" cy="317183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200" dirty="0">
                <a:solidFill>
                  <a:schemeClr val="tx1"/>
                </a:solidFill>
                <a:latin typeface="微软雅黑" panose="020B0503020204020204" pitchFamily="34" charset="-122"/>
                <a:ea typeface="微软雅黑" panose="020B0503020204020204" pitchFamily="34" charset="-122"/>
              </a:rPr>
              <a:t>●  高血压患者应积极降压联合调脂治疗，</a:t>
            </a:r>
            <a:r>
              <a:rPr lang="en-US" altLang="zh-CN" sz="2200" dirty="0">
                <a:solidFill>
                  <a:schemeClr val="tx1"/>
                </a:solidFill>
                <a:latin typeface="微软雅黑" panose="020B0503020204020204" pitchFamily="34" charset="-122"/>
                <a:ea typeface="微软雅黑" panose="020B0503020204020204" pitchFamily="34" charset="-122"/>
              </a:rPr>
              <a:t>LDL-C</a:t>
            </a:r>
            <a:r>
              <a:rPr lang="zh-CN" altLang="en-US" sz="2200" dirty="0">
                <a:solidFill>
                  <a:schemeClr val="tx1"/>
                </a:solidFill>
                <a:latin typeface="微软雅黑" panose="020B0503020204020204" pitchFamily="34" charset="-122"/>
                <a:ea typeface="微软雅黑" panose="020B0503020204020204" pitchFamily="34" charset="-122"/>
              </a:rPr>
              <a:t>是调脂治疗</a:t>
            </a:r>
            <a:r>
              <a:rPr lang="zh-CN" altLang="en-US" sz="2200" b="1" dirty="0">
                <a:solidFill>
                  <a:srgbClr val="C00000"/>
                </a:solidFill>
                <a:latin typeface="微软雅黑" panose="020B0503020204020204" pitchFamily="34" charset="-122"/>
                <a:ea typeface="微软雅黑" panose="020B0503020204020204" pitchFamily="34" charset="-122"/>
              </a:rPr>
              <a:t>首要靶点</a:t>
            </a:r>
            <a:r>
              <a:rPr lang="zh-CN" altLang="en-US" sz="2200" dirty="0">
                <a:solidFill>
                  <a:schemeClr val="tx1"/>
                </a:solidFill>
                <a:latin typeface="微软雅黑" panose="020B0503020204020204" pitchFamily="34" charset="-122"/>
                <a:ea typeface="微软雅黑" panose="020B0503020204020204" pitchFamily="34" charset="-122"/>
              </a:rPr>
              <a:t>（</a:t>
            </a:r>
            <a:r>
              <a:rPr lang="en-US" altLang="zh-CN" sz="2200" dirty="0">
                <a:solidFill>
                  <a:schemeClr val="tx1"/>
                </a:solidFill>
                <a:latin typeface="微软雅黑" panose="020B0503020204020204" pitchFamily="34" charset="-122"/>
                <a:ea typeface="微软雅黑" panose="020B0503020204020204" pitchFamily="34" charset="-122"/>
              </a:rPr>
              <a:t>Ⅰ</a:t>
            </a:r>
            <a:r>
              <a:rPr lang="zh-CN" altLang="en-US" sz="2200" dirty="0">
                <a:solidFill>
                  <a:schemeClr val="tx1"/>
                </a:solidFill>
                <a:latin typeface="微软雅黑" panose="020B0503020204020204" pitchFamily="34" charset="-122"/>
                <a:ea typeface="微软雅黑" panose="020B0503020204020204" pitchFamily="34" charset="-122"/>
              </a:rPr>
              <a:t>，</a:t>
            </a:r>
            <a:r>
              <a:rPr lang="en-US" altLang="zh-CN" sz="2200" dirty="0">
                <a:solidFill>
                  <a:schemeClr val="tx1"/>
                </a:solidFill>
                <a:latin typeface="微软雅黑" panose="020B0503020204020204" pitchFamily="34" charset="-122"/>
                <a:ea typeface="微软雅黑" panose="020B0503020204020204" pitchFamily="34" charset="-122"/>
              </a:rPr>
              <a:t>A</a:t>
            </a:r>
            <a:r>
              <a:rPr lang="zh-CN" altLang="en-US" sz="2200" dirty="0">
                <a:solidFill>
                  <a:schemeClr val="tx1"/>
                </a:solidFill>
                <a:latin typeface="微软雅黑" panose="020B0503020204020204" pitchFamily="34" charset="-122"/>
                <a:ea typeface="微软雅黑" panose="020B0503020204020204" pitchFamily="34" charset="-122"/>
              </a:rPr>
              <a:t>）。</a:t>
            </a:r>
          </a:p>
          <a:p>
            <a:pPr algn="just">
              <a:lnSpc>
                <a:spcPct val="150000"/>
              </a:lnSpc>
            </a:pPr>
            <a:r>
              <a:rPr lang="zh-CN" altLang="en-US" sz="2200" dirty="0">
                <a:solidFill>
                  <a:schemeClr val="tx1"/>
                </a:solidFill>
                <a:latin typeface="微软雅黑" panose="020B0503020204020204" pitchFamily="34" charset="-122"/>
                <a:ea typeface="微软雅黑" panose="020B0503020204020204" pitchFamily="34" charset="-122"/>
              </a:rPr>
              <a:t>●  高血压患者，根据</a:t>
            </a:r>
            <a:r>
              <a:rPr lang="en-US" altLang="zh-CN" sz="2200" dirty="0">
                <a:solidFill>
                  <a:schemeClr val="tx1"/>
                </a:solidFill>
                <a:latin typeface="微软雅黑" panose="020B0503020204020204" pitchFamily="34" charset="-122"/>
                <a:ea typeface="微软雅黑" panose="020B0503020204020204" pitchFamily="34" charset="-122"/>
              </a:rPr>
              <a:t>ASCVD</a:t>
            </a:r>
            <a:r>
              <a:rPr lang="zh-CN" altLang="en-US" sz="2200" dirty="0">
                <a:solidFill>
                  <a:schemeClr val="tx1"/>
                </a:solidFill>
                <a:latin typeface="微软雅黑" panose="020B0503020204020204" pitchFamily="34" charset="-122"/>
                <a:ea typeface="微软雅黑" panose="020B0503020204020204" pitchFamily="34" charset="-122"/>
              </a:rPr>
              <a:t>危险分层，确定</a:t>
            </a:r>
            <a:r>
              <a:rPr lang="en-US" altLang="zh-CN" sz="2200" dirty="0">
                <a:solidFill>
                  <a:schemeClr val="tx1"/>
                </a:solidFill>
                <a:latin typeface="微软雅黑" panose="020B0503020204020204" pitchFamily="34" charset="-122"/>
                <a:ea typeface="微软雅黑" panose="020B0503020204020204" pitchFamily="34" charset="-122"/>
              </a:rPr>
              <a:t>LDL-C</a:t>
            </a:r>
            <a:r>
              <a:rPr lang="zh-CN" altLang="en-US" sz="2200" dirty="0">
                <a:solidFill>
                  <a:schemeClr val="tx1"/>
                </a:solidFill>
                <a:latin typeface="微软雅黑" panose="020B0503020204020204" pitchFamily="34" charset="-122"/>
                <a:ea typeface="微软雅黑" panose="020B0503020204020204" pitchFamily="34" charset="-122"/>
              </a:rPr>
              <a:t>目标值（</a:t>
            </a:r>
            <a:r>
              <a:rPr lang="en-US" altLang="zh-CN" sz="2200" dirty="0">
                <a:solidFill>
                  <a:schemeClr val="tx1"/>
                </a:solidFill>
                <a:latin typeface="微软雅黑" panose="020B0503020204020204" pitchFamily="34" charset="-122"/>
                <a:ea typeface="微软雅黑" panose="020B0503020204020204" pitchFamily="34" charset="-122"/>
              </a:rPr>
              <a:t>Ⅰ</a:t>
            </a:r>
            <a:r>
              <a:rPr lang="zh-CN" altLang="en-US" sz="2200" dirty="0">
                <a:solidFill>
                  <a:schemeClr val="tx1"/>
                </a:solidFill>
                <a:latin typeface="微软雅黑" panose="020B0503020204020204" pitchFamily="34" charset="-122"/>
                <a:ea typeface="微软雅黑" panose="020B0503020204020204" pitchFamily="34" charset="-122"/>
              </a:rPr>
              <a:t>，</a:t>
            </a:r>
            <a:r>
              <a:rPr lang="en-US" altLang="zh-CN" sz="2200" dirty="0">
                <a:solidFill>
                  <a:schemeClr val="tx1"/>
                </a:solidFill>
                <a:latin typeface="微软雅黑" panose="020B0503020204020204" pitchFamily="34" charset="-122"/>
                <a:ea typeface="微软雅黑" panose="020B0503020204020204" pitchFamily="34" charset="-122"/>
              </a:rPr>
              <a:t>A</a:t>
            </a:r>
            <a:r>
              <a:rPr lang="zh-CN" altLang="en-US" sz="2200" dirty="0">
                <a:solidFill>
                  <a:schemeClr val="tx1"/>
                </a:solidFill>
                <a:latin typeface="微软雅黑" panose="020B0503020204020204" pitchFamily="34" charset="-122"/>
                <a:ea typeface="微软雅黑" panose="020B0503020204020204" pitchFamily="34" charset="-122"/>
              </a:rPr>
              <a:t>）。降</a:t>
            </a:r>
            <a:r>
              <a:rPr lang="en-US" altLang="zh-CN" sz="2200" dirty="0">
                <a:solidFill>
                  <a:schemeClr val="tx1"/>
                </a:solidFill>
                <a:latin typeface="微软雅黑" panose="020B0503020204020204" pitchFamily="34" charset="-122"/>
                <a:ea typeface="微软雅黑" panose="020B0503020204020204" pitchFamily="34" charset="-122"/>
              </a:rPr>
              <a:t>LDL-C</a:t>
            </a:r>
            <a:r>
              <a:rPr lang="zh-CN" altLang="en-US" sz="2200" dirty="0">
                <a:solidFill>
                  <a:schemeClr val="tx1"/>
                </a:solidFill>
                <a:latin typeface="微软雅黑" panose="020B0503020204020204" pitchFamily="34" charset="-122"/>
                <a:ea typeface="微软雅黑" panose="020B0503020204020204" pitchFamily="34" charset="-122"/>
              </a:rPr>
              <a:t>药物治疗，</a:t>
            </a:r>
            <a:r>
              <a:rPr lang="zh-CN" altLang="en-US" sz="2200" b="1" dirty="0">
                <a:solidFill>
                  <a:srgbClr val="C00000"/>
                </a:solidFill>
                <a:latin typeface="微软雅黑" panose="020B0503020204020204" pitchFamily="34" charset="-122"/>
                <a:ea typeface="微软雅黑" panose="020B0503020204020204" pitchFamily="34" charset="-122"/>
              </a:rPr>
              <a:t>首选他汀类药物</a:t>
            </a:r>
            <a:r>
              <a:rPr lang="zh-CN" altLang="en-US" sz="2200" dirty="0">
                <a:solidFill>
                  <a:schemeClr val="tx1"/>
                </a:solidFill>
                <a:latin typeface="微软雅黑" panose="020B0503020204020204" pitchFamily="34" charset="-122"/>
                <a:ea typeface="微软雅黑" panose="020B0503020204020204" pitchFamily="34" charset="-122"/>
              </a:rPr>
              <a:t>（</a:t>
            </a:r>
            <a:r>
              <a:rPr lang="en-US" altLang="zh-CN" sz="2200" dirty="0">
                <a:solidFill>
                  <a:schemeClr val="tx1"/>
                </a:solidFill>
                <a:latin typeface="微软雅黑" panose="020B0503020204020204" pitchFamily="34" charset="-122"/>
                <a:ea typeface="微软雅黑" panose="020B0503020204020204" pitchFamily="34" charset="-122"/>
              </a:rPr>
              <a:t>Ⅰ</a:t>
            </a:r>
            <a:r>
              <a:rPr lang="zh-CN" altLang="en-US" sz="2200" dirty="0">
                <a:solidFill>
                  <a:schemeClr val="tx1"/>
                </a:solidFill>
                <a:latin typeface="微软雅黑" panose="020B0503020204020204" pitchFamily="34" charset="-122"/>
                <a:ea typeface="微软雅黑" panose="020B0503020204020204" pitchFamily="34" charset="-122"/>
              </a:rPr>
              <a:t>，</a:t>
            </a:r>
            <a:r>
              <a:rPr lang="en-US" altLang="zh-CN" sz="2200" dirty="0">
                <a:solidFill>
                  <a:schemeClr val="tx1"/>
                </a:solidFill>
                <a:latin typeface="微软雅黑" panose="020B0503020204020204" pitchFamily="34" charset="-122"/>
                <a:ea typeface="微软雅黑" panose="020B0503020204020204" pitchFamily="34" charset="-122"/>
              </a:rPr>
              <a:t>A</a:t>
            </a:r>
            <a:r>
              <a:rPr lang="zh-CN" altLang="en-US" sz="2200" dirty="0">
                <a:solidFill>
                  <a:schemeClr val="tx1"/>
                </a:solidFill>
                <a:latin typeface="微软雅黑" panose="020B0503020204020204" pitchFamily="34" charset="-122"/>
                <a:ea typeface="微软雅黑" panose="020B0503020204020204" pitchFamily="34" charset="-122"/>
              </a:rPr>
              <a:t>）；对不能达标患者，可</a:t>
            </a:r>
            <a:r>
              <a:rPr lang="zh-CN" altLang="en-US" sz="2200" b="1" dirty="0">
                <a:solidFill>
                  <a:srgbClr val="C00000"/>
                </a:solidFill>
                <a:latin typeface="微软雅黑" panose="020B0503020204020204" pitchFamily="34" charset="-122"/>
                <a:ea typeface="微软雅黑" panose="020B0503020204020204" pitchFamily="34" charset="-122"/>
              </a:rPr>
              <a:t>加用胆固醇吸收抑制剂依折麦布或</a:t>
            </a:r>
            <a:r>
              <a:rPr lang="en-US" altLang="zh-CN" sz="2200" b="1" dirty="0">
                <a:solidFill>
                  <a:srgbClr val="C00000"/>
                </a:solidFill>
                <a:latin typeface="微软雅黑" panose="020B0503020204020204" pitchFamily="34" charset="-122"/>
                <a:ea typeface="微软雅黑" panose="020B0503020204020204" pitchFamily="34" charset="-122"/>
              </a:rPr>
              <a:t>PCSK9</a:t>
            </a:r>
            <a:r>
              <a:rPr lang="zh-CN" altLang="en-US" sz="2200" b="1" dirty="0">
                <a:solidFill>
                  <a:srgbClr val="C00000"/>
                </a:solidFill>
                <a:latin typeface="微软雅黑" panose="020B0503020204020204" pitchFamily="34" charset="-122"/>
                <a:ea typeface="微软雅黑" panose="020B0503020204020204" pitchFamily="34" charset="-122"/>
              </a:rPr>
              <a:t>抑制剂</a:t>
            </a:r>
            <a:r>
              <a:rPr lang="zh-CN" altLang="en-US" sz="2200" dirty="0">
                <a:solidFill>
                  <a:schemeClr val="tx1"/>
                </a:solidFill>
                <a:latin typeface="微软雅黑" panose="020B0503020204020204" pitchFamily="34" charset="-122"/>
                <a:ea typeface="微软雅黑" panose="020B0503020204020204" pitchFamily="34" charset="-122"/>
              </a:rPr>
              <a:t>（</a:t>
            </a:r>
            <a:r>
              <a:rPr lang="en-US" altLang="zh-CN" sz="2200" dirty="0">
                <a:solidFill>
                  <a:schemeClr val="tx1"/>
                </a:solidFill>
                <a:latin typeface="微软雅黑" panose="020B0503020204020204" pitchFamily="34" charset="-122"/>
                <a:ea typeface="微软雅黑" panose="020B0503020204020204" pitchFamily="34" charset="-122"/>
              </a:rPr>
              <a:t>Ⅰ</a:t>
            </a:r>
            <a:r>
              <a:rPr lang="zh-CN" altLang="en-US" sz="2200" dirty="0">
                <a:solidFill>
                  <a:schemeClr val="tx1"/>
                </a:solidFill>
                <a:latin typeface="微软雅黑" panose="020B0503020204020204" pitchFamily="34" charset="-122"/>
                <a:ea typeface="微软雅黑" panose="020B0503020204020204" pitchFamily="34" charset="-122"/>
              </a:rPr>
              <a:t>，</a:t>
            </a:r>
            <a:r>
              <a:rPr lang="en-US" altLang="zh-CN" sz="2200" dirty="0">
                <a:solidFill>
                  <a:schemeClr val="tx1"/>
                </a:solidFill>
                <a:latin typeface="微软雅黑" panose="020B0503020204020204" pitchFamily="34" charset="-122"/>
                <a:ea typeface="微软雅黑" panose="020B0503020204020204" pitchFamily="34" charset="-122"/>
              </a:rPr>
              <a:t>A</a:t>
            </a:r>
            <a:r>
              <a:rPr lang="zh-CN" altLang="en-US" sz="2200" dirty="0">
                <a:solidFill>
                  <a:schemeClr val="tx1"/>
                </a:solidFill>
                <a:latin typeface="微软雅黑" panose="020B0503020204020204" pitchFamily="34" charset="-122"/>
                <a:ea typeface="微软雅黑" panose="020B0503020204020204" pitchFamily="34" charset="-122"/>
              </a:rPr>
              <a:t>）。</a:t>
            </a:r>
          </a:p>
          <a:p>
            <a:pPr algn="just">
              <a:lnSpc>
                <a:spcPct val="150000"/>
              </a:lnSpc>
            </a:pPr>
            <a:r>
              <a:rPr lang="zh-CN" altLang="en-US" sz="2200" dirty="0">
                <a:solidFill>
                  <a:schemeClr val="tx1"/>
                </a:solidFill>
                <a:latin typeface="微软雅黑" panose="020B0503020204020204" pitchFamily="34" charset="-122"/>
                <a:ea typeface="微软雅黑" panose="020B0503020204020204" pitchFamily="34" charset="-122"/>
              </a:rPr>
              <a:t>●  高血压患者，</a:t>
            </a:r>
            <a:r>
              <a:rPr lang="zh-CN" altLang="en-US" sz="2200" b="1" dirty="0">
                <a:solidFill>
                  <a:srgbClr val="C00000"/>
                </a:solidFill>
                <a:latin typeface="微软雅黑" panose="020B0503020204020204" pitchFamily="34" charset="-122"/>
                <a:ea typeface="微软雅黑" panose="020B0503020204020204" pitchFamily="34" charset="-122"/>
              </a:rPr>
              <a:t>伴甘油三酯≥</a:t>
            </a:r>
            <a:r>
              <a:rPr lang="en-US" altLang="zh-CN" sz="2200" b="1" dirty="0">
                <a:solidFill>
                  <a:srgbClr val="C00000"/>
                </a:solidFill>
                <a:latin typeface="微软雅黑" panose="020B0503020204020204" pitchFamily="34" charset="-122"/>
                <a:ea typeface="微软雅黑" panose="020B0503020204020204" pitchFamily="34" charset="-122"/>
              </a:rPr>
              <a:t>5.7mmol/L</a:t>
            </a:r>
            <a:r>
              <a:rPr lang="zh-CN" altLang="en-US" sz="2200" b="1" dirty="0">
                <a:solidFill>
                  <a:srgbClr val="C00000"/>
                </a:solidFill>
                <a:latin typeface="微软雅黑" panose="020B0503020204020204" pitchFamily="34" charset="-122"/>
                <a:ea typeface="微软雅黑" panose="020B0503020204020204" pitchFamily="34" charset="-122"/>
              </a:rPr>
              <a:t>时</a:t>
            </a:r>
            <a:r>
              <a:rPr lang="zh-CN" altLang="en-US" sz="2200" dirty="0">
                <a:solidFill>
                  <a:schemeClr val="tx1"/>
                </a:solidFill>
                <a:latin typeface="微软雅黑" panose="020B0503020204020204" pitchFamily="34" charset="-122"/>
                <a:ea typeface="微软雅黑" panose="020B0503020204020204" pitchFamily="34" charset="-122"/>
              </a:rPr>
              <a:t>，为降低胰腺炎风险，需启用贝特类或</a:t>
            </a:r>
            <a:r>
              <a:rPr lang="en-US" altLang="zh-CN" sz="2200" dirty="0">
                <a:solidFill>
                  <a:schemeClr val="tx1"/>
                </a:solidFill>
                <a:latin typeface="微软雅黑" panose="020B0503020204020204" pitchFamily="34" charset="-122"/>
                <a:ea typeface="微软雅黑" panose="020B0503020204020204" pitchFamily="34" charset="-122"/>
              </a:rPr>
              <a:t>Omega-3</a:t>
            </a:r>
            <a:r>
              <a:rPr lang="zh-CN" altLang="en-US" sz="2200" dirty="0">
                <a:solidFill>
                  <a:schemeClr val="tx1"/>
                </a:solidFill>
                <a:latin typeface="微软雅黑" panose="020B0503020204020204" pitchFamily="34" charset="-122"/>
                <a:ea typeface="微软雅黑" panose="020B0503020204020204" pitchFamily="34" charset="-122"/>
              </a:rPr>
              <a:t>多不饱和脂肪酸治疗（</a:t>
            </a:r>
            <a:r>
              <a:rPr lang="en-US" altLang="zh-CN" sz="2200" dirty="0" err="1">
                <a:solidFill>
                  <a:schemeClr val="tx1"/>
                </a:solidFill>
                <a:latin typeface="微软雅黑" panose="020B0503020204020204" pitchFamily="34" charset="-122"/>
                <a:ea typeface="微软雅黑" panose="020B0503020204020204" pitchFamily="34" charset="-122"/>
              </a:rPr>
              <a:t>Ⅱa</a:t>
            </a:r>
            <a:r>
              <a:rPr lang="zh-CN" altLang="en-US" sz="2200" dirty="0">
                <a:solidFill>
                  <a:schemeClr val="tx1"/>
                </a:solidFill>
                <a:latin typeface="微软雅黑" panose="020B0503020204020204" pitchFamily="34" charset="-122"/>
                <a:ea typeface="微软雅黑" panose="020B0503020204020204" pitchFamily="34" charset="-122"/>
              </a:rPr>
              <a:t>，</a:t>
            </a:r>
            <a:r>
              <a:rPr lang="en-US" altLang="zh-CN" sz="2200" dirty="0">
                <a:solidFill>
                  <a:schemeClr val="tx1"/>
                </a:solidFill>
                <a:latin typeface="微软雅黑" panose="020B0503020204020204" pitchFamily="34" charset="-122"/>
                <a:ea typeface="微软雅黑" panose="020B0503020204020204" pitchFamily="34" charset="-122"/>
              </a:rPr>
              <a:t>B</a:t>
            </a:r>
            <a:r>
              <a:rPr lang="zh-CN" altLang="en-US" sz="2200" dirty="0">
                <a:solidFill>
                  <a:schemeClr val="tx1"/>
                </a:solidFill>
                <a:latin typeface="微软雅黑" panose="020B0503020204020204" pitchFamily="34" charset="-122"/>
                <a:ea typeface="微软雅黑" panose="020B0503020204020204" pitchFamily="34" charset="-122"/>
              </a:rPr>
              <a:t>）。</a:t>
            </a:r>
          </a:p>
        </p:txBody>
      </p:sp>
      <p:sp>
        <p:nvSpPr>
          <p:cNvPr id="3" name="圆角矩形 4"/>
          <p:cNvSpPr/>
          <p:nvPr/>
        </p:nvSpPr>
        <p:spPr>
          <a:xfrm>
            <a:off x="714801" y="1730828"/>
            <a:ext cx="10762397" cy="4169229"/>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4" name="矩形 3"/>
          <p:cNvSpPr/>
          <p:nvPr/>
        </p:nvSpPr>
        <p:spPr>
          <a:xfrm>
            <a:off x="714801" y="626666"/>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微软雅黑" panose="020B0503020204020204" pitchFamily="34" charset="-122"/>
                <a:ea typeface="微软雅黑" panose="020B0503020204020204" pitchFamily="34" charset="-122"/>
              </a:rPr>
              <a:t>要点</a:t>
            </a:r>
            <a:r>
              <a:rPr lang="en-US" altLang="zh-CN" sz="3200" b="1" dirty="0">
                <a:solidFill>
                  <a:srgbClr val="004582"/>
                </a:solidFill>
                <a:latin typeface="微软雅黑" panose="020B0503020204020204" pitchFamily="34" charset="-122"/>
                <a:ea typeface="微软雅黑" panose="020B0503020204020204" pitchFamily="34" charset="-122"/>
              </a:rPr>
              <a:t>5I   </a:t>
            </a:r>
            <a:r>
              <a:rPr lang="zh-CN" altLang="en-US" sz="3200" b="1" dirty="0">
                <a:solidFill>
                  <a:srgbClr val="004582"/>
                </a:solidFill>
                <a:latin typeface="微软雅黑" panose="020B0503020204020204" pitchFamily="34" charset="-122"/>
                <a:ea typeface="微软雅黑" panose="020B0503020204020204" pitchFamily="34" charset="-122"/>
              </a:rPr>
              <a:t>调脂治疗</a:t>
            </a:r>
            <a:endParaRPr lang="zh-CN" altLang="en-US" sz="3200" dirty="0">
              <a:solidFill>
                <a:srgbClr val="004582"/>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FDFD79-C4B9-83AB-6999-709DB2DC79F5}"/>
              </a:ext>
            </a:extLst>
          </p:cNvPr>
          <p:cNvSpPr>
            <a:spLocks noGrp="1"/>
          </p:cNvSpPr>
          <p:nvPr>
            <p:ph type="title"/>
          </p:nvPr>
        </p:nvSpPr>
        <p:spPr>
          <a:xfrm>
            <a:off x="717550" y="217382"/>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高血压患者</a:t>
            </a:r>
            <a:r>
              <a:rPr lang="zh-CN" altLang="en-US" b="1" dirty="0">
                <a:latin typeface="微软雅黑" panose="020B0503020204020204" pitchFamily="34" charset="-122"/>
                <a:ea typeface="微软雅黑" panose="020B0503020204020204" pitchFamily="34" charset="-122"/>
              </a:rPr>
              <a:t>降</a:t>
            </a:r>
            <a:r>
              <a:rPr lang="en-US" altLang="zh-CN" b="1" dirty="0">
                <a:latin typeface="微软雅黑" panose="020B0503020204020204" pitchFamily="34" charset="-122"/>
                <a:ea typeface="微软雅黑" panose="020B0503020204020204" pitchFamily="34" charset="-122"/>
              </a:rPr>
              <a:t>LDL-C</a:t>
            </a:r>
            <a:r>
              <a:rPr lang="zh-CN" altLang="en-US" b="1" dirty="0">
                <a:latin typeface="微软雅黑" panose="020B0503020204020204" pitchFamily="34" charset="-122"/>
                <a:ea typeface="微软雅黑" panose="020B0503020204020204" pitchFamily="34" charset="-122"/>
              </a:rPr>
              <a:t>的时机和药物选择</a:t>
            </a:r>
            <a:endParaRPr lang="zh-CN" altLang="en-US" b="1" dirty="0">
              <a:solidFill>
                <a:schemeClr val="tx1"/>
              </a:solidFill>
              <a:latin typeface="微软雅黑" panose="020B0503020204020204" pitchFamily="34" charset="-122"/>
              <a:ea typeface="微软雅黑" panose="020B0503020204020204" pitchFamily="34" charset="-122"/>
            </a:endParaRPr>
          </a:p>
        </p:txBody>
      </p:sp>
      <p:graphicFrame>
        <p:nvGraphicFramePr>
          <p:cNvPr id="3" name="表格 2">
            <a:extLst>
              <a:ext uri="{FF2B5EF4-FFF2-40B4-BE49-F238E27FC236}">
                <a16:creationId xmlns:a16="http://schemas.microsoft.com/office/drawing/2014/main" id="{433EAFFF-6554-8303-535C-A6E7A63CB7AE}"/>
              </a:ext>
            </a:extLst>
          </p:cNvPr>
          <p:cNvGraphicFramePr>
            <a:graphicFrameLocks noGrp="1"/>
          </p:cNvGraphicFramePr>
          <p:nvPr/>
        </p:nvGraphicFramePr>
        <p:xfrm>
          <a:off x="531488" y="1273799"/>
          <a:ext cx="6174112" cy="4941944"/>
        </p:xfrm>
        <a:graphic>
          <a:graphicData uri="http://schemas.openxmlformats.org/drawingml/2006/table">
            <a:tbl>
              <a:tblPr firstRow="1" bandRow="1">
                <a:tableStyleId>{7DF18680-E054-41AD-8BC1-D1AEF772440D}</a:tableStyleId>
              </a:tblPr>
              <a:tblGrid>
                <a:gridCol w="6174112">
                  <a:extLst>
                    <a:ext uri="{9D8B030D-6E8A-4147-A177-3AD203B41FA5}">
                      <a16:colId xmlns:a16="http://schemas.microsoft.com/office/drawing/2014/main" val="749371138"/>
                    </a:ext>
                  </a:extLst>
                </a:gridCol>
              </a:tblGrid>
              <a:tr h="788621">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2000" b="1" kern="100" dirty="0">
                          <a:effectLst/>
                          <a:latin typeface="微软雅黑" panose="020B0503020204020204" pitchFamily="34" charset="-122"/>
                          <a:ea typeface="微软雅黑" panose="020B0503020204020204" pitchFamily="34" charset="-122"/>
                        </a:rPr>
                        <a:t>降</a:t>
                      </a:r>
                      <a:r>
                        <a:rPr lang="en-US" altLang="zh-CN" sz="2000" b="1" kern="100" dirty="0">
                          <a:effectLst/>
                          <a:latin typeface="微软雅黑" panose="020B0503020204020204" pitchFamily="34" charset="-122"/>
                          <a:ea typeface="微软雅黑" panose="020B0503020204020204" pitchFamily="34" charset="-122"/>
                        </a:rPr>
                        <a:t>LDL-C</a:t>
                      </a:r>
                      <a:r>
                        <a:rPr lang="zh-CN" altLang="en-US" sz="2000" b="1" kern="100" dirty="0">
                          <a:effectLst/>
                          <a:latin typeface="微软雅黑" panose="020B0503020204020204" pitchFamily="34" charset="-122"/>
                          <a:ea typeface="微软雅黑" panose="020B0503020204020204" pitchFamily="34" charset="-122"/>
                        </a:rPr>
                        <a:t>治疗的时机</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13D85"/>
                    </a:solidFill>
                  </a:tcPr>
                </a:tc>
                <a:extLst>
                  <a:ext uri="{0D108BD9-81ED-4DB2-BD59-A6C34878D82A}">
                    <a16:rowId xmlns:a16="http://schemas.microsoft.com/office/drawing/2014/main" val="3386181456"/>
                  </a:ext>
                </a:extLst>
              </a:tr>
              <a:tr h="4153323">
                <a:tc>
                  <a:txBody>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在积极降压治疗同时，</a:t>
                      </a:r>
                      <a:r>
                        <a:rPr lang="en-US" altLang="zh-CN"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ASCVD</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高危以上患者</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，须尽早联合降</a:t>
                      </a:r>
                      <a:r>
                        <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rPr>
                        <a:t>LDL-C</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药物治疗，促进</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血压和血</a:t>
                      </a:r>
                      <a:r>
                        <a:rPr lang="en-US" altLang="zh-CN"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LDL-C</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双达标</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，并长期维持治疗。</a:t>
                      </a:r>
                      <a:endPar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endParaRPr>
                    </a:p>
                    <a:p>
                      <a:pPr marL="285750" indent="-285750" algn="just">
                        <a:lnSpc>
                          <a:spcPct val="150000"/>
                        </a:lnSpc>
                        <a:buFont typeface="Arial" panose="020B0604020202020204" pitchFamily="34" charset="0"/>
                        <a:buChar char="•"/>
                      </a:pP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高血压患者，当血</a:t>
                      </a:r>
                      <a:r>
                        <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rPr>
                        <a:t>LDL-C</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水平超过其相应</a:t>
                      </a:r>
                      <a:r>
                        <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rPr>
                        <a:t>ASCVD</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危险级别的靶目标水平时，均需进行调脂治疗。</a:t>
                      </a:r>
                      <a:endPar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endParaRPr>
                    </a:p>
                    <a:p>
                      <a:pPr marL="285750" indent="-285750" algn="just">
                        <a:lnSpc>
                          <a:spcPct val="150000"/>
                        </a:lnSpc>
                        <a:buFont typeface="Arial" panose="020B0604020202020204" pitchFamily="34" charset="0"/>
                        <a:buChar char="•"/>
                      </a:pP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首先应</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重视生活方式干预</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，包括戒烟、控制体重、低盐低脂饮食、增强有氧运动等。</a:t>
                      </a:r>
                      <a:endPar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endParaRPr>
                    </a:p>
                    <a:p>
                      <a:pPr marL="285750" indent="-285750" algn="just">
                        <a:lnSpc>
                          <a:spcPct val="150000"/>
                        </a:lnSpc>
                        <a:buFont typeface="Arial" panose="020B0604020202020204" pitchFamily="34" charset="0"/>
                        <a:buChar char="•"/>
                      </a:pPr>
                      <a:r>
                        <a:rPr lang="en-US" altLang="zh-CN"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ASCVD</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中危</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风险者，若血</a:t>
                      </a:r>
                      <a:r>
                        <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rPr>
                        <a:t>LDL-C≥2.6mmol/L</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，在生活方式干预的同时，可考虑启动降</a:t>
                      </a:r>
                      <a:r>
                        <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rPr>
                        <a:t>LDL-C</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药物治疗；</a:t>
                      </a:r>
                      <a:r>
                        <a:rPr lang="en-US" altLang="zh-CN"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ASCVD</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低危</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风险者，若血</a:t>
                      </a:r>
                      <a:r>
                        <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rPr>
                        <a:t>LDL-C≥3.4mmol/L</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，加强生活方式干预，并定期随访。</a:t>
                      </a: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13D85">
                        <a:alpha val="15000"/>
                      </a:srgbClr>
                    </a:solidFill>
                  </a:tcPr>
                </a:tc>
                <a:extLst>
                  <a:ext uri="{0D108BD9-81ED-4DB2-BD59-A6C34878D82A}">
                    <a16:rowId xmlns:a16="http://schemas.microsoft.com/office/drawing/2014/main" val="1733083682"/>
                  </a:ext>
                </a:extLst>
              </a:tr>
            </a:tbl>
          </a:graphicData>
        </a:graphic>
      </p:graphicFrame>
      <p:graphicFrame>
        <p:nvGraphicFramePr>
          <p:cNvPr id="4" name="表格 3">
            <a:extLst>
              <a:ext uri="{FF2B5EF4-FFF2-40B4-BE49-F238E27FC236}">
                <a16:creationId xmlns:a16="http://schemas.microsoft.com/office/drawing/2014/main" id="{3D20498D-CD69-23A9-FF2C-39B05DDD0BB7}"/>
              </a:ext>
            </a:extLst>
          </p:cNvPr>
          <p:cNvGraphicFramePr>
            <a:graphicFrameLocks noGrp="1"/>
          </p:cNvGraphicFramePr>
          <p:nvPr/>
        </p:nvGraphicFramePr>
        <p:xfrm>
          <a:off x="6814457" y="1241311"/>
          <a:ext cx="4397829" cy="4974431"/>
        </p:xfrm>
        <a:graphic>
          <a:graphicData uri="http://schemas.openxmlformats.org/drawingml/2006/table">
            <a:tbl>
              <a:tblPr firstRow="1" bandRow="1">
                <a:tableStyleId>{7DF18680-E054-41AD-8BC1-D1AEF772440D}</a:tableStyleId>
              </a:tblPr>
              <a:tblGrid>
                <a:gridCol w="4397829">
                  <a:extLst>
                    <a:ext uri="{9D8B030D-6E8A-4147-A177-3AD203B41FA5}">
                      <a16:colId xmlns:a16="http://schemas.microsoft.com/office/drawing/2014/main" val="3013249698"/>
                    </a:ext>
                  </a:extLst>
                </a:gridCol>
              </a:tblGrid>
              <a:tr h="773047">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1800" b="1" kern="0" dirty="0">
                          <a:effectLst/>
                          <a:latin typeface="微软雅黑" panose="020B0503020204020204" pitchFamily="34" charset="-122"/>
                          <a:ea typeface="微软雅黑" panose="020B0503020204020204" pitchFamily="34" charset="-122"/>
                        </a:rPr>
                        <a:t>降</a:t>
                      </a:r>
                      <a:r>
                        <a:rPr lang="en-US" altLang="zh-CN" sz="1800" b="1" kern="0" dirty="0">
                          <a:effectLst/>
                          <a:latin typeface="微软雅黑" panose="020B0503020204020204" pitchFamily="34" charset="-122"/>
                          <a:ea typeface="微软雅黑" panose="020B0503020204020204" pitchFamily="34" charset="-122"/>
                        </a:rPr>
                        <a:t>LDL-C</a:t>
                      </a:r>
                      <a:r>
                        <a:rPr lang="zh-CN" altLang="en-US" sz="1800" b="1" kern="0" dirty="0">
                          <a:effectLst/>
                          <a:latin typeface="微软雅黑" panose="020B0503020204020204" pitchFamily="34" charset="-122"/>
                          <a:ea typeface="微软雅黑" panose="020B0503020204020204" pitchFamily="34" charset="-122"/>
                        </a:rPr>
                        <a:t>治疗的药物选择</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86181456"/>
                  </a:ext>
                </a:extLst>
              </a:tr>
              <a:tr h="4201384">
                <a:tc>
                  <a:txBody>
                    <a:bodyPr/>
                    <a:lstStyle/>
                    <a:p>
                      <a:pPr marL="285750" indent="-285750" algn="just">
                        <a:lnSpc>
                          <a:spcPct val="150000"/>
                        </a:lnSpc>
                        <a:buFont typeface="Arial" panose="020B0604020202020204" pitchFamily="34" charset="0"/>
                        <a:buChar char="•"/>
                      </a:pP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降</a:t>
                      </a:r>
                      <a:r>
                        <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rPr>
                        <a:t>LDL-C</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药物治疗，</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首选他汀</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类药物。</a:t>
                      </a:r>
                      <a:endPar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endParaRPr>
                    </a:p>
                    <a:p>
                      <a:pPr marL="285750" indent="-285750" algn="just">
                        <a:lnSpc>
                          <a:spcPct val="150000"/>
                        </a:lnSpc>
                        <a:buFont typeface="Arial" panose="020B0604020202020204" pitchFamily="34" charset="0"/>
                        <a:buChar char="•"/>
                      </a:pP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启动药物治疗</a:t>
                      </a:r>
                      <a:r>
                        <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rPr>
                        <a:t>4~6</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周后复查血脂，</a:t>
                      </a:r>
                      <a:r>
                        <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rPr>
                        <a:t>LDL-C</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达到目标值后，继续维持长期治疗。</a:t>
                      </a:r>
                      <a:endPar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endParaRPr>
                    </a:p>
                    <a:p>
                      <a:pPr marL="285750" indent="-285750" algn="just">
                        <a:lnSpc>
                          <a:spcPct val="150000"/>
                        </a:lnSpc>
                        <a:buFont typeface="Arial" panose="020B0604020202020204" pitchFamily="34" charset="0"/>
                        <a:buChar char="•"/>
                      </a:pP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对中等强度他汀类药物治疗后</a:t>
                      </a:r>
                      <a:r>
                        <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rPr>
                        <a:t>LDL-C</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不能达标者可加用</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依折麦布</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a:t>
                      </a:r>
                      <a:endPar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endParaRPr>
                    </a:p>
                    <a:p>
                      <a:pPr marL="285750" indent="-285750" algn="just">
                        <a:lnSpc>
                          <a:spcPct val="150000"/>
                        </a:lnSpc>
                        <a:buFont typeface="Arial" panose="020B0604020202020204" pitchFamily="34" charset="0"/>
                        <a:buChar char="•"/>
                      </a:pP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最大耐受剂量他汀类药物和依折麦布治疗后</a:t>
                      </a:r>
                      <a:r>
                        <a:rPr lang="en-US" altLang="zh-CN" sz="1600" b="1" kern="100" dirty="0">
                          <a:effectLst/>
                          <a:latin typeface="Microsoft YaHei" panose="020B0503020204020204" pitchFamily="34" charset="-122"/>
                          <a:ea typeface="Microsoft YaHei" panose="020B0503020204020204" pitchFamily="34" charset="-122"/>
                          <a:cs typeface="宋体" panose="02010600030101010101" pitchFamily="2" charset="-122"/>
                        </a:rPr>
                        <a:t>LDL-C</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仍不达标的急性冠脉综合征患者，可联用</a:t>
                      </a:r>
                      <a:r>
                        <a:rPr lang="en-US" altLang="zh-CN"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PCSK9</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抑制剂</a:t>
                      </a:r>
                      <a:r>
                        <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rPr>
                        <a:t>。</a:t>
                      </a: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alpha val="10000"/>
                      </a:srgbClr>
                    </a:solidFill>
                  </a:tcPr>
                </a:tc>
                <a:extLst>
                  <a:ext uri="{0D108BD9-81ED-4DB2-BD59-A6C34878D82A}">
                    <a16:rowId xmlns:a16="http://schemas.microsoft.com/office/drawing/2014/main" val="1733083682"/>
                  </a:ext>
                </a:extLst>
              </a:tr>
            </a:tbl>
          </a:graphicData>
        </a:graphic>
      </p:graphicFrame>
    </p:spTree>
    <p:extLst>
      <p:ext uri="{BB962C8B-B14F-4D97-AF65-F5344CB8AC3E}">
        <p14:creationId xmlns:p14="http://schemas.microsoft.com/office/powerpoint/2010/main" val="148803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445314E8-0125-7244-F90E-212A42578AE4}"/>
              </a:ext>
            </a:extLst>
          </p:cNvPr>
          <p:cNvSpPr>
            <a:spLocks noChangeArrowheads="1"/>
          </p:cNvSpPr>
          <p:nvPr/>
        </p:nvSpPr>
        <p:spPr bwMode="auto">
          <a:xfrm>
            <a:off x="2397485" y="313607"/>
            <a:ext cx="71048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20000"/>
              </a:lnSpc>
              <a:spcBef>
                <a:spcPct val="75000"/>
              </a:spcBef>
              <a:buClr>
                <a:schemeClr val="hlink"/>
              </a:buClr>
              <a:buFont typeface="Arial" pitchFamily="34" charset="0"/>
              <a:buChar char="►"/>
              <a:defRPr sz="2400">
                <a:solidFill>
                  <a:schemeClr val="tx1"/>
                </a:solidFill>
                <a:latin typeface="Arial" pitchFamily="34" charset="0"/>
                <a:ea typeface="黑体" pitchFamily="49" charset="-122"/>
                <a:cs typeface="Arial" pitchFamily="34" charset="0"/>
              </a:defRPr>
            </a:lvl1pPr>
            <a:lvl2pPr marL="742950" indent="-285750" eaLnBrk="0" hangingPunct="0">
              <a:lnSpc>
                <a:spcPct val="120000"/>
              </a:lnSpc>
              <a:spcBef>
                <a:spcPct val="50000"/>
              </a:spcBef>
              <a:buChar char="–"/>
              <a:defRPr sz="2400">
                <a:solidFill>
                  <a:schemeClr val="tx1"/>
                </a:solidFill>
                <a:latin typeface="Arial" pitchFamily="34" charset="0"/>
                <a:ea typeface="黑体" pitchFamily="49" charset="-122"/>
                <a:cs typeface="Arial" pitchFamily="34" charset="0"/>
              </a:defRPr>
            </a:lvl2pPr>
            <a:lvl3pPr marL="1143000" indent="-228600" eaLnBrk="0" hangingPunct="0">
              <a:lnSpc>
                <a:spcPct val="120000"/>
              </a:lnSpc>
              <a:spcBef>
                <a:spcPct val="50000"/>
              </a:spcBef>
              <a:buChar char="•"/>
              <a:defRPr sz="2400">
                <a:solidFill>
                  <a:schemeClr val="tx1"/>
                </a:solidFill>
                <a:latin typeface="Arial" pitchFamily="34" charset="0"/>
                <a:ea typeface="黑体" pitchFamily="49" charset="-122"/>
                <a:cs typeface="Arial" pitchFamily="34" charset="0"/>
              </a:defRPr>
            </a:lvl3pPr>
            <a:lvl4pPr marL="1600200" indent="-228600" eaLnBrk="0" hangingPunct="0">
              <a:spcBef>
                <a:spcPct val="20000"/>
              </a:spcBef>
              <a:buChar char="–"/>
              <a:defRPr sz="2000">
                <a:solidFill>
                  <a:schemeClr val="tx1"/>
                </a:solidFill>
                <a:latin typeface="Arial" pitchFamily="34" charset="0"/>
                <a:ea typeface="黑体" pitchFamily="49" charset="-122"/>
              </a:defRPr>
            </a:lvl4pPr>
            <a:lvl5pPr marL="2057400" indent="-228600" eaLnBrk="0" hangingPunct="0">
              <a:spcBef>
                <a:spcPct val="20000"/>
              </a:spcBef>
              <a:buChar char="»"/>
              <a:defRPr sz="2000">
                <a:solidFill>
                  <a:schemeClr val="tx1"/>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黑体" pitchFamily="49" charset="-122"/>
              </a:defRPr>
            </a:lvl9pPr>
          </a:lstStyle>
          <a:p>
            <a:pPr algn="ctr" eaLnBrk="1" fontAlgn="base" hangingPunct="1">
              <a:lnSpc>
                <a:spcPct val="100000"/>
              </a:lnSpc>
              <a:spcBef>
                <a:spcPct val="0"/>
              </a:spcBef>
              <a:spcAft>
                <a:spcPct val="0"/>
              </a:spcAft>
              <a:buClrTx/>
              <a:buFontTx/>
              <a:buNone/>
            </a:pPr>
            <a:r>
              <a:rPr lang="zh-CN" altLang="en-US" sz="2800" b="1" dirty="0">
                <a:latin typeface="Microsoft YaHei" panose="020B0503020204020204" pitchFamily="34" charset="-122"/>
                <a:ea typeface="Microsoft YaHei" panose="020B0503020204020204" pitchFamily="34" charset="-122"/>
              </a:rPr>
              <a:t>高血压患者降</a:t>
            </a:r>
            <a:r>
              <a:rPr lang="en-US" altLang="zh-CN" sz="2800" b="1" dirty="0">
                <a:latin typeface="Microsoft YaHei" panose="020B0503020204020204" pitchFamily="34" charset="-122"/>
                <a:ea typeface="Microsoft YaHei" panose="020B0503020204020204" pitchFamily="34" charset="-122"/>
              </a:rPr>
              <a:t>LDL-C</a:t>
            </a:r>
            <a:r>
              <a:rPr lang="zh-CN" altLang="en-US" sz="2800" b="1" dirty="0">
                <a:latin typeface="Microsoft YaHei" panose="020B0503020204020204" pitchFamily="34" charset="-122"/>
                <a:ea typeface="Microsoft YaHei" panose="020B0503020204020204" pitchFamily="34" charset="-122"/>
              </a:rPr>
              <a:t>、非</a:t>
            </a:r>
            <a:r>
              <a:rPr lang="en-US" altLang="zh-CN" sz="2800" b="1" dirty="0">
                <a:latin typeface="Microsoft YaHei" panose="020B0503020204020204" pitchFamily="34" charset="-122"/>
                <a:ea typeface="Microsoft YaHei" panose="020B0503020204020204" pitchFamily="34" charset="-122"/>
              </a:rPr>
              <a:t>HDL-C</a:t>
            </a:r>
            <a:r>
              <a:rPr lang="zh-CN" altLang="en-US" sz="2800" b="1" dirty="0">
                <a:latin typeface="Microsoft YaHei" panose="020B0503020204020204" pitchFamily="34" charset="-122"/>
                <a:ea typeface="Microsoft YaHei" panose="020B0503020204020204" pitchFamily="34" charset="-122"/>
              </a:rPr>
              <a:t>的目标推荐</a:t>
            </a:r>
            <a:endParaRPr lang="en" altLang="zh-CN" sz="2800" b="1" dirty="0">
              <a:latin typeface="Microsoft YaHei" panose="020B0503020204020204" pitchFamily="34" charset="-122"/>
              <a:ea typeface="Microsoft YaHei" panose="020B0503020204020204" pitchFamily="34" charset="-122"/>
            </a:endParaRPr>
          </a:p>
        </p:txBody>
      </p:sp>
      <p:graphicFrame>
        <p:nvGraphicFramePr>
          <p:cNvPr id="3" name="内容占位符 3">
            <a:extLst>
              <a:ext uri="{FF2B5EF4-FFF2-40B4-BE49-F238E27FC236}">
                <a16:creationId xmlns:a16="http://schemas.microsoft.com/office/drawing/2014/main" id="{0F6CF7EE-E443-C933-6CCA-D39D82709641}"/>
              </a:ext>
            </a:extLst>
          </p:cNvPr>
          <p:cNvGraphicFramePr>
            <a:graphicFrameLocks/>
          </p:cNvGraphicFramePr>
          <p:nvPr>
            <p:extLst>
              <p:ext uri="{D42A27DB-BD31-4B8C-83A1-F6EECF244321}">
                <p14:modId xmlns:p14="http://schemas.microsoft.com/office/powerpoint/2010/main" val="304288020"/>
              </p:ext>
            </p:extLst>
          </p:nvPr>
        </p:nvGraphicFramePr>
        <p:xfrm>
          <a:off x="800779" y="2302275"/>
          <a:ext cx="10590442" cy="3837252"/>
        </p:xfrm>
        <a:graphic>
          <a:graphicData uri="http://schemas.openxmlformats.org/drawingml/2006/table">
            <a:tbl>
              <a:tblPr firstRow="1" bandRow="1">
                <a:tableStyleId>{69012ECD-51FC-41F1-AA8D-1B2483CD663E}</a:tableStyleId>
              </a:tblPr>
              <a:tblGrid>
                <a:gridCol w="4124326">
                  <a:extLst>
                    <a:ext uri="{9D8B030D-6E8A-4147-A177-3AD203B41FA5}">
                      <a16:colId xmlns:a16="http://schemas.microsoft.com/office/drawing/2014/main" val="20000"/>
                    </a:ext>
                  </a:extLst>
                </a:gridCol>
                <a:gridCol w="3287486">
                  <a:extLst>
                    <a:ext uri="{9D8B030D-6E8A-4147-A177-3AD203B41FA5}">
                      <a16:colId xmlns:a16="http://schemas.microsoft.com/office/drawing/2014/main" val="20001"/>
                    </a:ext>
                  </a:extLst>
                </a:gridCol>
                <a:gridCol w="3178630">
                  <a:extLst>
                    <a:ext uri="{9D8B030D-6E8A-4147-A177-3AD203B41FA5}">
                      <a16:colId xmlns:a16="http://schemas.microsoft.com/office/drawing/2014/main" val="20002"/>
                    </a:ext>
                  </a:extLst>
                </a:gridCol>
              </a:tblGrid>
              <a:tr h="639542">
                <a:tc>
                  <a:txBody>
                    <a:bodyPr/>
                    <a:lstStyle/>
                    <a:p>
                      <a:pPr algn="ctr">
                        <a:lnSpc>
                          <a:spcPct val="150000"/>
                        </a:lnSpc>
                        <a:spcBef>
                          <a:spcPts val="0"/>
                        </a:spcBef>
                        <a:spcAft>
                          <a:spcPts val="0"/>
                        </a:spcAft>
                      </a:pPr>
                      <a:r>
                        <a:rPr lang="zh-CN" altLang="en-US" sz="2000" b="1" kern="100" dirty="0">
                          <a:solidFill>
                            <a:schemeClr val="bg1"/>
                          </a:solidFill>
                          <a:effectLst/>
                          <a:latin typeface="Microsoft YaHei" panose="020B0503020204020204" pitchFamily="34" charset="-122"/>
                          <a:ea typeface="Microsoft YaHei" panose="020B0503020204020204" pitchFamily="34" charset="-122"/>
                        </a:rPr>
                        <a:t>临床状态</a:t>
                      </a:r>
                      <a:endParaRPr lang="zh-CN" sz="2000" b="1" kern="100" dirty="0">
                        <a:solidFill>
                          <a:schemeClr val="bg1"/>
                        </a:solidFill>
                        <a:effectLst/>
                        <a:latin typeface="Microsoft YaHei" panose="020B0503020204020204" pitchFamily="34" charset="-122"/>
                        <a:ea typeface="Microsoft YaHei" panose="020B0503020204020204" pitchFamily="34" charset="-122"/>
                      </a:endParaRPr>
                    </a:p>
                  </a:txBody>
                  <a:tcPr marL="0" marR="0" marT="0" marB="0" anchor="ctr">
                    <a:solidFill>
                      <a:srgbClr val="004582"/>
                    </a:solidFill>
                  </a:tcPr>
                </a:tc>
                <a:tc>
                  <a:txBody>
                    <a:bodyPr/>
                    <a:lstStyle/>
                    <a:p>
                      <a:pPr algn="ctr">
                        <a:lnSpc>
                          <a:spcPct val="150000"/>
                        </a:lnSpc>
                        <a:spcBef>
                          <a:spcPts val="0"/>
                        </a:spcBef>
                        <a:spcAft>
                          <a:spcPts val="0"/>
                        </a:spcAft>
                      </a:pPr>
                      <a:r>
                        <a:rPr lang="en-US" altLang="zh-CN" sz="2000" b="1" kern="100" dirty="0">
                          <a:solidFill>
                            <a:schemeClr val="bg1"/>
                          </a:solidFill>
                          <a:effectLst/>
                          <a:latin typeface="Microsoft YaHei" panose="020B0503020204020204" pitchFamily="34" charset="-122"/>
                          <a:ea typeface="Microsoft YaHei" panose="020B0503020204020204" pitchFamily="34" charset="-122"/>
                        </a:rPr>
                        <a:t>LDL-C</a:t>
                      </a:r>
                      <a:r>
                        <a:rPr lang="zh-CN" altLang="en-US" sz="2000" b="1" kern="100" dirty="0">
                          <a:solidFill>
                            <a:schemeClr val="bg1"/>
                          </a:solidFill>
                          <a:effectLst/>
                          <a:latin typeface="Microsoft YaHei" panose="020B0503020204020204" pitchFamily="34" charset="-122"/>
                          <a:ea typeface="Microsoft YaHei" panose="020B0503020204020204" pitchFamily="34" charset="-122"/>
                        </a:rPr>
                        <a:t>目标（</a:t>
                      </a:r>
                      <a:r>
                        <a:rPr lang="en-US" altLang="zh-CN" sz="2000" b="1" kern="100" dirty="0">
                          <a:solidFill>
                            <a:schemeClr val="bg1"/>
                          </a:solidFill>
                          <a:effectLst/>
                          <a:latin typeface="Microsoft YaHei" panose="020B0503020204020204" pitchFamily="34" charset="-122"/>
                          <a:ea typeface="Microsoft YaHei" panose="020B0503020204020204" pitchFamily="34" charset="-122"/>
                        </a:rPr>
                        <a:t>mmol/L</a:t>
                      </a:r>
                      <a:r>
                        <a:rPr lang="zh-CN" altLang="en-US" sz="2000" b="1" kern="100" dirty="0">
                          <a:solidFill>
                            <a:schemeClr val="bg1"/>
                          </a:solidFill>
                          <a:effectLst/>
                          <a:latin typeface="Microsoft YaHei" panose="020B0503020204020204" pitchFamily="34" charset="-122"/>
                          <a:ea typeface="Microsoft YaHei" panose="020B0503020204020204" pitchFamily="34" charset="-122"/>
                        </a:rPr>
                        <a:t>）</a:t>
                      </a:r>
                      <a:endParaRPr lang="zh-CN" sz="2000" b="1" kern="100" dirty="0">
                        <a:solidFill>
                          <a:schemeClr val="bg1"/>
                        </a:solidFill>
                        <a:effectLst/>
                        <a:latin typeface="Microsoft YaHei" panose="020B0503020204020204" pitchFamily="34" charset="-122"/>
                        <a:ea typeface="Microsoft YaHei" panose="020B0503020204020204" pitchFamily="34" charset="-122"/>
                      </a:endParaRPr>
                    </a:p>
                  </a:txBody>
                  <a:tcPr marL="0" marR="0" marT="0" marB="0" anchor="ctr">
                    <a:solidFill>
                      <a:srgbClr val="004582"/>
                    </a:solidFill>
                  </a:tcPr>
                </a:tc>
                <a:tc>
                  <a:txBody>
                    <a:bodyPr/>
                    <a:lstStyle/>
                    <a:p>
                      <a:pPr algn="ctr">
                        <a:lnSpc>
                          <a:spcPct val="150000"/>
                        </a:lnSpc>
                        <a:spcBef>
                          <a:spcPts val="0"/>
                        </a:spcBef>
                        <a:spcAft>
                          <a:spcPts val="0"/>
                        </a:spcAft>
                      </a:pPr>
                      <a:r>
                        <a:rPr lang="zh-CN" altLang="en-US" sz="2000" b="1" kern="100" dirty="0">
                          <a:solidFill>
                            <a:schemeClr val="bg1"/>
                          </a:solidFill>
                          <a:effectLst/>
                          <a:latin typeface="Microsoft YaHei" panose="020B0503020204020204" pitchFamily="34" charset="-122"/>
                          <a:ea typeface="Microsoft YaHei" panose="020B0503020204020204" pitchFamily="34" charset="-122"/>
                        </a:rPr>
                        <a:t>非</a:t>
                      </a:r>
                      <a:r>
                        <a:rPr lang="en-US" altLang="zh-CN" sz="2000" b="1" kern="100" dirty="0">
                          <a:solidFill>
                            <a:schemeClr val="bg1"/>
                          </a:solidFill>
                          <a:effectLst/>
                          <a:latin typeface="Microsoft YaHei" panose="020B0503020204020204" pitchFamily="34" charset="-122"/>
                          <a:ea typeface="Microsoft YaHei" panose="020B0503020204020204" pitchFamily="34" charset="-122"/>
                        </a:rPr>
                        <a:t>HDL-C</a:t>
                      </a:r>
                      <a:r>
                        <a:rPr lang="zh-CN" altLang="en-US" sz="2000" b="1" kern="100" dirty="0">
                          <a:solidFill>
                            <a:schemeClr val="bg1"/>
                          </a:solidFill>
                          <a:effectLst/>
                          <a:latin typeface="Microsoft YaHei" panose="020B0503020204020204" pitchFamily="34" charset="-122"/>
                          <a:ea typeface="Microsoft YaHei" panose="020B0503020204020204" pitchFamily="34" charset="-122"/>
                        </a:rPr>
                        <a:t>目标（</a:t>
                      </a:r>
                      <a:r>
                        <a:rPr lang="en-US" altLang="zh-CN" sz="2000" b="1" kern="100" dirty="0">
                          <a:solidFill>
                            <a:schemeClr val="bg1"/>
                          </a:solidFill>
                          <a:effectLst/>
                          <a:latin typeface="Microsoft YaHei" panose="020B0503020204020204" pitchFamily="34" charset="-122"/>
                          <a:ea typeface="Microsoft YaHei" panose="020B0503020204020204" pitchFamily="34" charset="-122"/>
                        </a:rPr>
                        <a:t>mmol/L</a:t>
                      </a:r>
                      <a:r>
                        <a:rPr lang="zh-CN" altLang="en-US" sz="2000" b="1" kern="100" dirty="0">
                          <a:solidFill>
                            <a:schemeClr val="bg1"/>
                          </a:solidFill>
                          <a:effectLst/>
                          <a:latin typeface="Microsoft YaHei" panose="020B0503020204020204" pitchFamily="34" charset="-122"/>
                          <a:ea typeface="Microsoft YaHei" panose="020B0503020204020204" pitchFamily="34" charset="-122"/>
                        </a:rPr>
                        <a:t>）</a:t>
                      </a:r>
                    </a:p>
                  </a:txBody>
                  <a:tcPr marL="0" marR="0" marT="0" marB="0" anchor="ctr">
                    <a:solidFill>
                      <a:srgbClr val="004582"/>
                    </a:solidFill>
                  </a:tcPr>
                </a:tc>
                <a:extLst>
                  <a:ext uri="{0D108BD9-81ED-4DB2-BD59-A6C34878D82A}">
                    <a16:rowId xmlns:a16="http://schemas.microsoft.com/office/drawing/2014/main" val="3250878277"/>
                  </a:ext>
                </a:extLst>
              </a:tr>
              <a:tr h="63954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50000"/>
                        </a:lnSpc>
                        <a:spcBef>
                          <a:spcPts val="0"/>
                        </a:spcBef>
                        <a:spcAft>
                          <a:spcPts val="0"/>
                        </a:spcAft>
                      </a:pPr>
                      <a:r>
                        <a:rPr lang="zh-CN" altLang="en-US" sz="2000" kern="100" dirty="0">
                          <a:effectLst/>
                          <a:latin typeface="Microsoft YaHei" panose="020B0503020204020204" pitchFamily="34" charset="-122"/>
                          <a:ea typeface="Microsoft YaHei" panose="020B0503020204020204" pitchFamily="34" charset="-122"/>
                        </a:rPr>
                        <a:t>已发生过 </a:t>
                      </a:r>
                      <a:r>
                        <a:rPr lang="en-US" altLang="zh-CN" sz="2000" kern="100" dirty="0">
                          <a:effectLst/>
                          <a:latin typeface="Microsoft YaHei" panose="020B0503020204020204" pitchFamily="34" charset="-122"/>
                          <a:ea typeface="Microsoft YaHei" panose="020B0503020204020204" pitchFamily="34" charset="-122"/>
                        </a:rPr>
                        <a:t>ASCVD</a:t>
                      </a:r>
                      <a:r>
                        <a:rPr lang="zh-CN" altLang="en-US" sz="2000" kern="100" dirty="0">
                          <a:effectLst/>
                          <a:latin typeface="Microsoft YaHei" panose="020B0503020204020204" pitchFamily="34" charset="-122"/>
                          <a:ea typeface="Microsoft YaHei" panose="020B0503020204020204" pitchFamily="34" charset="-122"/>
                        </a:rPr>
                        <a:t>事件 * </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50000"/>
                        </a:lnSpc>
                        <a:spcBef>
                          <a:spcPts val="0"/>
                        </a:spcBef>
                        <a:spcAft>
                          <a:spcPts val="0"/>
                        </a:spcAft>
                      </a:pPr>
                      <a:r>
                        <a:rPr lang="en-US" altLang="zh-CN" sz="2000" kern="100" dirty="0">
                          <a:solidFill>
                            <a:schemeClr val="tx1"/>
                          </a:solidFill>
                          <a:effectLst/>
                          <a:latin typeface="Microsoft YaHei" panose="020B0503020204020204" pitchFamily="34" charset="-122"/>
                          <a:ea typeface="Microsoft YaHei" panose="020B0503020204020204" pitchFamily="34" charset="-122"/>
                        </a:rPr>
                        <a:t>&lt;1.4</a:t>
                      </a:r>
                      <a:r>
                        <a:rPr lang="zh-CN" altLang="en-US" sz="2000" kern="100" dirty="0">
                          <a:solidFill>
                            <a:schemeClr val="tx1"/>
                          </a:solidFill>
                          <a:effectLst/>
                          <a:latin typeface="Microsoft YaHei" panose="020B0503020204020204" pitchFamily="34" charset="-122"/>
                          <a:ea typeface="Microsoft YaHei" panose="020B0503020204020204" pitchFamily="34" charset="-122"/>
                        </a:rPr>
                        <a:t>且较基线下降≥</a:t>
                      </a:r>
                      <a:r>
                        <a:rPr lang="en-US" altLang="zh-CN" sz="2000" kern="100" dirty="0">
                          <a:solidFill>
                            <a:schemeClr val="tx1"/>
                          </a:solidFill>
                          <a:effectLst/>
                          <a:latin typeface="Microsoft YaHei" panose="020B0503020204020204" pitchFamily="34" charset="-122"/>
                          <a:ea typeface="Microsoft YaHei" panose="020B0503020204020204" pitchFamily="34" charset="-122"/>
                        </a:rPr>
                        <a:t>50%</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50000"/>
                        </a:lnSpc>
                        <a:spcBef>
                          <a:spcPts val="0"/>
                        </a:spcBef>
                        <a:spcAft>
                          <a:spcPts val="0"/>
                        </a:spcAft>
                      </a:pPr>
                      <a:r>
                        <a:rPr lang="en-US" altLang="zh-CN" sz="2000" kern="100" dirty="0">
                          <a:solidFill>
                            <a:schemeClr val="tx1"/>
                          </a:solidFill>
                          <a:effectLst/>
                          <a:latin typeface="Microsoft YaHei" panose="020B0503020204020204" pitchFamily="34" charset="-122"/>
                          <a:ea typeface="Microsoft YaHei" panose="020B0503020204020204" pitchFamily="34" charset="-122"/>
                        </a:rPr>
                        <a:t>&lt;2.2	</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extLst>
                  <a:ext uri="{0D108BD9-81ED-4DB2-BD59-A6C34878D82A}">
                    <a16:rowId xmlns:a16="http://schemas.microsoft.com/office/drawing/2014/main" val="10001"/>
                  </a:ext>
                </a:extLst>
              </a:tr>
              <a:tr h="63954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50000"/>
                        </a:lnSpc>
                        <a:spcBef>
                          <a:spcPts val="0"/>
                        </a:spcBef>
                        <a:spcAft>
                          <a:spcPts val="0"/>
                        </a:spcAft>
                      </a:pPr>
                      <a:r>
                        <a:rPr lang="zh-CN" altLang="en-US" sz="2000" kern="100" dirty="0">
                          <a:effectLst/>
                          <a:latin typeface="Microsoft YaHei" panose="020B0503020204020204" pitchFamily="34" charset="-122"/>
                          <a:ea typeface="Microsoft YaHei" panose="020B0503020204020204" pitchFamily="34" charset="-122"/>
                        </a:rPr>
                        <a:t>高血压，合并 </a:t>
                      </a:r>
                      <a:r>
                        <a:rPr lang="en-US" altLang="zh-CN" sz="2000" kern="100" dirty="0">
                          <a:effectLst/>
                          <a:latin typeface="Microsoft YaHei" panose="020B0503020204020204" pitchFamily="34" charset="-122"/>
                          <a:ea typeface="Microsoft YaHei" panose="020B0503020204020204" pitchFamily="34" charset="-122"/>
                        </a:rPr>
                        <a:t>ASCVD</a:t>
                      </a:r>
                      <a:r>
                        <a:rPr lang="zh-CN" altLang="en-US" sz="2000" kern="100" dirty="0">
                          <a:effectLst/>
                          <a:latin typeface="Microsoft YaHei" panose="020B0503020204020204" pitchFamily="34" charset="-122"/>
                          <a:ea typeface="Microsoft YaHei" panose="020B0503020204020204" pitchFamily="34" charset="-122"/>
                        </a:rPr>
                        <a:t>证据</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50000"/>
                        </a:lnSpc>
                        <a:spcBef>
                          <a:spcPts val="0"/>
                        </a:spcBef>
                        <a:spcAft>
                          <a:spcPts val="0"/>
                        </a:spcAft>
                      </a:pPr>
                      <a:r>
                        <a:rPr lang="en-US" altLang="zh-CN" sz="2000" kern="100" dirty="0">
                          <a:solidFill>
                            <a:schemeClr val="tx1"/>
                          </a:solidFill>
                          <a:effectLst/>
                          <a:latin typeface="Microsoft YaHei" panose="020B0503020204020204" pitchFamily="34" charset="-122"/>
                          <a:ea typeface="Microsoft YaHei" panose="020B0503020204020204" pitchFamily="34" charset="-122"/>
                        </a:rPr>
                        <a:t>&lt;1.8</a:t>
                      </a:r>
                      <a:r>
                        <a:rPr lang="zh-CN" altLang="en-US" sz="2000" kern="100" dirty="0">
                          <a:solidFill>
                            <a:schemeClr val="tx1"/>
                          </a:solidFill>
                          <a:effectLst/>
                          <a:latin typeface="Microsoft YaHei" panose="020B0503020204020204" pitchFamily="34" charset="-122"/>
                          <a:ea typeface="Microsoft YaHei" panose="020B0503020204020204" pitchFamily="34" charset="-122"/>
                        </a:rPr>
                        <a:t>且较基线下降≥</a:t>
                      </a:r>
                      <a:r>
                        <a:rPr lang="en-US" altLang="zh-CN" sz="2000" kern="100" dirty="0">
                          <a:solidFill>
                            <a:schemeClr val="tx1"/>
                          </a:solidFill>
                          <a:effectLst/>
                          <a:latin typeface="Microsoft YaHei" panose="020B0503020204020204" pitchFamily="34" charset="-122"/>
                          <a:ea typeface="Microsoft YaHei" panose="020B0503020204020204" pitchFamily="34" charset="-122"/>
                        </a:rPr>
                        <a:t>50%</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50000"/>
                        </a:lnSpc>
                        <a:spcBef>
                          <a:spcPts val="0"/>
                        </a:spcBef>
                        <a:spcAft>
                          <a:spcPts val="0"/>
                        </a:spcAft>
                      </a:pPr>
                      <a:r>
                        <a:rPr lang="en-US" altLang="zh-CN" sz="2000" kern="100" dirty="0">
                          <a:solidFill>
                            <a:schemeClr val="tx1"/>
                          </a:solidFill>
                          <a:effectLst/>
                          <a:latin typeface="Microsoft YaHei" panose="020B0503020204020204" pitchFamily="34" charset="-122"/>
                          <a:ea typeface="Microsoft YaHei" panose="020B0503020204020204" pitchFamily="34" charset="-122"/>
                        </a:rPr>
                        <a:t>&lt;2.6	</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extLst>
                  <a:ext uri="{0D108BD9-81ED-4DB2-BD59-A6C34878D82A}">
                    <a16:rowId xmlns:a16="http://schemas.microsoft.com/office/drawing/2014/main" val="10002"/>
                  </a:ext>
                </a:extLst>
              </a:tr>
              <a:tr h="63954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50000"/>
                        </a:lnSpc>
                        <a:spcBef>
                          <a:spcPts val="0"/>
                        </a:spcBef>
                        <a:spcAft>
                          <a:spcPts val="0"/>
                        </a:spcAft>
                      </a:pPr>
                      <a:r>
                        <a:rPr lang="zh-CN" altLang="en-US" sz="2000" kern="100" dirty="0">
                          <a:effectLst/>
                          <a:latin typeface="Microsoft YaHei" panose="020B0503020204020204" pitchFamily="34" charset="-122"/>
                          <a:ea typeface="Microsoft YaHei" panose="020B0503020204020204" pitchFamily="34" charset="-122"/>
                        </a:rPr>
                        <a:t>高血压，伴 </a:t>
                      </a:r>
                      <a:r>
                        <a:rPr lang="en-US" altLang="zh-CN" sz="2000" kern="100" dirty="0">
                          <a:effectLst/>
                          <a:latin typeface="Microsoft YaHei" panose="020B0503020204020204" pitchFamily="34" charset="-122"/>
                          <a:ea typeface="Microsoft YaHei" panose="020B0503020204020204" pitchFamily="34" charset="-122"/>
                        </a:rPr>
                        <a:t>ASCVD</a:t>
                      </a:r>
                      <a:r>
                        <a:rPr lang="zh-CN" altLang="en-US" sz="2000" kern="100" dirty="0">
                          <a:effectLst/>
                          <a:latin typeface="Microsoft YaHei" panose="020B0503020204020204" pitchFamily="34" charset="-122"/>
                          <a:ea typeface="Microsoft YaHei" panose="020B0503020204020204" pitchFamily="34" charset="-122"/>
                        </a:rPr>
                        <a:t>高危风险</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50000"/>
                        </a:lnSpc>
                        <a:spcBef>
                          <a:spcPts val="0"/>
                        </a:spcBef>
                        <a:spcAft>
                          <a:spcPts val="0"/>
                        </a:spcAft>
                      </a:pPr>
                      <a:r>
                        <a:rPr lang="en-US" altLang="zh-CN" sz="2000" kern="100" dirty="0">
                          <a:solidFill>
                            <a:schemeClr val="tx1"/>
                          </a:solidFill>
                          <a:effectLst/>
                          <a:latin typeface="Microsoft YaHei" panose="020B0503020204020204" pitchFamily="34" charset="-122"/>
                          <a:ea typeface="Microsoft YaHei" panose="020B0503020204020204" pitchFamily="34" charset="-122"/>
                        </a:rPr>
                        <a:t>&lt;2.6	</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50000"/>
                        </a:lnSpc>
                        <a:spcBef>
                          <a:spcPts val="0"/>
                        </a:spcBef>
                        <a:spcAft>
                          <a:spcPts val="0"/>
                        </a:spcAft>
                      </a:pPr>
                      <a:r>
                        <a:rPr lang="en-US" altLang="zh-CN" sz="2000" kern="100" dirty="0">
                          <a:solidFill>
                            <a:schemeClr val="tx1"/>
                          </a:solidFill>
                          <a:effectLst/>
                          <a:latin typeface="Microsoft YaHei" panose="020B0503020204020204" pitchFamily="34" charset="-122"/>
                          <a:ea typeface="Microsoft YaHei" panose="020B0503020204020204" pitchFamily="34" charset="-122"/>
                        </a:rPr>
                        <a:t>&lt;3.4	</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extLst>
                  <a:ext uri="{0D108BD9-81ED-4DB2-BD59-A6C34878D82A}">
                    <a16:rowId xmlns:a16="http://schemas.microsoft.com/office/drawing/2014/main" val="10003"/>
                  </a:ext>
                </a:extLst>
              </a:tr>
              <a:tr h="63954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50000"/>
                        </a:lnSpc>
                        <a:spcBef>
                          <a:spcPts val="0"/>
                        </a:spcBef>
                        <a:spcAft>
                          <a:spcPts val="0"/>
                        </a:spcAft>
                      </a:pPr>
                      <a:r>
                        <a:rPr lang="zh-CN" altLang="en-US" sz="2000" kern="100" dirty="0">
                          <a:effectLst/>
                          <a:latin typeface="Microsoft YaHei" panose="020B0503020204020204" pitchFamily="34" charset="-122"/>
                          <a:ea typeface="Microsoft YaHei" panose="020B0503020204020204" pitchFamily="34" charset="-122"/>
                        </a:rPr>
                        <a:t>高血压，伴 </a:t>
                      </a:r>
                      <a:r>
                        <a:rPr lang="en-US" altLang="zh-CN" sz="2000" kern="100" dirty="0">
                          <a:effectLst/>
                          <a:latin typeface="Microsoft YaHei" panose="020B0503020204020204" pitchFamily="34" charset="-122"/>
                          <a:ea typeface="Microsoft YaHei" panose="020B0503020204020204" pitchFamily="34" charset="-122"/>
                        </a:rPr>
                        <a:t>ASCVD</a:t>
                      </a:r>
                      <a:r>
                        <a:rPr lang="zh-CN" altLang="en-US" sz="2000" kern="100" dirty="0">
                          <a:effectLst/>
                          <a:latin typeface="Microsoft YaHei" panose="020B0503020204020204" pitchFamily="34" charset="-122"/>
                          <a:ea typeface="Microsoft YaHei" panose="020B0503020204020204" pitchFamily="34" charset="-122"/>
                        </a:rPr>
                        <a:t>中危风险</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50000"/>
                        </a:lnSpc>
                        <a:spcBef>
                          <a:spcPts val="0"/>
                        </a:spcBef>
                        <a:spcAft>
                          <a:spcPts val="0"/>
                        </a:spcAft>
                      </a:pPr>
                      <a:r>
                        <a:rPr lang="en-US" altLang="zh-CN" sz="2000" kern="100" dirty="0">
                          <a:solidFill>
                            <a:schemeClr val="tx1"/>
                          </a:solidFill>
                          <a:effectLst/>
                          <a:latin typeface="Microsoft YaHei" panose="020B0503020204020204" pitchFamily="34" charset="-122"/>
                          <a:ea typeface="Microsoft YaHei" panose="020B0503020204020204" pitchFamily="34" charset="-122"/>
                        </a:rPr>
                        <a:t>&lt;2.6	</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50000"/>
                        </a:lnSpc>
                        <a:spcBef>
                          <a:spcPts val="0"/>
                        </a:spcBef>
                        <a:spcAft>
                          <a:spcPts val="0"/>
                        </a:spcAft>
                      </a:pPr>
                      <a:r>
                        <a:rPr lang="en-US" altLang="zh-CN" sz="2000" kern="100" dirty="0">
                          <a:solidFill>
                            <a:schemeClr val="tx1"/>
                          </a:solidFill>
                          <a:effectLst/>
                          <a:latin typeface="Microsoft YaHei" panose="020B0503020204020204" pitchFamily="34" charset="-122"/>
                          <a:ea typeface="Microsoft YaHei" panose="020B0503020204020204" pitchFamily="34" charset="-122"/>
                        </a:rPr>
                        <a:t>&lt;3.4	</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extLst>
                  <a:ext uri="{0D108BD9-81ED-4DB2-BD59-A6C34878D82A}">
                    <a16:rowId xmlns:a16="http://schemas.microsoft.com/office/drawing/2014/main" val="10004"/>
                  </a:ext>
                </a:extLst>
              </a:tr>
              <a:tr h="639542">
                <a:tc>
                  <a:txBody>
                    <a:bodyPr/>
                    <a:lstStyle/>
                    <a:p>
                      <a:pPr algn="ctr">
                        <a:lnSpc>
                          <a:spcPct val="150000"/>
                        </a:lnSpc>
                        <a:spcBef>
                          <a:spcPts val="0"/>
                        </a:spcBef>
                        <a:spcAft>
                          <a:spcPts val="0"/>
                        </a:spcAft>
                      </a:pPr>
                      <a:r>
                        <a:rPr lang="zh-CN" altLang="en-US" sz="2000" kern="100" dirty="0">
                          <a:solidFill>
                            <a:schemeClr val="tx1"/>
                          </a:solidFill>
                          <a:effectLst/>
                          <a:latin typeface="Microsoft YaHei" panose="020B0503020204020204" pitchFamily="34" charset="-122"/>
                          <a:ea typeface="Microsoft YaHei" panose="020B0503020204020204" pitchFamily="34" charset="-122"/>
                        </a:rPr>
                        <a:t>高血压，伴 </a:t>
                      </a:r>
                      <a:r>
                        <a:rPr lang="en-US" altLang="zh-CN" sz="2000" kern="100" dirty="0">
                          <a:solidFill>
                            <a:schemeClr val="tx1"/>
                          </a:solidFill>
                          <a:effectLst/>
                          <a:latin typeface="Microsoft YaHei" panose="020B0503020204020204" pitchFamily="34" charset="-122"/>
                          <a:ea typeface="Microsoft YaHei" panose="020B0503020204020204" pitchFamily="34" charset="-122"/>
                        </a:rPr>
                        <a:t>ASCVD</a:t>
                      </a:r>
                      <a:r>
                        <a:rPr lang="zh-CN" altLang="en-US" sz="2000" kern="100" dirty="0">
                          <a:solidFill>
                            <a:schemeClr val="tx1"/>
                          </a:solidFill>
                          <a:effectLst/>
                          <a:latin typeface="Microsoft YaHei" panose="020B0503020204020204" pitchFamily="34" charset="-122"/>
                          <a:ea typeface="Microsoft YaHei" panose="020B0503020204020204" pitchFamily="34" charset="-122"/>
                        </a:rPr>
                        <a:t>低危风险</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tc>
                  <a:txBody>
                    <a:bodyPr/>
                    <a:lstStyle/>
                    <a:p>
                      <a:pPr algn="ctr">
                        <a:lnSpc>
                          <a:spcPct val="150000"/>
                        </a:lnSpc>
                        <a:spcBef>
                          <a:spcPts val="0"/>
                        </a:spcBef>
                        <a:spcAft>
                          <a:spcPts val="0"/>
                        </a:spcAft>
                      </a:pPr>
                      <a:r>
                        <a:rPr lang="en-US" altLang="zh-CN" sz="2000" kern="100" dirty="0">
                          <a:solidFill>
                            <a:schemeClr val="tx1"/>
                          </a:solidFill>
                          <a:effectLst/>
                          <a:latin typeface="Microsoft YaHei" panose="020B0503020204020204" pitchFamily="34" charset="-122"/>
                          <a:ea typeface="Microsoft YaHei" panose="020B0503020204020204" pitchFamily="34" charset="-122"/>
                        </a:rPr>
                        <a:t>&lt;3.4	</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tc>
                  <a:txBody>
                    <a:bodyPr/>
                    <a:lstStyle/>
                    <a:p>
                      <a:pPr algn="ctr">
                        <a:lnSpc>
                          <a:spcPct val="150000"/>
                        </a:lnSpc>
                        <a:spcBef>
                          <a:spcPts val="0"/>
                        </a:spcBef>
                        <a:spcAft>
                          <a:spcPts val="0"/>
                        </a:spcAft>
                      </a:pPr>
                      <a:r>
                        <a:rPr lang="en-US" altLang="zh-CN" sz="2000" kern="100" dirty="0">
                          <a:solidFill>
                            <a:schemeClr val="tx1"/>
                          </a:solidFill>
                          <a:effectLst/>
                          <a:latin typeface="Microsoft YaHei" panose="020B0503020204020204" pitchFamily="34" charset="-122"/>
                          <a:ea typeface="Microsoft YaHei" panose="020B0503020204020204" pitchFamily="34" charset="-122"/>
                        </a:rPr>
                        <a:t>&lt;4.2	</a:t>
                      </a:r>
                      <a:endParaRPr lang="zh-CN" sz="2000" kern="100" dirty="0">
                        <a:solidFill>
                          <a:schemeClr val="tx1"/>
                        </a:solidFill>
                        <a:effectLst/>
                        <a:latin typeface="Microsoft YaHei" panose="020B0503020204020204" pitchFamily="34" charset="-122"/>
                        <a:ea typeface="Microsoft YaHei" panose="020B0503020204020204" pitchFamily="34" charset="-122"/>
                      </a:endParaRPr>
                    </a:p>
                  </a:txBody>
                  <a:tcPr marL="0" marR="0" marT="0" marB="0" anchor="ctr"/>
                </a:tc>
                <a:extLst>
                  <a:ext uri="{0D108BD9-81ED-4DB2-BD59-A6C34878D82A}">
                    <a16:rowId xmlns:a16="http://schemas.microsoft.com/office/drawing/2014/main" val="918643123"/>
                  </a:ext>
                </a:extLst>
              </a:tr>
            </a:tbl>
          </a:graphicData>
        </a:graphic>
      </p:graphicFrame>
      <p:grpSp>
        <p:nvGrpSpPr>
          <p:cNvPr id="5" name="组合 4">
            <a:extLst>
              <a:ext uri="{FF2B5EF4-FFF2-40B4-BE49-F238E27FC236}">
                <a16:creationId xmlns:a16="http://schemas.microsoft.com/office/drawing/2014/main" id="{780B68BA-7D0D-7E9E-937B-0A48F75CCE70}"/>
              </a:ext>
            </a:extLst>
          </p:cNvPr>
          <p:cNvGrpSpPr/>
          <p:nvPr/>
        </p:nvGrpSpPr>
        <p:grpSpPr>
          <a:xfrm>
            <a:off x="11016343" y="-71078"/>
            <a:ext cx="1360715" cy="911036"/>
            <a:chOff x="10809514" y="26404"/>
            <a:chExt cx="1375882" cy="914400"/>
          </a:xfrm>
        </p:grpSpPr>
        <p:pic>
          <p:nvPicPr>
            <p:cNvPr id="6" name="图形 5" descr="剪贴板">
              <a:extLst>
                <a:ext uri="{FF2B5EF4-FFF2-40B4-BE49-F238E27FC236}">
                  <a16:creationId xmlns:a16="http://schemas.microsoft.com/office/drawing/2014/main" id="{829AEFCE-9331-D470-72C3-0FF7F3A254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7" name="文本框 6">
              <a:extLst>
                <a:ext uri="{FF2B5EF4-FFF2-40B4-BE49-F238E27FC236}">
                  <a16:creationId xmlns:a16="http://schemas.microsoft.com/office/drawing/2014/main" id="{22226F55-4AD0-8D5A-E231-1A909EC02B89}"/>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10" name="矩形 9">
            <a:extLst>
              <a:ext uri="{FF2B5EF4-FFF2-40B4-BE49-F238E27FC236}">
                <a16:creationId xmlns:a16="http://schemas.microsoft.com/office/drawing/2014/main" id="{305AD443-6638-1783-8B8F-D095D39432C5}"/>
              </a:ext>
            </a:extLst>
          </p:cNvPr>
          <p:cNvSpPr/>
          <p:nvPr/>
        </p:nvSpPr>
        <p:spPr>
          <a:xfrm>
            <a:off x="0" y="1115727"/>
            <a:ext cx="12192000" cy="1037779"/>
          </a:xfrm>
          <a:prstGeom prst="rect">
            <a:avLst/>
          </a:prstGeom>
          <a:solidFill>
            <a:schemeClr val="bg1">
              <a:lumMod val="95000"/>
            </a:schemeClr>
          </a:solidFill>
        </p:spPr>
        <p:txBody>
          <a:bodyPr wrap="square" lIns="360000" rIns="360000" anchor="ctr">
            <a:noAutofit/>
          </a:bodyPr>
          <a:lstStyle/>
          <a:p>
            <a:pPr algn="ctr">
              <a:lnSpc>
                <a:spcPct val="150000"/>
              </a:lnSpc>
            </a:pP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 高血压患者均需尽早进行血脂等各项</a:t>
            </a:r>
            <a:r>
              <a:rPr lang="en-US" altLang="zh-CN" sz="1400" spc="10" dirty="0">
                <a:latin typeface="微软雅黑" panose="020B0503020204020204" pitchFamily="34" charset="-122"/>
                <a:ea typeface="微软雅黑" panose="020B0503020204020204" pitchFamily="34" charset="-122"/>
                <a:cs typeface="Times New Roman" panose="02020603050405020304" pitchFamily="18" charset="0"/>
              </a:rPr>
              <a:t>ASCVD</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危险因素筛查，参照中国最新血脂管理指南评估个体</a:t>
            </a:r>
            <a:r>
              <a:rPr lang="en-US" altLang="zh-CN" sz="1400" spc="10" dirty="0">
                <a:latin typeface="微软雅黑" panose="020B0503020204020204" pitchFamily="34" charset="-122"/>
                <a:ea typeface="微软雅黑" panose="020B0503020204020204" pitchFamily="34" charset="-122"/>
                <a:cs typeface="Times New Roman" panose="02020603050405020304" pitchFamily="18" charset="0"/>
              </a:rPr>
              <a:t>ASCVD</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危险分层，确定降</a:t>
            </a:r>
            <a:r>
              <a:rPr lang="en-US" altLang="zh-CN" sz="1400" spc="10" dirty="0">
                <a:latin typeface="微软雅黑" panose="020B0503020204020204" pitchFamily="34" charset="-122"/>
                <a:ea typeface="微软雅黑" panose="020B0503020204020204" pitchFamily="34" charset="-122"/>
                <a:cs typeface="Times New Roman" panose="02020603050405020304" pitchFamily="18" charset="0"/>
              </a:rPr>
              <a:t>LDL-C</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目标值。不同风险等级人群，降</a:t>
            </a:r>
            <a:r>
              <a:rPr lang="en-US" altLang="zh-CN" sz="1400" spc="10" dirty="0">
                <a:latin typeface="微软雅黑" panose="020B0503020204020204" pitchFamily="34" charset="-122"/>
                <a:ea typeface="微软雅黑" panose="020B0503020204020204" pitchFamily="34" charset="-122"/>
                <a:cs typeface="Times New Roman" panose="02020603050405020304" pitchFamily="18" charset="0"/>
              </a:rPr>
              <a:t>LDL-C</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治疗目标值不同。</a:t>
            </a:r>
            <a:r>
              <a:rPr lang="en-US" altLang="zh-CN" sz="1400" spc="10" dirty="0">
                <a:latin typeface="微软雅黑" panose="020B0503020204020204" pitchFamily="34" charset="-122"/>
                <a:ea typeface="微软雅黑" panose="020B0503020204020204" pitchFamily="34" charset="-122"/>
                <a:cs typeface="Times New Roman" panose="02020603050405020304" pitchFamily="18" charset="0"/>
              </a:rPr>
              <a:t>LDL-C</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是降脂治疗的首要靶点。若</a:t>
            </a:r>
            <a:r>
              <a:rPr lang="en-US" altLang="zh-CN" sz="1400" spc="10" dirty="0">
                <a:latin typeface="微软雅黑" panose="020B0503020204020204" pitchFamily="34" charset="-122"/>
                <a:ea typeface="微软雅黑" panose="020B0503020204020204" pitchFamily="34" charset="-122"/>
                <a:cs typeface="Times New Roman" panose="02020603050405020304" pitchFamily="18" charset="0"/>
              </a:rPr>
              <a:t>LDL-C</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已达标，非</a:t>
            </a:r>
            <a:r>
              <a:rPr lang="en-US" altLang="zh-CN" sz="1400" spc="10" dirty="0">
                <a:latin typeface="微软雅黑" panose="020B0503020204020204" pitchFamily="34" charset="-122"/>
                <a:ea typeface="微软雅黑" panose="020B0503020204020204" pitchFamily="34" charset="-122"/>
                <a:cs typeface="Times New Roman" panose="02020603050405020304" pitchFamily="18" charset="0"/>
              </a:rPr>
              <a:t>HDL-C</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可作为次要治疗靶点。</a:t>
            </a:r>
          </a:p>
        </p:txBody>
      </p:sp>
    </p:spTree>
    <p:extLst>
      <p:ext uri="{BB962C8B-B14F-4D97-AF65-F5344CB8AC3E}">
        <p14:creationId xmlns:p14="http://schemas.microsoft.com/office/powerpoint/2010/main" val="22919459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FDFD79-C4B9-83AB-6999-709DB2DC79F5}"/>
              </a:ext>
            </a:extLst>
          </p:cNvPr>
          <p:cNvSpPr>
            <a:spLocks noGrp="1"/>
          </p:cNvSpPr>
          <p:nvPr>
            <p:ph type="title"/>
          </p:nvPr>
        </p:nvSpPr>
        <p:spPr>
          <a:xfrm>
            <a:off x="717550" y="217382"/>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高血压患者如何</a:t>
            </a:r>
            <a:r>
              <a:rPr lang="zh-CN" altLang="en-US" b="1" dirty="0">
                <a:latin typeface="微软雅黑" panose="020B0503020204020204" pitchFamily="34" charset="-122"/>
                <a:ea typeface="微软雅黑" panose="020B0503020204020204" pitchFamily="34" charset="-122"/>
              </a:rPr>
              <a:t>降甘油三酯</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id="{7BB0C8D1-8972-2F8E-F286-112CD35FDEAA}"/>
              </a:ext>
            </a:extLst>
          </p:cNvPr>
          <p:cNvSpPr txBox="1">
            <a:spLocks/>
          </p:cNvSpPr>
          <p:nvPr/>
        </p:nvSpPr>
        <p:spPr>
          <a:xfrm>
            <a:off x="0" y="1128418"/>
            <a:ext cx="12192000" cy="971315"/>
          </a:xfrm>
          <a:prstGeom prst="rect">
            <a:avLst/>
          </a:prstGeom>
          <a:solidFill>
            <a:schemeClr val="bg1">
              <a:lumMod val="95000"/>
            </a:schemeClr>
          </a:solidFill>
        </p:spPr>
        <p:txBody>
          <a:bodyPr wrap="square" lIns="360000" rIns="360000" anchor="ctr">
            <a:noAutofit/>
          </a:bodyPr>
          <a:lstStyle>
            <a:defPPr>
              <a:defRPr lang="zh-CN"/>
            </a:defPPr>
            <a:lvl1pPr algn="ctr">
              <a:lnSpc>
                <a:spcPct val="150000"/>
              </a:lnSpc>
              <a:defRPr sz="1400" spc="10">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富含甘油三酯脂蛋白颗粒（</a:t>
            </a:r>
            <a:r>
              <a:rPr lang="en-US" altLang="zh-CN" dirty="0"/>
              <a:t>TRL</a:t>
            </a:r>
            <a:r>
              <a:rPr lang="zh-CN" altLang="en-US" dirty="0"/>
              <a:t>）已被证实具有显著致动脉粥样硬化作用。临床上</a:t>
            </a:r>
            <a:r>
              <a:rPr lang="en-US" altLang="zh-CN" dirty="0"/>
              <a:t>TRL</a:t>
            </a:r>
            <a:r>
              <a:rPr lang="zh-CN" altLang="en-US" dirty="0"/>
              <a:t>水平可以通过甘油三酯水平来评估。</a:t>
            </a:r>
            <a:endParaRPr lang="en-US" altLang="zh-CN" dirty="0"/>
          </a:p>
          <a:p>
            <a:r>
              <a:rPr lang="zh-CN" altLang="en-US" dirty="0"/>
              <a:t>轻中度血甘油三酯增高，</a:t>
            </a:r>
            <a:r>
              <a:rPr lang="en-US" altLang="zh-CN" dirty="0"/>
              <a:t>ASCVD</a:t>
            </a:r>
            <a:r>
              <a:rPr lang="zh-CN" altLang="en-US" dirty="0"/>
              <a:t>风险增加，当甘油三酯≥</a:t>
            </a:r>
            <a:r>
              <a:rPr lang="en-US" altLang="zh-CN" dirty="0"/>
              <a:t>5 mmol/L</a:t>
            </a:r>
            <a:r>
              <a:rPr lang="zh-CN" altLang="en-US" dirty="0"/>
              <a:t>（</a:t>
            </a:r>
            <a:r>
              <a:rPr lang="en-US" altLang="zh-CN" dirty="0"/>
              <a:t>443 mg/dL</a:t>
            </a:r>
            <a:r>
              <a:rPr lang="zh-CN" altLang="en-US" dirty="0"/>
              <a:t>）时，胰腺炎风险持续增长。</a:t>
            </a:r>
          </a:p>
        </p:txBody>
      </p:sp>
      <p:sp>
        <p:nvSpPr>
          <p:cNvPr id="4" name="矩形 3">
            <a:extLst>
              <a:ext uri="{FF2B5EF4-FFF2-40B4-BE49-F238E27FC236}">
                <a16:creationId xmlns:a16="http://schemas.microsoft.com/office/drawing/2014/main" id="{9E65CFB1-6819-B9C0-1292-A145EAE7CDA3}"/>
              </a:ext>
            </a:extLst>
          </p:cNvPr>
          <p:cNvSpPr/>
          <p:nvPr/>
        </p:nvSpPr>
        <p:spPr bwMode="gray">
          <a:xfrm>
            <a:off x="717551" y="2388193"/>
            <a:ext cx="10486117" cy="3059253"/>
          </a:xfrm>
          <a:prstGeom prst="rect">
            <a:avLst/>
          </a:prstGeom>
          <a:solidFill>
            <a:schemeClr val="bg1">
              <a:lumMod val="95000"/>
            </a:schemeClr>
          </a:solidFill>
          <a:ln w="19050" cap="rnd" algn="ctr">
            <a:solidFill>
              <a:schemeClr val="bg2"/>
            </a:solidFill>
            <a:prstDash val="sysDot"/>
            <a:miter lim="800000"/>
            <a:headEnd/>
            <a:tailEnd/>
          </a:ln>
          <a:effectLst/>
        </p:spPr>
        <p:txBody>
          <a:bodyPr wrap="none" rtlCol="0" anchor="ctr"/>
          <a:lstStyle/>
          <a:p>
            <a:pPr algn="ctr"/>
            <a:endParaRPr kumimoji="1" lang="zh-CN" altLang="en-US"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6429E783-CBB1-973C-932A-6DC6B98EBCEB}"/>
              </a:ext>
            </a:extLst>
          </p:cNvPr>
          <p:cNvSpPr txBox="1"/>
          <p:nvPr/>
        </p:nvSpPr>
        <p:spPr>
          <a:xfrm>
            <a:off x="834120" y="2631883"/>
            <a:ext cx="10211535" cy="253640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高血压患者，血</a:t>
            </a:r>
            <a:r>
              <a:rPr lang="zh-CN" altLang="en-US" b="1" dirty="0">
                <a:solidFill>
                  <a:srgbClr val="C00000"/>
                </a:solidFill>
                <a:latin typeface="Microsoft YaHei" panose="020B0503020204020204" pitchFamily="34" charset="-122"/>
                <a:ea typeface="Microsoft YaHei" panose="020B0503020204020204" pitchFamily="34" charset="-122"/>
              </a:rPr>
              <a:t>甘油三酯</a:t>
            </a:r>
            <a:r>
              <a:rPr lang="en-US" altLang="zh-CN" b="1" dirty="0">
                <a:solidFill>
                  <a:srgbClr val="C00000"/>
                </a:solidFill>
                <a:latin typeface="Microsoft YaHei" panose="020B0503020204020204" pitchFamily="34" charset="-122"/>
                <a:ea typeface="Microsoft YaHei" panose="020B0503020204020204" pitchFamily="34" charset="-122"/>
              </a:rPr>
              <a:t>&gt;2.3 mmol/L</a:t>
            </a:r>
            <a:r>
              <a:rPr lang="zh-CN" altLang="en-US" b="1" dirty="0">
                <a:solidFill>
                  <a:srgbClr val="C00000"/>
                </a:solidFill>
                <a:latin typeface="Microsoft YaHei" panose="020B0503020204020204" pitchFamily="34" charset="-122"/>
                <a:ea typeface="Microsoft YaHei" panose="020B0503020204020204" pitchFamily="34" charset="-122"/>
              </a:rPr>
              <a:t>（</a:t>
            </a:r>
            <a:r>
              <a:rPr lang="en-US" altLang="zh-CN" b="1" dirty="0">
                <a:solidFill>
                  <a:srgbClr val="C00000"/>
                </a:solidFill>
                <a:latin typeface="Microsoft YaHei" panose="020B0503020204020204" pitchFamily="34" charset="-122"/>
                <a:ea typeface="Microsoft YaHei" panose="020B0503020204020204" pitchFamily="34" charset="-122"/>
              </a:rPr>
              <a:t>200 mg/dL</a:t>
            </a:r>
            <a:r>
              <a:rPr lang="zh-CN" altLang="en-US" b="1" dirty="0">
                <a:solidFill>
                  <a:srgbClr val="C00000"/>
                </a:solidFill>
                <a:latin typeface="Microsoft YaHei" panose="020B0503020204020204" pitchFamily="34" charset="-122"/>
                <a:ea typeface="Microsoft YaHei" panose="020B0503020204020204" pitchFamily="34" charset="-122"/>
              </a:rPr>
              <a:t>）时</a:t>
            </a:r>
            <a:r>
              <a:rPr lang="zh-CN" altLang="en-US" b="1" dirty="0">
                <a:latin typeface="Microsoft YaHei" panose="020B0503020204020204" pitchFamily="34" charset="-122"/>
                <a:ea typeface="Microsoft YaHei" panose="020B0503020204020204" pitchFamily="34" charset="-122"/>
              </a:rPr>
              <a:t>，首先启用他汀类药物降低</a:t>
            </a:r>
            <a:r>
              <a:rPr lang="en-US" altLang="zh-CN" b="1" dirty="0">
                <a:latin typeface="Microsoft YaHei" panose="020B0503020204020204" pitchFamily="34" charset="-122"/>
                <a:ea typeface="Microsoft YaHei" panose="020B0503020204020204" pitchFamily="34" charset="-122"/>
              </a:rPr>
              <a:t>ASCVD</a:t>
            </a:r>
            <a:r>
              <a:rPr lang="zh-CN" altLang="en-US" b="1" dirty="0">
                <a:latin typeface="Microsoft YaHei" panose="020B0503020204020204" pitchFamily="34" charset="-122"/>
                <a:ea typeface="Microsoft YaHei" panose="020B0503020204020204" pitchFamily="34" charset="-122"/>
              </a:rPr>
              <a:t>风险，若</a:t>
            </a:r>
            <a:r>
              <a:rPr lang="en-US" altLang="zh-CN" b="1" dirty="0">
                <a:solidFill>
                  <a:srgbClr val="C00000"/>
                </a:solidFill>
                <a:latin typeface="Microsoft YaHei" panose="020B0503020204020204" pitchFamily="34" charset="-122"/>
                <a:ea typeface="Microsoft YaHei" panose="020B0503020204020204" pitchFamily="34" charset="-122"/>
              </a:rPr>
              <a:t>LDL-C</a:t>
            </a:r>
            <a:r>
              <a:rPr lang="zh-CN" altLang="en-US" b="1" dirty="0">
                <a:solidFill>
                  <a:srgbClr val="C00000"/>
                </a:solidFill>
                <a:latin typeface="Microsoft YaHei" panose="020B0503020204020204" pitchFamily="34" charset="-122"/>
                <a:ea typeface="Microsoft YaHei" panose="020B0503020204020204" pitchFamily="34" charset="-122"/>
              </a:rPr>
              <a:t>达标后，甘油三酯仍在</a:t>
            </a:r>
            <a:r>
              <a:rPr lang="en-US" altLang="zh-CN" b="1" dirty="0">
                <a:solidFill>
                  <a:srgbClr val="C00000"/>
                </a:solidFill>
                <a:latin typeface="Microsoft YaHei" panose="020B0503020204020204" pitchFamily="34" charset="-122"/>
                <a:ea typeface="Microsoft YaHei" panose="020B0503020204020204" pitchFamily="34" charset="-122"/>
              </a:rPr>
              <a:t>2.3~5.6 mmol/L</a:t>
            </a:r>
            <a:r>
              <a:rPr lang="zh-CN" altLang="en-US" b="1" dirty="0">
                <a:latin typeface="Microsoft YaHei" panose="020B0503020204020204" pitchFamily="34" charset="-122"/>
                <a:ea typeface="Microsoft YaHei" panose="020B0503020204020204" pitchFamily="34" charset="-122"/>
              </a:rPr>
              <a:t>者，可考虑加用贝特类药物或大剂量二十碳五烯酸乙酯（</a:t>
            </a:r>
            <a:r>
              <a:rPr lang="en-US" altLang="zh-CN" b="1" dirty="0">
                <a:latin typeface="Microsoft YaHei" panose="020B0503020204020204" pitchFamily="34" charset="-122"/>
                <a:ea typeface="Microsoft YaHei" panose="020B0503020204020204" pitchFamily="34" charset="-122"/>
              </a:rPr>
              <a:t>4g/d</a:t>
            </a:r>
            <a:r>
              <a:rPr lang="zh-CN" altLang="en-US" b="1" dirty="0">
                <a:latin typeface="Microsoft YaHei" panose="020B0503020204020204" pitchFamily="34" charset="-122"/>
                <a:ea typeface="Microsoft YaHei" panose="020B0503020204020204" pitchFamily="34" charset="-122"/>
              </a:rPr>
              <a:t>）。</a:t>
            </a:r>
          </a:p>
          <a:p>
            <a:pPr marL="285750" indent="-285750">
              <a:lnSpc>
                <a:spcPct val="150000"/>
              </a:lnSpc>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对</a:t>
            </a:r>
            <a:r>
              <a:rPr lang="zh-CN" altLang="en-US" b="1" dirty="0">
                <a:solidFill>
                  <a:srgbClr val="C00000"/>
                </a:solidFill>
                <a:latin typeface="Microsoft YaHei" panose="020B0503020204020204" pitchFamily="34" charset="-122"/>
                <a:ea typeface="Microsoft YaHei" panose="020B0503020204020204" pitchFamily="34" charset="-122"/>
              </a:rPr>
              <a:t>甘油三酯≥</a:t>
            </a:r>
            <a:r>
              <a:rPr lang="en-US" altLang="zh-CN" b="1" dirty="0">
                <a:solidFill>
                  <a:srgbClr val="C00000"/>
                </a:solidFill>
                <a:latin typeface="Microsoft YaHei" panose="020B0503020204020204" pitchFamily="34" charset="-122"/>
                <a:ea typeface="Microsoft YaHei" panose="020B0503020204020204" pitchFamily="34" charset="-122"/>
              </a:rPr>
              <a:t>5.7 mmol/L</a:t>
            </a:r>
            <a:r>
              <a:rPr lang="zh-CN" altLang="en-US" b="1" dirty="0">
                <a:latin typeface="Microsoft YaHei" panose="020B0503020204020204" pitchFamily="34" charset="-122"/>
                <a:ea typeface="Microsoft YaHei" panose="020B0503020204020204" pitchFamily="34" charset="-122"/>
              </a:rPr>
              <a:t>者，若为</a:t>
            </a:r>
            <a:r>
              <a:rPr lang="en-US" altLang="zh-CN" b="1" dirty="0">
                <a:solidFill>
                  <a:srgbClr val="C00000"/>
                </a:solidFill>
                <a:latin typeface="Microsoft YaHei" panose="020B0503020204020204" pitchFamily="34" charset="-122"/>
                <a:ea typeface="Microsoft YaHei" panose="020B0503020204020204" pitchFamily="34" charset="-122"/>
              </a:rPr>
              <a:t>ASCVD</a:t>
            </a:r>
            <a:r>
              <a:rPr lang="zh-CN" altLang="en-US" b="1" dirty="0">
                <a:solidFill>
                  <a:srgbClr val="C00000"/>
                </a:solidFill>
                <a:latin typeface="Microsoft YaHei" panose="020B0503020204020204" pitchFamily="34" charset="-122"/>
                <a:ea typeface="Microsoft YaHei" panose="020B0503020204020204" pitchFamily="34" charset="-122"/>
              </a:rPr>
              <a:t>低危风险</a:t>
            </a:r>
            <a:r>
              <a:rPr lang="zh-CN" altLang="en-US" b="1" dirty="0">
                <a:latin typeface="Microsoft YaHei" panose="020B0503020204020204" pitchFamily="34" charset="-122"/>
                <a:ea typeface="Microsoft YaHei" panose="020B0503020204020204" pitchFamily="34" charset="-122"/>
              </a:rPr>
              <a:t>，需立即启用贝特类或</a:t>
            </a:r>
            <a:r>
              <a:rPr lang="en-US" altLang="zh-CN" b="1" dirty="0">
                <a:latin typeface="Microsoft YaHei" panose="020B0503020204020204" pitchFamily="34" charset="-122"/>
                <a:ea typeface="Microsoft YaHei" panose="020B0503020204020204" pitchFamily="34" charset="-122"/>
              </a:rPr>
              <a:t>Omega-3</a:t>
            </a:r>
            <a:r>
              <a:rPr lang="zh-CN" altLang="en-US" b="1" dirty="0">
                <a:latin typeface="Microsoft YaHei" panose="020B0503020204020204" pitchFamily="34" charset="-122"/>
                <a:ea typeface="Microsoft YaHei" panose="020B0503020204020204" pitchFamily="34" charset="-122"/>
              </a:rPr>
              <a:t>多不饱和脂肪酸，若是</a:t>
            </a:r>
            <a:r>
              <a:rPr lang="en-US" altLang="zh-CN" b="1" dirty="0">
                <a:solidFill>
                  <a:srgbClr val="C00000"/>
                </a:solidFill>
                <a:latin typeface="Microsoft YaHei" panose="020B0503020204020204" pitchFamily="34" charset="-122"/>
                <a:ea typeface="Microsoft YaHei" panose="020B0503020204020204" pitchFamily="34" charset="-122"/>
              </a:rPr>
              <a:t>ASCVD</a:t>
            </a:r>
            <a:r>
              <a:rPr lang="zh-CN" altLang="en-US" b="1" dirty="0">
                <a:solidFill>
                  <a:srgbClr val="C00000"/>
                </a:solidFill>
                <a:latin typeface="Microsoft YaHei" panose="020B0503020204020204" pitchFamily="34" charset="-122"/>
                <a:ea typeface="Microsoft YaHei" panose="020B0503020204020204" pitchFamily="34" charset="-122"/>
              </a:rPr>
              <a:t>高风险</a:t>
            </a:r>
            <a:r>
              <a:rPr lang="zh-CN" altLang="en-US" b="1" dirty="0">
                <a:latin typeface="Microsoft YaHei" panose="020B0503020204020204" pitchFamily="34" charset="-122"/>
                <a:ea typeface="Microsoft YaHei" panose="020B0503020204020204" pitchFamily="34" charset="-122"/>
              </a:rPr>
              <a:t>者，则在优化他汀类药物为基础的降胆固醇治疗基础上加用贝特类或</a:t>
            </a:r>
            <a:r>
              <a:rPr lang="en-US" altLang="zh-CN" b="1" dirty="0">
                <a:latin typeface="Microsoft YaHei" panose="020B0503020204020204" pitchFamily="34" charset="-122"/>
                <a:ea typeface="Microsoft YaHei" panose="020B0503020204020204" pitchFamily="34" charset="-122"/>
              </a:rPr>
              <a:t>Omega-3</a:t>
            </a:r>
            <a:r>
              <a:rPr lang="zh-CN" altLang="en-US" b="1" dirty="0">
                <a:latin typeface="Microsoft YaHei" panose="020B0503020204020204" pitchFamily="34" charset="-122"/>
                <a:ea typeface="Microsoft YaHei" panose="020B0503020204020204" pitchFamily="34" charset="-122"/>
              </a:rPr>
              <a:t>多不饱和脂肪酸。</a:t>
            </a:r>
            <a:endParaRPr lang="en-US" altLang="zh-CN" dirty="0">
              <a:effectLst/>
              <a:latin typeface="Microsoft YaHei" panose="020B0503020204020204" pitchFamily="34" charset="-122"/>
              <a:ea typeface="Microsoft YaHei" panose="020B0503020204020204" pitchFamily="34" charset="-122"/>
            </a:endParaRPr>
          </a:p>
        </p:txBody>
      </p:sp>
      <p:grpSp>
        <p:nvGrpSpPr>
          <p:cNvPr id="6" name="组合 5">
            <a:extLst>
              <a:ext uri="{FF2B5EF4-FFF2-40B4-BE49-F238E27FC236}">
                <a16:creationId xmlns:a16="http://schemas.microsoft.com/office/drawing/2014/main" id="{D3699790-069F-5EE7-A03F-579081F85DC4}"/>
              </a:ext>
            </a:extLst>
          </p:cNvPr>
          <p:cNvGrpSpPr/>
          <p:nvPr/>
        </p:nvGrpSpPr>
        <p:grpSpPr>
          <a:xfrm>
            <a:off x="11016343" y="-71078"/>
            <a:ext cx="1360715" cy="911036"/>
            <a:chOff x="10809514" y="26404"/>
            <a:chExt cx="1375882" cy="914400"/>
          </a:xfrm>
        </p:grpSpPr>
        <p:pic>
          <p:nvPicPr>
            <p:cNvPr id="7" name="图形 6" descr="剪贴板">
              <a:extLst>
                <a:ext uri="{FF2B5EF4-FFF2-40B4-BE49-F238E27FC236}">
                  <a16:creationId xmlns:a16="http://schemas.microsoft.com/office/drawing/2014/main" id="{89FA18DA-699C-666F-BE0B-921B4276F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8" name="文本框 7">
              <a:extLst>
                <a:ext uri="{FF2B5EF4-FFF2-40B4-BE49-F238E27FC236}">
                  <a16:creationId xmlns:a16="http://schemas.microsoft.com/office/drawing/2014/main" id="{2E54EDB0-6032-53C9-E2B5-CA31E61E7F68}"/>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0366471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82D95D-B269-83C8-530C-A07FFD6A75FC}"/>
              </a:ext>
            </a:extLst>
          </p:cNvPr>
          <p:cNvSpPr/>
          <p:nvPr/>
        </p:nvSpPr>
        <p:spPr>
          <a:xfrm>
            <a:off x="1269452" y="2368266"/>
            <a:ext cx="9899290" cy="257166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200" dirty="0">
                <a:solidFill>
                  <a:schemeClr val="tx1"/>
                </a:solidFill>
                <a:latin typeface="Microsoft YaHei" panose="020B0503020204020204" pitchFamily="34" charset="-122"/>
                <a:ea typeface="Microsoft YaHei" panose="020B0503020204020204" pitchFamily="34" charset="-122"/>
              </a:rPr>
              <a:t>●  高血压</a:t>
            </a:r>
            <a:r>
              <a:rPr lang="zh-CN" altLang="en-US" sz="2200" b="1" dirty="0">
                <a:solidFill>
                  <a:srgbClr val="C00000"/>
                </a:solidFill>
                <a:latin typeface="Microsoft YaHei" panose="020B0503020204020204" pitchFamily="34" charset="-122"/>
                <a:ea typeface="Microsoft YaHei" panose="020B0503020204020204" pitchFamily="34" charset="-122"/>
              </a:rPr>
              <a:t>伴有缺血性心脑血管疾病的患者</a:t>
            </a:r>
            <a:r>
              <a:rPr lang="zh-CN" altLang="en-US" sz="2200" dirty="0">
                <a:solidFill>
                  <a:schemeClr val="tx1"/>
                </a:solidFill>
                <a:latin typeface="Microsoft YaHei" panose="020B0503020204020204" pitchFamily="34" charset="-122"/>
                <a:ea typeface="Microsoft YaHei" panose="020B0503020204020204" pitchFamily="34" charset="-122"/>
              </a:rPr>
              <a:t>，推荐进行抗血小板治疗（</a:t>
            </a:r>
            <a:r>
              <a:rPr lang="en-US" altLang="zh-CN" sz="2200" dirty="0">
                <a:solidFill>
                  <a:schemeClr val="tx1"/>
                </a:solidFill>
                <a:latin typeface="Microsoft YaHei" panose="020B0503020204020204" pitchFamily="34" charset="-122"/>
                <a:ea typeface="Microsoft YaHei" panose="020B0503020204020204" pitchFamily="34" charset="-122"/>
              </a:rPr>
              <a:t>Ⅰ</a:t>
            </a:r>
            <a:r>
              <a:rPr lang="zh-CN" altLang="en-US" sz="2200" dirty="0">
                <a:solidFill>
                  <a:schemeClr val="tx1"/>
                </a:solidFill>
                <a:latin typeface="Microsoft YaHei" panose="020B0503020204020204" pitchFamily="34" charset="-122"/>
                <a:ea typeface="Microsoft YaHei" panose="020B0503020204020204" pitchFamily="34" charset="-122"/>
              </a:rPr>
              <a:t>，</a:t>
            </a:r>
            <a:r>
              <a:rPr lang="en-US" altLang="zh-CN" sz="2200" dirty="0">
                <a:solidFill>
                  <a:schemeClr val="tx1"/>
                </a:solidFill>
                <a:latin typeface="Microsoft YaHei" panose="020B0503020204020204" pitchFamily="34" charset="-122"/>
                <a:ea typeface="Microsoft YaHei" panose="020B0503020204020204" pitchFamily="34" charset="-122"/>
              </a:rPr>
              <a:t>A</a:t>
            </a:r>
            <a:r>
              <a:rPr lang="zh-CN" altLang="en-US" sz="22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200" dirty="0">
                <a:solidFill>
                  <a:schemeClr val="tx1"/>
                </a:solidFill>
                <a:latin typeface="Microsoft YaHei" panose="020B0503020204020204" pitchFamily="34" charset="-122"/>
                <a:ea typeface="Microsoft YaHei" panose="020B0503020204020204" pitchFamily="34" charset="-122"/>
              </a:rPr>
              <a:t>●  具有</a:t>
            </a:r>
            <a:r>
              <a:rPr lang="en-US" altLang="zh-CN" sz="2200" dirty="0">
                <a:solidFill>
                  <a:schemeClr val="tx1"/>
                </a:solidFill>
                <a:latin typeface="Microsoft YaHei" panose="020B0503020204020204" pitchFamily="34" charset="-122"/>
                <a:ea typeface="Microsoft YaHei" panose="020B0503020204020204" pitchFamily="34" charset="-122"/>
              </a:rPr>
              <a:t>ASCVD</a:t>
            </a:r>
            <a:r>
              <a:rPr lang="zh-CN" altLang="en-US" sz="2200" dirty="0">
                <a:solidFill>
                  <a:schemeClr val="tx1"/>
                </a:solidFill>
                <a:latin typeface="Microsoft YaHei" panose="020B0503020204020204" pitchFamily="34" charset="-122"/>
                <a:ea typeface="Microsoft YaHei" panose="020B0503020204020204" pitchFamily="34" charset="-122"/>
              </a:rPr>
              <a:t>高危且合并至少</a:t>
            </a:r>
            <a:r>
              <a:rPr lang="en-US" altLang="zh-CN" sz="2200" dirty="0">
                <a:solidFill>
                  <a:schemeClr val="tx1"/>
                </a:solidFill>
                <a:latin typeface="Microsoft YaHei" panose="020B0503020204020204" pitchFamily="34" charset="-122"/>
                <a:ea typeface="Microsoft YaHei" panose="020B0503020204020204" pitchFamily="34" charset="-122"/>
              </a:rPr>
              <a:t>1</a:t>
            </a:r>
            <a:r>
              <a:rPr lang="zh-CN" altLang="en-US" sz="2200" dirty="0">
                <a:solidFill>
                  <a:schemeClr val="tx1"/>
                </a:solidFill>
                <a:latin typeface="Microsoft YaHei" panose="020B0503020204020204" pitchFamily="34" charset="-122"/>
                <a:ea typeface="Microsoft YaHei" panose="020B0503020204020204" pitchFamily="34" charset="-122"/>
              </a:rPr>
              <a:t>项风险增强因素但无高出血风险的</a:t>
            </a:r>
            <a:r>
              <a:rPr lang="en-US" altLang="zh-CN" sz="2200" dirty="0">
                <a:solidFill>
                  <a:schemeClr val="tx1"/>
                </a:solidFill>
                <a:latin typeface="Microsoft YaHei" panose="020B0503020204020204" pitchFamily="34" charset="-122"/>
                <a:ea typeface="Microsoft YaHei" panose="020B0503020204020204" pitchFamily="34" charset="-122"/>
              </a:rPr>
              <a:t>40~70</a:t>
            </a:r>
            <a:r>
              <a:rPr lang="zh-CN" altLang="en-US" sz="2200" dirty="0">
                <a:solidFill>
                  <a:schemeClr val="tx1"/>
                </a:solidFill>
                <a:latin typeface="Microsoft YaHei" panose="020B0503020204020204" pitchFamily="34" charset="-122"/>
                <a:ea typeface="Microsoft YaHei" panose="020B0503020204020204" pitchFamily="34" charset="-122"/>
              </a:rPr>
              <a:t>岁的患者，可考虑应用</a:t>
            </a:r>
            <a:r>
              <a:rPr lang="zh-CN" altLang="en-US" sz="2200" b="1" dirty="0">
                <a:solidFill>
                  <a:srgbClr val="C00000"/>
                </a:solidFill>
                <a:latin typeface="Microsoft YaHei" panose="020B0503020204020204" pitchFamily="34" charset="-122"/>
                <a:ea typeface="Microsoft YaHei" panose="020B0503020204020204" pitchFamily="34" charset="-122"/>
              </a:rPr>
              <a:t>低剂量阿司匹林</a:t>
            </a:r>
            <a:r>
              <a:rPr lang="zh-CN" altLang="en-US" sz="2200" dirty="0">
                <a:solidFill>
                  <a:schemeClr val="tx1"/>
                </a:solidFill>
                <a:latin typeface="Microsoft YaHei" panose="020B0503020204020204" pitchFamily="34" charset="-122"/>
                <a:ea typeface="Microsoft YaHei" panose="020B0503020204020204" pitchFamily="34" charset="-122"/>
              </a:rPr>
              <a:t>进行</a:t>
            </a:r>
            <a:r>
              <a:rPr lang="en-US" altLang="zh-CN" sz="2200" dirty="0">
                <a:solidFill>
                  <a:schemeClr val="tx1"/>
                </a:solidFill>
                <a:latin typeface="Microsoft YaHei" panose="020B0503020204020204" pitchFamily="34" charset="-122"/>
                <a:ea typeface="Microsoft YaHei" panose="020B0503020204020204" pitchFamily="34" charset="-122"/>
              </a:rPr>
              <a:t>ASCVD</a:t>
            </a:r>
            <a:r>
              <a:rPr lang="zh-CN" altLang="en-US" sz="2200" dirty="0">
                <a:solidFill>
                  <a:schemeClr val="tx1"/>
                </a:solidFill>
                <a:latin typeface="Microsoft YaHei" panose="020B0503020204020204" pitchFamily="34" charset="-122"/>
                <a:ea typeface="Microsoft YaHei" panose="020B0503020204020204" pitchFamily="34" charset="-122"/>
              </a:rPr>
              <a:t>一级预防（</a:t>
            </a:r>
            <a:r>
              <a:rPr lang="en-US" altLang="zh-CN" sz="2200" dirty="0" err="1">
                <a:solidFill>
                  <a:schemeClr val="tx1"/>
                </a:solidFill>
                <a:latin typeface="Microsoft YaHei" panose="020B0503020204020204" pitchFamily="34" charset="-122"/>
                <a:ea typeface="Microsoft YaHei" panose="020B0503020204020204" pitchFamily="34" charset="-122"/>
              </a:rPr>
              <a:t>Ⅱb</a:t>
            </a:r>
            <a:r>
              <a:rPr lang="zh-CN" altLang="en-US" sz="2200" dirty="0">
                <a:solidFill>
                  <a:schemeClr val="tx1"/>
                </a:solidFill>
                <a:latin typeface="Microsoft YaHei" panose="020B0503020204020204" pitchFamily="34" charset="-122"/>
                <a:ea typeface="Microsoft YaHei" panose="020B0503020204020204" pitchFamily="34" charset="-122"/>
              </a:rPr>
              <a:t>，</a:t>
            </a:r>
            <a:r>
              <a:rPr lang="en-US" altLang="zh-CN" sz="2200" dirty="0">
                <a:solidFill>
                  <a:schemeClr val="tx1"/>
                </a:solidFill>
                <a:latin typeface="Microsoft YaHei" panose="020B0503020204020204" pitchFamily="34" charset="-122"/>
                <a:ea typeface="Microsoft YaHei" panose="020B0503020204020204" pitchFamily="34" charset="-122"/>
              </a:rPr>
              <a:t>B</a:t>
            </a:r>
            <a:r>
              <a:rPr lang="zh-CN" altLang="en-US" sz="22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200" dirty="0">
                <a:solidFill>
                  <a:schemeClr val="tx1"/>
                </a:solidFill>
                <a:latin typeface="Microsoft YaHei" panose="020B0503020204020204" pitchFamily="34" charset="-122"/>
                <a:ea typeface="Microsoft YaHei" panose="020B0503020204020204" pitchFamily="34" charset="-122"/>
              </a:rPr>
              <a:t>●   </a:t>
            </a:r>
            <a:r>
              <a:rPr lang="en-US" altLang="zh-CN" sz="2200" dirty="0">
                <a:solidFill>
                  <a:schemeClr val="tx1"/>
                </a:solidFill>
                <a:latin typeface="Microsoft YaHei" panose="020B0503020204020204" pitchFamily="34" charset="-122"/>
                <a:ea typeface="Microsoft YaHei" panose="020B0503020204020204" pitchFamily="34" charset="-122"/>
              </a:rPr>
              <a:t>ASCVD</a:t>
            </a:r>
            <a:r>
              <a:rPr lang="zh-CN" altLang="en-US" sz="2200" dirty="0">
                <a:solidFill>
                  <a:schemeClr val="tx1"/>
                </a:solidFill>
                <a:latin typeface="Microsoft YaHei" panose="020B0503020204020204" pitchFamily="34" charset="-122"/>
                <a:ea typeface="Microsoft YaHei" panose="020B0503020204020204" pitchFamily="34" charset="-122"/>
              </a:rPr>
              <a:t>风险中低危患者，以及年龄</a:t>
            </a:r>
            <a:r>
              <a:rPr lang="en-US" altLang="zh-CN" sz="2200" dirty="0">
                <a:solidFill>
                  <a:schemeClr val="tx1"/>
                </a:solidFill>
                <a:latin typeface="Microsoft YaHei" panose="020B0503020204020204" pitchFamily="34" charset="-122"/>
                <a:ea typeface="Microsoft YaHei" panose="020B0503020204020204" pitchFamily="34" charset="-122"/>
              </a:rPr>
              <a:t>&lt;40</a:t>
            </a:r>
            <a:r>
              <a:rPr lang="zh-CN" altLang="en-US" sz="2200" dirty="0">
                <a:solidFill>
                  <a:schemeClr val="tx1"/>
                </a:solidFill>
                <a:latin typeface="Microsoft YaHei" panose="020B0503020204020204" pitchFamily="34" charset="-122"/>
                <a:ea typeface="Microsoft YaHei" panose="020B0503020204020204" pitchFamily="34" charset="-122"/>
              </a:rPr>
              <a:t>岁或</a:t>
            </a:r>
            <a:r>
              <a:rPr lang="en-US" altLang="zh-CN" sz="2200" dirty="0">
                <a:solidFill>
                  <a:schemeClr val="tx1"/>
                </a:solidFill>
                <a:latin typeface="Microsoft YaHei" panose="020B0503020204020204" pitchFamily="34" charset="-122"/>
                <a:ea typeface="Microsoft YaHei" panose="020B0503020204020204" pitchFamily="34" charset="-122"/>
              </a:rPr>
              <a:t>&gt;70</a:t>
            </a:r>
            <a:r>
              <a:rPr lang="zh-CN" altLang="en-US" sz="2200" dirty="0">
                <a:solidFill>
                  <a:schemeClr val="tx1"/>
                </a:solidFill>
                <a:latin typeface="Microsoft YaHei" panose="020B0503020204020204" pitchFamily="34" charset="-122"/>
                <a:ea typeface="Microsoft YaHei" panose="020B0503020204020204" pitchFamily="34" charset="-122"/>
              </a:rPr>
              <a:t>岁的患者，</a:t>
            </a:r>
            <a:r>
              <a:rPr lang="zh-CN" altLang="en-US" sz="2200" b="1" dirty="0">
                <a:solidFill>
                  <a:srgbClr val="C00000"/>
                </a:solidFill>
                <a:latin typeface="Microsoft YaHei" panose="020B0503020204020204" pitchFamily="34" charset="-122"/>
                <a:ea typeface="Microsoft YaHei" panose="020B0503020204020204" pitchFamily="34" charset="-122"/>
              </a:rPr>
              <a:t>不推荐采用低剂量阿司匹林</a:t>
            </a:r>
            <a:r>
              <a:rPr lang="zh-CN" altLang="en-US" sz="2200" dirty="0">
                <a:solidFill>
                  <a:schemeClr val="tx1"/>
                </a:solidFill>
                <a:latin typeface="Microsoft YaHei" panose="020B0503020204020204" pitchFamily="34" charset="-122"/>
                <a:ea typeface="Microsoft YaHei" panose="020B0503020204020204" pitchFamily="34" charset="-122"/>
              </a:rPr>
              <a:t>进行</a:t>
            </a:r>
            <a:r>
              <a:rPr lang="en-US" altLang="zh-CN" sz="2200" dirty="0">
                <a:solidFill>
                  <a:schemeClr val="tx1"/>
                </a:solidFill>
                <a:latin typeface="Microsoft YaHei" panose="020B0503020204020204" pitchFamily="34" charset="-122"/>
                <a:ea typeface="Microsoft YaHei" panose="020B0503020204020204" pitchFamily="34" charset="-122"/>
              </a:rPr>
              <a:t>ASCVD</a:t>
            </a:r>
            <a:r>
              <a:rPr lang="zh-CN" altLang="en-US" sz="2200" dirty="0">
                <a:solidFill>
                  <a:schemeClr val="tx1"/>
                </a:solidFill>
                <a:latin typeface="Microsoft YaHei" panose="020B0503020204020204" pitchFamily="34" charset="-122"/>
                <a:ea typeface="Microsoft YaHei" panose="020B0503020204020204" pitchFamily="34" charset="-122"/>
              </a:rPr>
              <a:t>一级预防（</a:t>
            </a:r>
            <a:r>
              <a:rPr lang="en-US" altLang="zh-CN" sz="2200" dirty="0">
                <a:solidFill>
                  <a:schemeClr val="tx1"/>
                </a:solidFill>
                <a:latin typeface="Microsoft YaHei" panose="020B0503020204020204" pitchFamily="34" charset="-122"/>
                <a:ea typeface="Microsoft YaHei" panose="020B0503020204020204" pitchFamily="34" charset="-122"/>
              </a:rPr>
              <a:t>Ⅲ</a:t>
            </a:r>
            <a:r>
              <a:rPr lang="zh-CN" altLang="en-US" sz="2200" dirty="0">
                <a:solidFill>
                  <a:schemeClr val="tx1"/>
                </a:solidFill>
                <a:latin typeface="Microsoft YaHei" panose="020B0503020204020204" pitchFamily="34" charset="-122"/>
                <a:ea typeface="Microsoft YaHei" panose="020B0503020204020204" pitchFamily="34" charset="-122"/>
              </a:rPr>
              <a:t>，</a:t>
            </a:r>
            <a:r>
              <a:rPr lang="en-US" altLang="zh-CN" sz="2200" dirty="0">
                <a:solidFill>
                  <a:schemeClr val="tx1"/>
                </a:solidFill>
                <a:latin typeface="Microsoft YaHei" panose="020B0503020204020204" pitchFamily="34" charset="-122"/>
                <a:ea typeface="Microsoft YaHei" panose="020B0503020204020204" pitchFamily="34" charset="-122"/>
              </a:rPr>
              <a:t>C</a:t>
            </a:r>
            <a:r>
              <a:rPr lang="zh-CN" altLang="en-US" sz="22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4F0DB2E-5873-B1E4-B65E-F441E26B2E3E}"/>
              </a:ext>
            </a:extLst>
          </p:cNvPr>
          <p:cNvSpPr/>
          <p:nvPr/>
        </p:nvSpPr>
        <p:spPr>
          <a:xfrm>
            <a:off x="1023258" y="1730828"/>
            <a:ext cx="10237410" cy="406037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4" name="矩形 3">
            <a:extLst>
              <a:ext uri="{FF2B5EF4-FFF2-40B4-BE49-F238E27FC236}">
                <a16:creationId xmlns:a16="http://schemas.microsoft.com/office/drawing/2014/main" id="{20AFA821-CE90-CC6E-A680-A41C45A7DD52}"/>
              </a:ext>
            </a:extLst>
          </p:cNvPr>
          <p:cNvSpPr/>
          <p:nvPr/>
        </p:nvSpPr>
        <p:spPr>
          <a:xfrm>
            <a:off x="638601" y="296130"/>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5J   </a:t>
            </a:r>
            <a:r>
              <a:rPr lang="zh-CN" altLang="en-US" sz="3200" b="1" dirty="0">
                <a:solidFill>
                  <a:srgbClr val="004582"/>
                </a:solidFill>
                <a:latin typeface="Microsoft YaHei" panose="020B0503020204020204" pitchFamily="34" charset="-122"/>
                <a:ea typeface="Microsoft YaHei" panose="020B0503020204020204" pitchFamily="34" charset="-122"/>
              </a:rPr>
              <a:t>抗血小板治疗</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487814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4">
            <a:extLst>
              <a:ext uri="{FF2B5EF4-FFF2-40B4-BE49-F238E27FC236}">
                <a16:creationId xmlns:a16="http://schemas.microsoft.com/office/drawing/2014/main" id="{D2AA02AB-858E-C4CA-9274-0ECF93EF2C75}"/>
              </a:ext>
            </a:extLst>
          </p:cNvPr>
          <p:cNvSpPr>
            <a:spLocks noChangeArrowheads="1"/>
          </p:cNvSpPr>
          <p:nvPr/>
        </p:nvSpPr>
        <p:spPr bwMode="auto">
          <a:xfrm>
            <a:off x="4620798" y="1287568"/>
            <a:ext cx="6342472" cy="5146221"/>
          </a:xfrm>
          <a:prstGeom prst="roundRect">
            <a:avLst>
              <a:gd name="adj" fmla="val 3560"/>
            </a:avLst>
          </a:prstGeom>
          <a:gradFill rotWithShape="1">
            <a:gsLst>
              <a:gs pos="0">
                <a:srgbClr val="2B66BD">
                  <a:alpha val="28998"/>
                </a:srgbClr>
              </a:gs>
              <a:gs pos="100000">
                <a:srgbClr val="1A3E72">
                  <a:alpha val="32999"/>
                </a:srgbClr>
              </a:gs>
            </a:gsLst>
            <a:lin ang="5400000" scaled="1"/>
          </a:gra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a:solidFill>
                <a:srgbClr val="FFFF00"/>
              </a:solidFill>
              <a:latin typeface="HY헤드라인M"/>
              <a:ea typeface="HY헤드라인M"/>
              <a:cs typeface="HY헤드라인M"/>
            </a:endParaRPr>
          </a:p>
        </p:txBody>
      </p:sp>
      <p:sp>
        <p:nvSpPr>
          <p:cNvPr id="31" name="AutoShape 5">
            <a:extLst>
              <a:ext uri="{FF2B5EF4-FFF2-40B4-BE49-F238E27FC236}">
                <a16:creationId xmlns:a16="http://schemas.microsoft.com/office/drawing/2014/main" id="{327BE2A8-E8DF-1475-FB93-749F97CFE89B}"/>
              </a:ext>
            </a:extLst>
          </p:cNvPr>
          <p:cNvSpPr>
            <a:spLocks noChangeArrowheads="1"/>
          </p:cNvSpPr>
          <p:nvPr/>
        </p:nvSpPr>
        <p:spPr bwMode="auto">
          <a:xfrm>
            <a:off x="2995453" y="1287568"/>
            <a:ext cx="1401357" cy="5146221"/>
          </a:xfrm>
          <a:prstGeom prst="roundRect">
            <a:avLst>
              <a:gd name="adj" fmla="val 10509"/>
            </a:avLst>
          </a:prstGeom>
          <a:solidFill>
            <a:srgbClr val="D0B118">
              <a:alpha val="29019"/>
            </a:srgbClr>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标题 1">
            <a:extLst>
              <a:ext uri="{FF2B5EF4-FFF2-40B4-BE49-F238E27FC236}">
                <a16:creationId xmlns:a16="http://schemas.microsoft.com/office/drawing/2014/main" id="{D38805DC-1AC3-DE7D-D5E1-FF532460B96C}"/>
              </a:ext>
            </a:extLst>
          </p:cNvPr>
          <p:cNvSpPr>
            <a:spLocks noGrp="1"/>
          </p:cNvSpPr>
          <p:nvPr>
            <p:ph type="title"/>
          </p:nvPr>
        </p:nvSpPr>
        <p:spPr>
          <a:xfrm>
            <a:off x="717550" y="347381"/>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高血压患者抗血小板治疗进行二级预防</a:t>
            </a:r>
          </a:p>
        </p:txBody>
      </p:sp>
      <p:grpSp>
        <p:nvGrpSpPr>
          <p:cNvPr id="28" name="组合 27">
            <a:extLst>
              <a:ext uri="{FF2B5EF4-FFF2-40B4-BE49-F238E27FC236}">
                <a16:creationId xmlns:a16="http://schemas.microsoft.com/office/drawing/2014/main" id="{1420836F-4367-9B91-A796-DF0F680DA7BC}"/>
              </a:ext>
            </a:extLst>
          </p:cNvPr>
          <p:cNvGrpSpPr/>
          <p:nvPr/>
        </p:nvGrpSpPr>
        <p:grpSpPr>
          <a:xfrm>
            <a:off x="1138465" y="1414200"/>
            <a:ext cx="9954985" cy="4910039"/>
            <a:chOff x="1465036" y="1553935"/>
            <a:chExt cx="8255000" cy="4431845"/>
          </a:xfrm>
        </p:grpSpPr>
        <p:sp>
          <p:nvSpPr>
            <p:cNvPr id="8" name="AutoShape 6">
              <a:extLst>
                <a:ext uri="{FF2B5EF4-FFF2-40B4-BE49-F238E27FC236}">
                  <a16:creationId xmlns:a16="http://schemas.microsoft.com/office/drawing/2014/main" id="{AC30C9A1-F30F-5C56-6FF5-4C78326EC2AC}"/>
                </a:ext>
              </a:extLst>
            </p:cNvPr>
            <p:cNvSpPr>
              <a:spLocks noChangeArrowheads="1"/>
            </p:cNvSpPr>
            <p:nvPr/>
          </p:nvSpPr>
          <p:spPr bwMode="auto">
            <a:xfrm>
              <a:off x="1465036" y="1553935"/>
              <a:ext cx="8255000" cy="1396095"/>
            </a:xfrm>
            <a:prstGeom prst="roundRect">
              <a:avLst>
                <a:gd name="adj" fmla="val 10088"/>
              </a:avLst>
            </a:prstGeom>
            <a:solidFill>
              <a:schemeClr val="bg1">
                <a:alpha val="79999"/>
              </a:schemeClr>
            </a:solidFill>
            <a:ln w="12700">
              <a:solidFill>
                <a:srgbClr val="2B66BD"/>
              </a:solidFill>
              <a:prstDash val="sysDot"/>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 name="AutoShape 7">
              <a:extLst>
                <a:ext uri="{FF2B5EF4-FFF2-40B4-BE49-F238E27FC236}">
                  <a16:creationId xmlns:a16="http://schemas.microsoft.com/office/drawing/2014/main" id="{B88E92CE-DD90-B627-C53C-79E2216EF6D4}"/>
                </a:ext>
              </a:extLst>
            </p:cNvPr>
            <p:cNvSpPr>
              <a:spLocks noChangeArrowheads="1"/>
            </p:cNvSpPr>
            <p:nvPr/>
          </p:nvSpPr>
          <p:spPr bwMode="auto">
            <a:xfrm>
              <a:off x="1465036" y="3126244"/>
              <a:ext cx="8255000" cy="1341662"/>
            </a:xfrm>
            <a:prstGeom prst="roundRect">
              <a:avLst>
                <a:gd name="adj" fmla="val 10088"/>
              </a:avLst>
            </a:prstGeom>
            <a:solidFill>
              <a:schemeClr val="bg1">
                <a:alpha val="79999"/>
              </a:schemeClr>
            </a:solidFill>
            <a:ln w="12700">
              <a:solidFill>
                <a:srgbClr val="2B66BD"/>
              </a:solidFill>
              <a:prstDash val="sysDot"/>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0" name="AutoShape 8">
              <a:extLst>
                <a:ext uri="{FF2B5EF4-FFF2-40B4-BE49-F238E27FC236}">
                  <a16:creationId xmlns:a16="http://schemas.microsoft.com/office/drawing/2014/main" id="{9907B9FB-16E9-38C0-3A81-AB739C2E6469}"/>
                </a:ext>
              </a:extLst>
            </p:cNvPr>
            <p:cNvSpPr>
              <a:spLocks noChangeArrowheads="1"/>
            </p:cNvSpPr>
            <p:nvPr/>
          </p:nvSpPr>
          <p:spPr bwMode="auto">
            <a:xfrm>
              <a:off x="1465036" y="4644119"/>
              <a:ext cx="8255000" cy="1341661"/>
            </a:xfrm>
            <a:prstGeom prst="roundRect">
              <a:avLst>
                <a:gd name="adj" fmla="val 10088"/>
              </a:avLst>
            </a:prstGeom>
            <a:solidFill>
              <a:schemeClr val="bg1">
                <a:alpha val="79999"/>
              </a:schemeClr>
            </a:solidFill>
            <a:ln w="12700">
              <a:solidFill>
                <a:srgbClr val="2B66BD"/>
              </a:solidFill>
              <a:prstDash val="sysDot"/>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0" name="Rectangle 34">
              <a:extLst>
                <a:ext uri="{FF2B5EF4-FFF2-40B4-BE49-F238E27FC236}">
                  <a16:creationId xmlns:a16="http://schemas.microsoft.com/office/drawing/2014/main" id="{6C9B201C-4F29-751D-1530-A41557C441F3}"/>
                </a:ext>
              </a:extLst>
            </p:cNvPr>
            <p:cNvSpPr>
              <a:spLocks noChangeArrowheads="1"/>
            </p:cNvSpPr>
            <p:nvPr/>
          </p:nvSpPr>
          <p:spPr bwMode="auto">
            <a:xfrm>
              <a:off x="4465638" y="1842571"/>
              <a:ext cx="5146450" cy="79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174625" indent="-17462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just" eaLnBrk="1" latinLnBrk="1" hangingPunct="1">
                <a:lnSpc>
                  <a:spcPct val="125000"/>
                </a:lnSpc>
                <a:buClr>
                  <a:srgbClr val="004992"/>
                </a:buClr>
              </a:pPr>
              <a:r>
                <a:rPr kumimoji="1" lang="zh-CN" altLang="en-US" sz="1400" dirty="0">
                  <a:solidFill>
                    <a:srgbClr val="003366"/>
                  </a:solidFill>
                  <a:latin typeface="微软雅黑" panose="020B0503020204020204" pitchFamily="34" charset="-122"/>
                  <a:ea typeface="微软雅黑" panose="020B0503020204020204" pitchFamily="34" charset="-122"/>
                </a:rPr>
                <a:t>在心脑血管疾病</a:t>
              </a:r>
              <a:r>
                <a:rPr kumimoji="1" lang="zh-CN" altLang="en-US" sz="1400" b="1" dirty="0">
                  <a:solidFill>
                    <a:srgbClr val="C00000"/>
                  </a:solidFill>
                  <a:latin typeface="微软雅黑" panose="020B0503020204020204" pitchFamily="34" charset="-122"/>
                  <a:ea typeface="微软雅黑" panose="020B0503020204020204" pitchFamily="34" charset="-122"/>
                </a:rPr>
                <a:t>二级预防中的作用</a:t>
              </a:r>
              <a:r>
                <a:rPr kumimoji="1" lang="zh-CN" altLang="en-US" sz="1400" dirty="0">
                  <a:solidFill>
                    <a:srgbClr val="003366"/>
                  </a:solidFill>
                  <a:latin typeface="微软雅黑" panose="020B0503020204020204" pitchFamily="34" charset="-122"/>
                  <a:ea typeface="微软雅黑" panose="020B0503020204020204" pitchFamily="34" charset="-122"/>
                </a:rPr>
                <a:t>已被大量临床研究证实，可有效降低心血管事件风险</a:t>
              </a:r>
              <a:r>
                <a:rPr kumimoji="1" lang="en-US" altLang="zh-CN" sz="1400" dirty="0">
                  <a:solidFill>
                    <a:srgbClr val="003366"/>
                  </a:solidFill>
                  <a:latin typeface="微软雅黑" panose="020B0503020204020204" pitchFamily="34" charset="-122"/>
                  <a:ea typeface="微软雅黑" panose="020B0503020204020204" pitchFamily="34" charset="-122"/>
                </a:rPr>
                <a:t>19%~25%</a:t>
              </a:r>
              <a:r>
                <a:rPr kumimoji="1" lang="zh-CN" altLang="en-US" sz="1400" dirty="0">
                  <a:solidFill>
                    <a:srgbClr val="003366"/>
                  </a:solidFill>
                  <a:latin typeface="微软雅黑" panose="020B0503020204020204" pitchFamily="34" charset="-122"/>
                  <a:ea typeface="微软雅黑" panose="020B0503020204020204" pitchFamily="34" charset="-122"/>
                </a:rPr>
                <a:t>，其中非致死性心肌梗死下降</a:t>
              </a:r>
              <a:r>
                <a:rPr kumimoji="1" lang="en-US" altLang="zh-CN" sz="1400" dirty="0">
                  <a:solidFill>
                    <a:srgbClr val="003366"/>
                  </a:solidFill>
                  <a:latin typeface="微软雅黑" panose="020B0503020204020204" pitchFamily="34" charset="-122"/>
                  <a:ea typeface="微软雅黑" panose="020B0503020204020204" pitchFamily="34" charset="-122"/>
                </a:rPr>
                <a:t>1/3</a:t>
              </a:r>
              <a:r>
                <a:rPr kumimoji="1" lang="zh-CN" altLang="en-US" sz="1400" dirty="0">
                  <a:solidFill>
                    <a:srgbClr val="003366"/>
                  </a:solidFill>
                  <a:latin typeface="微软雅黑" panose="020B0503020204020204" pitchFamily="34" charset="-122"/>
                  <a:ea typeface="微软雅黑" panose="020B0503020204020204" pitchFamily="34" charset="-122"/>
                </a:rPr>
                <a:t>，非致死性脑卒中下降</a:t>
              </a:r>
              <a:r>
                <a:rPr kumimoji="1" lang="en-US" altLang="zh-CN" sz="1400" dirty="0">
                  <a:solidFill>
                    <a:srgbClr val="003366"/>
                  </a:solidFill>
                  <a:latin typeface="微软雅黑" panose="020B0503020204020204" pitchFamily="34" charset="-122"/>
                  <a:ea typeface="微软雅黑" panose="020B0503020204020204" pitchFamily="34" charset="-122"/>
                </a:rPr>
                <a:t>1/4</a:t>
              </a:r>
              <a:r>
                <a:rPr kumimoji="1" lang="zh-CN" altLang="en-US" sz="1400" dirty="0">
                  <a:solidFill>
                    <a:srgbClr val="003366"/>
                  </a:solidFill>
                  <a:latin typeface="微软雅黑" panose="020B0503020204020204" pitchFamily="34" charset="-122"/>
                  <a:ea typeface="微软雅黑" panose="020B0503020204020204" pitchFamily="34" charset="-122"/>
                </a:rPr>
                <a:t>，致死性血管事件下降</a:t>
              </a:r>
              <a:r>
                <a:rPr kumimoji="1" lang="en-US" altLang="zh-CN" sz="1400" dirty="0">
                  <a:solidFill>
                    <a:srgbClr val="003366"/>
                  </a:solidFill>
                  <a:latin typeface="微软雅黑" panose="020B0503020204020204" pitchFamily="34" charset="-122"/>
                  <a:ea typeface="微软雅黑" panose="020B0503020204020204" pitchFamily="34" charset="-122"/>
                </a:rPr>
                <a:t>1/6</a:t>
              </a:r>
              <a:r>
                <a:rPr kumimoji="1" lang="zh-CN" altLang="en-US" sz="1400" dirty="0">
                  <a:solidFill>
                    <a:srgbClr val="003366"/>
                  </a:solidFill>
                  <a:latin typeface="微软雅黑" panose="020B0503020204020204" pitchFamily="34" charset="-122"/>
                  <a:ea typeface="微软雅黑" panose="020B0503020204020204" pitchFamily="34" charset="-122"/>
                </a:rPr>
                <a:t>。</a:t>
              </a:r>
              <a:endParaRPr kumimoji="1" lang="ko-KR" altLang="en-US" sz="1400" dirty="0">
                <a:solidFill>
                  <a:srgbClr val="003366"/>
                </a:solidFill>
                <a:latin typeface="微软雅黑" panose="020B0503020204020204" pitchFamily="34" charset="-122"/>
                <a:ea typeface="黑体" panose="02010609060101010101" pitchFamily="49" charset="-122"/>
              </a:endParaRPr>
            </a:p>
          </p:txBody>
        </p:sp>
        <p:sp>
          <p:nvSpPr>
            <p:cNvPr id="24" name="Text Box 38">
              <a:extLst>
                <a:ext uri="{FF2B5EF4-FFF2-40B4-BE49-F238E27FC236}">
                  <a16:creationId xmlns:a16="http://schemas.microsoft.com/office/drawing/2014/main" id="{DD80CC39-315E-43CF-810D-468420D4A4F4}"/>
                </a:ext>
              </a:extLst>
            </p:cNvPr>
            <p:cNvSpPr txBox="1">
              <a:spLocks noChangeArrowheads="1"/>
            </p:cNvSpPr>
            <p:nvPr/>
          </p:nvSpPr>
          <p:spPr bwMode="auto">
            <a:xfrm>
              <a:off x="2979815" y="1873881"/>
              <a:ext cx="1098548" cy="75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抗血小板</a:t>
              </a:r>
              <a:endParaRPr kumimoji="1" lang="en-US" altLang="zh-CN" sz="1600" b="1" dirty="0">
                <a:solidFill>
                  <a:srgbClr val="993300"/>
                </a:solidFill>
                <a:latin typeface="微软雅黑" panose="020B0503020204020204" pitchFamily="34" charset="-122"/>
                <a:ea typeface="微软雅黑" panose="020B0503020204020204" pitchFamily="34" charset="-122"/>
              </a:endParaRPr>
            </a:p>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治疗</a:t>
              </a:r>
              <a:endParaRPr kumimoji="1" lang="en-US" altLang="zh-CN" sz="1600" b="1" dirty="0">
                <a:solidFill>
                  <a:srgbClr val="993300"/>
                </a:solidFill>
                <a:latin typeface="微软雅黑" panose="020B0503020204020204" pitchFamily="34" charset="-122"/>
                <a:ea typeface="微软雅黑" panose="020B0503020204020204" pitchFamily="34" charset="-122"/>
              </a:endParaRPr>
            </a:p>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的作用</a:t>
              </a:r>
              <a:endParaRPr kumimoji="1" lang="ko-KR" altLang="ko-KR" sz="1600" b="1" dirty="0">
                <a:solidFill>
                  <a:srgbClr val="993300"/>
                </a:solidFill>
                <a:latin typeface="微软雅黑" panose="020B0503020204020204" pitchFamily="34" charset="-122"/>
                <a:ea typeface="黑体" panose="02010609060101010101" pitchFamily="49" charset="-122"/>
              </a:endParaRPr>
            </a:p>
          </p:txBody>
        </p:sp>
      </p:grpSp>
      <p:sp>
        <p:nvSpPr>
          <p:cNvPr id="35" name="Text Box 38">
            <a:extLst>
              <a:ext uri="{FF2B5EF4-FFF2-40B4-BE49-F238E27FC236}">
                <a16:creationId xmlns:a16="http://schemas.microsoft.com/office/drawing/2014/main" id="{71DBB2D3-A3B5-8628-FB8D-6F19C23522C2}"/>
              </a:ext>
            </a:extLst>
          </p:cNvPr>
          <p:cNvSpPr txBox="1">
            <a:spLocks noChangeArrowheads="1"/>
          </p:cNvSpPr>
          <p:nvPr/>
        </p:nvSpPr>
        <p:spPr bwMode="auto">
          <a:xfrm>
            <a:off x="3193428" y="3465063"/>
            <a:ext cx="10054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积极</a:t>
            </a:r>
            <a:endParaRPr kumimoji="1" lang="en-US" altLang="zh-CN" sz="1600" b="1" dirty="0">
              <a:solidFill>
                <a:srgbClr val="993300"/>
              </a:solidFill>
              <a:latin typeface="微软雅黑" panose="020B0503020204020204" pitchFamily="34" charset="-122"/>
              <a:ea typeface="微软雅黑" panose="020B0503020204020204" pitchFamily="34" charset="-122"/>
            </a:endParaRPr>
          </a:p>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抗血小板</a:t>
            </a:r>
            <a:endParaRPr kumimoji="1" lang="en-US" altLang="zh-CN" sz="1600" b="1" dirty="0">
              <a:solidFill>
                <a:srgbClr val="993300"/>
              </a:solidFill>
              <a:latin typeface="微软雅黑" panose="020B0503020204020204" pitchFamily="34" charset="-122"/>
              <a:ea typeface="微软雅黑" panose="020B0503020204020204" pitchFamily="34" charset="-122"/>
            </a:endParaRPr>
          </a:p>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的患者</a:t>
            </a:r>
            <a:endParaRPr kumimoji="1" lang="ko-KR" altLang="ko-KR" sz="1600" b="1" dirty="0">
              <a:solidFill>
                <a:srgbClr val="993300"/>
              </a:solidFill>
              <a:latin typeface="微软雅黑" panose="020B0503020204020204" pitchFamily="34" charset="-122"/>
              <a:ea typeface="黑体" panose="02010609060101010101" pitchFamily="49" charset="-122"/>
            </a:endParaRPr>
          </a:p>
        </p:txBody>
      </p:sp>
      <p:sp>
        <p:nvSpPr>
          <p:cNvPr id="36" name="Text Box 38">
            <a:extLst>
              <a:ext uri="{FF2B5EF4-FFF2-40B4-BE49-F238E27FC236}">
                <a16:creationId xmlns:a16="http://schemas.microsoft.com/office/drawing/2014/main" id="{4D2ADBF2-D744-8966-2584-6A4F75225893}"/>
              </a:ext>
            </a:extLst>
          </p:cNvPr>
          <p:cNvSpPr txBox="1">
            <a:spLocks noChangeArrowheads="1"/>
          </p:cNvSpPr>
          <p:nvPr/>
        </p:nvSpPr>
        <p:spPr bwMode="auto">
          <a:xfrm>
            <a:off x="3398611" y="5429190"/>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药物</a:t>
            </a:r>
            <a:endParaRPr kumimoji="1" lang="ko-KR" altLang="ko-KR" sz="1600" b="1" dirty="0">
              <a:solidFill>
                <a:srgbClr val="993300"/>
              </a:solidFill>
              <a:latin typeface="微软雅黑" panose="020B0503020204020204" pitchFamily="34" charset="-122"/>
              <a:ea typeface="黑体" panose="02010609060101010101" pitchFamily="49" charset="-122"/>
            </a:endParaRPr>
          </a:p>
        </p:txBody>
      </p:sp>
      <p:sp>
        <p:nvSpPr>
          <p:cNvPr id="37" name="Rectangle 34">
            <a:extLst>
              <a:ext uri="{FF2B5EF4-FFF2-40B4-BE49-F238E27FC236}">
                <a16:creationId xmlns:a16="http://schemas.microsoft.com/office/drawing/2014/main" id="{A032EB44-2413-AF4E-F92E-7C494D724B29}"/>
              </a:ext>
            </a:extLst>
          </p:cNvPr>
          <p:cNvSpPr>
            <a:spLocks noChangeArrowheads="1"/>
          </p:cNvSpPr>
          <p:nvPr/>
        </p:nvSpPr>
        <p:spPr bwMode="auto">
          <a:xfrm>
            <a:off x="4756198" y="3194471"/>
            <a:ext cx="6085974" cy="141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174625" indent="-17462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just" eaLnBrk="1" latinLnBrk="1" hangingPunct="1">
              <a:lnSpc>
                <a:spcPct val="125000"/>
              </a:lnSpc>
              <a:buClr>
                <a:srgbClr val="004992"/>
              </a:buClr>
            </a:pPr>
            <a:r>
              <a:rPr kumimoji="1" lang="zh-CN" altLang="en-US" sz="1400" dirty="0">
                <a:solidFill>
                  <a:srgbClr val="003366"/>
                </a:solidFill>
                <a:latin typeface="微软雅黑" panose="020B0503020204020204" pitchFamily="34" charset="-122"/>
                <a:ea typeface="微软雅黑" panose="020B0503020204020204" pitchFamily="34" charset="-122"/>
              </a:rPr>
              <a:t>①高血压</a:t>
            </a:r>
            <a:r>
              <a:rPr kumimoji="1" lang="zh-CN" altLang="en-US" sz="1400" b="1" dirty="0">
                <a:solidFill>
                  <a:srgbClr val="C00000"/>
                </a:solidFill>
                <a:latin typeface="微软雅黑" panose="020B0503020204020204" pitchFamily="34" charset="-122"/>
                <a:ea typeface="微软雅黑" panose="020B0503020204020204" pitchFamily="34" charset="-122"/>
              </a:rPr>
              <a:t>合并</a:t>
            </a:r>
            <a:r>
              <a:rPr kumimoji="1" lang="en-US" altLang="zh-CN" sz="1400" b="1" dirty="0">
                <a:solidFill>
                  <a:srgbClr val="C00000"/>
                </a:solidFill>
                <a:latin typeface="微软雅黑" panose="020B0503020204020204" pitchFamily="34" charset="-122"/>
                <a:ea typeface="微软雅黑" panose="020B0503020204020204" pitchFamily="34" charset="-122"/>
              </a:rPr>
              <a:t>ASCVD</a:t>
            </a:r>
            <a:r>
              <a:rPr kumimoji="1" lang="zh-CN" altLang="en-US" sz="1400" b="1" dirty="0">
                <a:solidFill>
                  <a:srgbClr val="C00000"/>
                </a:solidFill>
                <a:latin typeface="微软雅黑" panose="020B0503020204020204" pitchFamily="34" charset="-122"/>
                <a:ea typeface="微软雅黑" panose="020B0503020204020204" pitchFamily="34" charset="-122"/>
              </a:rPr>
              <a:t>患者</a:t>
            </a:r>
            <a:r>
              <a:rPr kumimoji="1" lang="zh-CN" altLang="en-US" sz="1400" dirty="0">
                <a:solidFill>
                  <a:srgbClr val="003366"/>
                </a:solidFill>
                <a:latin typeface="微软雅黑" panose="020B0503020204020204" pitchFamily="34" charset="-122"/>
                <a:ea typeface="微软雅黑" panose="020B0503020204020204" pitchFamily="34" charset="-122"/>
              </a:rPr>
              <a:t>，需应用小剂量阿司匹林</a:t>
            </a:r>
            <a:r>
              <a:rPr kumimoji="1" lang="en-US" altLang="zh-CN" sz="1400" dirty="0">
                <a:solidFill>
                  <a:srgbClr val="003366"/>
                </a:solidFill>
                <a:latin typeface="微软雅黑" panose="020B0503020204020204" pitchFamily="34" charset="-122"/>
                <a:ea typeface="微软雅黑" panose="020B0503020204020204" pitchFamily="34" charset="-122"/>
              </a:rPr>
              <a:t>100mg/d</a:t>
            </a:r>
            <a:r>
              <a:rPr kumimoji="1" lang="zh-CN" altLang="en-US" sz="1400" dirty="0">
                <a:solidFill>
                  <a:srgbClr val="003366"/>
                </a:solidFill>
                <a:latin typeface="微软雅黑" panose="020B0503020204020204" pitchFamily="34" charset="-122"/>
                <a:ea typeface="微软雅黑" panose="020B0503020204020204" pitchFamily="34" charset="-122"/>
              </a:rPr>
              <a:t>进行长期二级预防；</a:t>
            </a:r>
          </a:p>
          <a:p>
            <a:pPr marL="0" indent="0" algn="just" eaLnBrk="1" latinLnBrk="1" hangingPunct="1">
              <a:lnSpc>
                <a:spcPct val="125000"/>
              </a:lnSpc>
              <a:buClr>
                <a:srgbClr val="004992"/>
              </a:buClr>
            </a:pPr>
            <a:r>
              <a:rPr kumimoji="1" lang="zh-CN" altLang="en-US" sz="1400" dirty="0">
                <a:solidFill>
                  <a:srgbClr val="003366"/>
                </a:solidFill>
                <a:latin typeface="微软雅黑" panose="020B0503020204020204" pitchFamily="34" charset="-122"/>
                <a:ea typeface="微软雅黑" panose="020B0503020204020204" pitchFamily="34" charset="-122"/>
              </a:rPr>
              <a:t>②</a:t>
            </a:r>
            <a:r>
              <a:rPr kumimoji="1" lang="zh-CN" altLang="en-US" sz="1400" b="1" dirty="0">
                <a:solidFill>
                  <a:srgbClr val="C00000"/>
                </a:solidFill>
                <a:latin typeface="微软雅黑" panose="020B0503020204020204" pitchFamily="34" charset="-122"/>
                <a:ea typeface="微软雅黑" panose="020B0503020204020204" pitchFamily="34" charset="-122"/>
              </a:rPr>
              <a:t>合并血栓症急性发作</a:t>
            </a:r>
            <a:r>
              <a:rPr kumimoji="1" lang="zh-CN" altLang="en-US" sz="1400" dirty="0">
                <a:solidFill>
                  <a:srgbClr val="003366"/>
                </a:solidFill>
                <a:latin typeface="微软雅黑" panose="020B0503020204020204" pitchFamily="34" charset="-122"/>
                <a:ea typeface="微软雅黑" panose="020B0503020204020204" pitchFamily="34" charset="-122"/>
              </a:rPr>
              <a:t>，如急性冠脉综合征、缺血性脑卒中或短暂性脑缺血、闭塞性周围动脉粥样硬化症时，应按相关指南的推荐使用阿司匹林合用</a:t>
            </a:r>
            <a:r>
              <a:rPr kumimoji="1" lang="en-US" altLang="zh-CN" sz="1400" dirty="0">
                <a:solidFill>
                  <a:srgbClr val="003366"/>
                </a:solidFill>
                <a:latin typeface="微软雅黑" panose="020B0503020204020204" pitchFamily="34" charset="-122"/>
                <a:ea typeface="微软雅黑" panose="020B0503020204020204" pitchFamily="34" charset="-122"/>
              </a:rPr>
              <a:t>1</a:t>
            </a:r>
            <a:r>
              <a:rPr kumimoji="1" lang="zh-CN" altLang="en-US" sz="1400" dirty="0">
                <a:solidFill>
                  <a:srgbClr val="003366"/>
                </a:solidFill>
                <a:latin typeface="微软雅黑" panose="020B0503020204020204" pitchFamily="34" charset="-122"/>
                <a:ea typeface="微软雅黑" panose="020B0503020204020204" pitchFamily="34" charset="-122"/>
              </a:rPr>
              <a:t>种</a:t>
            </a:r>
            <a:r>
              <a:rPr kumimoji="1" lang="en-US" altLang="zh-CN" sz="1400" dirty="0">
                <a:solidFill>
                  <a:srgbClr val="003366"/>
                </a:solidFill>
                <a:latin typeface="微软雅黑" panose="020B0503020204020204" pitchFamily="34" charset="-122"/>
                <a:ea typeface="微软雅黑" panose="020B0503020204020204" pitchFamily="34" charset="-122"/>
              </a:rPr>
              <a:t>P2Y12</a:t>
            </a:r>
            <a:r>
              <a:rPr kumimoji="1" lang="zh-CN" altLang="en-US" sz="1400" dirty="0">
                <a:solidFill>
                  <a:srgbClr val="003366"/>
                </a:solidFill>
                <a:latin typeface="微软雅黑" panose="020B0503020204020204" pitchFamily="34" charset="-122"/>
                <a:ea typeface="微软雅黑" panose="020B0503020204020204" pitchFamily="34" charset="-122"/>
              </a:rPr>
              <a:t>受体抑制剂。</a:t>
            </a:r>
            <a:endParaRPr kumimoji="1" lang="ko-KR" altLang="en-US" sz="1400" dirty="0">
              <a:solidFill>
                <a:srgbClr val="003366"/>
              </a:solidFill>
              <a:latin typeface="微软雅黑" panose="020B0503020204020204" pitchFamily="34" charset="-122"/>
              <a:ea typeface="黑体" panose="02010609060101010101" pitchFamily="49" charset="-122"/>
            </a:endParaRPr>
          </a:p>
        </p:txBody>
      </p:sp>
      <p:sp>
        <p:nvSpPr>
          <p:cNvPr id="38" name="Rectangle 34">
            <a:extLst>
              <a:ext uri="{FF2B5EF4-FFF2-40B4-BE49-F238E27FC236}">
                <a16:creationId xmlns:a16="http://schemas.microsoft.com/office/drawing/2014/main" id="{9E04D670-CF6A-6FD8-84B1-045B1D4C9377}"/>
              </a:ext>
            </a:extLst>
          </p:cNvPr>
          <p:cNvSpPr>
            <a:spLocks noChangeArrowheads="1"/>
          </p:cNvSpPr>
          <p:nvPr/>
        </p:nvSpPr>
        <p:spPr bwMode="auto">
          <a:xfrm>
            <a:off x="4756198" y="4906566"/>
            <a:ext cx="6085974" cy="141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174625" indent="-17462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just" eaLnBrk="1" latinLnBrk="1" hangingPunct="1">
              <a:lnSpc>
                <a:spcPct val="125000"/>
              </a:lnSpc>
              <a:buClr>
                <a:srgbClr val="004992"/>
              </a:buClr>
            </a:pPr>
            <a:r>
              <a:rPr kumimoji="1" lang="en-US" altLang="zh-CN" sz="1400" dirty="0">
                <a:solidFill>
                  <a:srgbClr val="003366"/>
                </a:solidFill>
                <a:latin typeface="微软雅黑" panose="020B0503020204020204" pitchFamily="34" charset="-122"/>
                <a:ea typeface="微软雅黑" panose="020B0503020204020204" pitchFamily="34" charset="-122"/>
              </a:rPr>
              <a:t>P2Y12</a:t>
            </a:r>
            <a:r>
              <a:rPr kumimoji="1" lang="zh-CN" altLang="en-US" sz="1400" dirty="0">
                <a:solidFill>
                  <a:srgbClr val="003366"/>
                </a:solidFill>
                <a:latin typeface="微软雅黑" panose="020B0503020204020204" pitchFamily="34" charset="-122"/>
                <a:ea typeface="微软雅黑" panose="020B0503020204020204" pitchFamily="34" charset="-122"/>
              </a:rPr>
              <a:t>受体抑制剂选择</a:t>
            </a:r>
            <a:r>
              <a:rPr kumimoji="1" lang="zh-CN" altLang="en-US" sz="1400" b="1" dirty="0">
                <a:solidFill>
                  <a:srgbClr val="C00000"/>
                </a:solidFill>
                <a:latin typeface="微软雅黑" panose="020B0503020204020204" pitchFamily="34" charset="-122"/>
                <a:ea typeface="微软雅黑" panose="020B0503020204020204" pitchFamily="34" charset="-122"/>
              </a:rPr>
              <a:t>包括氯吡格雷和替格瑞洛</a:t>
            </a:r>
            <a:r>
              <a:rPr kumimoji="1" lang="zh-CN" altLang="en-US" sz="1400" dirty="0">
                <a:solidFill>
                  <a:srgbClr val="003366"/>
                </a:solidFill>
                <a:latin typeface="微软雅黑" panose="020B0503020204020204" pitchFamily="34" charset="-122"/>
                <a:ea typeface="微软雅黑" panose="020B0503020204020204" pitchFamily="34" charset="-122"/>
              </a:rPr>
              <a:t>，通常在</a:t>
            </a:r>
            <a:r>
              <a:rPr kumimoji="1" lang="zh-CN" altLang="en-US" sz="1400" b="1" dirty="0">
                <a:solidFill>
                  <a:srgbClr val="C00000"/>
                </a:solidFill>
                <a:latin typeface="微软雅黑" panose="020B0503020204020204" pitchFamily="34" charset="-122"/>
                <a:ea typeface="微软雅黑" panose="020B0503020204020204" pitchFamily="34" charset="-122"/>
              </a:rPr>
              <a:t>急性期</a:t>
            </a:r>
            <a:r>
              <a:rPr kumimoji="1" lang="zh-CN" altLang="en-US" sz="1400" dirty="0">
                <a:solidFill>
                  <a:srgbClr val="003366"/>
                </a:solidFill>
                <a:latin typeface="微软雅黑" panose="020B0503020204020204" pitchFamily="34" charset="-122"/>
                <a:ea typeface="微软雅黑" panose="020B0503020204020204" pitchFamily="34" charset="-122"/>
              </a:rPr>
              <a:t>可给予负荷剂量</a:t>
            </a:r>
            <a:r>
              <a:rPr kumimoji="1" lang="en-US" altLang="zh-CN" sz="1400" dirty="0">
                <a:solidFill>
                  <a:srgbClr val="003366"/>
                </a:solidFill>
                <a:latin typeface="微软雅黑" panose="020B0503020204020204" pitchFamily="34" charset="-122"/>
                <a:ea typeface="微软雅黑" panose="020B0503020204020204" pitchFamily="34" charset="-122"/>
              </a:rPr>
              <a:t>1</a:t>
            </a:r>
            <a:r>
              <a:rPr kumimoji="1" lang="zh-CN" altLang="en-US" sz="1400" dirty="0">
                <a:solidFill>
                  <a:srgbClr val="003366"/>
                </a:solidFill>
                <a:latin typeface="微软雅黑" panose="020B0503020204020204" pitchFamily="34" charset="-122"/>
                <a:ea typeface="微软雅黑" panose="020B0503020204020204" pitchFamily="34" charset="-122"/>
              </a:rPr>
              <a:t>次（阿司匹林</a:t>
            </a:r>
            <a:r>
              <a:rPr kumimoji="1" lang="en-US" altLang="zh-CN" sz="1400" dirty="0">
                <a:solidFill>
                  <a:srgbClr val="003366"/>
                </a:solidFill>
                <a:latin typeface="微软雅黑" panose="020B0503020204020204" pitchFamily="34" charset="-122"/>
                <a:ea typeface="微软雅黑" panose="020B0503020204020204" pitchFamily="34" charset="-122"/>
              </a:rPr>
              <a:t>300mg</a:t>
            </a:r>
            <a:r>
              <a:rPr kumimoji="1" lang="zh-CN" altLang="en-US" sz="1400" dirty="0">
                <a:solidFill>
                  <a:srgbClr val="003366"/>
                </a:solidFill>
                <a:latin typeface="微软雅黑" panose="020B0503020204020204" pitchFamily="34" charset="-122"/>
                <a:ea typeface="微软雅黑" panose="020B0503020204020204" pitchFamily="34" charset="-122"/>
              </a:rPr>
              <a:t>，氯吡格雷</a:t>
            </a:r>
            <a:r>
              <a:rPr kumimoji="1" lang="en-US" altLang="zh-CN" sz="1400" dirty="0">
                <a:solidFill>
                  <a:srgbClr val="003366"/>
                </a:solidFill>
                <a:latin typeface="微软雅黑" panose="020B0503020204020204" pitchFamily="34" charset="-122"/>
                <a:ea typeface="微软雅黑" panose="020B0503020204020204" pitchFamily="34" charset="-122"/>
              </a:rPr>
              <a:t>300~600mg</a:t>
            </a:r>
            <a:r>
              <a:rPr kumimoji="1" lang="zh-CN" altLang="en-US" sz="1400" dirty="0">
                <a:solidFill>
                  <a:srgbClr val="003366"/>
                </a:solidFill>
                <a:latin typeface="微软雅黑" panose="020B0503020204020204" pitchFamily="34" charset="-122"/>
                <a:ea typeface="微软雅黑" panose="020B0503020204020204" pitchFamily="34" charset="-122"/>
              </a:rPr>
              <a:t>或替格瑞洛</a:t>
            </a:r>
            <a:r>
              <a:rPr kumimoji="1" lang="en-US" altLang="zh-CN" sz="1400" dirty="0">
                <a:solidFill>
                  <a:srgbClr val="003366"/>
                </a:solidFill>
                <a:latin typeface="微软雅黑" panose="020B0503020204020204" pitchFamily="34" charset="-122"/>
                <a:ea typeface="微软雅黑" panose="020B0503020204020204" pitchFamily="34" charset="-122"/>
              </a:rPr>
              <a:t>180mg</a:t>
            </a:r>
            <a:r>
              <a:rPr kumimoji="1" lang="zh-CN" altLang="en-US" sz="1400" dirty="0">
                <a:solidFill>
                  <a:srgbClr val="003366"/>
                </a:solidFill>
                <a:latin typeface="微软雅黑" panose="020B0503020204020204" pitchFamily="34" charset="-122"/>
                <a:ea typeface="微软雅黑" panose="020B0503020204020204" pitchFamily="34" charset="-122"/>
              </a:rPr>
              <a:t>），阿司匹林</a:t>
            </a:r>
            <a:r>
              <a:rPr kumimoji="1" lang="en-US" altLang="zh-CN" sz="1400" dirty="0">
                <a:solidFill>
                  <a:srgbClr val="003366"/>
                </a:solidFill>
                <a:latin typeface="微软雅黑" panose="020B0503020204020204" pitchFamily="34" charset="-122"/>
                <a:ea typeface="微软雅黑" panose="020B0503020204020204" pitchFamily="34" charset="-122"/>
              </a:rPr>
              <a:t>100mg/d</a:t>
            </a:r>
            <a:r>
              <a:rPr kumimoji="1" lang="zh-CN" altLang="en-US" sz="1400" dirty="0">
                <a:solidFill>
                  <a:srgbClr val="003366"/>
                </a:solidFill>
                <a:latin typeface="微软雅黑" panose="020B0503020204020204" pitchFamily="34" charset="-122"/>
                <a:ea typeface="微软雅黑" panose="020B0503020204020204" pitchFamily="34" charset="-122"/>
              </a:rPr>
              <a:t>和氯吡格雷</a:t>
            </a:r>
            <a:r>
              <a:rPr kumimoji="1" lang="en-US" altLang="zh-CN" sz="1400" dirty="0">
                <a:solidFill>
                  <a:srgbClr val="003366"/>
                </a:solidFill>
                <a:latin typeface="微软雅黑" panose="020B0503020204020204" pitchFamily="34" charset="-122"/>
                <a:ea typeface="微软雅黑" panose="020B0503020204020204" pitchFamily="34" charset="-122"/>
              </a:rPr>
              <a:t>75mg/d</a:t>
            </a:r>
            <a:r>
              <a:rPr kumimoji="1" lang="zh-CN" altLang="en-US" sz="1400" dirty="0">
                <a:solidFill>
                  <a:srgbClr val="003366"/>
                </a:solidFill>
                <a:latin typeface="微软雅黑" panose="020B0503020204020204" pitchFamily="34" charset="-122"/>
                <a:ea typeface="微软雅黑" panose="020B0503020204020204" pitchFamily="34" charset="-122"/>
              </a:rPr>
              <a:t>或替格瑞洛</a:t>
            </a:r>
            <a:r>
              <a:rPr kumimoji="1" lang="en-US" altLang="zh-CN" sz="1400" dirty="0">
                <a:solidFill>
                  <a:srgbClr val="003366"/>
                </a:solidFill>
                <a:latin typeface="微软雅黑" panose="020B0503020204020204" pitchFamily="34" charset="-122"/>
                <a:ea typeface="微软雅黑" panose="020B0503020204020204" pitchFamily="34" charset="-122"/>
              </a:rPr>
              <a:t>180mg/d</a:t>
            </a:r>
            <a:r>
              <a:rPr kumimoji="1" lang="zh-CN" altLang="en-US" sz="1400" b="1" dirty="0">
                <a:solidFill>
                  <a:srgbClr val="C00000"/>
                </a:solidFill>
                <a:latin typeface="微软雅黑" panose="020B0503020204020204" pitchFamily="34" charset="-122"/>
                <a:ea typeface="微软雅黑" panose="020B0503020204020204" pitchFamily="34" charset="-122"/>
              </a:rPr>
              <a:t>联合应用</a:t>
            </a:r>
            <a:r>
              <a:rPr kumimoji="1" lang="en-US" altLang="zh-CN" sz="1400" b="1" dirty="0">
                <a:solidFill>
                  <a:srgbClr val="C00000"/>
                </a:solidFill>
                <a:latin typeface="微软雅黑" panose="020B0503020204020204" pitchFamily="34" charset="-122"/>
                <a:ea typeface="微软雅黑" panose="020B0503020204020204" pitchFamily="34" charset="-122"/>
              </a:rPr>
              <a:t>3~12</a:t>
            </a:r>
            <a:r>
              <a:rPr kumimoji="1" lang="zh-CN" altLang="en-US" sz="1400" b="1" dirty="0">
                <a:solidFill>
                  <a:srgbClr val="C00000"/>
                </a:solidFill>
                <a:latin typeface="微软雅黑" panose="020B0503020204020204" pitchFamily="34" charset="-122"/>
                <a:ea typeface="微软雅黑" panose="020B0503020204020204" pitchFamily="34" charset="-122"/>
              </a:rPr>
              <a:t>月</a:t>
            </a:r>
            <a:r>
              <a:rPr kumimoji="1" lang="zh-CN" altLang="en-US" sz="1400" dirty="0">
                <a:solidFill>
                  <a:srgbClr val="003366"/>
                </a:solidFill>
                <a:latin typeface="微软雅黑" panose="020B0503020204020204" pitchFamily="34" charset="-122"/>
                <a:ea typeface="微软雅黑" panose="020B0503020204020204" pitchFamily="34" charset="-122"/>
              </a:rPr>
              <a:t>，而后应用小剂量阿司匹林</a:t>
            </a:r>
            <a:r>
              <a:rPr kumimoji="1" lang="en-US" altLang="zh-CN" sz="1400" dirty="0">
                <a:solidFill>
                  <a:srgbClr val="003366"/>
                </a:solidFill>
                <a:latin typeface="微软雅黑" panose="020B0503020204020204" pitchFamily="34" charset="-122"/>
                <a:ea typeface="微软雅黑" panose="020B0503020204020204" pitchFamily="34" charset="-122"/>
              </a:rPr>
              <a:t>100mg/d</a:t>
            </a:r>
            <a:r>
              <a:rPr kumimoji="1" lang="zh-CN" altLang="en-US" sz="1400" dirty="0">
                <a:solidFill>
                  <a:srgbClr val="003366"/>
                </a:solidFill>
                <a:latin typeface="微软雅黑" panose="020B0503020204020204" pitchFamily="34" charset="-122"/>
                <a:ea typeface="微软雅黑" panose="020B0503020204020204" pitchFamily="34" charset="-122"/>
              </a:rPr>
              <a:t>或</a:t>
            </a:r>
            <a:r>
              <a:rPr kumimoji="1" lang="en-US" altLang="zh-CN" sz="1400" dirty="0">
                <a:solidFill>
                  <a:srgbClr val="003366"/>
                </a:solidFill>
                <a:latin typeface="微软雅黑" panose="020B0503020204020204" pitchFamily="34" charset="-122"/>
                <a:ea typeface="微软雅黑" panose="020B0503020204020204" pitchFamily="34" charset="-122"/>
              </a:rPr>
              <a:t>P2Y12</a:t>
            </a:r>
            <a:r>
              <a:rPr kumimoji="1" lang="zh-CN" altLang="en-US" sz="1400" dirty="0">
                <a:solidFill>
                  <a:srgbClr val="003366"/>
                </a:solidFill>
                <a:latin typeface="微软雅黑" panose="020B0503020204020204" pitchFamily="34" charset="-122"/>
                <a:ea typeface="微软雅黑" panose="020B0503020204020204" pitchFamily="34" charset="-122"/>
              </a:rPr>
              <a:t>受体抑制剂作为</a:t>
            </a:r>
            <a:r>
              <a:rPr kumimoji="1" lang="zh-CN" altLang="en-US" sz="1400" b="1" dirty="0">
                <a:solidFill>
                  <a:srgbClr val="C00000"/>
                </a:solidFill>
                <a:latin typeface="微软雅黑" panose="020B0503020204020204" pitchFamily="34" charset="-122"/>
                <a:ea typeface="微软雅黑" panose="020B0503020204020204" pitchFamily="34" charset="-122"/>
              </a:rPr>
              <a:t>长期二级预防</a:t>
            </a:r>
            <a:r>
              <a:rPr kumimoji="1" lang="zh-CN" altLang="en-US" sz="1400" dirty="0">
                <a:solidFill>
                  <a:srgbClr val="003366"/>
                </a:solidFill>
                <a:latin typeface="微软雅黑" panose="020B0503020204020204" pitchFamily="34" charset="-122"/>
                <a:ea typeface="微软雅黑" panose="020B0503020204020204" pitchFamily="34" charset="-122"/>
              </a:rPr>
              <a:t>。</a:t>
            </a:r>
            <a:endParaRPr kumimoji="1" lang="ko-KR" altLang="en-US" sz="1400" dirty="0">
              <a:solidFill>
                <a:srgbClr val="003366"/>
              </a:solidFill>
              <a:latin typeface="微软雅黑" panose="020B0503020204020204" pitchFamily="34" charset="-122"/>
              <a:ea typeface="黑体" panose="02010609060101010101" pitchFamily="49" charset="-122"/>
            </a:endParaRPr>
          </a:p>
        </p:txBody>
      </p:sp>
      <p:grpSp>
        <p:nvGrpSpPr>
          <p:cNvPr id="2" name="组合 1">
            <a:extLst>
              <a:ext uri="{FF2B5EF4-FFF2-40B4-BE49-F238E27FC236}">
                <a16:creationId xmlns:a16="http://schemas.microsoft.com/office/drawing/2014/main" id="{F471D914-C3C4-7548-5478-F64D0A1DED96}"/>
              </a:ext>
            </a:extLst>
          </p:cNvPr>
          <p:cNvGrpSpPr/>
          <p:nvPr/>
        </p:nvGrpSpPr>
        <p:grpSpPr>
          <a:xfrm>
            <a:off x="1400131" y="1516222"/>
            <a:ext cx="1303391" cy="1303391"/>
            <a:chOff x="1057027" y="2420888"/>
            <a:chExt cx="864096" cy="864096"/>
          </a:xfrm>
        </p:grpSpPr>
        <p:sp>
          <p:nvSpPr>
            <p:cNvPr id="3" name="椭圆 2">
              <a:extLst>
                <a:ext uri="{FF2B5EF4-FFF2-40B4-BE49-F238E27FC236}">
                  <a16:creationId xmlns:a16="http://schemas.microsoft.com/office/drawing/2014/main" id="{E236F952-D4FB-E806-ADA8-D83F1A26A6E0}"/>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 name="椭圆 3">
              <a:extLst>
                <a:ext uri="{FF2B5EF4-FFF2-40B4-BE49-F238E27FC236}">
                  <a16:creationId xmlns:a16="http://schemas.microsoft.com/office/drawing/2014/main" id="{233360EA-76D1-3CBD-006B-5C98442BB838}"/>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11" name="图形 10" descr="搏动的心">
            <a:extLst>
              <a:ext uri="{FF2B5EF4-FFF2-40B4-BE49-F238E27FC236}">
                <a16:creationId xmlns:a16="http://schemas.microsoft.com/office/drawing/2014/main" id="{DC816EAC-11A5-FDCC-3CE8-D5F6271920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7452" y="1652668"/>
            <a:ext cx="1109149" cy="1109149"/>
          </a:xfrm>
          <a:prstGeom prst="rect">
            <a:avLst/>
          </a:prstGeom>
        </p:spPr>
      </p:pic>
      <p:grpSp>
        <p:nvGrpSpPr>
          <p:cNvPr id="18" name="组合 17">
            <a:extLst>
              <a:ext uri="{FF2B5EF4-FFF2-40B4-BE49-F238E27FC236}">
                <a16:creationId xmlns:a16="http://schemas.microsoft.com/office/drawing/2014/main" id="{5F011F2A-FBD6-3DFF-C4FC-D852DE7719A0}"/>
              </a:ext>
            </a:extLst>
          </p:cNvPr>
          <p:cNvGrpSpPr/>
          <p:nvPr/>
        </p:nvGrpSpPr>
        <p:grpSpPr>
          <a:xfrm>
            <a:off x="1400131" y="3176852"/>
            <a:ext cx="1303391" cy="1303391"/>
            <a:chOff x="1057027" y="2420888"/>
            <a:chExt cx="864096" cy="864096"/>
          </a:xfrm>
        </p:grpSpPr>
        <p:sp>
          <p:nvSpPr>
            <p:cNvPr id="19" name="椭圆 18">
              <a:extLst>
                <a:ext uri="{FF2B5EF4-FFF2-40B4-BE49-F238E27FC236}">
                  <a16:creationId xmlns:a16="http://schemas.microsoft.com/office/drawing/2014/main" id="{D9027444-EC18-62EF-095A-741599F487F2}"/>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1" name="椭圆 20">
              <a:extLst>
                <a:ext uri="{FF2B5EF4-FFF2-40B4-BE49-F238E27FC236}">
                  <a16:creationId xmlns:a16="http://schemas.microsoft.com/office/drawing/2014/main" id="{F0C92A88-08D6-D4FF-7051-FF7E6D335016}"/>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22" name="图形 21" descr="用户">
            <a:extLst>
              <a:ext uri="{FF2B5EF4-FFF2-40B4-BE49-F238E27FC236}">
                <a16:creationId xmlns:a16="http://schemas.microsoft.com/office/drawing/2014/main" id="{281760D6-38A8-3690-ABEE-0635A75067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2266" y="3371641"/>
            <a:ext cx="959120" cy="959120"/>
          </a:xfrm>
          <a:prstGeom prst="rect">
            <a:avLst/>
          </a:prstGeom>
        </p:spPr>
      </p:pic>
      <p:grpSp>
        <p:nvGrpSpPr>
          <p:cNvPr id="23" name="组合 22">
            <a:extLst>
              <a:ext uri="{FF2B5EF4-FFF2-40B4-BE49-F238E27FC236}">
                <a16:creationId xmlns:a16="http://schemas.microsoft.com/office/drawing/2014/main" id="{AA2925DE-E3DC-70AC-799F-EC0CEAFAF2A1}"/>
              </a:ext>
            </a:extLst>
          </p:cNvPr>
          <p:cNvGrpSpPr/>
          <p:nvPr/>
        </p:nvGrpSpPr>
        <p:grpSpPr>
          <a:xfrm>
            <a:off x="1465478" y="4888944"/>
            <a:ext cx="1238044" cy="1238045"/>
            <a:chOff x="1057027" y="2420888"/>
            <a:chExt cx="864096" cy="864096"/>
          </a:xfrm>
        </p:grpSpPr>
        <p:sp>
          <p:nvSpPr>
            <p:cNvPr id="25" name="椭圆 24">
              <a:extLst>
                <a:ext uri="{FF2B5EF4-FFF2-40B4-BE49-F238E27FC236}">
                  <a16:creationId xmlns:a16="http://schemas.microsoft.com/office/drawing/2014/main" id="{528613BC-F80F-5657-55AB-62B8FFCBCB16}"/>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6" name="椭圆 25">
              <a:extLst>
                <a:ext uri="{FF2B5EF4-FFF2-40B4-BE49-F238E27FC236}">
                  <a16:creationId xmlns:a16="http://schemas.microsoft.com/office/drawing/2014/main" id="{636F9540-AC69-A3BA-FF38-C720E27D4349}"/>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27" name="图形 26" descr="药品">
            <a:extLst>
              <a:ext uri="{FF2B5EF4-FFF2-40B4-BE49-F238E27FC236}">
                <a16:creationId xmlns:a16="http://schemas.microsoft.com/office/drawing/2014/main" id="{FFBAED4D-6CE7-5CC2-2D7E-E0CFFDDCEF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30744" y="5080425"/>
            <a:ext cx="869097" cy="869097"/>
          </a:xfrm>
          <a:prstGeom prst="rect">
            <a:avLst/>
          </a:prstGeom>
        </p:spPr>
      </p:pic>
    </p:spTree>
    <p:extLst>
      <p:ext uri="{BB962C8B-B14F-4D97-AF65-F5344CB8AC3E}">
        <p14:creationId xmlns:p14="http://schemas.microsoft.com/office/powerpoint/2010/main" val="1394037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1"/>
          <p:cNvSpPr txBox="1"/>
          <p:nvPr/>
        </p:nvSpPr>
        <p:spPr>
          <a:xfrm>
            <a:off x="238381" y="451768"/>
            <a:ext cx="10252117" cy="7761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3200" b="1" dirty="0">
                <a:solidFill>
                  <a:srgbClr val="004582"/>
                </a:solidFill>
                <a:latin typeface="微软雅黑" panose="020B0503020204020204" pitchFamily="34" charset="-122"/>
                <a:ea typeface="微软雅黑" panose="020B0503020204020204" pitchFamily="34" charset="-122"/>
              </a:rPr>
              <a:t>要点</a:t>
            </a:r>
            <a:r>
              <a:rPr lang="en-US" altLang="zh-CN" sz="3200" b="1" dirty="0">
                <a:solidFill>
                  <a:srgbClr val="004582"/>
                </a:solidFill>
                <a:latin typeface="微软雅黑" panose="020B0503020204020204" pitchFamily="34" charset="-122"/>
                <a:ea typeface="微软雅黑" panose="020B0503020204020204" pitchFamily="34" charset="-122"/>
              </a:rPr>
              <a:t>1</a:t>
            </a:r>
            <a:r>
              <a:rPr lang="zh-CN" altLang="en-US" sz="3200" b="1" dirty="0">
                <a:solidFill>
                  <a:srgbClr val="004582"/>
                </a:solidFill>
                <a:latin typeface="微软雅黑" panose="020B0503020204020204" pitchFamily="34" charset="-122"/>
                <a:ea typeface="微软雅黑" panose="020B0503020204020204" pitchFamily="34" charset="-122"/>
              </a:rPr>
              <a:t>  我国人群高血压流行及防控现状</a:t>
            </a:r>
          </a:p>
        </p:txBody>
      </p:sp>
      <p:sp>
        <p:nvSpPr>
          <p:cNvPr id="50" name="TextBox 24"/>
          <p:cNvSpPr>
            <a:spLocks noChangeArrowheads="1"/>
          </p:cNvSpPr>
          <p:nvPr/>
        </p:nvSpPr>
        <p:spPr bwMode="auto">
          <a:xfrm>
            <a:off x="1331918" y="1851603"/>
            <a:ext cx="9158579" cy="378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lnSpc>
                <a:spcPct val="150000"/>
              </a:lnSpc>
              <a:buFont typeface="Arial" panose="020B0604020202020204" pitchFamily="34" charset="0"/>
              <a:buChar char="•"/>
            </a:pPr>
            <a:r>
              <a:rPr lang="zh-CN" altLang="en-US" b="1" dirty="0">
                <a:solidFill>
                  <a:prstClr val="black"/>
                </a:solidFill>
                <a:latin typeface="Microsoft YaHei" panose="020B0503020204020204" pitchFamily="34" charset="-122"/>
                <a:ea typeface="Microsoft YaHei" panose="020B0503020204020204" pitchFamily="34" charset="-122"/>
              </a:rPr>
              <a:t>我国人群高血压</a:t>
            </a:r>
            <a:r>
              <a:rPr lang="zh-CN" altLang="en-US" b="1" dirty="0">
                <a:solidFill>
                  <a:srgbClr val="C00000"/>
                </a:solidFill>
                <a:latin typeface="Microsoft YaHei" panose="020B0503020204020204" pitchFamily="34" charset="-122"/>
                <a:ea typeface="Microsoft YaHei" panose="020B0503020204020204" pitchFamily="34" charset="-122"/>
              </a:rPr>
              <a:t>患病率持续增高</a:t>
            </a:r>
            <a:r>
              <a:rPr lang="zh-CN" altLang="en-US" b="1" dirty="0">
                <a:solidFill>
                  <a:prstClr val="black"/>
                </a:solidFill>
                <a:latin typeface="Microsoft YaHei" panose="020B0503020204020204" pitchFamily="34" charset="-122"/>
                <a:ea typeface="Microsoft YaHei" panose="020B0503020204020204" pitchFamily="34" charset="-122"/>
              </a:rPr>
              <a:t>。近年来</a:t>
            </a:r>
            <a:r>
              <a:rPr lang="zh-CN" altLang="en-US" b="1" dirty="0">
                <a:solidFill>
                  <a:srgbClr val="C00000"/>
                </a:solidFill>
                <a:latin typeface="Microsoft YaHei" panose="020B0503020204020204" pitchFamily="34" charset="-122"/>
                <a:ea typeface="Microsoft YaHei" panose="020B0503020204020204" pitchFamily="34" charset="-122"/>
              </a:rPr>
              <a:t>中青年人群及农村地区高血压患病率上升趋势更明显</a:t>
            </a:r>
            <a:r>
              <a:rPr lang="zh-CN" altLang="en-US" b="1" dirty="0">
                <a:solidFill>
                  <a:prstClr val="black"/>
                </a:solidFill>
                <a:latin typeface="Microsoft YaHei" panose="020B0503020204020204" pitchFamily="34" charset="-122"/>
                <a:ea typeface="Microsoft YaHei" panose="020B0503020204020204" pitchFamily="34" charset="-122"/>
              </a:rPr>
              <a:t>。</a:t>
            </a:r>
          </a:p>
          <a:p>
            <a:pPr marL="285750" indent="-285750" algn="just">
              <a:lnSpc>
                <a:spcPct val="150000"/>
              </a:lnSpc>
              <a:buFont typeface="Arial" panose="020B0604020202020204" pitchFamily="34" charset="0"/>
              <a:buChar char="•"/>
            </a:pPr>
            <a:r>
              <a:rPr lang="zh-CN" altLang="en-US" b="1" dirty="0">
                <a:solidFill>
                  <a:prstClr val="black"/>
                </a:solidFill>
                <a:latin typeface="Microsoft YaHei" panose="020B0503020204020204" pitchFamily="34" charset="-122"/>
                <a:ea typeface="Microsoft YaHei" panose="020B0503020204020204" pitchFamily="34" charset="-122"/>
                <a:sym typeface="+mn-ea"/>
              </a:rPr>
              <a:t> </a:t>
            </a:r>
            <a:r>
              <a:rPr lang="zh-CN" altLang="en-US" b="1" dirty="0">
                <a:solidFill>
                  <a:prstClr val="black"/>
                </a:solidFill>
                <a:latin typeface="Microsoft YaHei" panose="020B0503020204020204" pitchFamily="34" charset="-122"/>
                <a:ea typeface="Microsoft YaHei" panose="020B0503020204020204" pitchFamily="34" charset="-122"/>
              </a:rPr>
              <a:t>我国高血压患者的知晓率、治疗率和控制率（三率）已有明显改善，但总体仍处于较低的水平，分别达51.6%、45.8%和16.8%。</a:t>
            </a:r>
            <a:r>
              <a:rPr lang="zh-CN" altLang="en-US" b="1" dirty="0">
                <a:solidFill>
                  <a:srgbClr val="C00000"/>
                </a:solidFill>
                <a:latin typeface="Microsoft YaHei" panose="020B0503020204020204" pitchFamily="34" charset="-122"/>
                <a:ea typeface="Microsoft YaHei" panose="020B0503020204020204" pitchFamily="34" charset="-122"/>
              </a:rPr>
              <a:t>高血压“三率”女性高于男性，城市居民高于农村居民，中青年人群“三率”较低。</a:t>
            </a:r>
          </a:p>
          <a:p>
            <a:pPr marL="285750" indent="-285750" algn="just">
              <a:lnSpc>
                <a:spcPct val="150000"/>
              </a:lnSpc>
              <a:buFont typeface="Arial" panose="020B0604020202020204" pitchFamily="34" charset="0"/>
              <a:buChar char="•"/>
            </a:pPr>
            <a:r>
              <a:rPr lang="zh-CN" altLang="en-US" b="1" dirty="0">
                <a:solidFill>
                  <a:srgbClr val="C00000"/>
                </a:solidFill>
                <a:latin typeface="Microsoft YaHei" panose="020B0503020204020204" pitchFamily="34" charset="-122"/>
                <a:ea typeface="Microsoft YaHei" panose="020B0503020204020204" pitchFamily="34" charset="-122"/>
              </a:rPr>
              <a:t>高钠、低钾膳食，超重和肥胖，吸烟，过量饮酒，心理社会因素</a:t>
            </a:r>
            <a:r>
              <a:rPr lang="zh-CN" altLang="en-US" b="1" dirty="0">
                <a:solidFill>
                  <a:prstClr val="black"/>
                </a:solidFill>
                <a:latin typeface="Microsoft YaHei" panose="020B0503020204020204" pitchFamily="34" charset="-122"/>
                <a:ea typeface="Microsoft YaHei" panose="020B0503020204020204" pitchFamily="34" charset="-122"/>
              </a:rPr>
              <a:t>等是我国人群重要的高血压危险因素。</a:t>
            </a:r>
          </a:p>
          <a:p>
            <a:pPr marL="285750" indent="-285750" algn="just">
              <a:lnSpc>
                <a:spcPct val="150000"/>
              </a:lnSpc>
              <a:buFont typeface="Arial" panose="020B0604020202020204" pitchFamily="34" charset="0"/>
              <a:buChar char="•"/>
            </a:pPr>
            <a:r>
              <a:rPr lang="zh-CN" altLang="en-US" b="1" dirty="0">
                <a:solidFill>
                  <a:prstClr val="black"/>
                </a:solidFill>
                <a:latin typeface="Microsoft YaHei" panose="020B0503020204020204" pitchFamily="34" charset="-122"/>
                <a:ea typeface="Microsoft YaHei" panose="020B0503020204020204" pitchFamily="34" charset="-122"/>
              </a:rPr>
              <a:t>我国政府和专业组织实施了一系列高血压防控计划和项目，旨在进一步提升高血压防控水平。</a:t>
            </a:r>
          </a:p>
        </p:txBody>
      </p:sp>
      <p:sp>
        <p:nvSpPr>
          <p:cNvPr id="3" name="圆角矩形 2"/>
          <p:cNvSpPr/>
          <p:nvPr/>
        </p:nvSpPr>
        <p:spPr>
          <a:xfrm>
            <a:off x="796839" y="1582090"/>
            <a:ext cx="10389781" cy="4313253"/>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5097C-FF54-F8A3-62F8-34E165A7F69C}"/>
              </a:ext>
            </a:extLst>
          </p:cNvPr>
          <p:cNvSpPr>
            <a:spLocks noGrp="1"/>
          </p:cNvSpPr>
          <p:nvPr>
            <p:ph type="title"/>
          </p:nvPr>
        </p:nvSpPr>
        <p:spPr>
          <a:xfrm>
            <a:off x="717550" y="337125"/>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高血压患者抗血小板治疗进行</a:t>
            </a:r>
            <a:r>
              <a:rPr lang="zh-CN" altLang="en-US" b="1" dirty="0">
                <a:latin typeface="微软雅黑" panose="020B0503020204020204" pitchFamily="34" charset="-122"/>
                <a:ea typeface="微软雅黑" panose="020B0503020204020204" pitchFamily="34" charset="-122"/>
              </a:rPr>
              <a:t>一</a:t>
            </a:r>
            <a:r>
              <a:rPr lang="zh-CN" altLang="en-US" b="1" dirty="0">
                <a:solidFill>
                  <a:schemeClr val="tx1"/>
                </a:solidFill>
                <a:latin typeface="微软雅黑" panose="020B0503020204020204" pitchFamily="34" charset="-122"/>
                <a:ea typeface="微软雅黑" panose="020B0503020204020204" pitchFamily="34" charset="-122"/>
              </a:rPr>
              <a:t>级预防</a:t>
            </a:r>
          </a:p>
        </p:txBody>
      </p:sp>
      <p:grpSp>
        <p:nvGrpSpPr>
          <p:cNvPr id="3" name="组合 2">
            <a:extLst>
              <a:ext uri="{FF2B5EF4-FFF2-40B4-BE49-F238E27FC236}">
                <a16:creationId xmlns:a16="http://schemas.microsoft.com/office/drawing/2014/main" id="{902884D1-CF6F-8E19-0574-E1C75E99EC01}"/>
              </a:ext>
            </a:extLst>
          </p:cNvPr>
          <p:cNvGrpSpPr/>
          <p:nvPr/>
        </p:nvGrpSpPr>
        <p:grpSpPr>
          <a:xfrm>
            <a:off x="1138465" y="1287568"/>
            <a:ext cx="9954985" cy="5146221"/>
            <a:chOff x="1465036" y="1439636"/>
            <a:chExt cx="8255000" cy="4645025"/>
          </a:xfrm>
        </p:grpSpPr>
        <p:sp>
          <p:nvSpPr>
            <p:cNvPr id="4" name="AutoShape 4">
              <a:extLst>
                <a:ext uri="{FF2B5EF4-FFF2-40B4-BE49-F238E27FC236}">
                  <a16:creationId xmlns:a16="http://schemas.microsoft.com/office/drawing/2014/main" id="{571E6DD1-2690-4698-0A09-05F606524961}"/>
                </a:ext>
              </a:extLst>
            </p:cNvPr>
            <p:cNvSpPr>
              <a:spLocks noChangeArrowheads="1"/>
            </p:cNvSpPr>
            <p:nvPr/>
          </p:nvSpPr>
          <p:spPr bwMode="auto">
            <a:xfrm>
              <a:off x="4352701" y="1439636"/>
              <a:ext cx="5259386" cy="4645025"/>
            </a:xfrm>
            <a:prstGeom prst="roundRect">
              <a:avLst>
                <a:gd name="adj" fmla="val 3560"/>
              </a:avLst>
            </a:prstGeom>
            <a:gradFill rotWithShape="1">
              <a:gsLst>
                <a:gs pos="0">
                  <a:srgbClr val="2B66BD">
                    <a:alpha val="28998"/>
                  </a:srgbClr>
                </a:gs>
                <a:gs pos="100000">
                  <a:srgbClr val="1A3E72">
                    <a:alpha val="32999"/>
                  </a:srgbClr>
                </a:gs>
              </a:gsLst>
              <a:lin ang="5400000" scaled="1"/>
            </a:gra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a:solidFill>
                  <a:srgbClr val="FFFF00"/>
                </a:solidFill>
                <a:latin typeface="HY헤드라인M"/>
                <a:ea typeface="HY헤드라인M"/>
                <a:cs typeface="HY헤드라인M"/>
              </a:endParaRPr>
            </a:p>
          </p:txBody>
        </p:sp>
        <p:sp>
          <p:nvSpPr>
            <p:cNvPr id="5" name="AutoShape 5">
              <a:extLst>
                <a:ext uri="{FF2B5EF4-FFF2-40B4-BE49-F238E27FC236}">
                  <a16:creationId xmlns:a16="http://schemas.microsoft.com/office/drawing/2014/main" id="{E84A61A7-D1D2-F2B8-979B-CB8782C3724B}"/>
                </a:ext>
              </a:extLst>
            </p:cNvPr>
            <p:cNvSpPr>
              <a:spLocks noChangeArrowheads="1"/>
            </p:cNvSpPr>
            <p:nvPr/>
          </p:nvSpPr>
          <p:spPr bwMode="auto">
            <a:xfrm>
              <a:off x="3004911" y="1439636"/>
              <a:ext cx="1162051" cy="4645025"/>
            </a:xfrm>
            <a:prstGeom prst="roundRect">
              <a:avLst>
                <a:gd name="adj" fmla="val 10509"/>
              </a:avLst>
            </a:prstGeom>
            <a:solidFill>
              <a:srgbClr val="D0B118">
                <a:alpha val="29019"/>
              </a:srgbClr>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 name="AutoShape 6">
              <a:extLst>
                <a:ext uri="{FF2B5EF4-FFF2-40B4-BE49-F238E27FC236}">
                  <a16:creationId xmlns:a16="http://schemas.microsoft.com/office/drawing/2014/main" id="{13375E98-3482-ED98-9E37-5D19723DF4BE}"/>
                </a:ext>
              </a:extLst>
            </p:cNvPr>
            <p:cNvSpPr>
              <a:spLocks noChangeArrowheads="1"/>
            </p:cNvSpPr>
            <p:nvPr/>
          </p:nvSpPr>
          <p:spPr bwMode="auto">
            <a:xfrm>
              <a:off x="1465036" y="1553935"/>
              <a:ext cx="8255000" cy="1372840"/>
            </a:xfrm>
            <a:prstGeom prst="roundRect">
              <a:avLst>
                <a:gd name="adj" fmla="val 10088"/>
              </a:avLst>
            </a:prstGeom>
            <a:solidFill>
              <a:schemeClr val="bg1">
                <a:alpha val="79999"/>
              </a:schemeClr>
            </a:solidFill>
            <a:ln w="12700">
              <a:solidFill>
                <a:srgbClr val="2B66BD"/>
              </a:solidFill>
              <a:prstDash val="sysDot"/>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AutoShape 7">
              <a:extLst>
                <a:ext uri="{FF2B5EF4-FFF2-40B4-BE49-F238E27FC236}">
                  <a16:creationId xmlns:a16="http://schemas.microsoft.com/office/drawing/2014/main" id="{4A183D85-01AB-EB91-60DB-F2BD1DA353CD}"/>
                </a:ext>
              </a:extLst>
            </p:cNvPr>
            <p:cNvSpPr>
              <a:spLocks noChangeArrowheads="1"/>
            </p:cNvSpPr>
            <p:nvPr/>
          </p:nvSpPr>
          <p:spPr bwMode="auto">
            <a:xfrm>
              <a:off x="1465036" y="3073309"/>
              <a:ext cx="8255000" cy="1394597"/>
            </a:xfrm>
            <a:prstGeom prst="roundRect">
              <a:avLst>
                <a:gd name="adj" fmla="val 10088"/>
              </a:avLst>
            </a:prstGeom>
            <a:solidFill>
              <a:schemeClr val="bg1">
                <a:alpha val="79999"/>
              </a:schemeClr>
            </a:solidFill>
            <a:ln w="12700">
              <a:solidFill>
                <a:srgbClr val="2B66BD"/>
              </a:solidFill>
              <a:prstDash val="sysDot"/>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AutoShape 8">
              <a:extLst>
                <a:ext uri="{FF2B5EF4-FFF2-40B4-BE49-F238E27FC236}">
                  <a16:creationId xmlns:a16="http://schemas.microsoft.com/office/drawing/2014/main" id="{0685A136-6730-035D-4519-0DE6E8CBDC80}"/>
                </a:ext>
              </a:extLst>
            </p:cNvPr>
            <p:cNvSpPr>
              <a:spLocks noChangeArrowheads="1"/>
            </p:cNvSpPr>
            <p:nvPr/>
          </p:nvSpPr>
          <p:spPr bwMode="auto">
            <a:xfrm>
              <a:off x="1465036" y="4644119"/>
              <a:ext cx="8255000" cy="1341661"/>
            </a:xfrm>
            <a:prstGeom prst="roundRect">
              <a:avLst>
                <a:gd name="adj" fmla="val 10088"/>
              </a:avLst>
            </a:prstGeom>
            <a:solidFill>
              <a:schemeClr val="bg1">
                <a:alpha val="79999"/>
              </a:schemeClr>
            </a:solidFill>
            <a:ln w="12700">
              <a:solidFill>
                <a:srgbClr val="2B66BD"/>
              </a:solidFill>
              <a:prstDash val="sysDot"/>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 name="Rectangle 34">
              <a:extLst>
                <a:ext uri="{FF2B5EF4-FFF2-40B4-BE49-F238E27FC236}">
                  <a16:creationId xmlns:a16="http://schemas.microsoft.com/office/drawing/2014/main" id="{6A4C531F-06AE-8182-760D-86FDDDB778CC}"/>
                </a:ext>
              </a:extLst>
            </p:cNvPr>
            <p:cNvSpPr>
              <a:spLocks noChangeArrowheads="1"/>
            </p:cNvSpPr>
            <p:nvPr/>
          </p:nvSpPr>
          <p:spPr bwMode="auto">
            <a:xfrm>
              <a:off x="4465636" y="1949441"/>
              <a:ext cx="5146450" cy="54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174625" indent="-17462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just" eaLnBrk="1" latinLnBrk="1" hangingPunct="1">
                <a:lnSpc>
                  <a:spcPct val="125000"/>
                </a:lnSpc>
                <a:buClr>
                  <a:srgbClr val="004992"/>
                </a:buClr>
              </a:pPr>
              <a:r>
                <a:rPr kumimoji="1" lang="zh-CN" altLang="en-US" sz="1400" dirty="0">
                  <a:solidFill>
                    <a:srgbClr val="003366"/>
                  </a:solidFill>
                  <a:latin typeface="微软雅黑" panose="020B0503020204020204" pitchFamily="34" charset="-122"/>
                  <a:ea typeface="微软雅黑" panose="020B0503020204020204" pitchFamily="34" charset="-122"/>
                </a:rPr>
                <a:t>现有证据提示，</a:t>
              </a:r>
              <a:r>
                <a:rPr kumimoji="1" lang="zh-CN" altLang="en-US" sz="1400" b="1" dirty="0">
                  <a:solidFill>
                    <a:srgbClr val="C00000"/>
                  </a:solidFill>
                  <a:latin typeface="微软雅黑" panose="020B0503020204020204" pitchFamily="34" charset="-122"/>
                  <a:ea typeface="微软雅黑" panose="020B0503020204020204" pitchFamily="34" charset="-122"/>
                </a:rPr>
                <a:t>阿司匹林用于</a:t>
              </a:r>
              <a:r>
                <a:rPr kumimoji="1" lang="en-US" altLang="zh-CN" sz="1400" b="1" dirty="0">
                  <a:solidFill>
                    <a:srgbClr val="C00000"/>
                  </a:solidFill>
                  <a:latin typeface="微软雅黑" panose="020B0503020204020204" pitchFamily="34" charset="-122"/>
                  <a:ea typeface="微软雅黑" panose="020B0503020204020204" pitchFamily="34" charset="-122"/>
                </a:rPr>
                <a:t>ASCVD</a:t>
              </a:r>
              <a:r>
                <a:rPr kumimoji="1" lang="zh-CN" altLang="en-US" sz="1400" b="1" dirty="0">
                  <a:solidFill>
                    <a:srgbClr val="C00000"/>
                  </a:solidFill>
                  <a:latin typeface="微软雅黑" panose="020B0503020204020204" pitchFamily="34" charset="-122"/>
                  <a:ea typeface="微软雅黑" panose="020B0503020204020204" pitchFamily="34" charset="-122"/>
                </a:rPr>
                <a:t>一级预防应基于临床获益和风险比，进行个体化治疗。</a:t>
              </a:r>
              <a:endParaRPr kumimoji="1" lang="ko-KR" altLang="en-US" sz="1400" b="1" dirty="0">
                <a:solidFill>
                  <a:srgbClr val="C00000"/>
                </a:solidFill>
                <a:latin typeface="微软雅黑" panose="020B0503020204020204" pitchFamily="34" charset="-122"/>
                <a:ea typeface="黑体" panose="02010609060101010101" pitchFamily="49" charset="-122"/>
              </a:endParaRPr>
            </a:p>
          </p:txBody>
        </p:sp>
        <p:sp>
          <p:nvSpPr>
            <p:cNvPr id="13" name="Text Box 38">
              <a:extLst>
                <a:ext uri="{FF2B5EF4-FFF2-40B4-BE49-F238E27FC236}">
                  <a16:creationId xmlns:a16="http://schemas.microsoft.com/office/drawing/2014/main" id="{722833B4-CFA7-7867-7ED3-C0CF024A1639}"/>
                </a:ext>
              </a:extLst>
            </p:cNvPr>
            <p:cNvSpPr txBox="1">
              <a:spLocks noChangeArrowheads="1"/>
            </p:cNvSpPr>
            <p:nvPr/>
          </p:nvSpPr>
          <p:spPr bwMode="auto">
            <a:xfrm>
              <a:off x="3169080" y="1818709"/>
              <a:ext cx="833713" cy="75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抗血小板</a:t>
              </a:r>
              <a:endParaRPr kumimoji="1" lang="en-US" altLang="zh-CN" sz="1600" b="1" dirty="0">
                <a:solidFill>
                  <a:srgbClr val="993300"/>
                </a:solidFill>
                <a:latin typeface="微软雅黑" panose="020B0503020204020204" pitchFamily="34" charset="-122"/>
                <a:ea typeface="微软雅黑" panose="020B0503020204020204" pitchFamily="34" charset="-122"/>
              </a:endParaRPr>
            </a:p>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治疗</a:t>
              </a:r>
              <a:endParaRPr kumimoji="1" lang="en-US" altLang="zh-CN" sz="1600" b="1" dirty="0">
                <a:solidFill>
                  <a:srgbClr val="993300"/>
                </a:solidFill>
                <a:latin typeface="微软雅黑" panose="020B0503020204020204" pitchFamily="34" charset="-122"/>
                <a:ea typeface="微软雅黑" panose="020B0503020204020204" pitchFamily="34" charset="-122"/>
              </a:endParaRPr>
            </a:p>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的作用</a:t>
              </a:r>
              <a:endParaRPr kumimoji="1" lang="ko-KR" altLang="ko-KR" sz="1600" b="1" dirty="0">
                <a:solidFill>
                  <a:srgbClr val="993300"/>
                </a:solidFill>
                <a:latin typeface="微软雅黑" panose="020B0503020204020204" pitchFamily="34" charset="-122"/>
                <a:ea typeface="黑体" panose="02010609060101010101" pitchFamily="49" charset="-122"/>
              </a:endParaRPr>
            </a:p>
          </p:txBody>
        </p:sp>
      </p:grpSp>
      <p:sp>
        <p:nvSpPr>
          <p:cNvPr id="17" name="Text Box 38">
            <a:extLst>
              <a:ext uri="{FF2B5EF4-FFF2-40B4-BE49-F238E27FC236}">
                <a16:creationId xmlns:a16="http://schemas.microsoft.com/office/drawing/2014/main" id="{49D23965-D09C-BBD3-656E-59BE1310F9A0}"/>
              </a:ext>
            </a:extLst>
          </p:cNvPr>
          <p:cNvSpPr txBox="1">
            <a:spLocks noChangeArrowheads="1"/>
          </p:cNvSpPr>
          <p:nvPr/>
        </p:nvSpPr>
        <p:spPr bwMode="auto">
          <a:xfrm>
            <a:off x="3180394" y="3256089"/>
            <a:ext cx="10054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积极</a:t>
            </a:r>
            <a:endParaRPr kumimoji="1" lang="en-US" altLang="zh-CN" sz="1600" b="1" dirty="0">
              <a:solidFill>
                <a:srgbClr val="993300"/>
              </a:solidFill>
              <a:latin typeface="微软雅黑" panose="020B0503020204020204" pitchFamily="34" charset="-122"/>
              <a:ea typeface="微软雅黑" panose="020B0503020204020204" pitchFamily="34" charset="-122"/>
            </a:endParaRPr>
          </a:p>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抗血小板</a:t>
            </a:r>
            <a:endParaRPr kumimoji="1" lang="en-US" altLang="zh-CN" sz="1600" b="1" dirty="0">
              <a:solidFill>
                <a:srgbClr val="993300"/>
              </a:solidFill>
              <a:latin typeface="微软雅黑" panose="020B0503020204020204" pitchFamily="34" charset="-122"/>
              <a:ea typeface="微软雅黑" panose="020B0503020204020204" pitchFamily="34" charset="-122"/>
            </a:endParaRPr>
          </a:p>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的患者</a:t>
            </a:r>
            <a:endParaRPr kumimoji="1" lang="ko-KR" altLang="ko-KR" sz="1600" b="1" dirty="0">
              <a:solidFill>
                <a:srgbClr val="993300"/>
              </a:solidFill>
              <a:latin typeface="微软雅黑" panose="020B0503020204020204" pitchFamily="34" charset="-122"/>
              <a:ea typeface="黑体" panose="02010609060101010101" pitchFamily="49" charset="-122"/>
            </a:endParaRPr>
          </a:p>
        </p:txBody>
      </p:sp>
      <p:sp>
        <p:nvSpPr>
          <p:cNvPr id="18" name="Text Box 38">
            <a:extLst>
              <a:ext uri="{FF2B5EF4-FFF2-40B4-BE49-F238E27FC236}">
                <a16:creationId xmlns:a16="http://schemas.microsoft.com/office/drawing/2014/main" id="{9EA4663C-2434-E0F4-30E8-93D309D269D4}"/>
              </a:ext>
            </a:extLst>
          </p:cNvPr>
          <p:cNvSpPr txBox="1">
            <a:spLocks noChangeArrowheads="1"/>
          </p:cNvSpPr>
          <p:nvPr/>
        </p:nvSpPr>
        <p:spPr bwMode="auto">
          <a:xfrm>
            <a:off x="3398611" y="5429190"/>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r>
              <a:rPr kumimoji="1" lang="zh-CN" altLang="en-US" sz="1600" b="1" dirty="0">
                <a:solidFill>
                  <a:srgbClr val="993300"/>
                </a:solidFill>
                <a:latin typeface="微软雅黑" panose="020B0503020204020204" pitchFamily="34" charset="-122"/>
                <a:ea typeface="微软雅黑" panose="020B0503020204020204" pitchFamily="34" charset="-122"/>
              </a:rPr>
              <a:t>药物</a:t>
            </a:r>
            <a:endParaRPr kumimoji="1" lang="ko-KR" altLang="ko-KR" sz="1600" b="1" dirty="0">
              <a:solidFill>
                <a:srgbClr val="993300"/>
              </a:solidFill>
              <a:latin typeface="微软雅黑" panose="020B0503020204020204" pitchFamily="34" charset="-122"/>
              <a:ea typeface="黑体" panose="02010609060101010101" pitchFamily="49" charset="-122"/>
            </a:endParaRPr>
          </a:p>
        </p:txBody>
      </p:sp>
      <p:sp>
        <p:nvSpPr>
          <p:cNvPr id="19" name="Rectangle 34">
            <a:extLst>
              <a:ext uri="{FF2B5EF4-FFF2-40B4-BE49-F238E27FC236}">
                <a16:creationId xmlns:a16="http://schemas.microsoft.com/office/drawing/2014/main" id="{3E3ABB24-24C5-8516-C606-5F0B91169B36}"/>
              </a:ext>
            </a:extLst>
          </p:cNvPr>
          <p:cNvSpPr>
            <a:spLocks noChangeArrowheads="1"/>
          </p:cNvSpPr>
          <p:nvPr/>
        </p:nvSpPr>
        <p:spPr bwMode="auto">
          <a:xfrm>
            <a:off x="4756198" y="3097515"/>
            <a:ext cx="6085974" cy="134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174625" indent="-17462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just" eaLnBrk="1" latinLnBrk="1" hangingPunct="1">
              <a:lnSpc>
                <a:spcPct val="150000"/>
              </a:lnSpc>
              <a:buClr>
                <a:srgbClr val="004992"/>
              </a:buClr>
            </a:pPr>
            <a:r>
              <a:rPr kumimoji="1" lang="zh-CN" altLang="en-US" sz="1400" b="1" dirty="0">
                <a:solidFill>
                  <a:srgbClr val="C00000"/>
                </a:solidFill>
                <a:latin typeface="微软雅黑" panose="020B0503020204020204" pitchFamily="34" charset="-122"/>
                <a:ea typeface="微软雅黑" panose="020B0503020204020204" pitchFamily="34" charset="-122"/>
              </a:rPr>
              <a:t>对心脑血管疾病一级预防的获益主要体现在高危人群</a:t>
            </a:r>
            <a:r>
              <a:rPr kumimoji="1" lang="zh-CN" altLang="en-US" sz="1400" dirty="0">
                <a:solidFill>
                  <a:srgbClr val="003366"/>
                </a:solidFill>
                <a:latin typeface="微软雅黑" panose="020B0503020204020204" pitchFamily="34" charset="-122"/>
                <a:ea typeface="微软雅黑" panose="020B0503020204020204" pitchFamily="34" charset="-122"/>
              </a:rPr>
              <a:t>，如高血压伴糖尿病、高血压伴</a:t>
            </a:r>
            <a:r>
              <a:rPr kumimoji="1" lang="en-US" altLang="zh-CN" sz="1400" dirty="0">
                <a:solidFill>
                  <a:srgbClr val="003366"/>
                </a:solidFill>
                <a:latin typeface="微软雅黑" panose="020B0503020204020204" pitchFamily="34" charset="-122"/>
                <a:ea typeface="微软雅黑" panose="020B0503020204020204" pitchFamily="34" charset="-122"/>
              </a:rPr>
              <a:t>CKD</a:t>
            </a:r>
            <a:r>
              <a:rPr kumimoji="1" lang="zh-CN" altLang="en-US" sz="1400" dirty="0">
                <a:solidFill>
                  <a:srgbClr val="003366"/>
                </a:solidFill>
                <a:latin typeface="微软雅黑" panose="020B0503020204020204" pitchFamily="34" charset="-122"/>
                <a:ea typeface="微软雅黑" panose="020B0503020204020204" pitchFamily="34" charset="-122"/>
              </a:rPr>
              <a:t>、心血管疾病高风险（</a:t>
            </a:r>
            <a:r>
              <a:rPr kumimoji="1" lang="en-US" altLang="zh-CN" sz="1400" dirty="0">
                <a:solidFill>
                  <a:srgbClr val="003366"/>
                </a:solidFill>
                <a:latin typeface="微软雅黑" panose="020B0503020204020204" pitchFamily="34" charset="-122"/>
                <a:ea typeface="微软雅黑" panose="020B0503020204020204" pitchFamily="34" charset="-122"/>
              </a:rPr>
              <a:t>10</a:t>
            </a:r>
            <a:r>
              <a:rPr kumimoji="1" lang="zh-CN" altLang="en-US" sz="1400" dirty="0">
                <a:solidFill>
                  <a:srgbClr val="003366"/>
                </a:solidFill>
                <a:latin typeface="微软雅黑" panose="020B0503020204020204" pitchFamily="34" charset="-122"/>
                <a:ea typeface="微软雅黑" panose="020B0503020204020204" pitchFamily="34" charset="-122"/>
              </a:rPr>
              <a:t>年心血管疾病总风险≥</a:t>
            </a:r>
            <a:r>
              <a:rPr kumimoji="1" lang="en-US" altLang="zh-CN" sz="1400" dirty="0">
                <a:solidFill>
                  <a:srgbClr val="003366"/>
                </a:solidFill>
                <a:latin typeface="微软雅黑" panose="020B0503020204020204" pitchFamily="34" charset="-122"/>
                <a:ea typeface="微软雅黑" panose="020B0503020204020204" pitchFamily="34" charset="-122"/>
              </a:rPr>
              <a:t>10%</a:t>
            </a:r>
            <a:r>
              <a:rPr kumimoji="1" lang="zh-CN" altLang="en-US" sz="1400" dirty="0">
                <a:solidFill>
                  <a:srgbClr val="003366"/>
                </a:solidFill>
                <a:latin typeface="微软雅黑" panose="020B0503020204020204" pitchFamily="34" charset="-122"/>
                <a:ea typeface="微软雅黑" panose="020B0503020204020204" pitchFamily="34" charset="-122"/>
              </a:rPr>
              <a:t>或高血压合并</a:t>
            </a:r>
            <a:r>
              <a:rPr kumimoji="1" lang="en-US" altLang="zh-CN" sz="1400" dirty="0">
                <a:solidFill>
                  <a:srgbClr val="003366"/>
                </a:solidFill>
                <a:latin typeface="微软雅黑" panose="020B0503020204020204" pitchFamily="34" charset="-122"/>
                <a:ea typeface="微软雅黑" panose="020B0503020204020204" pitchFamily="34" charset="-122"/>
              </a:rPr>
              <a:t>3</a:t>
            </a:r>
            <a:r>
              <a:rPr kumimoji="1" lang="zh-CN" altLang="en-US" sz="1400" dirty="0">
                <a:solidFill>
                  <a:srgbClr val="003366"/>
                </a:solidFill>
                <a:latin typeface="微软雅黑" panose="020B0503020204020204" pitchFamily="34" charset="-122"/>
                <a:ea typeface="微软雅黑" panose="020B0503020204020204" pitchFamily="34" charset="-122"/>
              </a:rPr>
              <a:t>项及以上其他危险因素）</a:t>
            </a:r>
            <a:r>
              <a:rPr kumimoji="1" lang="zh-CN" altLang="en-US" sz="1400" b="1" dirty="0">
                <a:solidFill>
                  <a:srgbClr val="C00000"/>
                </a:solidFill>
                <a:latin typeface="微软雅黑" panose="020B0503020204020204" pitchFamily="34" charset="-122"/>
                <a:ea typeface="微软雅黑" panose="020B0503020204020204" pitchFamily="34" charset="-122"/>
              </a:rPr>
              <a:t>且无高出血风险的患者。</a:t>
            </a:r>
            <a:r>
              <a:rPr kumimoji="1" lang="en-US" altLang="zh-CN" sz="1400" b="1" dirty="0">
                <a:solidFill>
                  <a:srgbClr val="C00000"/>
                </a:solidFill>
                <a:latin typeface="微软雅黑" panose="020B0503020204020204" pitchFamily="34" charset="-122"/>
                <a:ea typeface="微软雅黑" panose="020B0503020204020204" pitchFamily="34" charset="-122"/>
              </a:rPr>
              <a:t>ASCVD</a:t>
            </a:r>
            <a:r>
              <a:rPr kumimoji="1" lang="zh-CN" altLang="en-US" sz="1400" b="1" dirty="0">
                <a:solidFill>
                  <a:srgbClr val="C00000"/>
                </a:solidFill>
                <a:latin typeface="微软雅黑" panose="020B0503020204020204" pitchFamily="34" charset="-122"/>
                <a:ea typeface="微软雅黑" panose="020B0503020204020204" pitchFamily="34" charset="-122"/>
              </a:rPr>
              <a:t>中低危患者，不推荐采用阿司匹林进行</a:t>
            </a:r>
            <a:r>
              <a:rPr kumimoji="1" lang="en-US" altLang="zh-CN" sz="1400" b="1" dirty="0">
                <a:solidFill>
                  <a:srgbClr val="C00000"/>
                </a:solidFill>
                <a:latin typeface="微软雅黑" panose="020B0503020204020204" pitchFamily="34" charset="-122"/>
                <a:ea typeface="微软雅黑" panose="020B0503020204020204" pitchFamily="34" charset="-122"/>
              </a:rPr>
              <a:t>ASCVD</a:t>
            </a:r>
            <a:r>
              <a:rPr kumimoji="1" lang="zh-CN" altLang="en-US" sz="1400" b="1" dirty="0">
                <a:solidFill>
                  <a:srgbClr val="C00000"/>
                </a:solidFill>
                <a:latin typeface="微软雅黑" panose="020B0503020204020204" pitchFamily="34" charset="-122"/>
                <a:ea typeface="微软雅黑" panose="020B0503020204020204" pitchFamily="34" charset="-122"/>
              </a:rPr>
              <a:t>一级预防。</a:t>
            </a:r>
          </a:p>
        </p:txBody>
      </p:sp>
      <p:sp>
        <p:nvSpPr>
          <p:cNvPr id="20" name="Rectangle 34">
            <a:extLst>
              <a:ext uri="{FF2B5EF4-FFF2-40B4-BE49-F238E27FC236}">
                <a16:creationId xmlns:a16="http://schemas.microsoft.com/office/drawing/2014/main" id="{DE997561-10C0-0EBE-6DAB-8A75515D0B39}"/>
              </a:ext>
            </a:extLst>
          </p:cNvPr>
          <p:cNvSpPr>
            <a:spLocks noChangeArrowheads="1"/>
          </p:cNvSpPr>
          <p:nvPr/>
        </p:nvSpPr>
        <p:spPr bwMode="auto">
          <a:xfrm>
            <a:off x="4756198" y="4885800"/>
            <a:ext cx="6085974" cy="134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174625" indent="-17462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just" eaLnBrk="1" latinLnBrk="1" hangingPunct="1">
              <a:lnSpc>
                <a:spcPct val="150000"/>
              </a:lnSpc>
              <a:buClr>
                <a:srgbClr val="004992"/>
              </a:buClr>
            </a:pPr>
            <a:r>
              <a:rPr kumimoji="1" lang="zh-CN" altLang="en-US" sz="1400" dirty="0">
                <a:solidFill>
                  <a:srgbClr val="003366"/>
                </a:solidFill>
                <a:latin typeface="微软雅黑" panose="020B0503020204020204" pitchFamily="34" charset="-122"/>
                <a:ea typeface="微软雅黑" panose="020B0503020204020204" pitchFamily="34" charset="-122"/>
              </a:rPr>
              <a:t>建议阿司匹林一级预防的</a:t>
            </a:r>
            <a:r>
              <a:rPr kumimoji="1" lang="zh-CN" altLang="en-US" sz="1400" b="1" dirty="0">
                <a:solidFill>
                  <a:srgbClr val="C00000"/>
                </a:solidFill>
                <a:latin typeface="微软雅黑" panose="020B0503020204020204" pitchFamily="34" charset="-122"/>
                <a:ea typeface="微软雅黑" panose="020B0503020204020204" pitchFamily="34" charset="-122"/>
              </a:rPr>
              <a:t>剂量为</a:t>
            </a:r>
            <a:r>
              <a:rPr kumimoji="1" lang="en-US" altLang="zh-CN" sz="1400" b="1" dirty="0">
                <a:solidFill>
                  <a:srgbClr val="C00000"/>
                </a:solidFill>
                <a:latin typeface="微软雅黑" panose="020B0503020204020204" pitchFamily="34" charset="-122"/>
                <a:ea typeface="微软雅黑" panose="020B0503020204020204" pitchFamily="34" charset="-122"/>
              </a:rPr>
              <a:t>75~100mg/d</a:t>
            </a:r>
            <a:r>
              <a:rPr kumimoji="1" lang="zh-CN" altLang="en-US" sz="1400" dirty="0">
                <a:solidFill>
                  <a:srgbClr val="003366"/>
                </a:solidFill>
                <a:latin typeface="微软雅黑" panose="020B0503020204020204" pitchFamily="34" charset="-122"/>
                <a:ea typeface="微软雅黑" panose="020B0503020204020204" pitchFamily="34" charset="-122"/>
              </a:rPr>
              <a:t>。使用阿司匹林进行</a:t>
            </a:r>
            <a:r>
              <a:rPr kumimoji="1" lang="en-US" altLang="zh-CN" sz="1400" dirty="0">
                <a:solidFill>
                  <a:srgbClr val="003366"/>
                </a:solidFill>
                <a:latin typeface="微软雅黑" panose="020B0503020204020204" pitchFamily="34" charset="-122"/>
                <a:ea typeface="微软雅黑" panose="020B0503020204020204" pitchFamily="34" charset="-122"/>
              </a:rPr>
              <a:t>ASCVD</a:t>
            </a:r>
            <a:r>
              <a:rPr kumimoji="1" lang="zh-CN" altLang="en-US" sz="1400" b="1" dirty="0">
                <a:solidFill>
                  <a:srgbClr val="C00000"/>
                </a:solidFill>
                <a:latin typeface="微软雅黑" panose="020B0503020204020204" pitchFamily="34" charset="-122"/>
                <a:ea typeface="微软雅黑" panose="020B0503020204020204" pitchFamily="34" charset="-122"/>
              </a:rPr>
              <a:t>一级预防时，对于年龄</a:t>
            </a:r>
            <a:r>
              <a:rPr kumimoji="1" lang="en-US" altLang="zh-CN" sz="1400" b="1" dirty="0">
                <a:solidFill>
                  <a:srgbClr val="C00000"/>
                </a:solidFill>
                <a:latin typeface="微软雅黑" panose="020B0503020204020204" pitchFamily="34" charset="-122"/>
                <a:ea typeface="微软雅黑" panose="020B0503020204020204" pitchFamily="34" charset="-122"/>
              </a:rPr>
              <a:t>&gt;70</a:t>
            </a:r>
            <a:r>
              <a:rPr kumimoji="1" lang="zh-CN" altLang="en-US" sz="1400" b="1" dirty="0">
                <a:solidFill>
                  <a:srgbClr val="C00000"/>
                </a:solidFill>
                <a:latin typeface="微软雅黑" panose="020B0503020204020204" pitchFamily="34" charset="-122"/>
                <a:ea typeface="微软雅黑" panose="020B0503020204020204" pitchFamily="34" charset="-122"/>
              </a:rPr>
              <a:t>岁的患者其风险大于获益，不建议常规使用</a:t>
            </a:r>
            <a:r>
              <a:rPr kumimoji="1" lang="zh-CN" altLang="en-US" sz="1400" dirty="0">
                <a:solidFill>
                  <a:srgbClr val="003366"/>
                </a:solidFill>
                <a:latin typeface="微软雅黑" panose="020B0503020204020204" pitchFamily="34" charset="-122"/>
                <a:ea typeface="微软雅黑" panose="020B0503020204020204" pitchFamily="34" charset="-122"/>
              </a:rPr>
              <a:t>。对于年龄</a:t>
            </a:r>
            <a:r>
              <a:rPr kumimoji="1" lang="en-US" altLang="zh-CN" sz="1400" dirty="0">
                <a:solidFill>
                  <a:srgbClr val="003366"/>
                </a:solidFill>
                <a:latin typeface="微软雅黑" panose="020B0503020204020204" pitchFamily="34" charset="-122"/>
                <a:ea typeface="微软雅黑" panose="020B0503020204020204" pitchFamily="34" charset="-122"/>
              </a:rPr>
              <a:t>&lt;40</a:t>
            </a:r>
            <a:r>
              <a:rPr kumimoji="1" lang="zh-CN" altLang="en-US" sz="1400" dirty="0">
                <a:solidFill>
                  <a:srgbClr val="003366"/>
                </a:solidFill>
                <a:latin typeface="微软雅黑" panose="020B0503020204020204" pitchFamily="34" charset="-122"/>
                <a:ea typeface="微软雅黑" panose="020B0503020204020204" pitchFamily="34" charset="-122"/>
              </a:rPr>
              <a:t>岁的患者，目前尚缺乏足够证据判断风险获益比。阿司匹林不能耐受者可应用氯吡格雷代替。</a:t>
            </a:r>
            <a:endParaRPr kumimoji="1" lang="ko-KR" altLang="en-US" sz="1400" dirty="0">
              <a:solidFill>
                <a:srgbClr val="003366"/>
              </a:solidFill>
              <a:latin typeface="微软雅黑" panose="020B0503020204020204" pitchFamily="34" charset="-122"/>
              <a:ea typeface="黑体" panose="02010609060101010101" pitchFamily="49" charset="-122"/>
            </a:endParaRPr>
          </a:p>
        </p:txBody>
      </p:sp>
      <p:grpSp>
        <p:nvGrpSpPr>
          <p:cNvPr id="33" name="组合 32">
            <a:extLst>
              <a:ext uri="{FF2B5EF4-FFF2-40B4-BE49-F238E27FC236}">
                <a16:creationId xmlns:a16="http://schemas.microsoft.com/office/drawing/2014/main" id="{729C74DE-12C5-E7E7-CD2B-495DB38B8360}"/>
              </a:ext>
            </a:extLst>
          </p:cNvPr>
          <p:cNvGrpSpPr/>
          <p:nvPr/>
        </p:nvGrpSpPr>
        <p:grpSpPr>
          <a:xfrm>
            <a:off x="1400131" y="1516222"/>
            <a:ext cx="1303391" cy="1303391"/>
            <a:chOff x="1057027" y="2420888"/>
            <a:chExt cx="864096" cy="864096"/>
          </a:xfrm>
        </p:grpSpPr>
        <p:sp>
          <p:nvSpPr>
            <p:cNvPr id="34" name="椭圆 33">
              <a:extLst>
                <a:ext uri="{FF2B5EF4-FFF2-40B4-BE49-F238E27FC236}">
                  <a16:creationId xmlns:a16="http://schemas.microsoft.com/office/drawing/2014/main" id="{3110769B-F004-C4C4-AF66-33CF91F26D9E}"/>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5" name="椭圆 34">
              <a:extLst>
                <a:ext uri="{FF2B5EF4-FFF2-40B4-BE49-F238E27FC236}">
                  <a16:creationId xmlns:a16="http://schemas.microsoft.com/office/drawing/2014/main" id="{D6FD15A2-E54C-1DDD-276E-176D69139348}"/>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36" name="图形 35" descr="搏动的心">
            <a:extLst>
              <a:ext uri="{FF2B5EF4-FFF2-40B4-BE49-F238E27FC236}">
                <a16:creationId xmlns:a16="http://schemas.microsoft.com/office/drawing/2014/main" id="{9698E416-BB4C-C05E-FFB3-51ED2D0890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7452" y="1652668"/>
            <a:ext cx="1109149" cy="1109149"/>
          </a:xfrm>
          <a:prstGeom prst="rect">
            <a:avLst/>
          </a:prstGeom>
        </p:spPr>
      </p:pic>
      <p:grpSp>
        <p:nvGrpSpPr>
          <p:cNvPr id="37" name="组合 36">
            <a:extLst>
              <a:ext uri="{FF2B5EF4-FFF2-40B4-BE49-F238E27FC236}">
                <a16:creationId xmlns:a16="http://schemas.microsoft.com/office/drawing/2014/main" id="{AA4E6A18-F1BA-4F08-DBC5-E9EA71DB4D1A}"/>
              </a:ext>
            </a:extLst>
          </p:cNvPr>
          <p:cNvGrpSpPr/>
          <p:nvPr/>
        </p:nvGrpSpPr>
        <p:grpSpPr>
          <a:xfrm>
            <a:off x="1400131" y="3176852"/>
            <a:ext cx="1303391" cy="1303391"/>
            <a:chOff x="1057027" y="2420888"/>
            <a:chExt cx="864096" cy="864096"/>
          </a:xfrm>
        </p:grpSpPr>
        <p:sp>
          <p:nvSpPr>
            <p:cNvPr id="38" name="椭圆 37">
              <a:extLst>
                <a:ext uri="{FF2B5EF4-FFF2-40B4-BE49-F238E27FC236}">
                  <a16:creationId xmlns:a16="http://schemas.microsoft.com/office/drawing/2014/main" id="{63EAED09-8344-B8DF-9661-271A23C9D585}"/>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9" name="椭圆 38">
              <a:extLst>
                <a:ext uri="{FF2B5EF4-FFF2-40B4-BE49-F238E27FC236}">
                  <a16:creationId xmlns:a16="http://schemas.microsoft.com/office/drawing/2014/main" id="{F09A55A6-22A1-3C1C-0B7F-1E8674DFA675}"/>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40" name="图形 39" descr="用户">
            <a:extLst>
              <a:ext uri="{FF2B5EF4-FFF2-40B4-BE49-F238E27FC236}">
                <a16:creationId xmlns:a16="http://schemas.microsoft.com/office/drawing/2014/main" id="{7BABB16D-73B6-DA5C-ED52-072B5260D0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2266" y="3371641"/>
            <a:ext cx="959120" cy="959120"/>
          </a:xfrm>
          <a:prstGeom prst="rect">
            <a:avLst/>
          </a:prstGeom>
        </p:spPr>
      </p:pic>
      <p:grpSp>
        <p:nvGrpSpPr>
          <p:cNvPr id="41" name="组合 40">
            <a:extLst>
              <a:ext uri="{FF2B5EF4-FFF2-40B4-BE49-F238E27FC236}">
                <a16:creationId xmlns:a16="http://schemas.microsoft.com/office/drawing/2014/main" id="{2CF1236F-5CA3-7A9D-B8BD-701B77248B95}"/>
              </a:ext>
            </a:extLst>
          </p:cNvPr>
          <p:cNvGrpSpPr/>
          <p:nvPr/>
        </p:nvGrpSpPr>
        <p:grpSpPr>
          <a:xfrm>
            <a:off x="1465478" y="4888944"/>
            <a:ext cx="1238044" cy="1238045"/>
            <a:chOff x="1057027" y="2420888"/>
            <a:chExt cx="864096" cy="864096"/>
          </a:xfrm>
        </p:grpSpPr>
        <p:sp>
          <p:nvSpPr>
            <p:cNvPr id="42" name="椭圆 41">
              <a:extLst>
                <a:ext uri="{FF2B5EF4-FFF2-40B4-BE49-F238E27FC236}">
                  <a16:creationId xmlns:a16="http://schemas.microsoft.com/office/drawing/2014/main" id="{850D04C4-8CAC-CC30-94E2-7E3FEB3C3A21}"/>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3" name="椭圆 42">
              <a:extLst>
                <a:ext uri="{FF2B5EF4-FFF2-40B4-BE49-F238E27FC236}">
                  <a16:creationId xmlns:a16="http://schemas.microsoft.com/office/drawing/2014/main" id="{77C3B2A5-4814-2404-2AFA-26331071553F}"/>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44" name="图形 43" descr="药品">
            <a:extLst>
              <a:ext uri="{FF2B5EF4-FFF2-40B4-BE49-F238E27FC236}">
                <a16:creationId xmlns:a16="http://schemas.microsoft.com/office/drawing/2014/main" id="{765B112A-A69B-4AA1-7072-9F47BDF22F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30744" y="5080425"/>
            <a:ext cx="869097" cy="869097"/>
          </a:xfrm>
          <a:prstGeom prst="rect">
            <a:avLst/>
          </a:prstGeom>
        </p:spPr>
      </p:pic>
    </p:spTree>
    <p:extLst>
      <p:ext uri="{BB962C8B-B14F-4D97-AF65-F5344CB8AC3E}">
        <p14:creationId xmlns:p14="http://schemas.microsoft.com/office/powerpoint/2010/main" val="20424082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BC5A25-EAA2-C09B-60F0-5C6AD33D5E05}"/>
              </a:ext>
            </a:extLst>
          </p:cNvPr>
          <p:cNvSpPr>
            <a:spLocks noGrp="1"/>
          </p:cNvSpPr>
          <p:nvPr>
            <p:ph type="title"/>
          </p:nvPr>
        </p:nvSpPr>
        <p:spPr>
          <a:xfrm>
            <a:off x="717550" y="391553"/>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抗血小板治疗注意事项</a:t>
            </a:r>
          </a:p>
        </p:txBody>
      </p:sp>
      <p:graphicFrame>
        <p:nvGraphicFramePr>
          <p:cNvPr id="3" name="表格 2">
            <a:extLst>
              <a:ext uri="{FF2B5EF4-FFF2-40B4-BE49-F238E27FC236}">
                <a16:creationId xmlns:a16="http://schemas.microsoft.com/office/drawing/2014/main" id="{ADAFED7F-0982-DFA3-A12C-5765E580F3DC}"/>
              </a:ext>
            </a:extLst>
          </p:cNvPr>
          <p:cNvGraphicFramePr>
            <a:graphicFrameLocks noGrp="1"/>
          </p:cNvGraphicFramePr>
          <p:nvPr>
            <p:extLst>
              <p:ext uri="{D42A27DB-BD31-4B8C-83A1-F6EECF244321}">
                <p14:modId xmlns:p14="http://schemas.microsoft.com/office/powerpoint/2010/main" val="1832039272"/>
              </p:ext>
            </p:extLst>
          </p:nvPr>
        </p:nvGraphicFramePr>
        <p:xfrm>
          <a:off x="946991" y="1320829"/>
          <a:ext cx="10298017" cy="4479079"/>
        </p:xfrm>
        <a:graphic>
          <a:graphicData uri="http://schemas.openxmlformats.org/drawingml/2006/table">
            <a:tbl>
              <a:tblPr firstRow="1" bandRow="1">
                <a:tableStyleId>{5C22544A-7EE6-4342-B048-85BDC9FD1C3A}</a:tableStyleId>
              </a:tblPr>
              <a:tblGrid>
                <a:gridCol w="10298017">
                  <a:extLst>
                    <a:ext uri="{9D8B030D-6E8A-4147-A177-3AD203B41FA5}">
                      <a16:colId xmlns:a16="http://schemas.microsoft.com/office/drawing/2014/main" val="3013249698"/>
                    </a:ext>
                  </a:extLst>
                </a:gridCol>
              </a:tblGrid>
              <a:tr h="608214">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2000" b="1" kern="0" dirty="0">
                          <a:effectLst/>
                          <a:latin typeface="Microsoft YaHei" panose="020B0503020204020204" pitchFamily="34" charset="-122"/>
                          <a:ea typeface="Microsoft YaHei" panose="020B0503020204020204" pitchFamily="34" charset="-122"/>
                        </a:rPr>
                        <a:t>高血压患者长期应用阿司匹林应注意</a:t>
                      </a:r>
                      <a:endParaRPr lang="zh-CN" sz="28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solidFill>
                      <a:srgbClr val="004582"/>
                    </a:solidFill>
                  </a:tcPr>
                </a:tc>
                <a:extLst>
                  <a:ext uri="{0D108BD9-81ED-4DB2-BD59-A6C34878D82A}">
                    <a16:rowId xmlns:a16="http://schemas.microsoft.com/office/drawing/2014/main" val="3386181456"/>
                  </a:ext>
                </a:extLst>
              </a:tr>
              <a:tr h="865482">
                <a:tc>
                  <a:txBody>
                    <a:bodyPr/>
                    <a:lstStyle/>
                    <a:p>
                      <a:pPr marL="285750" indent="-285750" algn="just" eaLnBrk="1" latinLnBrk="1" hangingPunct="1">
                        <a:lnSpc>
                          <a:spcPct val="150000"/>
                        </a:lnSpc>
                        <a:buClr>
                          <a:srgbClr val="004992"/>
                        </a:buClr>
                        <a:buFont typeface="Arial" panose="020B0604020202020204" pitchFamily="34" charset="0"/>
                        <a:buChar char="•"/>
                      </a:pPr>
                      <a:r>
                        <a:rPr kumimoji="1" lang="zh-CN" altLang="en-US" sz="1600" b="1" dirty="0">
                          <a:solidFill>
                            <a:srgbClr val="C00000"/>
                          </a:solidFill>
                          <a:latin typeface="微软雅黑" panose="020B0503020204020204" pitchFamily="34" charset="-122"/>
                          <a:ea typeface="微软雅黑" panose="020B0503020204020204" pitchFamily="34" charset="-122"/>
                        </a:rPr>
                        <a:t>需在血压控制稳定（</a:t>
                      </a:r>
                      <a:r>
                        <a:rPr kumimoji="1" lang="en-US" altLang="zh-CN" sz="1600" b="1" dirty="0">
                          <a:solidFill>
                            <a:srgbClr val="C00000"/>
                          </a:solidFill>
                          <a:latin typeface="微软雅黑" panose="020B0503020204020204" pitchFamily="34" charset="-122"/>
                          <a:ea typeface="微软雅黑" panose="020B0503020204020204" pitchFamily="34" charset="-122"/>
                        </a:rPr>
                        <a:t>&lt;150/90mmHg</a:t>
                      </a:r>
                      <a:r>
                        <a:rPr kumimoji="1" lang="zh-CN" altLang="en-US" sz="1600" b="1" dirty="0">
                          <a:solidFill>
                            <a:srgbClr val="C00000"/>
                          </a:solidFill>
                          <a:latin typeface="微软雅黑" panose="020B0503020204020204" pitchFamily="34" charset="-122"/>
                          <a:ea typeface="微软雅黑" panose="020B0503020204020204" pitchFamily="34" charset="-122"/>
                        </a:rPr>
                        <a:t>）后开始应用。</a:t>
                      </a:r>
                      <a:r>
                        <a:rPr kumimoji="1" lang="zh-CN" altLang="en-US" sz="1600" b="0" dirty="0">
                          <a:latin typeface="微软雅黑" panose="020B0503020204020204" pitchFamily="34" charset="-122"/>
                          <a:ea typeface="微软雅黑" panose="020B0503020204020204" pitchFamily="34" charset="-122"/>
                        </a:rPr>
                        <a:t>未达良好控制的高血压患者，阿司匹林可能增加脑出血风险。</a:t>
                      </a:r>
                      <a:endParaRPr lang="zh-CN" sz="1600" b="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1733083682"/>
                  </a:ext>
                </a:extLst>
              </a:tr>
              <a:tr h="533577">
                <a:tc>
                  <a:txBody>
                    <a:bodyPr/>
                    <a:lstStyle/>
                    <a:p>
                      <a:pPr marL="285750" indent="-285750" algn="just" eaLnBrk="1" latinLnBrk="1" hangingPunct="1">
                        <a:lnSpc>
                          <a:spcPct val="150000"/>
                        </a:lnSpc>
                        <a:buClr>
                          <a:srgbClr val="004992"/>
                        </a:buClr>
                        <a:buFont typeface="Arial" panose="020B0604020202020204" pitchFamily="34" charset="0"/>
                        <a:buChar char="•"/>
                      </a:pPr>
                      <a:r>
                        <a:rPr kumimoji="1" lang="zh-CN" altLang="en-US" sz="1600" b="0" dirty="0">
                          <a:latin typeface="微软雅黑" panose="020B0503020204020204" pitchFamily="34" charset="-122"/>
                          <a:ea typeface="微软雅黑" panose="020B0503020204020204" pitchFamily="34" charset="-122"/>
                        </a:rPr>
                        <a:t>肠溶阿司匹林建议空腹服用以减少胃肠道反应；</a:t>
                      </a:r>
                    </a:p>
                  </a:txBody>
                  <a:tcPr marL="68580" marR="68580" marT="0" marB="0" anchor="ctr"/>
                </a:tc>
                <a:extLst>
                  <a:ext uri="{0D108BD9-81ED-4DB2-BD59-A6C34878D82A}">
                    <a16:rowId xmlns:a16="http://schemas.microsoft.com/office/drawing/2014/main" val="3308822224"/>
                  </a:ext>
                </a:extLst>
              </a:tr>
              <a:tr h="1325294">
                <a:tc>
                  <a:txBody>
                    <a:bodyPr/>
                    <a:lstStyle/>
                    <a:p>
                      <a:pPr marL="285750" indent="-285750" algn="just" eaLnBrk="1" latinLnBrk="1" hangingPunct="1">
                        <a:lnSpc>
                          <a:spcPct val="150000"/>
                        </a:lnSpc>
                        <a:buClr>
                          <a:srgbClr val="004992"/>
                        </a:buClr>
                        <a:buFont typeface="Arial" panose="020B0604020202020204" pitchFamily="34" charset="0"/>
                        <a:buChar char="•"/>
                      </a:pPr>
                      <a:r>
                        <a:rPr kumimoji="1" lang="zh-CN" altLang="en-US" sz="1600" b="0" dirty="0">
                          <a:latin typeface="微软雅黑" panose="020B0503020204020204" pitchFamily="34" charset="-122"/>
                          <a:ea typeface="微软雅黑" panose="020B0503020204020204" pitchFamily="34" charset="-122"/>
                        </a:rPr>
                        <a:t>服用前有发生消化道出血的高危因素，如消化道疾病</a:t>
                      </a:r>
                      <a:r>
                        <a:rPr kumimoji="1" lang="en-US" altLang="zh-CN" sz="1600" b="0" dirty="0">
                          <a:latin typeface="微软雅黑" panose="020B0503020204020204" pitchFamily="34" charset="-122"/>
                          <a:ea typeface="微软雅黑" panose="020B0503020204020204" pitchFamily="34" charset="-122"/>
                        </a:rPr>
                        <a:t>(</a:t>
                      </a:r>
                      <a:r>
                        <a:rPr kumimoji="1" lang="zh-CN" altLang="en-US" sz="1600" b="0" dirty="0">
                          <a:latin typeface="微软雅黑" panose="020B0503020204020204" pitchFamily="34" charset="-122"/>
                          <a:ea typeface="微软雅黑" panose="020B0503020204020204" pitchFamily="34" charset="-122"/>
                        </a:rPr>
                        <a:t>溃疡病及其并发症史</a:t>
                      </a:r>
                      <a:r>
                        <a:rPr kumimoji="1" lang="en-US" altLang="zh-CN" sz="1600" b="0" dirty="0">
                          <a:latin typeface="微软雅黑" panose="020B0503020204020204" pitchFamily="34" charset="-122"/>
                          <a:ea typeface="微软雅黑" panose="020B0503020204020204" pitchFamily="34" charset="-122"/>
                        </a:rPr>
                        <a:t>)</a:t>
                      </a:r>
                      <a:r>
                        <a:rPr kumimoji="1" lang="zh-CN" altLang="en-US" sz="1600" b="0" dirty="0">
                          <a:latin typeface="微软雅黑" panose="020B0503020204020204" pitchFamily="34" charset="-122"/>
                          <a:ea typeface="微软雅黑" panose="020B0503020204020204" pitchFamily="34" charset="-122"/>
                        </a:rPr>
                        <a:t>，</a:t>
                      </a:r>
                      <a:r>
                        <a:rPr kumimoji="1" lang="en-US" altLang="zh-CN" sz="1600" b="0" dirty="0">
                          <a:latin typeface="微软雅黑" panose="020B0503020204020204" pitchFamily="34" charset="-122"/>
                          <a:ea typeface="微软雅黑" panose="020B0503020204020204" pitchFamily="34" charset="-122"/>
                        </a:rPr>
                        <a:t>65</a:t>
                      </a:r>
                      <a:r>
                        <a:rPr kumimoji="1" lang="zh-CN" altLang="en-US" sz="1600" b="0" dirty="0">
                          <a:latin typeface="微软雅黑" panose="020B0503020204020204" pitchFamily="34" charset="-122"/>
                          <a:ea typeface="微软雅黑" panose="020B0503020204020204" pitchFamily="34" charset="-122"/>
                        </a:rPr>
                        <a:t>岁以上，同时服用皮质类固醇、抗凝药或非甾体类抗炎药等，应采取预防措施，包括筛查与治疗幽门螺杆菌感染，预防性应用质子泵抑制剂，以及采用合理联合抗栓药物的方案等；</a:t>
                      </a:r>
                    </a:p>
                  </a:txBody>
                  <a:tcPr marL="68580" marR="68580" marT="0" marB="0" anchor="ctr"/>
                </a:tc>
                <a:extLst>
                  <a:ext uri="{0D108BD9-81ED-4DB2-BD59-A6C34878D82A}">
                    <a16:rowId xmlns:a16="http://schemas.microsoft.com/office/drawing/2014/main" val="315108307"/>
                  </a:ext>
                </a:extLst>
              </a:tr>
              <a:tr h="533577">
                <a:tc>
                  <a:txBody>
                    <a:bodyPr/>
                    <a:lstStyle/>
                    <a:p>
                      <a:pPr marL="285750" indent="-285750" algn="just" eaLnBrk="1" latinLnBrk="1" hangingPunct="1">
                        <a:lnSpc>
                          <a:spcPct val="150000"/>
                        </a:lnSpc>
                        <a:buClr>
                          <a:srgbClr val="004992"/>
                        </a:buClr>
                        <a:buFont typeface="Arial" panose="020B0604020202020204" pitchFamily="34" charset="0"/>
                        <a:buChar char="•"/>
                      </a:pPr>
                      <a:r>
                        <a:rPr kumimoji="1" lang="zh-CN" altLang="en-US" sz="1600" b="0" dirty="0">
                          <a:latin typeface="微软雅黑" panose="020B0503020204020204" pitchFamily="34" charset="-122"/>
                          <a:ea typeface="微软雅黑" panose="020B0503020204020204" pitchFamily="34" charset="-122"/>
                        </a:rPr>
                        <a:t>合并活动性胃溃疡、严重肝病、肾功能衰竭、出血性疾病者需慎用或停用阿司匹林；</a:t>
                      </a:r>
                    </a:p>
                  </a:txBody>
                  <a:tcPr marL="68580" marR="68580" marT="0" marB="0" anchor="ctr"/>
                </a:tc>
                <a:extLst>
                  <a:ext uri="{0D108BD9-81ED-4DB2-BD59-A6C34878D82A}">
                    <a16:rowId xmlns:a16="http://schemas.microsoft.com/office/drawing/2014/main" val="509622620"/>
                  </a:ext>
                </a:extLst>
              </a:tr>
              <a:tr h="612935">
                <a:tc>
                  <a:txBody>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600" b="0" dirty="0">
                          <a:latin typeface="微软雅黑" panose="020B0503020204020204" pitchFamily="34" charset="-122"/>
                          <a:ea typeface="微软雅黑" panose="020B0503020204020204" pitchFamily="34" charset="-122"/>
                        </a:rPr>
                        <a:t>服用阿司匹林出现严重胃肠出血者停用阿司匹林，按出血相关路径处理，轻者可加用质子泵抑制剂治疗。</a:t>
                      </a:r>
                    </a:p>
                  </a:txBody>
                  <a:tcPr marL="68580" marR="68580" marT="0" marB="0" anchor="ctr"/>
                </a:tc>
                <a:extLst>
                  <a:ext uri="{0D108BD9-81ED-4DB2-BD59-A6C34878D82A}">
                    <a16:rowId xmlns:a16="http://schemas.microsoft.com/office/drawing/2014/main" val="2180863826"/>
                  </a:ext>
                </a:extLst>
              </a:tr>
            </a:tbl>
          </a:graphicData>
        </a:graphic>
      </p:graphicFrame>
    </p:spTree>
    <p:extLst>
      <p:ext uri="{BB962C8B-B14F-4D97-AF65-F5344CB8AC3E}">
        <p14:creationId xmlns:p14="http://schemas.microsoft.com/office/powerpoint/2010/main" val="23484116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82D95D-B269-83C8-530C-A07FFD6A75FC}"/>
              </a:ext>
            </a:extLst>
          </p:cNvPr>
          <p:cNvSpPr/>
          <p:nvPr/>
        </p:nvSpPr>
        <p:spPr>
          <a:xfrm>
            <a:off x="1085986" y="3098014"/>
            <a:ext cx="9899290" cy="1048172"/>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200" dirty="0">
                <a:solidFill>
                  <a:schemeClr val="tx1"/>
                </a:solidFill>
                <a:latin typeface="Microsoft YaHei" panose="020B0503020204020204" pitchFamily="34" charset="-122"/>
                <a:ea typeface="Microsoft YaHei" panose="020B0503020204020204" pitchFamily="34" charset="-122"/>
              </a:rPr>
              <a:t>●   </a:t>
            </a:r>
            <a:r>
              <a:rPr lang="zh-CN" altLang="en-US" sz="2200" b="1" dirty="0">
                <a:solidFill>
                  <a:schemeClr val="tx1"/>
                </a:solidFill>
                <a:latin typeface="Microsoft YaHei" panose="020B0503020204020204" pitchFamily="34" charset="-122"/>
                <a:ea typeface="Microsoft YaHei" panose="020B0503020204020204" pitchFamily="34" charset="-122"/>
              </a:rPr>
              <a:t>具有血栓栓塞危险因素</a:t>
            </a:r>
            <a:r>
              <a:rPr lang="zh-CN" altLang="en-US" sz="2200" dirty="0">
                <a:solidFill>
                  <a:schemeClr val="tx1"/>
                </a:solidFill>
                <a:latin typeface="Microsoft YaHei" panose="020B0503020204020204" pitchFamily="34" charset="-122"/>
                <a:ea typeface="Microsoft YaHei" panose="020B0503020204020204" pitchFamily="34" charset="-122"/>
              </a:rPr>
              <a:t>的高血压合并房颤患者，应进行抗凝治疗（</a:t>
            </a:r>
            <a:r>
              <a:rPr lang="en-US" altLang="zh-CN" sz="2200" dirty="0">
                <a:solidFill>
                  <a:schemeClr val="tx1"/>
                </a:solidFill>
                <a:latin typeface="Microsoft YaHei" panose="020B0503020204020204" pitchFamily="34" charset="-122"/>
                <a:ea typeface="Microsoft YaHei" panose="020B0503020204020204" pitchFamily="34" charset="-122"/>
              </a:rPr>
              <a:t>Ⅰ</a:t>
            </a:r>
            <a:r>
              <a:rPr lang="zh-CN" altLang="en-US" sz="2200" dirty="0">
                <a:solidFill>
                  <a:schemeClr val="tx1"/>
                </a:solidFill>
                <a:latin typeface="Microsoft YaHei" panose="020B0503020204020204" pitchFamily="34" charset="-122"/>
                <a:ea typeface="Microsoft YaHei" panose="020B0503020204020204" pitchFamily="34" charset="-122"/>
              </a:rPr>
              <a:t>，</a:t>
            </a:r>
            <a:r>
              <a:rPr lang="en-US" altLang="zh-CN" sz="2200" dirty="0">
                <a:solidFill>
                  <a:schemeClr val="tx1"/>
                </a:solidFill>
                <a:latin typeface="Microsoft YaHei" panose="020B0503020204020204" pitchFamily="34" charset="-122"/>
                <a:ea typeface="Microsoft YaHei" panose="020B0503020204020204" pitchFamily="34" charset="-122"/>
              </a:rPr>
              <a:t>A</a:t>
            </a:r>
            <a:r>
              <a:rPr lang="zh-CN" altLang="en-US" sz="22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200" dirty="0">
                <a:solidFill>
                  <a:schemeClr val="tx1"/>
                </a:solidFill>
                <a:latin typeface="Microsoft YaHei" panose="020B0503020204020204" pitchFamily="34" charset="-122"/>
                <a:ea typeface="Microsoft YaHei" panose="020B0503020204020204" pitchFamily="34" charset="-122"/>
              </a:rPr>
              <a:t>●   </a:t>
            </a:r>
            <a:r>
              <a:rPr lang="zh-CN" altLang="en-US" sz="2200" b="1" dirty="0">
                <a:solidFill>
                  <a:schemeClr val="tx1"/>
                </a:solidFill>
                <a:latin typeface="Microsoft YaHei" panose="020B0503020204020204" pitchFamily="34" charset="-122"/>
                <a:ea typeface="Microsoft YaHei" panose="020B0503020204020204" pitchFamily="34" charset="-122"/>
              </a:rPr>
              <a:t>非瓣膜病房颤患者</a:t>
            </a:r>
            <a:r>
              <a:rPr lang="zh-CN" altLang="en-US" sz="2200" dirty="0">
                <a:solidFill>
                  <a:schemeClr val="tx1"/>
                </a:solidFill>
                <a:latin typeface="Microsoft YaHei" panose="020B0503020204020204" pitchFamily="34" charset="-122"/>
                <a:ea typeface="Microsoft YaHei" panose="020B0503020204020204" pitchFamily="34" charset="-122"/>
              </a:rPr>
              <a:t>优先选择使用非维生素</a:t>
            </a:r>
            <a:r>
              <a:rPr lang="en-US" altLang="zh-CN" sz="2200" dirty="0">
                <a:solidFill>
                  <a:schemeClr val="tx1"/>
                </a:solidFill>
                <a:latin typeface="Microsoft YaHei" panose="020B0503020204020204" pitchFamily="34" charset="-122"/>
                <a:ea typeface="Microsoft YaHei" panose="020B0503020204020204" pitchFamily="34" charset="-122"/>
              </a:rPr>
              <a:t>K</a:t>
            </a:r>
            <a:r>
              <a:rPr lang="zh-CN" altLang="en-US" sz="2200" dirty="0">
                <a:solidFill>
                  <a:schemeClr val="tx1"/>
                </a:solidFill>
                <a:latin typeface="Microsoft YaHei" panose="020B0503020204020204" pitchFamily="34" charset="-122"/>
                <a:ea typeface="Microsoft YaHei" panose="020B0503020204020204" pitchFamily="34" charset="-122"/>
              </a:rPr>
              <a:t>拮抗类口服抗凝药（</a:t>
            </a:r>
            <a:r>
              <a:rPr lang="en-US" altLang="zh-CN" sz="2200" dirty="0">
                <a:solidFill>
                  <a:schemeClr val="tx1"/>
                </a:solidFill>
                <a:latin typeface="Microsoft YaHei" panose="020B0503020204020204" pitchFamily="34" charset="-122"/>
                <a:ea typeface="Microsoft YaHei" panose="020B0503020204020204" pitchFamily="34" charset="-122"/>
              </a:rPr>
              <a:t>Ⅰ</a:t>
            </a:r>
            <a:r>
              <a:rPr lang="zh-CN" altLang="en-US" sz="2200" dirty="0">
                <a:solidFill>
                  <a:schemeClr val="tx1"/>
                </a:solidFill>
                <a:latin typeface="Microsoft YaHei" panose="020B0503020204020204" pitchFamily="34" charset="-122"/>
                <a:ea typeface="Microsoft YaHei" panose="020B0503020204020204" pitchFamily="34" charset="-122"/>
              </a:rPr>
              <a:t>，</a:t>
            </a:r>
            <a:r>
              <a:rPr lang="en-US" altLang="zh-CN" sz="2200" dirty="0">
                <a:solidFill>
                  <a:schemeClr val="tx1"/>
                </a:solidFill>
                <a:latin typeface="Microsoft YaHei" panose="020B0503020204020204" pitchFamily="34" charset="-122"/>
                <a:ea typeface="Microsoft YaHei" panose="020B0503020204020204" pitchFamily="34" charset="-122"/>
              </a:rPr>
              <a:t>A</a:t>
            </a:r>
            <a:r>
              <a:rPr lang="zh-CN" altLang="en-US" sz="22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4F0DB2E-5873-B1E4-B65E-F441E26B2E3E}"/>
              </a:ext>
            </a:extLst>
          </p:cNvPr>
          <p:cNvSpPr/>
          <p:nvPr/>
        </p:nvSpPr>
        <p:spPr>
          <a:xfrm>
            <a:off x="654433" y="2394857"/>
            <a:ext cx="10762397" cy="2579915"/>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4" name="矩形 3">
            <a:extLst>
              <a:ext uri="{FF2B5EF4-FFF2-40B4-BE49-F238E27FC236}">
                <a16:creationId xmlns:a16="http://schemas.microsoft.com/office/drawing/2014/main" id="{20AFA821-CE90-CC6E-A680-A41C45A7DD52}"/>
              </a:ext>
            </a:extLst>
          </p:cNvPr>
          <p:cNvSpPr/>
          <p:nvPr/>
        </p:nvSpPr>
        <p:spPr>
          <a:xfrm>
            <a:off x="654433" y="755521"/>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5K  </a:t>
            </a:r>
            <a:r>
              <a:rPr lang="zh-CN" altLang="en-US" sz="3200" b="1" dirty="0">
                <a:solidFill>
                  <a:srgbClr val="004582"/>
                </a:solidFill>
                <a:latin typeface="Microsoft YaHei" panose="020B0503020204020204" pitchFamily="34" charset="-122"/>
                <a:ea typeface="Microsoft YaHei" panose="020B0503020204020204" pitchFamily="34" charset="-122"/>
              </a:rPr>
              <a:t>房颤的抗凝治疗</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397187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A8A57E8D-39F3-28C1-8720-EC83A6EEFB04}"/>
              </a:ext>
            </a:extLst>
          </p:cNvPr>
          <p:cNvSpPr>
            <a:spLocks noChangeArrowheads="1"/>
          </p:cNvSpPr>
          <p:nvPr/>
        </p:nvSpPr>
        <p:spPr bwMode="gray">
          <a:xfrm>
            <a:off x="2536069" y="1373720"/>
            <a:ext cx="8888486" cy="1546328"/>
          </a:xfrm>
          <a:prstGeom prst="roundRect">
            <a:avLst>
              <a:gd name="adj" fmla="val 7574"/>
            </a:avLst>
          </a:prstGeom>
          <a:solidFill>
            <a:srgbClr val="004582">
              <a:alpha val="20000"/>
            </a:srgb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defRPr/>
            </a:pPr>
            <a:endParaRPr lang="en-US" altLang="zh-CN" sz="1400" b="1" dirty="0">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67284B7C-F01F-40FC-E67F-BD7EECC322CE}"/>
              </a:ext>
            </a:extLst>
          </p:cNvPr>
          <p:cNvSpPr/>
          <p:nvPr/>
        </p:nvSpPr>
        <p:spPr>
          <a:xfrm>
            <a:off x="861330" y="1373719"/>
            <a:ext cx="1600200" cy="1558636"/>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4" name="AutoShape 7">
            <a:extLst>
              <a:ext uri="{FF2B5EF4-FFF2-40B4-BE49-F238E27FC236}">
                <a16:creationId xmlns:a16="http://schemas.microsoft.com/office/drawing/2014/main" id="{6E9C93EF-46EE-A24B-EE72-873247630058}"/>
              </a:ext>
            </a:extLst>
          </p:cNvPr>
          <p:cNvSpPr>
            <a:spLocks noChangeArrowheads="1"/>
          </p:cNvSpPr>
          <p:nvPr/>
        </p:nvSpPr>
        <p:spPr bwMode="gray">
          <a:xfrm>
            <a:off x="2536070" y="3017426"/>
            <a:ext cx="8888486" cy="1213571"/>
          </a:xfrm>
          <a:prstGeom prst="roundRect">
            <a:avLst>
              <a:gd name="adj" fmla="val 7574"/>
            </a:avLst>
          </a:prstGeom>
          <a:solidFill>
            <a:srgbClr val="004582">
              <a:alpha val="10000"/>
            </a:srgbClr>
          </a:soli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5290C2CE-6619-1ABE-666D-6B8011F51581}"/>
              </a:ext>
            </a:extLst>
          </p:cNvPr>
          <p:cNvSpPr/>
          <p:nvPr/>
        </p:nvSpPr>
        <p:spPr>
          <a:xfrm>
            <a:off x="861331" y="3017120"/>
            <a:ext cx="1600200" cy="1201569"/>
          </a:xfrm>
          <a:prstGeom prst="rect">
            <a:avLst/>
          </a:prstGeom>
          <a:solidFill>
            <a:srgbClr val="00458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D2AE2054-073D-6200-6F68-422F9EAF243C}"/>
              </a:ext>
            </a:extLst>
          </p:cNvPr>
          <p:cNvSpPr txBox="1"/>
          <p:nvPr/>
        </p:nvSpPr>
        <p:spPr>
          <a:xfrm>
            <a:off x="1312616" y="1758203"/>
            <a:ext cx="697627" cy="707886"/>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筛查</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评估</a:t>
            </a:r>
          </a:p>
        </p:txBody>
      </p:sp>
      <p:sp>
        <p:nvSpPr>
          <p:cNvPr id="7" name="文本框 6">
            <a:extLst>
              <a:ext uri="{FF2B5EF4-FFF2-40B4-BE49-F238E27FC236}">
                <a16:creationId xmlns:a16="http://schemas.microsoft.com/office/drawing/2014/main" id="{1605DCDC-0482-077B-7A6A-2D26761785F3}"/>
              </a:ext>
            </a:extLst>
          </p:cNvPr>
          <p:cNvSpPr txBox="1"/>
          <p:nvPr/>
        </p:nvSpPr>
        <p:spPr>
          <a:xfrm>
            <a:off x="746294" y="3255065"/>
            <a:ext cx="1800493" cy="615553"/>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治疗策略</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（整体结构化管理）</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B0BD7DA3-BCF7-B9F4-880B-A575DF3D2050}"/>
              </a:ext>
            </a:extLst>
          </p:cNvPr>
          <p:cNvSpPr txBox="1"/>
          <p:nvPr/>
        </p:nvSpPr>
        <p:spPr>
          <a:xfrm>
            <a:off x="2536069" y="1406232"/>
            <a:ext cx="8792511" cy="152612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近年来十分重视对房颤的筛查，特别强调对</a:t>
            </a:r>
            <a:r>
              <a:rPr lang="en-US" altLang="zh-CN" sz="1600" b="1" dirty="0">
                <a:latin typeface="微软雅黑" panose="020B0503020204020204" pitchFamily="34" charset="-122"/>
                <a:ea typeface="微软雅黑" panose="020B0503020204020204" pitchFamily="34" charset="-122"/>
              </a:rPr>
              <a:t>65</a:t>
            </a:r>
            <a:r>
              <a:rPr lang="zh-CN" altLang="en-US" sz="1600" b="1" dirty="0">
                <a:latin typeface="微软雅黑" panose="020B0503020204020204" pitchFamily="34" charset="-122"/>
                <a:ea typeface="微软雅黑" panose="020B0503020204020204" pitchFamily="34" charset="-122"/>
              </a:rPr>
              <a:t>岁以上患者进行机会性筛查</a:t>
            </a:r>
            <a:r>
              <a:rPr lang="zh-CN" altLang="en-US" sz="1600" dirty="0">
                <a:latin typeface="微软雅黑" panose="020B0503020204020204" pitchFamily="34" charset="-122"/>
                <a:ea typeface="微软雅黑" panose="020B0503020204020204" pitchFamily="34" charset="-122"/>
              </a:rPr>
              <a:t>，可使用心电图、可穿戴设备以及具有房颤筛查功能的电子血压计等。</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所有合并非瓣膜病房颤的高血压患者</a:t>
            </a:r>
            <a:r>
              <a:rPr lang="zh-CN" altLang="en-US" sz="1600" dirty="0">
                <a:latin typeface="微软雅黑" panose="020B0503020204020204" pitchFamily="34" charset="-122"/>
                <a:ea typeface="微软雅黑" panose="020B0503020204020204" pitchFamily="34" charset="-122"/>
              </a:rPr>
              <a:t>都应根据</a:t>
            </a:r>
            <a:r>
              <a:rPr lang="en-US" altLang="zh-CN" sz="1600" dirty="0">
                <a:latin typeface="微软雅黑" panose="020B0503020204020204" pitchFamily="34" charset="-122"/>
                <a:ea typeface="微软雅黑" panose="020B0503020204020204" pitchFamily="34" charset="-122"/>
              </a:rPr>
              <a:t>CHA2DS2-VASc</a:t>
            </a:r>
            <a:r>
              <a:rPr lang="zh-CN" altLang="en-US" sz="1600" dirty="0">
                <a:latin typeface="微软雅黑" panose="020B0503020204020204" pitchFamily="34" charset="-122"/>
                <a:ea typeface="微软雅黑" panose="020B0503020204020204" pitchFamily="34" charset="-122"/>
              </a:rPr>
              <a:t>评分进行血栓栓塞的风险评估，并进行以</a:t>
            </a:r>
            <a:r>
              <a:rPr lang="en-US" altLang="zh-CN" sz="1600" dirty="0">
                <a:latin typeface="微软雅黑" panose="020B0503020204020204" pitchFamily="34" charset="-122"/>
                <a:ea typeface="微软雅黑" panose="020B0503020204020204" pitchFamily="34" charset="-122"/>
              </a:rPr>
              <a:t>HAS-BLED</a:t>
            </a:r>
            <a:r>
              <a:rPr lang="zh-CN" altLang="en-US" sz="1600" dirty="0">
                <a:latin typeface="微软雅黑" panose="020B0503020204020204" pitchFamily="34" charset="-122"/>
                <a:ea typeface="微软雅黑" panose="020B0503020204020204" pitchFamily="34" charset="-122"/>
              </a:rPr>
              <a:t>为基础的出血风险的评估，这种评估应根据患者的病情变化动态实施。</a:t>
            </a:r>
          </a:p>
        </p:txBody>
      </p:sp>
      <p:sp>
        <p:nvSpPr>
          <p:cNvPr id="9" name="文本框 8">
            <a:extLst>
              <a:ext uri="{FF2B5EF4-FFF2-40B4-BE49-F238E27FC236}">
                <a16:creationId xmlns:a16="http://schemas.microsoft.com/office/drawing/2014/main" id="{125F0F57-6860-FB1A-F5C4-9D1CC764B7B3}"/>
              </a:ext>
            </a:extLst>
          </p:cNvPr>
          <p:cNvSpPr txBox="1"/>
          <p:nvPr/>
        </p:nvSpPr>
        <p:spPr>
          <a:xfrm>
            <a:off x="2637403" y="3061835"/>
            <a:ext cx="8696537" cy="115685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对</a:t>
            </a:r>
            <a:r>
              <a:rPr lang="zh-CN" altLang="en-US" sz="1600" b="1" dirty="0">
                <a:latin typeface="微软雅黑" panose="020B0503020204020204" pitchFamily="34" charset="-122"/>
                <a:ea typeface="微软雅黑" panose="020B0503020204020204" pitchFamily="34" charset="-122"/>
              </a:rPr>
              <a:t>有脑卒中风险患者</a:t>
            </a:r>
            <a:r>
              <a:rPr lang="zh-CN" altLang="en-US" sz="1600" dirty="0">
                <a:latin typeface="微软雅黑" panose="020B0503020204020204" pitchFamily="34" charset="-122"/>
                <a:ea typeface="微软雅黑" panose="020B0503020204020204" pitchFamily="34" charset="-122"/>
              </a:rPr>
              <a:t>进行抗凝治疗；</a:t>
            </a:r>
          </a:p>
          <a:p>
            <a:pPr marL="342900" indent="-342900" algn="just">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实行</a:t>
            </a:r>
            <a:r>
              <a:rPr lang="zh-CN" altLang="en-US" sz="1600" b="1" dirty="0">
                <a:latin typeface="微软雅黑" panose="020B0503020204020204" pitchFamily="34" charset="-122"/>
                <a:ea typeface="微软雅黑" panose="020B0503020204020204" pitchFamily="34" charset="-122"/>
              </a:rPr>
              <a:t>节律或室率控制</a:t>
            </a:r>
            <a:r>
              <a:rPr lang="zh-CN" altLang="en-US" sz="1600" dirty="0">
                <a:latin typeface="微软雅黑" panose="020B0503020204020204" pitchFamily="34" charset="-122"/>
                <a:ea typeface="微软雅黑" panose="020B0503020204020204" pitchFamily="34" charset="-122"/>
              </a:rPr>
              <a:t>以控制房颤的症状，改善生活质量；</a:t>
            </a:r>
          </a:p>
          <a:p>
            <a:pPr marL="342900" indent="-342900" algn="just">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基础疾病</a:t>
            </a:r>
            <a:r>
              <a:rPr lang="zh-CN" altLang="en-US" sz="1600" dirty="0">
                <a:latin typeface="微软雅黑" panose="020B0503020204020204" pitchFamily="34" charset="-122"/>
                <a:ea typeface="微软雅黑" panose="020B0503020204020204" pitchFamily="34" charset="-122"/>
              </a:rPr>
              <a:t>和</a:t>
            </a:r>
            <a:r>
              <a:rPr lang="zh-CN" altLang="en-US" sz="1600" b="1" dirty="0">
                <a:latin typeface="微软雅黑" panose="020B0503020204020204" pitchFamily="34" charset="-122"/>
                <a:ea typeface="微软雅黑" panose="020B0503020204020204" pitchFamily="34" charset="-122"/>
              </a:rPr>
              <a:t>危险因素</a:t>
            </a:r>
            <a:r>
              <a:rPr lang="zh-CN" altLang="en-US" sz="1600" dirty="0">
                <a:latin typeface="微软雅黑" panose="020B0503020204020204" pitchFamily="34" charset="-122"/>
                <a:ea typeface="微软雅黑" panose="020B0503020204020204" pitchFamily="34" charset="-122"/>
              </a:rPr>
              <a:t>的治疗。</a:t>
            </a:r>
          </a:p>
        </p:txBody>
      </p:sp>
      <p:sp>
        <p:nvSpPr>
          <p:cNvPr id="10" name="内容占位符 2">
            <a:extLst>
              <a:ext uri="{FF2B5EF4-FFF2-40B4-BE49-F238E27FC236}">
                <a16:creationId xmlns:a16="http://schemas.microsoft.com/office/drawing/2014/main" id="{E5BE3EFE-DD5F-5418-B6AC-A5B9B19383E3}"/>
              </a:ext>
            </a:extLst>
          </p:cNvPr>
          <p:cNvSpPr txBox="1">
            <a:spLocks/>
          </p:cNvSpPr>
          <p:nvPr/>
        </p:nvSpPr>
        <p:spPr>
          <a:xfrm>
            <a:off x="861331" y="4340713"/>
            <a:ext cx="10563224" cy="1851081"/>
          </a:xfrm>
          <a:prstGeom prst="rect">
            <a:avLst/>
          </a:prstGeom>
          <a:ln w="12700">
            <a:solidFill>
              <a:schemeClr val="tx1"/>
            </a:solidFill>
            <a:prstDash val="sysDo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1800" b="1" dirty="0">
                <a:solidFill>
                  <a:srgbClr val="C00000"/>
                </a:solidFill>
                <a:latin typeface="Microsoft YaHei" panose="020B0503020204020204" pitchFamily="34" charset="-122"/>
                <a:ea typeface="Microsoft YaHei" panose="020B0503020204020204" pitchFamily="34" charset="-122"/>
              </a:rPr>
              <a:t>特殊说明：</a:t>
            </a:r>
            <a:endParaRPr lang="en-US" altLang="zh-CN" sz="1800" b="1" dirty="0">
              <a:solidFill>
                <a:srgbClr val="C00000"/>
              </a:solidFill>
              <a:latin typeface="Microsoft YaHei" panose="020B0503020204020204" pitchFamily="34" charset="-122"/>
              <a:ea typeface="Microsoft YaHei" panose="020B0503020204020204" pitchFamily="34" charset="-122"/>
            </a:endParaRPr>
          </a:p>
          <a:p>
            <a:pPr>
              <a:lnSpc>
                <a:spcPct val="150000"/>
              </a:lnSpc>
              <a:spcBef>
                <a:spcPts val="0"/>
              </a:spcBef>
            </a:pPr>
            <a:r>
              <a:rPr lang="zh-CN" altLang="en-US" sz="1600" dirty="0">
                <a:latin typeface="Microsoft YaHei" panose="020B0503020204020204" pitchFamily="34" charset="-122"/>
                <a:ea typeface="Microsoft YaHei" panose="020B0503020204020204" pitchFamily="34" charset="-122"/>
              </a:rPr>
              <a:t>凡是</a:t>
            </a:r>
            <a:r>
              <a:rPr lang="zh-CN" altLang="en-US" sz="1600" b="1" dirty="0">
                <a:latin typeface="Microsoft YaHei" panose="020B0503020204020204" pitchFamily="34" charset="-122"/>
                <a:ea typeface="Microsoft YaHei" panose="020B0503020204020204" pitchFamily="34" charset="-122"/>
              </a:rPr>
              <a:t>具有血栓栓塞危险因素</a:t>
            </a:r>
            <a:r>
              <a:rPr lang="zh-CN" altLang="en-US" sz="1600" dirty="0">
                <a:latin typeface="Microsoft YaHei" panose="020B0503020204020204" pitchFamily="34" charset="-122"/>
                <a:ea typeface="Microsoft YaHei" panose="020B0503020204020204" pitchFamily="34" charset="-122"/>
              </a:rPr>
              <a:t>的高血压合并房颤患者，应按照现行指南进行抗凝治疗。</a:t>
            </a:r>
          </a:p>
          <a:p>
            <a:pPr>
              <a:lnSpc>
                <a:spcPct val="150000"/>
              </a:lnSpc>
              <a:spcBef>
                <a:spcPts val="0"/>
              </a:spcBef>
            </a:pPr>
            <a:r>
              <a:rPr lang="zh-CN" altLang="en-US" sz="1600" dirty="0">
                <a:latin typeface="Microsoft YaHei" panose="020B0503020204020204" pitchFamily="34" charset="-122"/>
                <a:ea typeface="Microsoft YaHei" panose="020B0503020204020204" pitchFamily="34" charset="-122"/>
              </a:rPr>
              <a:t>有症状的房颤患者，应按现行指南进行</a:t>
            </a:r>
            <a:r>
              <a:rPr lang="zh-CN" altLang="en-US" sz="1600" b="1" dirty="0">
                <a:latin typeface="Microsoft YaHei" panose="020B0503020204020204" pitchFamily="34" charset="-122"/>
                <a:ea typeface="Microsoft YaHei" panose="020B0503020204020204" pitchFamily="34" charset="-122"/>
              </a:rPr>
              <a:t>室率或节律控制</a:t>
            </a:r>
            <a:r>
              <a:rPr lang="zh-CN" altLang="en-US" sz="1600" dirty="0">
                <a:latin typeface="Microsoft YaHei" panose="020B0503020204020204" pitchFamily="34" charset="-122"/>
                <a:ea typeface="Microsoft YaHei" panose="020B0503020204020204" pitchFamily="34" charset="-122"/>
              </a:rPr>
              <a:t>，以改善症状，提高患者的生活质量。</a:t>
            </a:r>
          </a:p>
          <a:p>
            <a:pPr>
              <a:lnSpc>
                <a:spcPct val="150000"/>
              </a:lnSpc>
              <a:spcBef>
                <a:spcPts val="0"/>
              </a:spcBef>
            </a:pPr>
            <a:r>
              <a:rPr lang="zh-CN" altLang="en-US" sz="1600" dirty="0">
                <a:latin typeface="Microsoft YaHei" panose="020B0503020204020204" pitchFamily="34" charset="-122"/>
                <a:ea typeface="Microsoft YaHei" panose="020B0503020204020204" pitchFamily="34" charset="-122"/>
              </a:rPr>
              <a:t>合并房颤的患者可使用</a:t>
            </a:r>
            <a:r>
              <a:rPr lang="zh-CN" altLang="en-US" sz="1600" b="1" dirty="0">
                <a:latin typeface="Microsoft YaHei" panose="020B0503020204020204" pitchFamily="34" charset="-122"/>
                <a:ea typeface="Microsoft YaHei" panose="020B0503020204020204" pitchFamily="34" charset="-122"/>
              </a:rPr>
              <a:t>已在房颤患者中进行过准确性验证</a:t>
            </a:r>
            <a:r>
              <a:rPr lang="zh-CN" altLang="en-US" sz="1600" dirty="0">
                <a:latin typeface="Microsoft YaHei" panose="020B0503020204020204" pitchFamily="34" charset="-122"/>
                <a:ea typeface="Microsoft YaHei" panose="020B0503020204020204" pitchFamily="34" charset="-122"/>
              </a:rPr>
              <a:t>的电子血压计，也可使用水银血压计进行血压测量。无论使用哪一种血压计，都建议采用多次血压测量取平均值。</a:t>
            </a:r>
          </a:p>
        </p:txBody>
      </p:sp>
      <p:sp>
        <p:nvSpPr>
          <p:cNvPr id="11" name="标题 1">
            <a:extLst>
              <a:ext uri="{FF2B5EF4-FFF2-40B4-BE49-F238E27FC236}">
                <a16:creationId xmlns:a16="http://schemas.microsoft.com/office/drawing/2014/main" id="{61DF08E4-28E2-9CDC-E502-F4A30321B449}"/>
              </a:ext>
            </a:extLst>
          </p:cNvPr>
          <p:cNvSpPr>
            <a:spLocks noGrp="1"/>
          </p:cNvSpPr>
          <p:nvPr>
            <p:ph type="title"/>
          </p:nvPr>
        </p:nvSpPr>
        <p:spPr>
          <a:xfrm>
            <a:off x="717550" y="249014"/>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合并房颤的高血压患者的管理</a:t>
            </a:r>
          </a:p>
        </p:txBody>
      </p:sp>
    </p:spTree>
    <p:extLst>
      <p:ext uri="{BB962C8B-B14F-4D97-AF65-F5344CB8AC3E}">
        <p14:creationId xmlns:p14="http://schemas.microsoft.com/office/powerpoint/2010/main" val="10022586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82D95D-B269-83C8-530C-A07FFD6A75FC}"/>
              </a:ext>
            </a:extLst>
          </p:cNvPr>
          <p:cNvSpPr/>
          <p:nvPr/>
        </p:nvSpPr>
        <p:spPr>
          <a:xfrm>
            <a:off x="1146353" y="2690996"/>
            <a:ext cx="9899290" cy="206383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200" dirty="0">
                <a:solidFill>
                  <a:schemeClr val="tx1"/>
                </a:solidFill>
                <a:latin typeface="Microsoft YaHei" panose="020B0503020204020204" pitchFamily="34" charset="-122"/>
                <a:ea typeface="Microsoft YaHei" panose="020B0503020204020204" pitchFamily="34" charset="-122"/>
              </a:rPr>
              <a:t>●   所有高血压患者在测量血压的</a:t>
            </a:r>
            <a:r>
              <a:rPr lang="zh-CN" altLang="en-US" sz="2200" b="1" dirty="0">
                <a:solidFill>
                  <a:schemeClr val="tx1"/>
                </a:solidFill>
                <a:latin typeface="Microsoft YaHei" panose="020B0503020204020204" pitchFamily="34" charset="-122"/>
                <a:ea typeface="Microsoft YaHei" panose="020B0503020204020204" pitchFamily="34" charset="-122"/>
              </a:rPr>
              <a:t>同时应测量静息心率</a:t>
            </a:r>
            <a:r>
              <a:rPr lang="zh-CN" altLang="en-US" sz="2200" dirty="0">
                <a:solidFill>
                  <a:schemeClr val="tx1"/>
                </a:solidFill>
                <a:latin typeface="Microsoft YaHei" panose="020B0503020204020204" pitchFamily="34" charset="-122"/>
                <a:ea typeface="Microsoft YaHei" panose="020B0503020204020204" pitchFamily="34" charset="-122"/>
              </a:rPr>
              <a:t>（</a:t>
            </a:r>
            <a:r>
              <a:rPr lang="en-US" altLang="zh-CN" sz="2200" dirty="0">
                <a:solidFill>
                  <a:schemeClr val="tx1"/>
                </a:solidFill>
                <a:latin typeface="Microsoft YaHei" panose="020B0503020204020204" pitchFamily="34" charset="-122"/>
                <a:ea typeface="Microsoft YaHei" panose="020B0503020204020204" pitchFamily="34" charset="-122"/>
              </a:rPr>
              <a:t>Ⅰ</a:t>
            </a:r>
            <a:r>
              <a:rPr lang="zh-CN" altLang="en-US" sz="2200" dirty="0">
                <a:solidFill>
                  <a:schemeClr val="tx1"/>
                </a:solidFill>
                <a:latin typeface="Microsoft YaHei" panose="020B0503020204020204" pitchFamily="34" charset="-122"/>
                <a:ea typeface="Microsoft YaHei" panose="020B0503020204020204" pitchFamily="34" charset="-122"/>
              </a:rPr>
              <a:t>，</a:t>
            </a:r>
            <a:r>
              <a:rPr lang="en-US" altLang="zh-CN" sz="2200" dirty="0">
                <a:solidFill>
                  <a:schemeClr val="tx1"/>
                </a:solidFill>
                <a:latin typeface="Microsoft YaHei" panose="020B0503020204020204" pitchFamily="34" charset="-122"/>
                <a:ea typeface="Microsoft YaHei" panose="020B0503020204020204" pitchFamily="34" charset="-122"/>
              </a:rPr>
              <a:t>C</a:t>
            </a:r>
            <a:r>
              <a:rPr lang="zh-CN" altLang="en-US" sz="22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200" dirty="0">
                <a:solidFill>
                  <a:schemeClr val="tx1"/>
                </a:solidFill>
                <a:latin typeface="Microsoft YaHei" panose="020B0503020204020204" pitchFamily="34" charset="-122"/>
                <a:ea typeface="Microsoft YaHei" panose="020B0503020204020204" pitchFamily="34" charset="-122"/>
              </a:rPr>
              <a:t>●   高血压患者心率增快的定义为</a:t>
            </a:r>
            <a:r>
              <a:rPr lang="zh-CN" altLang="en-US" sz="2200" b="1" dirty="0">
                <a:solidFill>
                  <a:schemeClr val="tx1"/>
                </a:solidFill>
                <a:latin typeface="Microsoft YaHei" panose="020B0503020204020204" pitchFamily="34" charset="-122"/>
                <a:ea typeface="Microsoft YaHei" panose="020B0503020204020204" pitchFamily="34" charset="-122"/>
              </a:rPr>
              <a:t>诊室静息心率</a:t>
            </a:r>
            <a:r>
              <a:rPr lang="en-US" altLang="zh-CN" sz="2200" b="1" dirty="0">
                <a:solidFill>
                  <a:schemeClr val="tx1"/>
                </a:solidFill>
                <a:latin typeface="Microsoft YaHei" panose="020B0503020204020204" pitchFamily="34" charset="-122"/>
                <a:ea typeface="Microsoft YaHei" panose="020B0503020204020204" pitchFamily="34" charset="-122"/>
              </a:rPr>
              <a:t>&gt;80</a:t>
            </a:r>
            <a:r>
              <a:rPr lang="zh-CN" altLang="en-US" sz="2200" b="1" dirty="0">
                <a:solidFill>
                  <a:schemeClr val="tx1"/>
                </a:solidFill>
                <a:latin typeface="Microsoft YaHei" panose="020B0503020204020204" pitchFamily="34" charset="-122"/>
                <a:ea typeface="Microsoft YaHei" panose="020B0503020204020204" pitchFamily="34" charset="-122"/>
              </a:rPr>
              <a:t>次</a:t>
            </a:r>
            <a:r>
              <a:rPr lang="en-US" altLang="zh-CN" sz="2200" b="1" dirty="0">
                <a:solidFill>
                  <a:schemeClr val="tx1"/>
                </a:solidFill>
                <a:latin typeface="Microsoft YaHei" panose="020B0503020204020204" pitchFamily="34" charset="-122"/>
                <a:ea typeface="Microsoft YaHei" panose="020B0503020204020204" pitchFamily="34" charset="-122"/>
              </a:rPr>
              <a:t>/min</a:t>
            </a:r>
            <a:r>
              <a:rPr lang="zh-CN" altLang="en-US" sz="2200" dirty="0">
                <a:solidFill>
                  <a:schemeClr val="tx1"/>
                </a:solidFill>
                <a:latin typeface="Microsoft YaHei" panose="020B0503020204020204" pitchFamily="34" charset="-122"/>
                <a:ea typeface="Microsoft YaHei" panose="020B0503020204020204" pitchFamily="34" charset="-122"/>
              </a:rPr>
              <a:t>（</a:t>
            </a:r>
            <a:r>
              <a:rPr lang="en-US" altLang="zh-CN" sz="2200" dirty="0" err="1">
                <a:solidFill>
                  <a:schemeClr val="tx1"/>
                </a:solidFill>
                <a:latin typeface="Microsoft YaHei" panose="020B0503020204020204" pitchFamily="34" charset="-122"/>
                <a:ea typeface="Microsoft YaHei" panose="020B0503020204020204" pitchFamily="34" charset="-122"/>
              </a:rPr>
              <a:t>Ⅱa</a:t>
            </a:r>
            <a:r>
              <a:rPr lang="zh-CN" altLang="en-US" sz="2200" dirty="0">
                <a:solidFill>
                  <a:schemeClr val="tx1"/>
                </a:solidFill>
                <a:latin typeface="Microsoft YaHei" panose="020B0503020204020204" pitchFamily="34" charset="-122"/>
                <a:ea typeface="Microsoft YaHei" panose="020B0503020204020204" pitchFamily="34" charset="-122"/>
              </a:rPr>
              <a:t>，</a:t>
            </a:r>
            <a:r>
              <a:rPr lang="en-US" altLang="zh-CN" sz="2200" dirty="0">
                <a:solidFill>
                  <a:schemeClr val="tx1"/>
                </a:solidFill>
                <a:latin typeface="Microsoft YaHei" panose="020B0503020204020204" pitchFamily="34" charset="-122"/>
                <a:ea typeface="Microsoft YaHei" panose="020B0503020204020204" pitchFamily="34" charset="-122"/>
              </a:rPr>
              <a:t>C</a:t>
            </a:r>
            <a:r>
              <a:rPr lang="zh-CN" altLang="en-US" sz="22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200" dirty="0">
                <a:solidFill>
                  <a:schemeClr val="tx1"/>
                </a:solidFill>
                <a:latin typeface="Microsoft YaHei" panose="020B0503020204020204" pitchFamily="34" charset="-122"/>
                <a:ea typeface="Microsoft YaHei" panose="020B0503020204020204" pitchFamily="34" charset="-122"/>
              </a:rPr>
              <a:t>●   高血压患者心率增快时，应</a:t>
            </a:r>
            <a:r>
              <a:rPr lang="zh-CN" altLang="en-US" sz="2200" b="1" dirty="0">
                <a:solidFill>
                  <a:schemeClr val="tx1"/>
                </a:solidFill>
                <a:latin typeface="Microsoft YaHei" panose="020B0503020204020204" pitchFamily="34" charset="-122"/>
                <a:ea typeface="Microsoft YaHei" panose="020B0503020204020204" pitchFamily="34" charset="-122"/>
              </a:rPr>
              <a:t>排查诱因和原因</a:t>
            </a:r>
            <a:r>
              <a:rPr lang="zh-CN" altLang="en-US" sz="2200" dirty="0">
                <a:solidFill>
                  <a:schemeClr val="tx1"/>
                </a:solidFill>
                <a:latin typeface="Microsoft YaHei" panose="020B0503020204020204" pitchFamily="34" charset="-122"/>
                <a:ea typeface="Microsoft YaHei" panose="020B0503020204020204" pitchFamily="34" charset="-122"/>
              </a:rPr>
              <a:t>（</a:t>
            </a:r>
            <a:r>
              <a:rPr lang="en-US" altLang="zh-CN" sz="2200" dirty="0">
                <a:solidFill>
                  <a:schemeClr val="tx1"/>
                </a:solidFill>
                <a:latin typeface="Microsoft YaHei" panose="020B0503020204020204" pitchFamily="34" charset="-122"/>
                <a:ea typeface="Microsoft YaHei" panose="020B0503020204020204" pitchFamily="34" charset="-122"/>
              </a:rPr>
              <a:t>Ⅰ</a:t>
            </a:r>
            <a:r>
              <a:rPr lang="zh-CN" altLang="en-US" sz="2200" dirty="0">
                <a:solidFill>
                  <a:schemeClr val="tx1"/>
                </a:solidFill>
                <a:latin typeface="Microsoft YaHei" panose="020B0503020204020204" pitchFamily="34" charset="-122"/>
                <a:ea typeface="Microsoft YaHei" panose="020B0503020204020204" pitchFamily="34" charset="-122"/>
              </a:rPr>
              <a:t>，</a:t>
            </a:r>
            <a:r>
              <a:rPr lang="en-US" altLang="zh-CN" sz="2200" dirty="0">
                <a:solidFill>
                  <a:schemeClr val="tx1"/>
                </a:solidFill>
                <a:latin typeface="Microsoft YaHei" panose="020B0503020204020204" pitchFamily="34" charset="-122"/>
                <a:ea typeface="Microsoft YaHei" panose="020B0503020204020204" pitchFamily="34" charset="-122"/>
              </a:rPr>
              <a:t>C</a:t>
            </a:r>
            <a:r>
              <a:rPr lang="zh-CN" altLang="en-US" sz="22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200" dirty="0">
                <a:solidFill>
                  <a:schemeClr val="tx1"/>
                </a:solidFill>
                <a:latin typeface="Microsoft YaHei" panose="020B0503020204020204" pitchFamily="34" charset="-122"/>
                <a:ea typeface="Microsoft YaHei" panose="020B0503020204020204" pitchFamily="34" charset="-122"/>
              </a:rPr>
              <a:t>●   高血压伴心率增快患者的药物治疗</a:t>
            </a:r>
            <a:r>
              <a:rPr lang="zh-CN" altLang="en-US" sz="2200" b="1" dirty="0">
                <a:solidFill>
                  <a:schemeClr val="tx1"/>
                </a:solidFill>
                <a:latin typeface="Microsoft YaHei" panose="020B0503020204020204" pitchFamily="34" charset="-122"/>
                <a:ea typeface="Microsoft YaHei" panose="020B0503020204020204" pitchFamily="34" charset="-122"/>
              </a:rPr>
              <a:t>首选</a:t>
            </a:r>
            <a:r>
              <a:rPr lang="en-US" altLang="zh-CN" sz="2200" b="1" dirty="0">
                <a:solidFill>
                  <a:schemeClr val="tx1"/>
                </a:solidFill>
                <a:latin typeface="Microsoft YaHei" panose="020B0503020204020204" pitchFamily="34" charset="-122"/>
                <a:ea typeface="Microsoft YaHei" panose="020B0503020204020204" pitchFamily="34" charset="-122"/>
              </a:rPr>
              <a:t>β</a:t>
            </a:r>
            <a:r>
              <a:rPr lang="zh-CN" altLang="en-US" sz="2200" b="1" dirty="0">
                <a:solidFill>
                  <a:schemeClr val="tx1"/>
                </a:solidFill>
                <a:latin typeface="Microsoft YaHei" panose="020B0503020204020204" pitchFamily="34" charset="-122"/>
                <a:ea typeface="Microsoft YaHei" panose="020B0503020204020204" pitchFamily="34" charset="-122"/>
              </a:rPr>
              <a:t>受体阻滞剂</a:t>
            </a:r>
            <a:r>
              <a:rPr lang="zh-CN" altLang="en-US" sz="2200" dirty="0">
                <a:solidFill>
                  <a:schemeClr val="tx1"/>
                </a:solidFill>
                <a:latin typeface="Microsoft YaHei" panose="020B0503020204020204" pitchFamily="34" charset="-122"/>
                <a:ea typeface="Microsoft YaHei" panose="020B0503020204020204" pitchFamily="34" charset="-122"/>
              </a:rPr>
              <a:t>（</a:t>
            </a:r>
            <a:r>
              <a:rPr lang="en-US" altLang="zh-CN" sz="2200" dirty="0">
                <a:solidFill>
                  <a:schemeClr val="tx1"/>
                </a:solidFill>
                <a:latin typeface="Microsoft YaHei" panose="020B0503020204020204" pitchFamily="34" charset="-122"/>
                <a:ea typeface="Microsoft YaHei" panose="020B0503020204020204" pitchFamily="34" charset="-122"/>
              </a:rPr>
              <a:t>Ⅰ</a:t>
            </a:r>
            <a:r>
              <a:rPr lang="zh-CN" altLang="en-US" sz="2200" dirty="0">
                <a:solidFill>
                  <a:schemeClr val="tx1"/>
                </a:solidFill>
                <a:latin typeface="Microsoft YaHei" panose="020B0503020204020204" pitchFamily="34" charset="-122"/>
                <a:ea typeface="Microsoft YaHei" panose="020B0503020204020204" pitchFamily="34" charset="-122"/>
              </a:rPr>
              <a:t>，</a:t>
            </a:r>
            <a:r>
              <a:rPr lang="en-US" altLang="zh-CN" sz="2200" dirty="0">
                <a:solidFill>
                  <a:schemeClr val="tx1"/>
                </a:solidFill>
                <a:latin typeface="Microsoft YaHei" panose="020B0503020204020204" pitchFamily="34" charset="-122"/>
                <a:ea typeface="Microsoft YaHei" panose="020B0503020204020204" pitchFamily="34" charset="-122"/>
              </a:rPr>
              <a:t>C</a:t>
            </a:r>
            <a:r>
              <a:rPr lang="zh-CN" altLang="en-US" sz="22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4F0DB2E-5873-B1E4-B65E-F441E26B2E3E}"/>
              </a:ext>
            </a:extLst>
          </p:cNvPr>
          <p:cNvSpPr/>
          <p:nvPr/>
        </p:nvSpPr>
        <p:spPr>
          <a:xfrm>
            <a:off x="714800" y="1937657"/>
            <a:ext cx="10762397" cy="3570515"/>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4" name="矩形 3">
            <a:extLst>
              <a:ext uri="{FF2B5EF4-FFF2-40B4-BE49-F238E27FC236}">
                <a16:creationId xmlns:a16="http://schemas.microsoft.com/office/drawing/2014/main" id="{20AFA821-CE90-CC6E-A680-A41C45A7DD52}"/>
              </a:ext>
            </a:extLst>
          </p:cNvPr>
          <p:cNvSpPr/>
          <p:nvPr/>
        </p:nvSpPr>
        <p:spPr>
          <a:xfrm>
            <a:off x="528894" y="513181"/>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5L   </a:t>
            </a:r>
            <a:r>
              <a:rPr lang="zh-CN" altLang="en-US" sz="3200" b="1" dirty="0">
                <a:solidFill>
                  <a:srgbClr val="004582"/>
                </a:solidFill>
                <a:latin typeface="Microsoft YaHei" panose="020B0503020204020204" pitchFamily="34" charset="-122"/>
                <a:ea typeface="Microsoft YaHei" panose="020B0503020204020204" pitchFamily="34" charset="-122"/>
              </a:rPr>
              <a:t>心率控制</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grpSp>
        <p:nvGrpSpPr>
          <p:cNvPr id="6" name="组合 5">
            <a:extLst>
              <a:ext uri="{FF2B5EF4-FFF2-40B4-BE49-F238E27FC236}">
                <a16:creationId xmlns:a16="http://schemas.microsoft.com/office/drawing/2014/main" id="{03BB2775-037E-3D32-5F4A-3BBED77A3B62}"/>
              </a:ext>
            </a:extLst>
          </p:cNvPr>
          <p:cNvGrpSpPr/>
          <p:nvPr/>
        </p:nvGrpSpPr>
        <p:grpSpPr>
          <a:xfrm>
            <a:off x="11016343" y="-71078"/>
            <a:ext cx="1360715" cy="911036"/>
            <a:chOff x="10809514" y="26404"/>
            <a:chExt cx="1375882" cy="914400"/>
          </a:xfrm>
        </p:grpSpPr>
        <p:pic>
          <p:nvPicPr>
            <p:cNvPr id="7" name="图形 6" descr="剪贴板">
              <a:extLst>
                <a:ext uri="{FF2B5EF4-FFF2-40B4-BE49-F238E27FC236}">
                  <a16:creationId xmlns:a16="http://schemas.microsoft.com/office/drawing/2014/main" id="{7A23F78C-AAA1-3F17-93B9-0CBA4743D0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8" name="文本框 7">
              <a:extLst>
                <a:ext uri="{FF2B5EF4-FFF2-40B4-BE49-F238E27FC236}">
                  <a16:creationId xmlns:a16="http://schemas.microsoft.com/office/drawing/2014/main" id="{15024A1F-9216-845D-EBA7-563096B404BE}"/>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6196642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BC5A25-EAA2-C09B-60F0-5C6AD33D5E05}"/>
              </a:ext>
            </a:extLst>
          </p:cNvPr>
          <p:cNvSpPr>
            <a:spLocks noGrp="1"/>
          </p:cNvSpPr>
          <p:nvPr>
            <p:ph type="title"/>
          </p:nvPr>
        </p:nvSpPr>
        <p:spPr>
          <a:xfrm>
            <a:off x="717549" y="259578"/>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高血压患者需考虑进行心率管理</a:t>
            </a:r>
          </a:p>
        </p:txBody>
      </p:sp>
      <p:graphicFrame>
        <p:nvGraphicFramePr>
          <p:cNvPr id="3" name="表格 2">
            <a:extLst>
              <a:ext uri="{FF2B5EF4-FFF2-40B4-BE49-F238E27FC236}">
                <a16:creationId xmlns:a16="http://schemas.microsoft.com/office/drawing/2014/main" id="{ADAFED7F-0982-DFA3-A12C-5765E580F3DC}"/>
              </a:ext>
            </a:extLst>
          </p:cNvPr>
          <p:cNvGraphicFramePr>
            <a:graphicFrameLocks noGrp="1"/>
          </p:cNvGraphicFramePr>
          <p:nvPr>
            <p:extLst>
              <p:ext uri="{D42A27DB-BD31-4B8C-83A1-F6EECF244321}">
                <p14:modId xmlns:p14="http://schemas.microsoft.com/office/powerpoint/2010/main" val="1857074604"/>
              </p:ext>
            </p:extLst>
          </p:nvPr>
        </p:nvGraphicFramePr>
        <p:xfrm>
          <a:off x="946991" y="1242453"/>
          <a:ext cx="10298017" cy="4827422"/>
        </p:xfrm>
        <a:graphic>
          <a:graphicData uri="http://schemas.openxmlformats.org/drawingml/2006/table">
            <a:tbl>
              <a:tblPr firstRow="1" bandRow="1">
                <a:tableStyleId>{5C22544A-7EE6-4342-B048-85BDC9FD1C3A}</a:tableStyleId>
              </a:tblPr>
              <a:tblGrid>
                <a:gridCol w="10298017">
                  <a:extLst>
                    <a:ext uri="{9D8B030D-6E8A-4147-A177-3AD203B41FA5}">
                      <a16:colId xmlns:a16="http://schemas.microsoft.com/office/drawing/2014/main" val="3013249698"/>
                    </a:ext>
                  </a:extLst>
                </a:gridCol>
              </a:tblGrid>
              <a:tr h="648854">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zh-CN" altLang="en-US" sz="2000" b="1" kern="0" dirty="0">
                          <a:effectLst/>
                          <a:latin typeface="Microsoft YaHei" panose="020B0503020204020204" pitchFamily="34" charset="-122"/>
                          <a:ea typeface="Microsoft YaHei" panose="020B0503020204020204" pitchFamily="34" charset="-122"/>
                        </a:rPr>
                        <a:t>心率管理</a:t>
                      </a:r>
                      <a:r>
                        <a:rPr lang="zh-CN" altLang="en-US" sz="2000" b="1" kern="0" dirty="0">
                          <a:effectLst/>
                          <a:latin typeface="微软雅黑" panose="020B0503020204020204" pitchFamily="34" charset="-122"/>
                          <a:ea typeface="微软雅黑" panose="020B0503020204020204" pitchFamily="34" charset="-122"/>
                        </a:rPr>
                        <a:t>具体方法及建议</a:t>
                      </a:r>
                      <a:endParaRPr lang="zh-CN" altLang="zh-CN" sz="2800" b="1" kern="100" dirty="0">
                        <a:effectLst/>
                        <a:latin typeface="微软雅黑" panose="020B0503020204020204" pitchFamily="34" charset="-122"/>
                        <a:ea typeface="微软雅黑" panose="020B0503020204020204" pitchFamily="34" charset="-122"/>
                        <a:cs typeface="Times New Roman (正文 CS 字体)"/>
                      </a:endParaRPr>
                    </a:p>
                  </a:txBody>
                  <a:tcPr marL="68580" marR="68580" marT="0" marB="0" anchor="ctr">
                    <a:solidFill>
                      <a:srgbClr val="004582"/>
                    </a:solidFill>
                  </a:tcPr>
                </a:tc>
                <a:extLst>
                  <a:ext uri="{0D108BD9-81ED-4DB2-BD59-A6C34878D82A}">
                    <a16:rowId xmlns:a16="http://schemas.microsoft.com/office/drawing/2014/main" val="3386181456"/>
                  </a:ext>
                </a:extLst>
              </a:tr>
              <a:tr h="515519">
                <a:tc>
                  <a:txBody>
                    <a:bodyPr/>
                    <a:lstStyle/>
                    <a:p>
                      <a:pPr marL="285750" indent="-285750" algn="just" eaLnBrk="1" latinLnBrk="1" hangingPunct="1">
                        <a:lnSpc>
                          <a:spcPct val="150000"/>
                        </a:lnSpc>
                        <a:buClr>
                          <a:srgbClr val="004992"/>
                        </a:buClr>
                        <a:buFont typeface="Arial" panose="020B0604020202020204" pitchFamily="34" charset="0"/>
                        <a:buChar char="•"/>
                      </a:pPr>
                      <a:r>
                        <a:rPr kumimoji="1" lang="zh-CN" altLang="en-US" sz="1600" b="1" dirty="0">
                          <a:solidFill>
                            <a:srgbClr val="C00000"/>
                          </a:solidFill>
                          <a:latin typeface="微软雅黑" panose="020B0503020204020204" pitchFamily="34" charset="-122"/>
                          <a:ea typeface="微软雅黑" panose="020B0503020204020204" pitchFamily="34" charset="-122"/>
                        </a:rPr>
                        <a:t>所有高血压患者在测量血压的同时应测量静息心率。</a:t>
                      </a:r>
                    </a:p>
                  </a:txBody>
                  <a:tcPr marL="68580" marR="68580" marT="0" marB="0" anchor="ctr"/>
                </a:tc>
                <a:extLst>
                  <a:ext uri="{0D108BD9-81ED-4DB2-BD59-A6C34878D82A}">
                    <a16:rowId xmlns:a16="http://schemas.microsoft.com/office/drawing/2014/main" val="1733083682"/>
                  </a:ext>
                </a:extLst>
              </a:tr>
              <a:tr h="734402">
                <a:tc>
                  <a:txBody>
                    <a:bodyPr/>
                    <a:lstStyle/>
                    <a:p>
                      <a:pPr marL="285750" indent="-285750" algn="just" eaLnBrk="1" latinLnBrk="1" hangingPunct="1">
                        <a:lnSpc>
                          <a:spcPct val="150000"/>
                        </a:lnSpc>
                        <a:buClr>
                          <a:srgbClr val="004992"/>
                        </a:buClr>
                        <a:buFont typeface="Arial" panose="020B0604020202020204" pitchFamily="34" charset="0"/>
                        <a:buChar char="•"/>
                      </a:pPr>
                      <a:r>
                        <a:rPr kumimoji="1" lang="zh-CN" altLang="en-US" sz="1600" b="0" dirty="0">
                          <a:latin typeface="微软雅黑" panose="020B0503020204020204" pitchFamily="34" charset="-122"/>
                          <a:ea typeface="微软雅黑" panose="020B0503020204020204" pitchFamily="34" charset="-122"/>
                        </a:rPr>
                        <a:t>高血压患者心率增快时应排查诱因和原因，包括生理性、病理性、药物、疾病或白大衣效应；如存在，应予纠正和治疗。</a:t>
                      </a:r>
                      <a:endParaRPr kumimoji="1" lang="zh-CN" altLang="en" sz="1600" b="0" dirty="0">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3308822224"/>
                  </a:ext>
                </a:extLst>
              </a:tr>
              <a:tr h="1413847">
                <a:tc>
                  <a:txBody>
                    <a:bodyPr/>
                    <a:lstStyle/>
                    <a:p>
                      <a:pPr marL="285750" indent="-285750" algn="just" eaLnBrk="1" latinLnBrk="1" hangingPunct="1">
                        <a:lnSpc>
                          <a:spcPct val="150000"/>
                        </a:lnSpc>
                        <a:buClr>
                          <a:srgbClr val="004992"/>
                        </a:buClr>
                        <a:buFont typeface="Arial" panose="020B0604020202020204" pitchFamily="34" charset="0"/>
                        <a:buChar char="•"/>
                      </a:pPr>
                      <a:r>
                        <a:rPr kumimoji="1" lang="zh-CN" altLang="en-US" sz="1600" b="1" kern="1200" dirty="0">
                          <a:solidFill>
                            <a:srgbClr val="C00000"/>
                          </a:solidFill>
                          <a:latin typeface="微软雅黑" panose="020B0503020204020204" pitchFamily="34" charset="-122"/>
                          <a:ea typeface="微软雅黑" panose="020B0503020204020204" pitchFamily="34" charset="-122"/>
                          <a:cs typeface="+mn-cs"/>
                        </a:rPr>
                        <a:t>高血压伴心率增快患者的药物治疗首选</a:t>
                      </a:r>
                      <a:r>
                        <a:rPr kumimoji="1" lang="el-GR" altLang="zh-CN" sz="1600" b="1" kern="1200" dirty="0">
                          <a:solidFill>
                            <a:srgbClr val="C00000"/>
                          </a:solidFill>
                          <a:latin typeface="微软雅黑" panose="020B0503020204020204" pitchFamily="34" charset="-122"/>
                          <a:ea typeface="微软雅黑" panose="020B0503020204020204" pitchFamily="34" charset="-122"/>
                          <a:cs typeface="+mn-cs"/>
                        </a:rPr>
                        <a:t>β</a:t>
                      </a:r>
                      <a:r>
                        <a:rPr kumimoji="1" lang="zh-CN" altLang="en-US" sz="1600" b="1" kern="1200" dirty="0">
                          <a:solidFill>
                            <a:srgbClr val="C00000"/>
                          </a:solidFill>
                          <a:latin typeface="微软雅黑" panose="020B0503020204020204" pitchFamily="34" charset="-122"/>
                          <a:ea typeface="微软雅黑" panose="020B0503020204020204" pitchFamily="34" charset="-122"/>
                          <a:cs typeface="+mn-cs"/>
                        </a:rPr>
                        <a:t>受体阻滞剂。</a:t>
                      </a:r>
                      <a:r>
                        <a:rPr kumimoji="1" lang="zh-CN" altLang="en-US" sz="1600" b="1" dirty="0">
                          <a:solidFill>
                            <a:srgbClr val="C00000"/>
                          </a:solidFill>
                          <a:latin typeface="微软雅黑" panose="020B0503020204020204" pitchFamily="34" charset="-122"/>
                          <a:ea typeface="微软雅黑" panose="020B0503020204020204" pitchFamily="34" charset="-122"/>
                        </a:rPr>
                        <a:t>优先选择心脏高选择性长效</a:t>
                      </a:r>
                      <a:r>
                        <a:rPr kumimoji="1" lang="el-GR" altLang="zh-CN" sz="1600" b="1" dirty="0">
                          <a:solidFill>
                            <a:srgbClr val="C00000"/>
                          </a:solidFill>
                          <a:latin typeface="微软雅黑" panose="020B0503020204020204" pitchFamily="34" charset="-122"/>
                          <a:ea typeface="微软雅黑" panose="020B0503020204020204" pitchFamily="34" charset="-122"/>
                        </a:rPr>
                        <a:t>β1</a:t>
                      </a:r>
                      <a:r>
                        <a:rPr kumimoji="1" lang="zh-CN" altLang="en-US" sz="1600" b="1" dirty="0">
                          <a:solidFill>
                            <a:srgbClr val="C00000"/>
                          </a:solidFill>
                          <a:latin typeface="微软雅黑" panose="020B0503020204020204" pitchFamily="34" charset="-122"/>
                          <a:ea typeface="微软雅黑" panose="020B0503020204020204" pitchFamily="34" charset="-122"/>
                        </a:rPr>
                        <a:t>受体阻滞剂；</a:t>
                      </a:r>
                      <a:r>
                        <a:rPr kumimoji="1" lang="zh-CN" altLang="en-US" sz="1600" b="0" dirty="0">
                          <a:latin typeface="微软雅黑" panose="020B0503020204020204" pitchFamily="34" charset="-122"/>
                          <a:ea typeface="微软雅黑" panose="020B0503020204020204" pitchFamily="34" charset="-122"/>
                        </a:rPr>
                        <a:t>对肥胖、血糖增高和血脂异常患者推荐使用</a:t>
                      </a:r>
                      <a:r>
                        <a:rPr kumimoji="1" lang="el-GR" altLang="zh-CN" sz="1600" b="0" dirty="0">
                          <a:latin typeface="微软雅黑" panose="020B0503020204020204" pitchFamily="34" charset="-122"/>
                          <a:ea typeface="微软雅黑" panose="020B0503020204020204" pitchFamily="34" charset="-122"/>
                        </a:rPr>
                        <a:t>β</a:t>
                      </a:r>
                      <a:r>
                        <a:rPr kumimoji="1" lang="zh-CN" altLang="en-US" sz="1600" b="0" dirty="0">
                          <a:latin typeface="微软雅黑" panose="020B0503020204020204" pitchFamily="34" charset="-122"/>
                          <a:ea typeface="微软雅黑" panose="020B0503020204020204" pitchFamily="34" charset="-122"/>
                        </a:rPr>
                        <a:t>受体阻滞剂和</a:t>
                      </a:r>
                      <a:r>
                        <a:rPr kumimoji="1" lang="el-GR" altLang="zh-CN" sz="1600" b="0" dirty="0">
                          <a:latin typeface="微软雅黑" panose="020B0503020204020204" pitchFamily="34" charset="-122"/>
                          <a:ea typeface="微软雅黑" panose="020B0503020204020204" pitchFamily="34" charset="-122"/>
                        </a:rPr>
                        <a:t>α1</a:t>
                      </a:r>
                      <a:r>
                        <a:rPr kumimoji="1" lang="zh-CN" altLang="en-US" sz="1600" b="0" dirty="0">
                          <a:latin typeface="微软雅黑" panose="020B0503020204020204" pitchFamily="34" charset="-122"/>
                          <a:ea typeface="微软雅黑" panose="020B0503020204020204" pitchFamily="34" charset="-122"/>
                        </a:rPr>
                        <a:t>受体阻滞剂；对需要使用</a:t>
                      </a:r>
                      <a:r>
                        <a:rPr kumimoji="1" lang="en-US" altLang="zh-CN" sz="1600" b="0" dirty="0">
                          <a:latin typeface="微软雅黑" panose="020B0503020204020204" pitchFamily="34" charset="-122"/>
                          <a:ea typeface="微软雅黑" panose="020B0503020204020204" pitchFamily="34" charset="-122"/>
                        </a:rPr>
                        <a:t>2</a:t>
                      </a:r>
                      <a:r>
                        <a:rPr kumimoji="1" lang="zh-CN" altLang="en-US" sz="1600" b="0" dirty="0">
                          <a:latin typeface="微软雅黑" panose="020B0503020204020204" pitchFamily="34" charset="-122"/>
                          <a:ea typeface="微软雅黑" panose="020B0503020204020204" pitchFamily="34" charset="-122"/>
                        </a:rPr>
                        <a:t>种及以上降压药的患者，推荐包括一种</a:t>
                      </a:r>
                      <a:r>
                        <a:rPr kumimoji="1" lang="el-GR" altLang="zh-CN" sz="1600" b="0" dirty="0">
                          <a:latin typeface="微软雅黑" panose="020B0503020204020204" pitchFamily="34" charset="-122"/>
                          <a:ea typeface="微软雅黑" panose="020B0503020204020204" pitchFamily="34" charset="-122"/>
                        </a:rPr>
                        <a:t>β</a:t>
                      </a:r>
                      <a:r>
                        <a:rPr kumimoji="1" lang="zh-CN" altLang="en-US" sz="1600" b="0" dirty="0">
                          <a:latin typeface="微软雅黑" panose="020B0503020204020204" pitchFamily="34" charset="-122"/>
                          <a:ea typeface="微软雅黑" panose="020B0503020204020204" pitchFamily="34" charset="-122"/>
                        </a:rPr>
                        <a:t>受体阻滞剂；不能耐受</a:t>
                      </a:r>
                      <a:r>
                        <a:rPr kumimoji="1" lang="el-GR" altLang="zh-CN" sz="1600" b="0" dirty="0">
                          <a:latin typeface="微软雅黑" panose="020B0503020204020204" pitchFamily="34" charset="-122"/>
                          <a:ea typeface="微软雅黑" panose="020B0503020204020204" pitchFamily="34" charset="-122"/>
                        </a:rPr>
                        <a:t>β</a:t>
                      </a:r>
                      <a:r>
                        <a:rPr kumimoji="1" lang="zh-CN" altLang="en-US" sz="1600" b="0" dirty="0">
                          <a:latin typeface="微软雅黑" panose="020B0503020204020204" pitchFamily="34" charset="-122"/>
                          <a:ea typeface="微软雅黑" panose="020B0503020204020204" pitchFamily="34" charset="-122"/>
                        </a:rPr>
                        <a:t>受体阻滞剂的患者可使用非二氢吡啶类</a:t>
                      </a:r>
                      <a:r>
                        <a:rPr kumimoji="1" lang="en" altLang="zh-CN" sz="1600" b="0" dirty="0">
                          <a:latin typeface="微软雅黑" panose="020B0503020204020204" pitchFamily="34" charset="-122"/>
                          <a:ea typeface="微软雅黑" panose="020B0503020204020204" pitchFamily="34" charset="-122"/>
                        </a:rPr>
                        <a:t>CCB</a:t>
                      </a:r>
                      <a:r>
                        <a:rPr kumimoji="1" lang="zh-CN" altLang="en" sz="1600" b="0" dirty="0">
                          <a:latin typeface="微软雅黑" panose="020B0503020204020204" pitchFamily="34" charset="-122"/>
                          <a:ea typeface="微软雅黑" panose="020B0503020204020204" pitchFamily="34" charset="-122"/>
                        </a:rPr>
                        <a:t>。</a:t>
                      </a:r>
                    </a:p>
                  </a:txBody>
                  <a:tcPr marL="68580" marR="68580" marT="0" marB="0" anchor="ctr"/>
                </a:tc>
                <a:extLst>
                  <a:ext uri="{0D108BD9-81ED-4DB2-BD59-A6C34878D82A}">
                    <a16:rowId xmlns:a16="http://schemas.microsoft.com/office/drawing/2014/main" val="315108307"/>
                  </a:ext>
                </a:extLst>
              </a:tr>
              <a:tr h="1514800">
                <a:tc>
                  <a:txBody>
                    <a:bodyPr/>
                    <a:lstStyle/>
                    <a:p>
                      <a:pPr marL="285750" indent="-285750" algn="just" eaLnBrk="1" latinLnBrk="1" hangingPunct="1">
                        <a:lnSpc>
                          <a:spcPct val="150000"/>
                        </a:lnSpc>
                        <a:buClr>
                          <a:srgbClr val="004992"/>
                        </a:buClr>
                        <a:buFont typeface="Arial" panose="020B0604020202020204" pitchFamily="34" charset="0"/>
                        <a:buChar char="•"/>
                      </a:pPr>
                      <a:r>
                        <a:rPr kumimoji="1" lang="zh-CN" altLang="en-US" sz="1600" b="1" dirty="0">
                          <a:solidFill>
                            <a:srgbClr val="C00000"/>
                          </a:solidFill>
                          <a:latin typeface="微软雅黑" panose="020B0503020204020204" pitchFamily="34" charset="-122"/>
                          <a:ea typeface="微软雅黑" panose="020B0503020204020204" pitchFamily="34" charset="-122"/>
                        </a:rPr>
                        <a:t>高血压相关疾病患者静息心率干预的目标值：</a:t>
                      </a:r>
                      <a:r>
                        <a:rPr kumimoji="1" lang="en-US" altLang="zh-CN" sz="1600" b="0" dirty="0">
                          <a:latin typeface="微软雅黑" panose="020B0503020204020204" pitchFamily="34" charset="-122"/>
                          <a:ea typeface="微软雅黑" panose="020B0503020204020204" pitchFamily="34" charset="-122"/>
                        </a:rPr>
                        <a:t>①</a:t>
                      </a:r>
                      <a:r>
                        <a:rPr kumimoji="1" lang="zh-CN" altLang="en-US" sz="1600" b="0" dirty="0">
                          <a:latin typeface="微软雅黑" panose="020B0503020204020204" pitchFamily="34" charset="-122"/>
                          <a:ea typeface="微软雅黑" panose="020B0503020204020204" pitchFamily="34" charset="-122"/>
                        </a:rPr>
                        <a:t>高血压合并</a:t>
                      </a:r>
                      <a:r>
                        <a:rPr kumimoji="1" lang="en" altLang="zh-CN" sz="1600" b="0" dirty="0" err="1">
                          <a:latin typeface="微软雅黑" panose="020B0503020204020204" pitchFamily="34" charset="-122"/>
                          <a:ea typeface="微软雅黑" panose="020B0503020204020204" pitchFamily="34" charset="-122"/>
                        </a:rPr>
                        <a:t>HFrEF</a:t>
                      </a:r>
                      <a:r>
                        <a:rPr kumimoji="1" lang="zh-CN" altLang="en-US" sz="1600" b="0" dirty="0">
                          <a:latin typeface="微软雅黑" panose="020B0503020204020204" pitchFamily="34" charset="-122"/>
                          <a:ea typeface="微软雅黑" panose="020B0503020204020204" pitchFamily="34" charset="-122"/>
                        </a:rPr>
                        <a:t>的患者，</a:t>
                      </a:r>
                      <a:r>
                        <a:rPr kumimoji="1" lang="en-US" altLang="zh-CN" sz="1600" b="0" dirty="0">
                          <a:latin typeface="微软雅黑" panose="020B0503020204020204" pitchFamily="34" charset="-122"/>
                          <a:ea typeface="微软雅黑" panose="020B0503020204020204" pitchFamily="34" charset="-122"/>
                        </a:rPr>
                        <a:t>&lt;70</a:t>
                      </a:r>
                      <a:r>
                        <a:rPr kumimoji="1" lang="zh-CN" altLang="en-US" sz="1600" b="0" dirty="0">
                          <a:latin typeface="微软雅黑" panose="020B0503020204020204" pitchFamily="34" charset="-122"/>
                          <a:ea typeface="微软雅黑" panose="020B0503020204020204" pitchFamily="34" charset="-122"/>
                        </a:rPr>
                        <a:t>次</a:t>
                      </a:r>
                      <a:r>
                        <a:rPr kumimoji="1" lang="en-US" altLang="zh-C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min</a:t>
                      </a:r>
                      <a:r>
                        <a:rPr kumimoji="1" lang="zh-CN" altLang="en" sz="1600" b="0" dirty="0">
                          <a:latin typeface="微软雅黑" panose="020B0503020204020204" pitchFamily="34" charset="-122"/>
                          <a:ea typeface="微软雅黑" panose="020B0503020204020204" pitchFamily="34" charset="-122"/>
                        </a:rPr>
                        <a:t>（</a:t>
                      </a:r>
                      <a:r>
                        <a:rPr kumimoji="1" lang="en" altLang="zh-CN" sz="1600" b="0" dirty="0" err="1">
                          <a:latin typeface="微软雅黑" panose="020B0503020204020204" pitchFamily="34" charset="-122"/>
                          <a:ea typeface="微软雅黑" panose="020B0503020204020204" pitchFamily="34" charset="-122"/>
                        </a:rPr>
                        <a:t>Ⅱa</a:t>
                      </a:r>
                      <a:r>
                        <a:rPr kumimoji="1" lang="zh-CN" altLang="e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B</a:t>
                      </a:r>
                      <a:r>
                        <a:rPr kumimoji="1" lang="zh-CN" altLang="e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②</a:t>
                      </a:r>
                      <a:r>
                        <a:rPr kumimoji="1" lang="zh-CN" altLang="en-US" sz="1600" b="0" dirty="0">
                          <a:latin typeface="微软雅黑" panose="020B0503020204020204" pitchFamily="34" charset="-122"/>
                          <a:ea typeface="微软雅黑" panose="020B0503020204020204" pitchFamily="34" charset="-122"/>
                        </a:rPr>
                        <a:t>高血压合并房颤患者，初始心室率</a:t>
                      </a:r>
                      <a:r>
                        <a:rPr kumimoji="1" lang="en-US" altLang="zh-CN" sz="1600" b="0" dirty="0">
                          <a:latin typeface="微软雅黑" panose="020B0503020204020204" pitchFamily="34" charset="-122"/>
                          <a:ea typeface="微软雅黑" panose="020B0503020204020204" pitchFamily="34" charset="-122"/>
                        </a:rPr>
                        <a:t>&lt;110</a:t>
                      </a:r>
                      <a:r>
                        <a:rPr kumimoji="1" lang="zh-CN" altLang="en-US" sz="1600" b="0" dirty="0">
                          <a:latin typeface="微软雅黑" panose="020B0503020204020204" pitchFamily="34" charset="-122"/>
                          <a:ea typeface="微软雅黑" panose="020B0503020204020204" pitchFamily="34" charset="-122"/>
                        </a:rPr>
                        <a:t>次</a:t>
                      </a:r>
                      <a:r>
                        <a:rPr kumimoji="1" lang="en-US" altLang="zh-C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min</a:t>
                      </a:r>
                      <a:r>
                        <a:rPr kumimoji="1" lang="zh-CN" altLang="en" sz="1600" b="0" dirty="0">
                          <a:latin typeface="微软雅黑" panose="020B0503020204020204" pitchFamily="34" charset="-122"/>
                          <a:ea typeface="微软雅黑" panose="020B0503020204020204" pitchFamily="34" charset="-122"/>
                        </a:rPr>
                        <a:t>，</a:t>
                      </a:r>
                      <a:r>
                        <a:rPr kumimoji="1" lang="zh-CN" altLang="en-US" sz="1600" b="0" dirty="0">
                          <a:latin typeface="微软雅黑" panose="020B0503020204020204" pitchFamily="34" charset="-122"/>
                          <a:ea typeface="微软雅黑" panose="020B0503020204020204" pitchFamily="34" charset="-122"/>
                        </a:rPr>
                        <a:t>症状仍明显者可逐渐下调至</a:t>
                      </a:r>
                      <a:r>
                        <a:rPr kumimoji="1" lang="en-US" altLang="zh-CN" sz="1600" b="0" dirty="0">
                          <a:latin typeface="微软雅黑" panose="020B0503020204020204" pitchFamily="34" charset="-122"/>
                          <a:ea typeface="微软雅黑" panose="020B0503020204020204" pitchFamily="34" charset="-122"/>
                        </a:rPr>
                        <a:t>&lt;100</a:t>
                      </a:r>
                      <a:r>
                        <a:rPr kumimoji="1" lang="zh-CN" altLang="en-US" sz="1600" b="0" dirty="0">
                          <a:latin typeface="微软雅黑" panose="020B0503020204020204" pitchFamily="34" charset="-122"/>
                          <a:ea typeface="微软雅黑" panose="020B0503020204020204" pitchFamily="34" charset="-122"/>
                        </a:rPr>
                        <a:t>次</a:t>
                      </a:r>
                      <a:r>
                        <a:rPr kumimoji="1" lang="en-US" altLang="zh-C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min</a:t>
                      </a:r>
                      <a:r>
                        <a:rPr kumimoji="1" lang="zh-CN" altLang="en-US" sz="1600" b="0" dirty="0">
                          <a:latin typeface="微软雅黑" panose="020B0503020204020204" pitchFamily="34" charset="-122"/>
                          <a:ea typeface="微软雅黑" panose="020B0503020204020204" pitchFamily="34" charset="-122"/>
                        </a:rPr>
                        <a:t>乃至</a:t>
                      </a:r>
                      <a:r>
                        <a:rPr kumimoji="1" lang="en-US" altLang="zh-CN" sz="1600" b="0" dirty="0">
                          <a:latin typeface="微软雅黑" panose="020B0503020204020204" pitchFamily="34" charset="-122"/>
                          <a:ea typeface="微软雅黑" panose="020B0503020204020204" pitchFamily="34" charset="-122"/>
                        </a:rPr>
                        <a:t>&lt;80</a:t>
                      </a:r>
                      <a:r>
                        <a:rPr kumimoji="1" lang="zh-CN" altLang="en-US" sz="1600" b="0" dirty="0">
                          <a:latin typeface="微软雅黑" panose="020B0503020204020204" pitchFamily="34" charset="-122"/>
                          <a:ea typeface="微软雅黑" panose="020B0503020204020204" pitchFamily="34" charset="-122"/>
                        </a:rPr>
                        <a:t>次</a:t>
                      </a:r>
                      <a:r>
                        <a:rPr kumimoji="1" lang="en-US" altLang="zh-C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min</a:t>
                      </a:r>
                      <a:r>
                        <a:rPr kumimoji="1" lang="zh-CN" altLang="en" sz="1600" b="0" dirty="0">
                          <a:latin typeface="微软雅黑" panose="020B0503020204020204" pitchFamily="34" charset="-122"/>
                          <a:ea typeface="微软雅黑" panose="020B0503020204020204" pitchFamily="34" charset="-122"/>
                        </a:rPr>
                        <a:t>（</a:t>
                      </a:r>
                      <a:r>
                        <a:rPr kumimoji="1" lang="en" altLang="zh-CN" sz="1600" b="0" dirty="0" err="1">
                          <a:latin typeface="微软雅黑" panose="020B0503020204020204" pitchFamily="34" charset="-122"/>
                          <a:ea typeface="微软雅黑" panose="020B0503020204020204" pitchFamily="34" charset="-122"/>
                        </a:rPr>
                        <a:t>Ⅱa</a:t>
                      </a:r>
                      <a:r>
                        <a:rPr kumimoji="1" lang="zh-CN" altLang="e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B</a:t>
                      </a:r>
                      <a:r>
                        <a:rPr kumimoji="1" lang="zh-CN" altLang="e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③</a:t>
                      </a:r>
                      <a:r>
                        <a:rPr kumimoji="1" lang="zh-CN" altLang="en-US" sz="1600" b="0" dirty="0">
                          <a:latin typeface="微软雅黑" panose="020B0503020204020204" pitchFamily="34" charset="-122"/>
                          <a:ea typeface="微软雅黑" panose="020B0503020204020204" pitchFamily="34" charset="-122"/>
                        </a:rPr>
                        <a:t>高血压合并慢性冠心病患者，</a:t>
                      </a:r>
                      <a:r>
                        <a:rPr kumimoji="1" lang="en-US" altLang="zh-CN" sz="1600" b="0" dirty="0">
                          <a:latin typeface="微软雅黑" panose="020B0503020204020204" pitchFamily="34" charset="-122"/>
                          <a:ea typeface="微软雅黑" panose="020B0503020204020204" pitchFamily="34" charset="-122"/>
                        </a:rPr>
                        <a:t>55~60</a:t>
                      </a:r>
                      <a:r>
                        <a:rPr kumimoji="1" lang="zh-CN" altLang="en-US" sz="1600" b="0" dirty="0">
                          <a:latin typeface="微软雅黑" panose="020B0503020204020204" pitchFamily="34" charset="-122"/>
                          <a:ea typeface="微软雅黑" panose="020B0503020204020204" pitchFamily="34" charset="-122"/>
                        </a:rPr>
                        <a:t>次</a:t>
                      </a:r>
                      <a:r>
                        <a:rPr kumimoji="1" lang="en-US" altLang="zh-C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min</a:t>
                      </a:r>
                      <a:r>
                        <a:rPr kumimoji="1" lang="zh-CN" altLang="en" sz="1600" b="0" dirty="0">
                          <a:latin typeface="微软雅黑" panose="020B0503020204020204" pitchFamily="34" charset="-122"/>
                          <a:ea typeface="微软雅黑" panose="020B0503020204020204" pitchFamily="34" charset="-122"/>
                        </a:rPr>
                        <a:t>（</a:t>
                      </a:r>
                      <a:r>
                        <a:rPr kumimoji="1" lang="en" altLang="zh-CN" sz="1600" b="0" dirty="0" err="1">
                          <a:latin typeface="微软雅黑" panose="020B0503020204020204" pitchFamily="34" charset="-122"/>
                          <a:ea typeface="微软雅黑" panose="020B0503020204020204" pitchFamily="34" charset="-122"/>
                        </a:rPr>
                        <a:t>Ⅱa</a:t>
                      </a:r>
                      <a:r>
                        <a:rPr kumimoji="1" lang="zh-CN" altLang="e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C</a:t>
                      </a:r>
                      <a:r>
                        <a:rPr kumimoji="1" lang="zh-CN" altLang="e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④</a:t>
                      </a:r>
                      <a:r>
                        <a:rPr kumimoji="1" lang="zh-CN" altLang="en-US" sz="1600" b="0" dirty="0">
                          <a:latin typeface="微软雅黑" panose="020B0503020204020204" pitchFamily="34" charset="-122"/>
                          <a:ea typeface="微软雅黑" panose="020B0503020204020204" pitchFamily="34" charset="-122"/>
                        </a:rPr>
                        <a:t>高血压合并急性主动脉夹层患者，</a:t>
                      </a:r>
                      <a:r>
                        <a:rPr kumimoji="1" lang="en-US" altLang="zh-CN" sz="1600" b="0" dirty="0">
                          <a:latin typeface="微软雅黑" panose="020B0503020204020204" pitchFamily="34" charset="-122"/>
                          <a:ea typeface="微软雅黑" panose="020B0503020204020204" pitchFamily="34" charset="-122"/>
                        </a:rPr>
                        <a:t>60~80</a:t>
                      </a:r>
                      <a:r>
                        <a:rPr kumimoji="1" lang="zh-CN" altLang="en-US" sz="1600" b="0" dirty="0">
                          <a:latin typeface="微软雅黑" panose="020B0503020204020204" pitchFamily="34" charset="-122"/>
                          <a:ea typeface="微软雅黑" panose="020B0503020204020204" pitchFamily="34" charset="-122"/>
                        </a:rPr>
                        <a:t>次</a:t>
                      </a:r>
                      <a:r>
                        <a:rPr kumimoji="1" lang="en-US" altLang="zh-C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min</a:t>
                      </a:r>
                      <a:r>
                        <a:rPr kumimoji="1" lang="zh-CN" altLang="e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Ⅰ</a:t>
                      </a:r>
                      <a:r>
                        <a:rPr kumimoji="1" lang="zh-CN" altLang="en" sz="1600" b="0" dirty="0">
                          <a:latin typeface="微软雅黑" panose="020B0503020204020204" pitchFamily="34" charset="-122"/>
                          <a:ea typeface="微软雅黑" panose="020B0503020204020204" pitchFamily="34" charset="-122"/>
                        </a:rPr>
                        <a:t>，</a:t>
                      </a:r>
                      <a:r>
                        <a:rPr kumimoji="1" lang="en" altLang="zh-CN" sz="1600" b="0" dirty="0">
                          <a:latin typeface="微软雅黑" panose="020B0503020204020204" pitchFamily="34" charset="-122"/>
                          <a:ea typeface="微软雅黑" panose="020B0503020204020204" pitchFamily="34" charset="-122"/>
                        </a:rPr>
                        <a:t>C</a:t>
                      </a:r>
                      <a:r>
                        <a:rPr kumimoji="1" lang="zh-CN" altLang="en" sz="1600" b="0" dirty="0">
                          <a:latin typeface="微软雅黑" panose="020B0503020204020204" pitchFamily="34" charset="-122"/>
                          <a:ea typeface="微软雅黑" panose="020B0503020204020204" pitchFamily="34" charset="-122"/>
                        </a:rPr>
                        <a:t>）。</a:t>
                      </a:r>
                    </a:p>
                  </a:txBody>
                  <a:tcPr marL="68580" marR="68580" marT="0" marB="0" anchor="ctr"/>
                </a:tc>
                <a:extLst>
                  <a:ext uri="{0D108BD9-81ED-4DB2-BD59-A6C34878D82A}">
                    <a16:rowId xmlns:a16="http://schemas.microsoft.com/office/drawing/2014/main" val="509622620"/>
                  </a:ext>
                </a:extLst>
              </a:tr>
            </a:tbl>
          </a:graphicData>
        </a:graphic>
      </p:graphicFrame>
    </p:spTree>
    <p:extLst>
      <p:ext uri="{BB962C8B-B14F-4D97-AF65-F5344CB8AC3E}">
        <p14:creationId xmlns:p14="http://schemas.microsoft.com/office/powerpoint/2010/main" val="28488278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87D36C4E-1535-140F-BE8D-BE8C05A68E56}"/>
              </a:ext>
            </a:extLst>
          </p:cNvPr>
          <p:cNvSpPr txBox="1">
            <a:spLocks/>
          </p:cNvSpPr>
          <p:nvPr/>
        </p:nvSpPr>
        <p:spPr>
          <a:xfrm>
            <a:off x="807720" y="186189"/>
            <a:ext cx="10321291" cy="9687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高血压患者的</a:t>
            </a:r>
            <a:r>
              <a:rPr lang="zh-CN" altLang="en-US" sz="3200" b="1" dirty="0">
                <a:latin typeface="Microsoft YaHei" panose="020B0503020204020204" pitchFamily="34" charset="-122"/>
                <a:ea typeface="Microsoft YaHei" panose="020B0503020204020204" pitchFamily="34" charset="-122"/>
              </a:rPr>
              <a:t>降尿酸治疗</a:t>
            </a:r>
          </a:p>
        </p:txBody>
      </p:sp>
      <p:grpSp>
        <p:nvGrpSpPr>
          <p:cNvPr id="2" name="组合 1">
            <a:extLst>
              <a:ext uri="{FF2B5EF4-FFF2-40B4-BE49-F238E27FC236}">
                <a16:creationId xmlns:a16="http://schemas.microsoft.com/office/drawing/2014/main" id="{5AC08D0C-489E-EF18-DB07-FA4D122C9FEF}"/>
              </a:ext>
            </a:extLst>
          </p:cNvPr>
          <p:cNvGrpSpPr/>
          <p:nvPr/>
        </p:nvGrpSpPr>
        <p:grpSpPr>
          <a:xfrm>
            <a:off x="11016343" y="-71078"/>
            <a:ext cx="1360715" cy="911036"/>
            <a:chOff x="10809514" y="26404"/>
            <a:chExt cx="1375882" cy="914400"/>
          </a:xfrm>
        </p:grpSpPr>
        <p:pic>
          <p:nvPicPr>
            <p:cNvPr id="4" name="图形 3" descr="剪贴板">
              <a:extLst>
                <a:ext uri="{FF2B5EF4-FFF2-40B4-BE49-F238E27FC236}">
                  <a16:creationId xmlns:a16="http://schemas.microsoft.com/office/drawing/2014/main" id="{5BA0F020-F67C-869B-5FCB-B9924D5937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6" name="文本框 5">
              <a:extLst>
                <a:ext uri="{FF2B5EF4-FFF2-40B4-BE49-F238E27FC236}">
                  <a16:creationId xmlns:a16="http://schemas.microsoft.com/office/drawing/2014/main" id="{384D4D7F-969B-F7F8-86F2-652D9DA84AB2}"/>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7" name="内容占位符 2">
            <a:extLst>
              <a:ext uri="{FF2B5EF4-FFF2-40B4-BE49-F238E27FC236}">
                <a16:creationId xmlns:a16="http://schemas.microsoft.com/office/drawing/2014/main" id="{9A1A0937-664F-F48F-6887-66698701CB4B}"/>
              </a:ext>
            </a:extLst>
          </p:cNvPr>
          <p:cNvSpPr txBox="1">
            <a:spLocks/>
          </p:cNvSpPr>
          <p:nvPr/>
        </p:nvSpPr>
        <p:spPr>
          <a:xfrm>
            <a:off x="0" y="1299061"/>
            <a:ext cx="12192000" cy="764870"/>
          </a:xfrm>
          <a:prstGeom prst="rect">
            <a:avLst/>
          </a:prstGeom>
          <a:solidFill>
            <a:schemeClr val="bg1">
              <a:lumMod val="95000"/>
            </a:schemeClr>
          </a:solidFill>
          <a:ln w="12700">
            <a:noFill/>
            <a:prstDash val="sysDot"/>
          </a:ln>
        </p:spPr>
        <p:txBody>
          <a:bodyPr vert="horz" lIns="360000" tIns="45720" rIns="36000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zh-CN" altLang="en-US" sz="1400" dirty="0">
                <a:latin typeface="Microsoft YaHei" panose="020B0503020204020204" pitchFamily="34" charset="-122"/>
                <a:ea typeface="Microsoft YaHei" panose="020B0503020204020204" pitchFamily="34" charset="-122"/>
              </a:rPr>
              <a:t>高血压与高尿酸血症（</a:t>
            </a:r>
            <a:r>
              <a:rPr lang="en-US" altLang="zh-CN" sz="1400" dirty="0">
                <a:latin typeface="Microsoft YaHei" panose="020B0503020204020204" pitchFamily="34" charset="-122"/>
                <a:ea typeface="Microsoft YaHei" panose="020B0503020204020204" pitchFamily="34" charset="-122"/>
              </a:rPr>
              <a:t>HUA</a:t>
            </a:r>
            <a:r>
              <a:rPr lang="zh-CN" altLang="en-US" sz="1400" dirty="0">
                <a:latin typeface="Microsoft YaHei" panose="020B0503020204020204" pitchFamily="34" charset="-122"/>
                <a:ea typeface="Microsoft YaHei" panose="020B0503020204020204" pitchFamily="34" charset="-122"/>
              </a:rPr>
              <a:t>）两者常并存，并伴随</a:t>
            </a:r>
            <a:r>
              <a:rPr lang="en-US" altLang="zh-CN" sz="1400" dirty="0">
                <a:latin typeface="Microsoft YaHei" panose="020B0503020204020204" pitchFamily="34" charset="-122"/>
                <a:ea typeface="Microsoft YaHei" panose="020B0503020204020204" pitchFamily="34" charset="-122"/>
              </a:rPr>
              <a:t>ASCVD</a:t>
            </a:r>
            <a:r>
              <a:rPr lang="zh-CN" altLang="en-US" sz="1400" dirty="0">
                <a:latin typeface="Microsoft YaHei" panose="020B0503020204020204" pitchFamily="34" charset="-122"/>
                <a:ea typeface="Microsoft YaHei" panose="020B0503020204020204" pitchFamily="34" charset="-122"/>
              </a:rPr>
              <a:t>、心力衰竭及肾功能不全等心血管事件风险升高。</a:t>
            </a:r>
            <a:endParaRPr lang="en-US" altLang="zh-CN" sz="1400" dirty="0">
              <a:latin typeface="Microsoft YaHei" panose="020B0503020204020204" pitchFamily="34" charset="-122"/>
              <a:ea typeface="Microsoft YaHei" panose="020B0503020204020204" pitchFamily="34" charset="-122"/>
            </a:endParaRPr>
          </a:p>
          <a:p>
            <a:pPr marL="0" indent="0" algn="ctr">
              <a:lnSpc>
                <a:spcPct val="150000"/>
              </a:lnSpc>
              <a:spcBef>
                <a:spcPts val="0"/>
              </a:spcBef>
              <a:buNone/>
            </a:pPr>
            <a:r>
              <a:rPr lang="zh-CN" altLang="en-US" sz="1400" dirty="0">
                <a:latin typeface="Microsoft YaHei" panose="020B0503020204020204" pitchFamily="34" charset="-122"/>
                <a:ea typeface="Microsoft YaHei" panose="020B0503020204020204" pitchFamily="34" charset="-122"/>
              </a:rPr>
              <a:t>在我国</a:t>
            </a:r>
            <a:r>
              <a:rPr lang="en-US" altLang="zh-CN" sz="1400" dirty="0">
                <a:latin typeface="Microsoft YaHei" panose="020B0503020204020204" pitchFamily="34" charset="-122"/>
                <a:ea typeface="Microsoft YaHei" panose="020B0503020204020204" pitchFamily="34" charset="-122"/>
              </a:rPr>
              <a:t>33785</a:t>
            </a:r>
            <a:r>
              <a:rPr lang="zh-CN" altLang="en-US" sz="1400" dirty="0">
                <a:latin typeface="Microsoft YaHei" panose="020B0503020204020204" pitchFamily="34" charset="-122"/>
                <a:ea typeface="Microsoft YaHei" panose="020B0503020204020204" pitchFamily="34" charset="-122"/>
              </a:rPr>
              <a:t>例门诊患者中进行的横断面调查提示，高血压患者中</a:t>
            </a:r>
            <a:r>
              <a:rPr lang="en-US" altLang="zh-CN" sz="1400" dirty="0">
                <a:latin typeface="Microsoft YaHei" panose="020B0503020204020204" pitchFamily="34" charset="-122"/>
                <a:ea typeface="Microsoft YaHei" panose="020B0503020204020204" pitchFamily="34" charset="-122"/>
              </a:rPr>
              <a:t>HUA</a:t>
            </a:r>
            <a:r>
              <a:rPr lang="zh-CN" altLang="en-US" sz="1400" dirty="0">
                <a:latin typeface="Microsoft YaHei" panose="020B0503020204020204" pitchFamily="34" charset="-122"/>
                <a:ea typeface="Microsoft YaHei" panose="020B0503020204020204" pitchFamily="34" charset="-122"/>
              </a:rPr>
              <a:t>总患病率为</a:t>
            </a:r>
            <a:r>
              <a:rPr lang="en-US" altLang="zh-CN" sz="1400" dirty="0">
                <a:latin typeface="Microsoft YaHei" panose="020B0503020204020204" pitchFamily="34" charset="-122"/>
                <a:ea typeface="Microsoft YaHei" panose="020B0503020204020204" pitchFamily="34" charset="-122"/>
              </a:rPr>
              <a:t>38.7%</a:t>
            </a:r>
            <a:r>
              <a:rPr lang="zh-CN" altLang="en-US" sz="1400" dirty="0">
                <a:latin typeface="Microsoft YaHei" panose="020B0503020204020204" pitchFamily="34" charset="-122"/>
                <a:ea typeface="Microsoft YaHei" panose="020B0503020204020204" pitchFamily="34" charset="-122"/>
              </a:rPr>
              <a:t>。</a:t>
            </a:r>
          </a:p>
        </p:txBody>
      </p:sp>
      <p:graphicFrame>
        <p:nvGraphicFramePr>
          <p:cNvPr id="3" name="表格 2">
            <a:extLst>
              <a:ext uri="{FF2B5EF4-FFF2-40B4-BE49-F238E27FC236}">
                <a16:creationId xmlns:a16="http://schemas.microsoft.com/office/drawing/2014/main" id="{7E7A4123-2399-D6DB-2CCB-95DAB6C8291B}"/>
              </a:ext>
            </a:extLst>
          </p:cNvPr>
          <p:cNvGraphicFramePr>
            <a:graphicFrameLocks noGrp="1"/>
          </p:cNvGraphicFramePr>
          <p:nvPr>
            <p:extLst>
              <p:ext uri="{D42A27DB-BD31-4B8C-83A1-F6EECF244321}">
                <p14:modId xmlns:p14="http://schemas.microsoft.com/office/powerpoint/2010/main" val="49406462"/>
              </p:ext>
            </p:extLst>
          </p:nvPr>
        </p:nvGraphicFramePr>
        <p:xfrm>
          <a:off x="946991" y="2282977"/>
          <a:ext cx="10298017" cy="3644857"/>
        </p:xfrm>
        <a:graphic>
          <a:graphicData uri="http://schemas.openxmlformats.org/drawingml/2006/table">
            <a:tbl>
              <a:tblPr bandRow="1">
                <a:tableStyleId>{5C22544A-7EE6-4342-B048-85BDC9FD1C3A}</a:tableStyleId>
              </a:tblPr>
              <a:tblGrid>
                <a:gridCol w="10298017">
                  <a:extLst>
                    <a:ext uri="{9D8B030D-6E8A-4147-A177-3AD203B41FA5}">
                      <a16:colId xmlns:a16="http://schemas.microsoft.com/office/drawing/2014/main" val="3013249698"/>
                    </a:ext>
                  </a:extLst>
                </a:gridCol>
              </a:tblGrid>
              <a:tr h="906556">
                <a:tc>
                  <a:txBody>
                    <a:bodyPr/>
                    <a:lstStyle/>
                    <a:p>
                      <a:pPr marL="285750" indent="-285750">
                        <a:lnSpc>
                          <a:spcPct val="150000"/>
                        </a:lnSpc>
                        <a:buFont typeface="Arial" panose="020B0604020202020204" pitchFamily="34" charset="0"/>
                        <a:buChar char="•"/>
                      </a:pPr>
                      <a:r>
                        <a:rPr lang="zh-CN" altLang="en-US" sz="1800" b="1" dirty="0">
                          <a:solidFill>
                            <a:srgbClr val="C00000"/>
                          </a:solidFill>
                          <a:latin typeface="Microsoft YaHei" panose="020B0503020204020204" pitchFamily="34" charset="-122"/>
                          <a:ea typeface="Microsoft YaHei" panose="020B0503020204020204" pitchFamily="34" charset="-122"/>
                        </a:rPr>
                        <a:t>成人</a:t>
                      </a:r>
                      <a:r>
                        <a:rPr lang="en-US" altLang="zh-CN" sz="1800" b="1" dirty="0">
                          <a:solidFill>
                            <a:srgbClr val="C00000"/>
                          </a:solidFill>
                          <a:latin typeface="Microsoft YaHei" panose="020B0503020204020204" pitchFamily="34" charset="-122"/>
                          <a:ea typeface="Microsoft YaHei" panose="020B0503020204020204" pitchFamily="34" charset="-122"/>
                        </a:rPr>
                        <a:t>HUA</a:t>
                      </a:r>
                      <a:r>
                        <a:rPr lang="zh-CN" altLang="en-US" sz="1800" b="1" dirty="0">
                          <a:solidFill>
                            <a:srgbClr val="C00000"/>
                          </a:solidFill>
                          <a:latin typeface="Microsoft YaHei" panose="020B0503020204020204" pitchFamily="34" charset="-122"/>
                          <a:ea typeface="Microsoft YaHei" panose="020B0503020204020204" pitchFamily="34" charset="-122"/>
                        </a:rPr>
                        <a:t>是指在正常饮食状态下，男性血清尿酸</a:t>
                      </a:r>
                      <a:r>
                        <a:rPr lang="en-US" altLang="zh-CN" sz="1800" b="1" dirty="0">
                          <a:solidFill>
                            <a:srgbClr val="C00000"/>
                          </a:solidFill>
                          <a:latin typeface="Microsoft YaHei" panose="020B0503020204020204" pitchFamily="34" charset="-122"/>
                          <a:ea typeface="Microsoft YaHei" panose="020B0503020204020204" pitchFamily="34" charset="-122"/>
                        </a:rPr>
                        <a:t>&gt;420μmol/L</a:t>
                      </a:r>
                      <a:r>
                        <a:rPr lang="zh-CN" altLang="en-US" sz="1800" b="1" dirty="0">
                          <a:solidFill>
                            <a:srgbClr val="C00000"/>
                          </a:solidFill>
                          <a:latin typeface="Microsoft YaHei" panose="020B0503020204020204" pitchFamily="34" charset="-122"/>
                          <a:ea typeface="Microsoft YaHei" panose="020B0503020204020204" pitchFamily="34" charset="-122"/>
                        </a:rPr>
                        <a:t>，女性血清尿酸</a:t>
                      </a:r>
                      <a:r>
                        <a:rPr lang="en-US" altLang="zh-CN" sz="1800" b="1" dirty="0">
                          <a:solidFill>
                            <a:srgbClr val="C00000"/>
                          </a:solidFill>
                          <a:latin typeface="Microsoft YaHei" panose="020B0503020204020204" pitchFamily="34" charset="-122"/>
                          <a:ea typeface="Microsoft YaHei" panose="020B0503020204020204" pitchFamily="34" charset="-122"/>
                        </a:rPr>
                        <a:t>&gt;360μmol/L</a:t>
                      </a:r>
                      <a:r>
                        <a:rPr lang="zh-CN" altLang="en-US" sz="1800" b="1" dirty="0">
                          <a:solidFill>
                            <a:srgbClr val="C00000"/>
                          </a:solidFill>
                          <a:latin typeface="Microsoft YaHei" panose="020B0503020204020204" pitchFamily="34" charset="-122"/>
                          <a:ea typeface="Microsoft YaHei" panose="020B0503020204020204" pitchFamily="34" charset="-122"/>
                        </a:rPr>
                        <a:t>。</a:t>
                      </a:r>
                      <a:endParaRPr lang="en-US" altLang="zh-CN" sz="1800" b="1" dirty="0">
                        <a:solidFill>
                          <a:srgbClr val="C00000"/>
                        </a:solidFill>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1733083682"/>
                  </a:ext>
                </a:extLst>
              </a:tr>
              <a:tr h="893254">
                <a:tc>
                  <a:txBody>
                    <a:bodyPr/>
                    <a:lstStyle/>
                    <a:p>
                      <a:pPr marL="285750" indent="-285750">
                        <a:lnSpc>
                          <a:spcPct val="150000"/>
                        </a:lnSpc>
                        <a:buFont typeface="Arial" panose="020B0604020202020204" pitchFamily="34" charset="0"/>
                        <a:buChar char="•"/>
                      </a:pPr>
                      <a:r>
                        <a:rPr lang="zh-CN" altLang="en-US" sz="1800" b="1" dirty="0">
                          <a:latin typeface="Microsoft YaHei" panose="020B0503020204020204" pitchFamily="34" charset="-122"/>
                          <a:ea typeface="Microsoft YaHei" panose="020B0503020204020204" pitchFamily="34" charset="-122"/>
                        </a:rPr>
                        <a:t>对高血压伴</a:t>
                      </a:r>
                      <a:r>
                        <a:rPr lang="en-US" altLang="zh-CN" sz="1800" b="1" dirty="0">
                          <a:latin typeface="Microsoft YaHei" panose="020B0503020204020204" pitchFamily="34" charset="-122"/>
                          <a:ea typeface="Microsoft YaHei" panose="020B0503020204020204" pitchFamily="34" charset="-122"/>
                        </a:rPr>
                        <a:t>HUA</a:t>
                      </a:r>
                      <a:r>
                        <a:rPr lang="zh-CN" altLang="en-US" sz="1800" b="1" dirty="0">
                          <a:latin typeface="Microsoft YaHei" panose="020B0503020204020204" pitchFamily="34" charset="-122"/>
                          <a:ea typeface="Microsoft YaHei" panose="020B0503020204020204" pitchFamily="34" charset="-122"/>
                        </a:rPr>
                        <a:t>者，首先确定</a:t>
                      </a:r>
                      <a:r>
                        <a:rPr lang="zh-CN" altLang="en-US" sz="1800" b="1" dirty="0">
                          <a:solidFill>
                            <a:srgbClr val="C00000"/>
                          </a:solidFill>
                          <a:latin typeface="Microsoft YaHei" panose="020B0503020204020204" pitchFamily="34" charset="-122"/>
                          <a:ea typeface="Microsoft YaHei" panose="020B0503020204020204" pitchFamily="34" charset="-122"/>
                        </a:rPr>
                        <a:t>是否使用了升高尿酸的降压药（</a:t>
                      </a:r>
                      <a:r>
                        <a:rPr lang="zh-CN" altLang="en-US" sz="1800" b="1" kern="1200" dirty="0">
                          <a:solidFill>
                            <a:srgbClr val="C00000"/>
                          </a:solidFill>
                          <a:latin typeface="Microsoft YaHei" panose="020B0503020204020204" pitchFamily="34" charset="-122"/>
                          <a:ea typeface="Microsoft YaHei" panose="020B0503020204020204" pitchFamily="34" charset="-122"/>
                          <a:cs typeface="+mn-cs"/>
                        </a:rPr>
                        <a:t>如噻嗪类利尿剂）及其他可增高尿酸的药物。</a:t>
                      </a:r>
                    </a:p>
                  </a:txBody>
                  <a:tcPr marL="68580" marR="68580" marT="0" marB="0" anchor="ctr"/>
                </a:tc>
                <a:extLst>
                  <a:ext uri="{0D108BD9-81ED-4DB2-BD59-A6C34878D82A}">
                    <a16:rowId xmlns:a16="http://schemas.microsoft.com/office/drawing/2014/main" val="3308822224"/>
                  </a:ext>
                </a:extLst>
              </a:tr>
              <a:tr h="846881">
                <a:tc>
                  <a:txBody>
                    <a:bodyPr/>
                    <a:lstStyle/>
                    <a:p>
                      <a:pPr marL="285750" indent="-285750">
                        <a:lnSpc>
                          <a:spcPct val="150000"/>
                        </a:lnSpc>
                        <a:buFont typeface="Arial" panose="020B0604020202020204" pitchFamily="34" charset="0"/>
                        <a:buChar char="•"/>
                      </a:pPr>
                      <a:r>
                        <a:rPr lang="zh-CN" altLang="en-US" sz="1800" b="1" dirty="0">
                          <a:latin typeface="Microsoft YaHei" panose="020B0503020204020204" pitchFamily="34" charset="-122"/>
                          <a:ea typeface="Microsoft YaHei" panose="020B0503020204020204" pitchFamily="34" charset="-122"/>
                        </a:rPr>
                        <a:t>对于高血压伴无症状</a:t>
                      </a:r>
                      <a:r>
                        <a:rPr lang="en-US" altLang="zh-CN" sz="1800" b="1" dirty="0">
                          <a:latin typeface="Microsoft YaHei" panose="020B0503020204020204" pitchFamily="34" charset="-122"/>
                          <a:ea typeface="Microsoft YaHei" panose="020B0503020204020204" pitchFamily="34" charset="-122"/>
                        </a:rPr>
                        <a:t>HUA</a:t>
                      </a:r>
                      <a:r>
                        <a:rPr lang="zh-CN" altLang="en-US" sz="1800" b="1" dirty="0">
                          <a:latin typeface="Microsoft YaHei" panose="020B0503020204020204" pitchFamily="34" charset="-122"/>
                          <a:ea typeface="Microsoft YaHei" panose="020B0503020204020204" pitchFamily="34" charset="-122"/>
                        </a:rPr>
                        <a:t>的患者需</a:t>
                      </a:r>
                      <a:r>
                        <a:rPr lang="zh-CN" altLang="en-US" sz="1800" b="1" dirty="0">
                          <a:solidFill>
                            <a:srgbClr val="C00000"/>
                          </a:solidFill>
                          <a:latin typeface="Microsoft YaHei" panose="020B0503020204020204" pitchFamily="34" charset="-122"/>
                          <a:ea typeface="Microsoft YaHei" panose="020B0503020204020204" pitchFamily="34" charset="-122"/>
                        </a:rPr>
                        <a:t>多次复查血清尿酸</a:t>
                      </a:r>
                      <a:r>
                        <a:rPr lang="zh-CN" altLang="en-US" sz="1800" b="1" dirty="0">
                          <a:latin typeface="Microsoft YaHei" panose="020B0503020204020204" pitchFamily="34" charset="-122"/>
                          <a:ea typeface="Microsoft YaHei" panose="020B0503020204020204" pitchFamily="34" charset="-122"/>
                        </a:rPr>
                        <a:t>，寻找原因。</a:t>
                      </a:r>
                    </a:p>
                  </a:txBody>
                  <a:tcPr marL="68580" marR="68580" marT="0" marB="0" anchor="ctr"/>
                </a:tc>
                <a:extLst>
                  <a:ext uri="{0D108BD9-81ED-4DB2-BD59-A6C34878D82A}">
                    <a16:rowId xmlns:a16="http://schemas.microsoft.com/office/drawing/2014/main" val="315108307"/>
                  </a:ext>
                </a:extLst>
              </a:tr>
              <a:tr h="998166">
                <a:tc>
                  <a:txBody>
                    <a:bodyPr/>
                    <a:lstStyle/>
                    <a:p>
                      <a:pPr marL="285750" marR="0" lvl="0" indent="-285750" algn="just" defTabSz="914400" rtl="0" eaLnBrk="1" fontAlgn="auto" latinLnBrk="1" hangingPunct="1">
                        <a:lnSpc>
                          <a:spcPct val="150000"/>
                        </a:lnSpc>
                        <a:spcBef>
                          <a:spcPts val="0"/>
                        </a:spcBef>
                        <a:spcAft>
                          <a:spcPts val="0"/>
                        </a:spcAft>
                        <a:buClr>
                          <a:srgbClr val="004992"/>
                        </a:buClr>
                        <a:buSzTx/>
                        <a:buFont typeface="Arial" panose="020B0604020202020204" pitchFamily="34" charset="0"/>
                        <a:buChar char="•"/>
                        <a:tabLst/>
                        <a:defRPr/>
                      </a:pPr>
                      <a:r>
                        <a:rPr lang="zh-CN" altLang="en-US" sz="1800" b="1" dirty="0">
                          <a:latin typeface="Microsoft YaHei" panose="020B0503020204020204" pitchFamily="34" charset="-122"/>
                          <a:ea typeface="Microsoft YaHei" panose="020B0503020204020204" pitchFamily="34" charset="-122"/>
                        </a:rPr>
                        <a:t>高血压</a:t>
                      </a:r>
                      <a:r>
                        <a:rPr lang="zh-CN" altLang="en-US" sz="1800" b="1" dirty="0">
                          <a:solidFill>
                            <a:srgbClr val="C00000"/>
                          </a:solidFill>
                          <a:latin typeface="Microsoft YaHei" panose="020B0503020204020204" pitchFamily="34" charset="-122"/>
                          <a:ea typeface="Microsoft YaHei" panose="020B0503020204020204" pitchFamily="34" charset="-122"/>
                        </a:rPr>
                        <a:t>合并高尿酸血症</a:t>
                      </a:r>
                      <a:r>
                        <a:rPr lang="zh-CN" altLang="en-US" sz="1800" b="1" dirty="0">
                          <a:latin typeface="Microsoft YaHei" panose="020B0503020204020204" pitchFamily="34" charset="-122"/>
                          <a:ea typeface="Microsoft YaHei" panose="020B0503020204020204" pitchFamily="34" charset="-122"/>
                        </a:rPr>
                        <a:t>患者长期控制血尿酸水平</a:t>
                      </a:r>
                      <a:r>
                        <a:rPr lang="en-US" altLang="zh-CN" sz="1800" b="1" dirty="0">
                          <a:latin typeface="Microsoft YaHei" panose="020B0503020204020204" pitchFamily="34" charset="-122"/>
                          <a:ea typeface="Microsoft YaHei" panose="020B0503020204020204" pitchFamily="34" charset="-122"/>
                        </a:rPr>
                        <a:t>&lt;360μmol/L</a:t>
                      </a:r>
                      <a:r>
                        <a:rPr lang="zh-CN" altLang="en-US" sz="1800" b="1" dirty="0">
                          <a:latin typeface="Microsoft YaHei" panose="020B0503020204020204" pitchFamily="34" charset="-122"/>
                          <a:ea typeface="Microsoft YaHei" panose="020B0503020204020204" pitchFamily="34" charset="-122"/>
                        </a:rPr>
                        <a:t>；</a:t>
                      </a:r>
                      <a:r>
                        <a:rPr lang="zh-CN" altLang="en-US" sz="1800" b="1" dirty="0">
                          <a:solidFill>
                            <a:srgbClr val="C00000"/>
                          </a:solidFill>
                          <a:latin typeface="Microsoft YaHei" panose="020B0503020204020204" pitchFamily="34" charset="-122"/>
                          <a:ea typeface="Microsoft YaHei" panose="020B0503020204020204" pitchFamily="34" charset="-122"/>
                        </a:rPr>
                        <a:t>合并痛风发作</a:t>
                      </a:r>
                      <a:r>
                        <a:rPr lang="zh-CN" altLang="en-US" sz="1800" b="1" dirty="0">
                          <a:latin typeface="Microsoft YaHei" panose="020B0503020204020204" pitchFamily="34" charset="-122"/>
                          <a:ea typeface="Microsoft YaHei" panose="020B0503020204020204" pitchFamily="34" charset="-122"/>
                        </a:rPr>
                        <a:t>者控制血尿酸水平</a:t>
                      </a:r>
                      <a:r>
                        <a:rPr lang="en-US" altLang="zh-CN" sz="1800" b="1" dirty="0">
                          <a:latin typeface="Microsoft YaHei" panose="020B0503020204020204" pitchFamily="34" charset="-122"/>
                          <a:ea typeface="Microsoft YaHei" panose="020B0503020204020204" pitchFamily="34" charset="-122"/>
                        </a:rPr>
                        <a:t>&lt;300μmol/L</a:t>
                      </a:r>
                      <a:r>
                        <a:rPr lang="zh-CN" altLang="en-US" sz="1800" b="1" dirty="0">
                          <a:latin typeface="Microsoft YaHei" panose="020B0503020204020204" pitchFamily="34" charset="-122"/>
                          <a:ea typeface="Microsoft YaHei" panose="020B0503020204020204" pitchFamily="34" charset="-122"/>
                        </a:rPr>
                        <a:t>；不建议将血尿酸水平降至</a:t>
                      </a:r>
                      <a:r>
                        <a:rPr lang="en-US" altLang="zh-CN" sz="1800" b="1" dirty="0">
                          <a:latin typeface="Microsoft YaHei" panose="020B0503020204020204" pitchFamily="34" charset="-122"/>
                          <a:ea typeface="Microsoft YaHei" panose="020B0503020204020204" pitchFamily="34" charset="-122"/>
                        </a:rPr>
                        <a:t>&lt;180μmol/L</a:t>
                      </a:r>
                      <a:r>
                        <a:rPr lang="zh-CN" altLang="en-US" sz="1800" b="1" dirty="0">
                          <a:latin typeface="Microsoft YaHei" panose="020B0503020204020204" pitchFamily="34" charset="-122"/>
                          <a:ea typeface="Microsoft YaHei" panose="020B0503020204020204" pitchFamily="34" charset="-122"/>
                        </a:rPr>
                        <a:t>以下。</a:t>
                      </a:r>
                      <a:endParaRPr lang="en-US" altLang="zh-CN" sz="1800" dirty="0">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509622620"/>
                  </a:ext>
                </a:extLst>
              </a:tr>
            </a:tbl>
          </a:graphicData>
        </a:graphic>
      </p:graphicFrame>
    </p:spTree>
    <p:extLst>
      <p:ext uri="{BB962C8B-B14F-4D97-AF65-F5344CB8AC3E}">
        <p14:creationId xmlns:p14="http://schemas.microsoft.com/office/powerpoint/2010/main" val="33957924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AADEF75-783F-C44A-ED1A-092508404428}"/>
              </a:ext>
            </a:extLst>
          </p:cNvPr>
          <p:cNvSpPr txBox="1"/>
          <p:nvPr/>
        </p:nvSpPr>
        <p:spPr>
          <a:xfrm>
            <a:off x="1419222" y="1336610"/>
            <a:ext cx="4361464" cy="528282"/>
          </a:xfrm>
          <a:prstGeom prst="rect">
            <a:avLst/>
          </a:prstGeom>
          <a:solidFill>
            <a:srgbClr val="004582"/>
          </a:solidFill>
        </p:spPr>
        <p:txBody>
          <a:bodyPr wrap="square" rtlCol="0" anchor="ctr">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非药物治疗</a:t>
            </a:r>
          </a:p>
        </p:txBody>
      </p:sp>
      <p:sp>
        <p:nvSpPr>
          <p:cNvPr id="7" name="文本框 6">
            <a:extLst>
              <a:ext uri="{FF2B5EF4-FFF2-40B4-BE49-F238E27FC236}">
                <a16:creationId xmlns:a16="http://schemas.microsoft.com/office/drawing/2014/main" id="{DBB46D6C-3AEA-D9A0-E396-1C4F473B2315}"/>
              </a:ext>
            </a:extLst>
          </p:cNvPr>
          <p:cNvSpPr txBox="1"/>
          <p:nvPr/>
        </p:nvSpPr>
        <p:spPr>
          <a:xfrm>
            <a:off x="1502421" y="4572228"/>
            <a:ext cx="1223413"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药物治疗</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9BC7D849-A1A5-773A-4E2D-7A1796B71FCD}"/>
              </a:ext>
            </a:extLst>
          </p:cNvPr>
          <p:cNvSpPr txBox="1"/>
          <p:nvPr/>
        </p:nvSpPr>
        <p:spPr>
          <a:xfrm>
            <a:off x="1419223" y="1961162"/>
            <a:ext cx="4361464" cy="4111447"/>
          </a:xfrm>
          <a:prstGeom prst="rect">
            <a:avLst/>
          </a:prstGeom>
          <a:solidFill>
            <a:srgbClr val="004582">
              <a:alpha val="8566"/>
            </a:srgbClr>
          </a:solidFill>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生活方式干预</a:t>
            </a:r>
            <a:r>
              <a:rPr lang="zh-CN" altLang="en-US" sz="1600" dirty="0">
                <a:latin typeface="微软雅黑" panose="020B0503020204020204" pitchFamily="34" charset="-122"/>
                <a:ea typeface="微软雅黑" panose="020B0503020204020204" pitchFamily="34" charset="-122"/>
              </a:rPr>
              <a:t>是治疗高血压伴</a:t>
            </a:r>
            <a:r>
              <a:rPr lang="en-US" altLang="zh-CN" sz="1600" dirty="0">
                <a:latin typeface="微软雅黑" panose="020B0503020204020204" pitchFamily="34" charset="-122"/>
                <a:ea typeface="微软雅黑" panose="020B0503020204020204" pitchFamily="34" charset="-122"/>
              </a:rPr>
              <a:t>HUA</a:t>
            </a:r>
            <a:r>
              <a:rPr lang="zh-CN" altLang="en-US" sz="1600" dirty="0">
                <a:latin typeface="微软雅黑" panose="020B0503020204020204" pitchFamily="34" charset="-122"/>
                <a:ea typeface="微软雅黑" panose="020B0503020204020204" pitchFamily="34" charset="-122"/>
              </a:rPr>
              <a:t>的重要措施。具体建议如下：</a:t>
            </a:r>
            <a:endParaRPr lang="en-US" altLang="zh-CN" sz="1600" dirty="0">
              <a:latin typeface="微软雅黑" panose="020B0503020204020204" pitchFamily="34" charset="-122"/>
              <a:ea typeface="微软雅黑" panose="020B0503020204020204" pitchFamily="34" charset="-122"/>
            </a:endParaRPr>
          </a:p>
          <a:p>
            <a:pPr marL="271463" indent="-271463">
              <a:lnSpc>
                <a:spcPct val="150000"/>
              </a:lnSpc>
            </a:pPr>
            <a:r>
              <a:rPr lang="zh-CN" altLang="en-US" sz="1600" dirty="0">
                <a:latin typeface="微软雅黑" panose="020B0503020204020204" pitchFamily="34" charset="-122"/>
                <a:ea typeface="微软雅黑" panose="020B0503020204020204" pitchFamily="34" charset="-122"/>
              </a:rPr>
              <a:t>① 限制高嘌呤饮食，如：动物内脏、海鲜、坚果、干豆等；</a:t>
            </a:r>
            <a:endParaRPr lang="en-US" altLang="zh-CN" sz="1600" dirty="0">
              <a:latin typeface="微软雅黑" panose="020B0503020204020204" pitchFamily="34" charset="-122"/>
              <a:ea typeface="微软雅黑" panose="020B0503020204020204" pitchFamily="34" charset="-122"/>
            </a:endParaRPr>
          </a:p>
          <a:p>
            <a:pPr marL="271463" indent="-271463">
              <a:lnSpc>
                <a:spcPct val="150000"/>
              </a:lnSpc>
            </a:pPr>
            <a:r>
              <a:rPr lang="zh-CN" altLang="en-US" sz="1600" dirty="0">
                <a:latin typeface="微软雅黑" panose="020B0503020204020204" pitchFamily="34" charset="-122"/>
                <a:ea typeface="微软雅黑" panose="020B0503020204020204" pitchFamily="34" charset="-122"/>
              </a:rPr>
              <a:t>② 限制酒精摄入；</a:t>
            </a:r>
            <a:endParaRPr lang="en-US" altLang="zh-CN" sz="1600" dirty="0">
              <a:latin typeface="微软雅黑" panose="020B0503020204020204" pitchFamily="34" charset="-122"/>
              <a:ea typeface="微软雅黑" panose="020B0503020204020204" pitchFamily="34" charset="-122"/>
            </a:endParaRPr>
          </a:p>
          <a:p>
            <a:pPr marL="271463" indent="-271463">
              <a:lnSpc>
                <a:spcPct val="150000"/>
              </a:lnSpc>
            </a:pPr>
            <a:r>
              <a:rPr lang="zh-CN" altLang="en-US" sz="1600" dirty="0">
                <a:latin typeface="微软雅黑" panose="020B0503020204020204" pitchFamily="34" charset="-122"/>
                <a:ea typeface="微软雅黑" panose="020B0503020204020204" pitchFamily="34" charset="-122"/>
              </a:rPr>
              <a:t>③ 避免饮用含果糖饮料或含糖饮料；</a:t>
            </a:r>
            <a:endParaRPr lang="en-US" altLang="zh-CN" sz="1600" dirty="0">
              <a:latin typeface="微软雅黑" panose="020B0503020204020204" pitchFamily="34" charset="-122"/>
              <a:ea typeface="微软雅黑" panose="020B0503020204020204" pitchFamily="34" charset="-122"/>
            </a:endParaRPr>
          </a:p>
          <a:p>
            <a:pPr marL="271463" indent="-271463">
              <a:lnSpc>
                <a:spcPct val="150000"/>
              </a:lnSpc>
            </a:pPr>
            <a:r>
              <a:rPr lang="zh-CN" altLang="en-US" sz="1600" dirty="0">
                <a:latin typeface="微软雅黑" panose="020B0503020204020204" pitchFamily="34" charset="-122"/>
                <a:ea typeface="微软雅黑" panose="020B0503020204020204" pitchFamily="34" charset="-122"/>
              </a:rPr>
              <a:t>④ 心肾功能正常者须多饮水，维持每日尿量</a:t>
            </a:r>
            <a:r>
              <a:rPr lang="en-US" altLang="zh-CN" sz="1600" dirty="0">
                <a:latin typeface="微软雅黑" panose="020B0503020204020204" pitchFamily="34" charset="-122"/>
                <a:ea typeface="微软雅黑" panose="020B0503020204020204" pitchFamily="34" charset="-122"/>
              </a:rPr>
              <a:t>2~3L</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71463" indent="-271463">
              <a:lnSpc>
                <a:spcPct val="150000"/>
              </a:lnSpc>
            </a:pPr>
            <a:r>
              <a:rPr lang="zh-CN" altLang="en-US" sz="1600" dirty="0">
                <a:latin typeface="微软雅黑" panose="020B0503020204020204" pitchFamily="34" charset="-122"/>
                <a:ea typeface="微软雅黑" panose="020B0503020204020204" pitchFamily="34" charset="-122"/>
              </a:rPr>
              <a:t>⑤ 提倡健康饮食，限制每日总热量摄入；</a:t>
            </a:r>
            <a:endParaRPr lang="en-US" altLang="zh-CN" sz="1600" dirty="0">
              <a:latin typeface="微软雅黑" panose="020B0503020204020204" pitchFamily="34" charset="-122"/>
              <a:ea typeface="微软雅黑" panose="020B0503020204020204" pitchFamily="34" charset="-122"/>
            </a:endParaRPr>
          </a:p>
          <a:p>
            <a:pPr marL="271463" indent="-271463">
              <a:lnSpc>
                <a:spcPct val="150000"/>
              </a:lnSpc>
            </a:pPr>
            <a:r>
              <a:rPr lang="zh-CN" altLang="en-US" sz="1600" dirty="0">
                <a:latin typeface="微软雅黑" panose="020B0503020204020204" pitchFamily="34" charset="-122"/>
                <a:ea typeface="微软雅黑" panose="020B0503020204020204" pitchFamily="34" charset="-122"/>
              </a:rPr>
              <a:t>⑥ 减轻体重；</a:t>
            </a:r>
            <a:endParaRPr lang="en-US" altLang="zh-CN" sz="1600" dirty="0">
              <a:latin typeface="微软雅黑" panose="020B0503020204020204" pitchFamily="34" charset="-122"/>
              <a:ea typeface="微软雅黑" panose="020B0503020204020204" pitchFamily="34" charset="-122"/>
            </a:endParaRPr>
          </a:p>
          <a:p>
            <a:pPr marL="271463" indent="-271463">
              <a:lnSpc>
                <a:spcPct val="150000"/>
              </a:lnSpc>
            </a:pPr>
            <a:r>
              <a:rPr lang="zh-CN" altLang="en-US" sz="1600" dirty="0">
                <a:latin typeface="微软雅黑" panose="020B0503020204020204" pitchFamily="34" charset="-122"/>
                <a:ea typeface="微软雅黑" panose="020B0503020204020204" pitchFamily="34" charset="-122"/>
              </a:rPr>
              <a:t>⑦ 坚持适量运动。</a:t>
            </a:r>
          </a:p>
        </p:txBody>
      </p:sp>
      <p:sp>
        <p:nvSpPr>
          <p:cNvPr id="10" name="标题 1">
            <a:extLst>
              <a:ext uri="{FF2B5EF4-FFF2-40B4-BE49-F238E27FC236}">
                <a16:creationId xmlns:a16="http://schemas.microsoft.com/office/drawing/2014/main" id="{75FF35EF-7AA4-49E6-9496-60ED15257487}"/>
              </a:ext>
            </a:extLst>
          </p:cNvPr>
          <p:cNvSpPr>
            <a:spLocks noGrp="1"/>
          </p:cNvSpPr>
          <p:nvPr>
            <p:ph type="title"/>
          </p:nvPr>
        </p:nvSpPr>
        <p:spPr>
          <a:xfrm>
            <a:off x="717550" y="249014"/>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高血压伴</a:t>
            </a:r>
            <a:r>
              <a:rPr lang="en-US" altLang="zh-CN" b="1" dirty="0">
                <a:solidFill>
                  <a:schemeClr val="tx1"/>
                </a:solidFill>
                <a:latin typeface="微软雅黑" panose="020B0503020204020204" pitchFamily="34" charset="-122"/>
                <a:ea typeface="微软雅黑" panose="020B0503020204020204" pitchFamily="34" charset="-122"/>
              </a:rPr>
              <a:t>HUA</a:t>
            </a:r>
            <a:r>
              <a:rPr lang="zh-CN" altLang="en-US" b="1" dirty="0">
                <a:solidFill>
                  <a:schemeClr val="tx1"/>
                </a:solidFill>
                <a:latin typeface="微软雅黑" panose="020B0503020204020204" pitchFamily="34" charset="-122"/>
                <a:ea typeface="微软雅黑" panose="020B0503020204020204" pitchFamily="34" charset="-122"/>
              </a:rPr>
              <a:t>的非药物治疗和药物治疗</a:t>
            </a:r>
          </a:p>
        </p:txBody>
      </p:sp>
      <p:grpSp>
        <p:nvGrpSpPr>
          <p:cNvPr id="12" name="组合 11">
            <a:extLst>
              <a:ext uri="{FF2B5EF4-FFF2-40B4-BE49-F238E27FC236}">
                <a16:creationId xmlns:a16="http://schemas.microsoft.com/office/drawing/2014/main" id="{9852B522-1373-C8DF-88EE-E3C19B92B6F6}"/>
              </a:ext>
            </a:extLst>
          </p:cNvPr>
          <p:cNvGrpSpPr/>
          <p:nvPr/>
        </p:nvGrpSpPr>
        <p:grpSpPr>
          <a:xfrm>
            <a:off x="11016343" y="-71078"/>
            <a:ext cx="1360715" cy="911036"/>
            <a:chOff x="10809514" y="26404"/>
            <a:chExt cx="1375882" cy="914400"/>
          </a:xfrm>
        </p:grpSpPr>
        <p:pic>
          <p:nvPicPr>
            <p:cNvPr id="13" name="图形 12" descr="剪贴板">
              <a:extLst>
                <a:ext uri="{FF2B5EF4-FFF2-40B4-BE49-F238E27FC236}">
                  <a16:creationId xmlns:a16="http://schemas.microsoft.com/office/drawing/2014/main" id="{66C51880-AB46-2E9E-0574-D1CF14CE52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4" name="文本框 13">
              <a:extLst>
                <a:ext uri="{FF2B5EF4-FFF2-40B4-BE49-F238E27FC236}">
                  <a16:creationId xmlns:a16="http://schemas.microsoft.com/office/drawing/2014/main" id="{29040439-6A89-F5F8-AB6C-9250D4219943}"/>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9" name="文本框 8">
            <a:extLst>
              <a:ext uri="{FF2B5EF4-FFF2-40B4-BE49-F238E27FC236}">
                <a16:creationId xmlns:a16="http://schemas.microsoft.com/office/drawing/2014/main" id="{B623A310-F08E-35BE-87FE-4C8849E05F37}"/>
              </a:ext>
            </a:extLst>
          </p:cNvPr>
          <p:cNvSpPr txBox="1"/>
          <p:nvPr/>
        </p:nvSpPr>
        <p:spPr>
          <a:xfrm>
            <a:off x="6275001" y="1336610"/>
            <a:ext cx="4361464" cy="528282"/>
          </a:xfrm>
          <a:prstGeom prst="rect">
            <a:avLst/>
          </a:prstGeom>
          <a:solidFill>
            <a:srgbClr val="004582"/>
          </a:solidFill>
        </p:spPr>
        <p:txBody>
          <a:bodyPr wrap="square" rtlCol="0" anchor="ctr">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药物治疗</a:t>
            </a:r>
          </a:p>
        </p:txBody>
      </p:sp>
      <p:sp>
        <p:nvSpPr>
          <p:cNvPr id="15" name="文本框 14">
            <a:extLst>
              <a:ext uri="{FF2B5EF4-FFF2-40B4-BE49-F238E27FC236}">
                <a16:creationId xmlns:a16="http://schemas.microsoft.com/office/drawing/2014/main" id="{BD25C84D-501B-335F-6AC3-E520AF2A35EE}"/>
              </a:ext>
            </a:extLst>
          </p:cNvPr>
          <p:cNvSpPr txBox="1"/>
          <p:nvPr/>
        </p:nvSpPr>
        <p:spPr>
          <a:xfrm>
            <a:off x="6275002" y="1961162"/>
            <a:ext cx="4361464" cy="4111447"/>
          </a:xfrm>
          <a:prstGeom prst="rect">
            <a:avLst/>
          </a:prstGeom>
          <a:solidFill>
            <a:srgbClr val="004582">
              <a:alpha val="8566"/>
            </a:srgbClr>
          </a:solidFill>
        </p:spPr>
        <p:txBody>
          <a:bodyPr wrap="square" lIns="180000" rIns="180000" rtlCol="0">
            <a:noAutofit/>
          </a:bodyPr>
          <a:lstStyle/>
          <a:p>
            <a:pPr marL="285750" indent="-285750" algn="just">
              <a:lnSpc>
                <a:spcPct val="150000"/>
              </a:lnSpc>
              <a:buFont typeface="Arial" panose="020B0604020202020204" pitchFamily="34" charset="0"/>
              <a:buChar char="•"/>
            </a:pPr>
            <a:r>
              <a:rPr lang="zh-CN" altLang="en-US" sz="1600" b="1" dirty="0">
                <a:solidFill>
                  <a:srgbClr val="C00000"/>
                </a:solidFill>
                <a:latin typeface="微软雅黑" panose="020B0503020204020204" pitchFamily="34" charset="-122"/>
                <a:ea typeface="微软雅黑" panose="020B0503020204020204" pitchFamily="34" charset="-122"/>
              </a:rPr>
              <a:t>高血压合并多种心血管危险因素、靶器官损害及心血管风险高危患者</a:t>
            </a:r>
            <a:r>
              <a:rPr lang="zh-CN" altLang="en-US" sz="1600" dirty="0">
                <a:latin typeface="微软雅黑" panose="020B0503020204020204" pitchFamily="34" charset="-122"/>
                <a:ea typeface="微软雅黑" panose="020B0503020204020204" pitchFamily="34" charset="-122"/>
              </a:rPr>
              <a:t>，建议积极生活方式干预同时</a:t>
            </a:r>
            <a:r>
              <a:rPr lang="zh-CN" altLang="en-US" sz="1600" b="1" dirty="0">
                <a:solidFill>
                  <a:srgbClr val="C00000"/>
                </a:solidFill>
                <a:latin typeface="微软雅黑" panose="020B0503020204020204" pitchFamily="34" charset="-122"/>
                <a:ea typeface="微软雅黑" panose="020B0503020204020204" pitchFamily="34" charset="-122"/>
              </a:rPr>
              <a:t>给予降尿酸药物</a:t>
            </a:r>
            <a:r>
              <a:rPr lang="zh-CN" altLang="en-US" sz="1600" dirty="0">
                <a:latin typeface="微软雅黑" panose="020B0503020204020204" pitchFamily="34" charset="-122"/>
                <a:ea typeface="微软雅黑" panose="020B0503020204020204" pitchFamily="34" charset="-122"/>
              </a:rPr>
              <a:t>治疗。</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临床常用的降尿酸药物包括</a:t>
            </a:r>
            <a:r>
              <a:rPr lang="zh-CN" altLang="en-US" sz="1600" b="1" dirty="0">
                <a:solidFill>
                  <a:srgbClr val="C00000"/>
                </a:solidFill>
                <a:latin typeface="微软雅黑" panose="020B0503020204020204" pitchFamily="34" charset="-122"/>
                <a:ea typeface="微软雅黑" panose="020B0503020204020204" pitchFamily="34" charset="-122"/>
              </a:rPr>
              <a:t>抑制尿酸合成和促进尿酸排泄</a:t>
            </a:r>
            <a:r>
              <a:rPr lang="zh-CN" altLang="en-US" sz="1600" dirty="0">
                <a:latin typeface="微软雅黑" panose="020B0503020204020204" pitchFamily="34" charset="-122"/>
                <a:ea typeface="微软雅黑" panose="020B0503020204020204" pitchFamily="34" charset="-122"/>
              </a:rPr>
              <a:t>等种类，抑制尿酸合成类药物包括别嘌醇和非布司他等；促进尿酸排泄类药物为苯溴马隆；碱化尿液药物包括枸橼酸盐和碳酸氢钠。</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有证据显示</a:t>
            </a:r>
            <a:r>
              <a:rPr lang="zh-CN" altLang="en-US" sz="1600" b="1" dirty="0">
                <a:solidFill>
                  <a:srgbClr val="C00000"/>
                </a:solidFill>
                <a:latin typeface="微软雅黑" panose="020B0503020204020204" pitchFamily="34" charset="-122"/>
                <a:ea typeface="微软雅黑" panose="020B0503020204020204" pitchFamily="34" charset="-122"/>
              </a:rPr>
              <a:t>某些</a:t>
            </a:r>
            <a:r>
              <a:rPr lang="en-US" altLang="zh-CN" sz="1600" b="1" dirty="0">
                <a:solidFill>
                  <a:srgbClr val="C00000"/>
                </a:solidFill>
                <a:latin typeface="微软雅黑" panose="020B0503020204020204" pitchFamily="34" charset="-122"/>
                <a:ea typeface="微软雅黑" panose="020B0503020204020204" pitchFamily="34" charset="-122"/>
              </a:rPr>
              <a:t>ARB</a:t>
            </a:r>
            <a:r>
              <a:rPr lang="zh-CN" altLang="en-US" sz="1600" b="1" dirty="0">
                <a:solidFill>
                  <a:srgbClr val="C00000"/>
                </a:solidFill>
                <a:latin typeface="微软雅黑" panose="020B0503020204020204" pitchFamily="34" charset="-122"/>
                <a:ea typeface="微软雅黑" panose="020B0503020204020204" pitchFamily="34" charset="-122"/>
              </a:rPr>
              <a:t>、</a:t>
            </a:r>
            <a:r>
              <a:rPr lang="en-US" altLang="zh-CN" sz="1600" b="1" dirty="0">
                <a:solidFill>
                  <a:srgbClr val="C00000"/>
                </a:solidFill>
                <a:latin typeface="微软雅黑" panose="020B0503020204020204" pitchFamily="34" charset="-122"/>
                <a:ea typeface="微软雅黑" panose="020B0503020204020204" pitchFamily="34" charset="-122"/>
              </a:rPr>
              <a:t>ARNI</a:t>
            </a:r>
            <a:r>
              <a:rPr lang="zh-CN" altLang="en-US" sz="1600" b="1" dirty="0">
                <a:solidFill>
                  <a:srgbClr val="C00000"/>
                </a:solidFill>
                <a:latin typeface="微软雅黑" panose="020B0503020204020204" pitchFamily="34" charset="-122"/>
                <a:ea typeface="微软雅黑" panose="020B0503020204020204" pitchFamily="34" charset="-122"/>
              </a:rPr>
              <a:t>以及二氢吡啶类</a:t>
            </a:r>
            <a:r>
              <a:rPr lang="en-US" altLang="zh-CN" sz="1600" b="1" dirty="0">
                <a:solidFill>
                  <a:srgbClr val="C00000"/>
                </a:solidFill>
                <a:latin typeface="微软雅黑" panose="020B0503020204020204" pitchFamily="34" charset="-122"/>
                <a:ea typeface="微软雅黑" panose="020B0503020204020204" pitchFamily="34" charset="-122"/>
              </a:rPr>
              <a:t>CCB</a:t>
            </a:r>
            <a:r>
              <a:rPr lang="zh-CN" altLang="en-US" sz="1600" b="1" dirty="0">
                <a:solidFill>
                  <a:srgbClr val="C00000"/>
                </a:solidFill>
                <a:latin typeface="微软雅黑" panose="020B0503020204020204" pitchFamily="34" charset="-122"/>
                <a:ea typeface="微软雅黑" panose="020B0503020204020204" pitchFamily="34" charset="-122"/>
              </a:rPr>
              <a:t>具有改善</a:t>
            </a:r>
            <a:r>
              <a:rPr lang="en-US" altLang="zh-CN" sz="1600" b="1" dirty="0">
                <a:solidFill>
                  <a:srgbClr val="C00000"/>
                </a:solidFill>
                <a:latin typeface="微软雅黑" panose="020B0503020204020204" pitchFamily="34" charset="-122"/>
                <a:ea typeface="微软雅黑" panose="020B0503020204020204" pitchFamily="34" charset="-122"/>
              </a:rPr>
              <a:t>HUA</a:t>
            </a:r>
            <a:r>
              <a:rPr lang="zh-CN" altLang="en-US" sz="1600" b="1" dirty="0">
                <a:solidFill>
                  <a:srgbClr val="C00000"/>
                </a:solidFill>
                <a:latin typeface="微软雅黑" panose="020B0503020204020204" pitchFamily="34" charset="-122"/>
                <a:ea typeface="微软雅黑" panose="020B0503020204020204" pitchFamily="34" charset="-122"/>
              </a:rPr>
              <a:t>的作用。</a:t>
            </a:r>
          </a:p>
        </p:txBody>
      </p:sp>
    </p:spTree>
    <p:extLst>
      <p:ext uri="{BB962C8B-B14F-4D97-AF65-F5344CB8AC3E}">
        <p14:creationId xmlns:p14="http://schemas.microsoft.com/office/powerpoint/2010/main" val="12507452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87D36C4E-1535-140F-BE8D-BE8C05A68E56}"/>
              </a:ext>
            </a:extLst>
          </p:cNvPr>
          <p:cNvSpPr txBox="1">
            <a:spLocks/>
          </p:cNvSpPr>
          <p:nvPr/>
        </p:nvSpPr>
        <p:spPr>
          <a:xfrm>
            <a:off x="807720" y="186189"/>
            <a:ext cx="107623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Microsoft YaHei" panose="020B0503020204020204" pitchFamily="34" charset="-122"/>
                <a:ea typeface="Microsoft YaHei" panose="020B0503020204020204" pitchFamily="34" charset="-122"/>
              </a:rPr>
              <a:t>5.3   </a:t>
            </a:r>
            <a:r>
              <a:rPr lang="zh-CN" altLang="en-US" sz="3200" b="1" dirty="0">
                <a:latin typeface="Microsoft YaHei" panose="020B0503020204020204" pitchFamily="34" charset="-122"/>
                <a:ea typeface="Microsoft YaHei" panose="020B0503020204020204" pitchFamily="34" charset="-122"/>
              </a:rPr>
              <a:t>改善和逆转高血压靶器官损害</a:t>
            </a:r>
          </a:p>
        </p:txBody>
      </p:sp>
      <p:grpSp>
        <p:nvGrpSpPr>
          <p:cNvPr id="4" name="组合 3">
            <a:extLst>
              <a:ext uri="{FF2B5EF4-FFF2-40B4-BE49-F238E27FC236}">
                <a16:creationId xmlns:a16="http://schemas.microsoft.com/office/drawing/2014/main" id="{1FE9BBFF-C1FB-98BC-C6A5-59661C4D691C}"/>
              </a:ext>
            </a:extLst>
          </p:cNvPr>
          <p:cNvGrpSpPr/>
          <p:nvPr/>
        </p:nvGrpSpPr>
        <p:grpSpPr>
          <a:xfrm>
            <a:off x="11016343" y="-71078"/>
            <a:ext cx="1360715" cy="911036"/>
            <a:chOff x="10809514" y="26404"/>
            <a:chExt cx="1375882" cy="914400"/>
          </a:xfrm>
        </p:grpSpPr>
        <p:pic>
          <p:nvPicPr>
            <p:cNvPr id="6" name="图形 5" descr="剪贴板">
              <a:extLst>
                <a:ext uri="{FF2B5EF4-FFF2-40B4-BE49-F238E27FC236}">
                  <a16:creationId xmlns:a16="http://schemas.microsoft.com/office/drawing/2014/main" id="{46B4A615-698B-E4B5-34A9-84C47C9F08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7" name="文本框 6">
              <a:extLst>
                <a:ext uri="{FF2B5EF4-FFF2-40B4-BE49-F238E27FC236}">
                  <a16:creationId xmlns:a16="http://schemas.microsoft.com/office/drawing/2014/main" id="{6AB391D9-FDF7-DEBD-8F23-659BF81FC2D3}"/>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12" name="文本框 11">
            <a:extLst>
              <a:ext uri="{FF2B5EF4-FFF2-40B4-BE49-F238E27FC236}">
                <a16:creationId xmlns:a16="http://schemas.microsoft.com/office/drawing/2014/main" id="{F2C4D16C-A68B-B7FA-FA00-B936B8296363}"/>
              </a:ext>
            </a:extLst>
          </p:cNvPr>
          <p:cNvSpPr txBox="1"/>
          <p:nvPr/>
        </p:nvSpPr>
        <p:spPr>
          <a:xfrm>
            <a:off x="6347062" y="1604073"/>
            <a:ext cx="4669281" cy="707886"/>
          </a:xfrm>
          <a:prstGeom prst="rect">
            <a:avLst/>
          </a:prstGeom>
          <a:solidFill>
            <a:srgbClr val="004582"/>
          </a:solidFill>
        </p:spPr>
        <p:txBody>
          <a:bodyPr wrap="square" rtlCol="0" anchor="ctr">
            <a:noAutofit/>
          </a:bodyPr>
          <a:lstStyle>
            <a:defPPr>
              <a:defRPr lang="zh-CN"/>
            </a:defPPr>
            <a:lvl1pPr algn="ctr">
              <a:defRPr sz="2000" b="1">
                <a:solidFill>
                  <a:schemeClr val="bg1"/>
                </a:solidFill>
                <a:latin typeface="微软雅黑" panose="020B0503020204020204" pitchFamily="34" charset="-122"/>
                <a:ea typeface="微软雅黑" panose="020B0503020204020204" pitchFamily="34" charset="-122"/>
              </a:defRPr>
            </a:lvl1pPr>
          </a:lstStyle>
          <a:p>
            <a:r>
              <a:rPr lang="zh-CN" altLang="en-US" dirty="0"/>
              <a:t>控制血压可以延缓靶器官损害的进展</a:t>
            </a:r>
            <a:endParaRPr lang="en-US" altLang="zh-CN" dirty="0"/>
          </a:p>
          <a:p>
            <a:r>
              <a:rPr lang="zh-CN" altLang="en-US" dirty="0"/>
              <a:t>并逆转心血管风险增长的趋势</a:t>
            </a:r>
          </a:p>
        </p:txBody>
      </p:sp>
      <p:sp>
        <p:nvSpPr>
          <p:cNvPr id="13" name="文本框 12">
            <a:extLst>
              <a:ext uri="{FF2B5EF4-FFF2-40B4-BE49-F238E27FC236}">
                <a16:creationId xmlns:a16="http://schemas.microsoft.com/office/drawing/2014/main" id="{FA5BC24C-68A8-3A59-3427-1E6647E62676}"/>
              </a:ext>
            </a:extLst>
          </p:cNvPr>
          <p:cNvSpPr txBox="1"/>
          <p:nvPr/>
        </p:nvSpPr>
        <p:spPr>
          <a:xfrm>
            <a:off x="1110148" y="1604073"/>
            <a:ext cx="4553740" cy="528282"/>
          </a:xfrm>
          <a:prstGeom prst="rect">
            <a:avLst/>
          </a:prstGeom>
          <a:solidFill>
            <a:srgbClr val="004582"/>
          </a:solidFill>
        </p:spPr>
        <p:txBody>
          <a:bodyPr wrap="square" rtlCol="0" anchor="ctr">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在确诊高血压后进行靶器官损害评估</a:t>
            </a:r>
          </a:p>
        </p:txBody>
      </p:sp>
      <p:sp>
        <p:nvSpPr>
          <p:cNvPr id="14" name="文本框 13">
            <a:extLst>
              <a:ext uri="{FF2B5EF4-FFF2-40B4-BE49-F238E27FC236}">
                <a16:creationId xmlns:a16="http://schemas.microsoft.com/office/drawing/2014/main" id="{DE69BA35-9B54-D11D-78FD-DCA1435A4A39}"/>
              </a:ext>
            </a:extLst>
          </p:cNvPr>
          <p:cNvSpPr txBox="1"/>
          <p:nvPr/>
        </p:nvSpPr>
        <p:spPr>
          <a:xfrm>
            <a:off x="1110148" y="2228624"/>
            <a:ext cx="4553741" cy="922315"/>
          </a:xfrm>
          <a:prstGeom prst="rect">
            <a:avLst/>
          </a:prstGeom>
          <a:solidFill>
            <a:srgbClr val="004582">
              <a:alpha val="8566"/>
            </a:srgbClr>
          </a:solidFill>
        </p:spPr>
        <p:txBody>
          <a:bodyPr wrap="square" rtlCol="0">
            <a:noAutofit/>
          </a:bodyPr>
          <a:lstStyle/>
          <a:p>
            <a:pPr marL="285750" indent="-285750">
              <a:lnSpc>
                <a:spcPct val="15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评估结果用于高血压分期以及心血管危险分层</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1600" b="1" dirty="0">
                <a:solidFill>
                  <a:srgbClr val="C00000"/>
                </a:solidFill>
                <a:latin typeface="Microsoft YaHei" panose="020B0503020204020204" pitchFamily="34" charset="-122"/>
                <a:ea typeface="Microsoft YaHei" panose="020B0503020204020204" pitchFamily="34" charset="-122"/>
              </a:rPr>
              <a:t>并可能影响药物治疗策略的决定和选择</a:t>
            </a:r>
            <a:r>
              <a:rPr lang="zh-CN" altLang="en-US" sz="1600" dirty="0">
                <a:solidFill>
                  <a:srgbClr val="C00000"/>
                </a:solidFill>
                <a:latin typeface="Microsoft YaHei" panose="020B0503020204020204" pitchFamily="34" charset="-122"/>
                <a:ea typeface="Microsoft YaHei" panose="020B0503020204020204" pitchFamily="34" charset="-122"/>
              </a:rPr>
              <a:t>。</a:t>
            </a:r>
          </a:p>
        </p:txBody>
      </p:sp>
      <p:sp>
        <p:nvSpPr>
          <p:cNvPr id="15" name="文本框 14">
            <a:extLst>
              <a:ext uri="{FF2B5EF4-FFF2-40B4-BE49-F238E27FC236}">
                <a16:creationId xmlns:a16="http://schemas.microsoft.com/office/drawing/2014/main" id="{5E750435-02E4-D72E-0436-67F55F550D93}"/>
              </a:ext>
            </a:extLst>
          </p:cNvPr>
          <p:cNvSpPr txBox="1"/>
          <p:nvPr/>
        </p:nvSpPr>
        <p:spPr>
          <a:xfrm>
            <a:off x="1110147" y="3443384"/>
            <a:ext cx="4553739" cy="528282"/>
          </a:xfrm>
          <a:prstGeom prst="rect">
            <a:avLst/>
          </a:prstGeom>
          <a:solidFill>
            <a:srgbClr val="004582"/>
          </a:solidFill>
        </p:spPr>
        <p:txBody>
          <a:bodyPr wrap="square" rtlCol="0" anchor="ctr">
            <a:noAutofit/>
          </a:bodyPr>
          <a:lstStyle>
            <a:defPPr>
              <a:defRPr lang="zh-CN"/>
            </a:defPPr>
            <a:lvl1pPr algn="ctr">
              <a:defRPr sz="2000" b="1">
                <a:solidFill>
                  <a:schemeClr val="bg1"/>
                </a:solidFill>
                <a:latin typeface="微软雅黑" panose="020B0503020204020204" pitchFamily="34" charset="-122"/>
                <a:ea typeface="微软雅黑" panose="020B0503020204020204" pitchFamily="34" charset="-122"/>
              </a:defRPr>
            </a:lvl1pPr>
          </a:lstStyle>
          <a:p>
            <a:r>
              <a:rPr lang="zh-CN" altLang="en-US" dirty="0"/>
              <a:t>在随访期间进行靶器官损害评估</a:t>
            </a:r>
            <a:endParaRPr lang="en-US" altLang="zh-CN" dirty="0"/>
          </a:p>
        </p:txBody>
      </p:sp>
      <p:sp>
        <p:nvSpPr>
          <p:cNvPr id="16" name="文本框 15">
            <a:extLst>
              <a:ext uri="{FF2B5EF4-FFF2-40B4-BE49-F238E27FC236}">
                <a16:creationId xmlns:a16="http://schemas.microsoft.com/office/drawing/2014/main" id="{69287990-4165-BE4E-4A24-AE24E8BEFD57}"/>
              </a:ext>
            </a:extLst>
          </p:cNvPr>
          <p:cNvSpPr txBox="1"/>
          <p:nvPr/>
        </p:nvSpPr>
        <p:spPr>
          <a:xfrm>
            <a:off x="1110148" y="4067936"/>
            <a:ext cx="4553737" cy="1622392"/>
          </a:xfrm>
          <a:prstGeom prst="rect">
            <a:avLst/>
          </a:prstGeom>
          <a:solidFill>
            <a:srgbClr val="004582">
              <a:alpha val="8566"/>
            </a:srgbClr>
          </a:solidFill>
        </p:spPr>
        <p:txBody>
          <a:bodyPr wrap="square" rtlCol="0">
            <a:noAutofit/>
          </a:bodyPr>
          <a:lstStyle/>
          <a:p>
            <a:pPr marL="285750" indent="-285750">
              <a:lnSpc>
                <a:spcPct val="15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可以帮助判断治疗效果</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1600" b="1" dirty="0">
                <a:solidFill>
                  <a:srgbClr val="C00000"/>
                </a:solidFill>
                <a:latin typeface="Microsoft YaHei" panose="020B0503020204020204" pitchFamily="34" charset="-122"/>
                <a:ea typeface="Microsoft YaHei" panose="020B0503020204020204" pitchFamily="34" charset="-122"/>
              </a:rPr>
              <a:t>靶器官损害的改善可能表明治疗成功</a:t>
            </a:r>
            <a:endParaRPr lang="en-US" altLang="zh-CN" sz="1600" b="1" dirty="0">
              <a:solidFill>
                <a:srgbClr val="C00000"/>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相反，靶器官损害持续或加重提示需要重新审查治疗方案以及药物依从性。</a:t>
            </a:r>
          </a:p>
        </p:txBody>
      </p:sp>
      <p:sp>
        <p:nvSpPr>
          <p:cNvPr id="18" name="文本框 17">
            <a:extLst>
              <a:ext uri="{FF2B5EF4-FFF2-40B4-BE49-F238E27FC236}">
                <a16:creationId xmlns:a16="http://schemas.microsoft.com/office/drawing/2014/main" id="{9666B900-286A-F451-48AD-A671F690AF0B}"/>
              </a:ext>
            </a:extLst>
          </p:cNvPr>
          <p:cNvSpPr txBox="1"/>
          <p:nvPr/>
        </p:nvSpPr>
        <p:spPr>
          <a:xfrm>
            <a:off x="6347062" y="2491680"/>
            <a:ext cx="4669281" cy="3198648"/>
          </a:xfrm>
          <a:prstGeom prst="rect">
            <a:avLst/>
          </a:prstGeom>
          <a:solidFill>
            <a:srgbClr val="004582">
              <a:alpha val="8566"/>
            </a:srgbClr>
          </a:solidFill>
        </p:spPr>
        <p:txBody>
          <a:bodyPr wrap="square" lIns="180000" rIns="216000" rtlCol="0">
            <a:noAutofit/>
          </a:bodyPr>
          <a:lstStyle/>
          <a:p>
            <a:pPr marL="285750" indent="-285750" algn="just">
              <a:lnSpc>
                <a:spcPct val="150000"/>
              </a:lnSpc>
              <a:buFont typeface="Arial" panose="020B0604020202020204" pitchFamily="34" charset="0"/>
              <a:buChar char="•"/>
            </a:pPr>
            <a:r>
              <a:rPr lang="zh-CN" altLang="en-US" sz="1600" b="1" dirty="0">
                <a:solidFill>
                  <a:srgbClr val="C00000"/>
                </a:solidFill>
                <a:latin typeface="微软雅黑" panose="020B0503020204020204" pitchFamily="34" charset="-122"/>
                <a:ea typeface="微软雅黑" panose="020B0503020204020204" pitchFamily="34" charset="-122"/>
              </a:rPr>
              <a:t>降压治疗逆转</a:t>
            </a:r>
            <a:r>
              <a:rPr lang="en-US" altLang="zh-CN" sz="1600" b="1" dirty="0">
                <a:solidFill>
                  <a:srgbClr val="C00000"/>
                </a:solidFill>
                <a:latin typeface="微软雅黑" panose="020B0503020204020204" pitchFamily="34" charset="-122"/>
                <a:ea typeface="微软雅黑" panose="020B0503020204020204" pitchFamily="34" charset="-122"/>
              </a:rPr>
              <a:t>LVH</a:t>
            </a:r>
            <a:r>
              <a:rPr lang="zh-CN" altLang="en-US" sz="1600" dirty="0">
                <a:latin typeface="微软雅黑" panose="020B0503020204020204" pitchFamily="34" charset="-122"/>
                <a:ea typeface="微软雅黑" panose="020B0503020204020204" pitchFamily="34" charset="-122"/>
              </a:rPr>
              <a:t>可降低心血管事件发生和死亡风险</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治疗引起的</a:t>
            </a:r>
            <a:r>
              <a:rPr lang="zh-CN" altLang="en-US" sz="1600" b="1" dirty="0">
                <a:solidFill>
                  <a:srgbClr val="C00000"/>
                </a:solidFill>
                <a:latin typeface="微软雅黑" panose="020B0503020204020204" pitchFamily="34" charset="-122"/>
                <a:ea typeface="微软雅黑" panose="020B0503020204020204" pitchFamily="34" charset="-122"/>
              </a:rPr>
              <a:t>尿蛋白排泄量减少可降低心血管事件发生率和肾脏疾病进展速度</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治疗引起的</a:t>
            </a:r>
            <a:r>
              <a:rPr lang="en-US" altLang="zh-CN" sz="1600" b="1" dirty="0">
                <a:solidFill>
                  <a:srgbClr val="C00000"/>
                </a:solidFill>
                <a:latin typeface="微软雅黑" panose="020B0503020204020204" pitchFamily="34" charset="-122"/>
                <a:ea typeface="微软雅黑" panose="020B0503020204020204" pitchFamily="34" charset="-122"/>
              </a:rPr>
              <a:t>eGFR</a:t>
            </a:r>
            <a:r>
              <a:rPr lang="zh-CN" altLang="en-US" sz="1600" b="1" dirty="0">
                <a:solidFill>
                  <a:srgbClr val="C00000"/>
                </a:solidFill>
                <a:latin typeface="微软雅黑" panose="020B0503020204020204" pitchFamily="34" charset="-122"/>
                <a:ea typeface="微软雅黑" panose="020B0503020204020204" pitchFamily="34" charset="-122"/>
              </a:rPr>
              <a:t>变化</a:t>
            </a:r>
            <a:r>
              <a:rPr lang="zh-CN" altLang="en-US" sz="1600" dirty="0">
                <a:latin typeface="微软雅黑" panose="020B0503020204020204" pitchFamily="34" charset="-122"/>
                <a:ea typeface="微软雅黑" panose="020B0503020204020204" pitchFamily="34" charset="-122"/>
              </a:rPr>
              <a:t>可预测心血管事件和</a:t>
            </a:r>
            <a:r>
              <a:rPr lang="en-US" altLang="zh-CN" sz="1600" dirty="0">
                <a:latin typeface="微软雅黑" panose="020B0503020204020204" pitchFamily="34" charset="-122"/>
                <a:ea typeface="微软雅黑" panose="020B0503020204020204" pitchFamily="34" charset="-122"/>
              </a:rPr>
              <a:t>ESRD</a:t>
            </a:r>
            <a:r>
              <a:rPr lang="zh-CN" altLang="en-US" sz="1600" dirty="0">
                <a:latin typeface="微软雅黑" panose="020B0503020204020204" pitchFamily="34" charset="-122"/>
                <a:ea typeface="微软雅黑" panose="020B0503020204020204" pitchFamily="34" charset="-122"/>
              </a:rPr>
              <a:t>进展</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心血管疾病风险随着</a:t>
            </a:r>
            <a:r>
              <a:rPr lang="zh-CN" altLang="en-US" sz="1600" b="1" dirty="0">
                <a:solidFill>
                  <a:srgbClr val="C00000"/>
                </a:solidFill>
                <a:latin typeface="微软雅黑" panose="020B0503020204020204" pitchFamily="34" charset="-122"/>
                <a:ea typeface="微软雅黑" panose="020B0503020204020204" pitchFamily="34" charset="-122"/>
              </a:rPr>
              <a:t>颈动脉</a:t>
            </a:r>
            <a:r>
              <a:rPr lang="en-US" altLang="zh-CN" sz="1600" b="1" dirty="0">
                <a:solidFill>
                  <a:srgbClr val="C00000"/>
                </a:solidFill>
                <a:latin typeface="微软雅黑" panose="020B0503020204020204" pitchFamily="34" charset="-122"/>
                <a:ea typeface="微软雅黑" panose="020B0503020204020204" pitchFamily="34" charset="-122"/>
              </a:rPr>
              <a:t>IMT</a:t>
            </a:r>
            <a:r>
              <a:rPr lang="zh-CN" altLang="en-US" sz="1600" b="1" dirty="0">
                <a:solidFill>
                  <a:srgbClr val="C00000"/>
                </a:solidFill>
                <a:latin typeface="微软雅黑" panose="020B0503020204020204" pitchFamily="34" charset="-122"/>
                <a:ea typeface="微软雅黑" panose="020B0503020204020204" pitchFamily="34" charset="-122"/>
              </a:rPr>
              <a:t>进展的减少</a:t>
            </a:r>
            <a:r>
              <a:rPr lang="zh-CN" altLang="en-US" sz="1600" dirty="0">
                <a:latin typeface="微软雅黑" panose="020B0503020204020204" pitchFamily="34" charset="-122"/>
                <a:ea typeface="微软雅黑" panose="020B0503020204020204" pitchFamily="34" charset="-122"/>
              </a:rPr>
              <a:t>而降低</a:t>
            </a:r>
          </a:p>
        </p:txBody>
      </p:sp>
    </p:spTree>
    <p:extLst>
      <p:ext uri="{BB962C8B-B14F-4D97-AF65-F5344CB8AC3E}">
        <p14:creationId xmlns:p14="http://schemas.microsoft.com/office/powerpoint/2010/main" val="2267636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82D95D-B269-83C8-530C-A07FFD6A75FC}"/>
              </a:ext>
            </a:extLst>
          </p:cNvPr>
          <p:cNvSpPr/>
          <p:nvPr/>
        </p:nvSpPr>
        <p:spPr>
          <a:xfrm>
            <a:off x="1146354" y="2306226"/>
            <a:ext cx="9899290" cy="224305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400" dirty="0">
                <a:solidFill>
                  <a:schemeClr val="tx1"/>
                </a:solidFill>
                <a:latin typeface="Microsoft YaHei" panose="020B0503020204020204" pitchFamily="34" charset="-122"/>
                <a:ea typeface="Microsoft YaHei" panose="020B0503020204020204" pitchFamily="34" charset="-122"/>
              </a:rPr>
              <a:t>●  在</a:t>
            </a:r>
            <a:r>
              <a:rPr lang="zh-CN" altLang="en-US" sz="2400" b="1" dirty="0">
                <a:solidFill>
                  <a:schemeClr val="tx1"/>
                </a:solidFill>
                <a:latin typeface="Microsoft YaHei" panose="020B0503020204020204" pitchFamily="34" charset="-122"/>
                <a:ea typeface="Microsoft YaHei" panose="020B0503020204020204" pitchFamily="34" charset="-122"/>
              </a:rPr>
              <a:t>随访期间进行靶器官损害</a:t>
            </a:r>
            <a:r>
              <a:rPr lang="zh-CN" altLang="en-US" sz="2400" dirty="0">
                <a:solidFill>
                  <a:schemeClr val="tx1"/>
                </a:solidFill>
                <a:latin typeface="Microsoft YaHei" panose="020B0503020204020204" pitchFamily="34" charset="-122"/>
                <a:ea typeface="Microsoft YaHei" panose="020B0503020204020204" pitchFamily="34" charset="-122"/>
              </a:rPr>
              <a:t>评估可以帮助判断治疗效果。重复进行靶器官损害评估应</a:t>
            </a:r>
            <a:r>
              <a:rPr lang="zh-CN" altLang="en-US" sz="2400" b="1" dirty="0">
                <a:solidFill>
                  <a:schemeClr val="tx1"/>
                </a:solidFill>
                <a:latin typeface="Microsoft YaHei" panose="020B0503020204020204" pitchFamily="34" charset="-122"/>
                <a:ea typeface="Microsoft YaHei" panose="020B0503020204020204" pitchFamily="34" charset="-122"/>
              </a:rPr>
              <a:t>成为高血压患者随访的重要内容</a:t>
            </a:r>
            <a:r>
              <a:rPr lang="zh-CN" altLang="en-US" sz="2400" dirty="0">
                <a:solidFill>
                  <a:schemeClr val="tx1"/>
                </a:solidFill>
                <a:latin typeface="Microsoft YaHei" panose="020B0503020204020204" pitchFamily="34" charset="-122"/>
                <a:ea typeface="Microsoft YaHei" panose="020B0503020204020204" pitchFamily="34" charset="-122"/>
              </a:rPr>
              <a:t>（</a:t>
            </a:r>
            <a:r>
              <a:rPr lang="en-US" altLang="zh-CN" sz="2400" dirty="0">
                <a:solidFill>
                  <a:schemeClr val="tx1"/>
                </a:solidFill>
                <a:latin typeface="Microsoft YaHei" panose="020B0503020204020204" pitchFamily="34" charset="-122"/>
                <a:ea typeface="Microsoft YaHei" panose="020B0503020204020204" pitchFamily="34" charset="-122"/>
              </a:rPr>
              <a:t>Ⅰ</a:t>
            </a:r>
            <a:r>
              <a:rPr lang="zh-CN" altLang="en-US" sz="2400" dirty="0">
                <a:solidFill>
                  <a:schemeClr val="tx1"/>
                </a:solidFill>
                <a:latin typeface="Microsoft YaHei" panose="020B0503020204020204" pitchFamily="34" charset="-122"/>
                <a:ea typeface="Microsoft YaHei" panose="020B0503020204020204" pitchFamily="34" charset="-122"/>
              </a:rPr>
              <a:t>，</a:t>
            </a:r>
            <a:r>
              <a:rPr lang="en-US" altLang="zh-CN" sz="2400" dirty="0">
                <a:solidFill>
                  <a:schemeClr val="tx1"/>
                </a:solidFill>
                <a:latin typeface="Microsoft YaHei" panose="020B0503020204020204" pitchFamily="34" charset="-122"/>
                <a:ea typeface="Microsoft YaHei" panose="020B0503020204020204" pitchFamily="34" charset="-122"/>
              </a:rPr>
              <a:t>B</a:t>
            </a:r>
            <a:r>
              <a:rPr lang="zh-CN" altLang="en-US" sz="24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400" dirty="0">
                <a:solidFill>
                  <a:schemeClr val="tx1"/>
                </a:solidFill>
                <a:latin typeface="Microsoft YaHei" panose="020B0503020204020204" pitchFamily="34" charset="-122"/>
                <a:ea typeface="Microsoft YaHei" panose="020B0503020204020204" pitchFamily="34" charset="-122"/>
              </a:rPr>
              <a:t>●  降压治疗</a:t>
            </a:r>
            <a:r>
              <a:rPr lang="zh-CN" altLang="en-US" sz="2400" b="1" dirty="0">
                <a:solidFill>
                  <a:schemeClr val="tx1"/>
                </a:solidFill>
                <a:latin typeface="Microsoft YaHei" panose="020B0503020204020204" pitchFamily="34" charset="-122"/>
                <a:ea typeface="Microsoft YaHei" panose="020B0503020204020204" pitchFamily="34" charset="-122"/>
              </a:rPr>
              <a:t>可以逆转某些类型的靶器官损害</a:t>
            </a:r>
            <a:r>
              <a:rPr lang="zh-CN" altLang="en-US" sz="2400" dirty="0">
                <a:solidFill>
                  <a:schemeClr val="tx1"/>
                </a:solidFill>
                <a:latin typeface="Microsoft YaHei" panose="020B0503020204020204" pitchFamily="34" charset="-122"/>
                <a:ea typeface="Microsoft YaHei" panose="020B0503020204020204" pitchFamily="34" charset="-122"/>
              </a:rPr>
              <a:t>，或延缓靶器官损害的进展并逆转心血管疾病风险进行性增高的趋势。</a:t>
            </a:r>
          </a:p>
        </p:txBody>
      </p:sp>
      <p:sp>
        <p:nvSpPr>
          <p:cNvPr id="3" name="圆角矩形 4">
            <a:extLst>
              <a:ext uri="{FF2B5EF4-FFF2-40B4-BE49-F238E27FC236}">
                <a16:creationId xmlns:a16="http://schemas.microsoft.com/office/drawing/2014/main" id="{44F0DB2E-5873-B1E4-B65E-F441E26B2E3E}"/>
              </a:ext>
            </a:extLst>
          </p:cNvPr>
          <p:cNvSpPr/>
          <p:nvPr/>
        </p:nvSpPr>
        <p:spPr>
          <a:xfrm>
            <a:off x="714801" y="1913389"/>
            <a:ext cx="10762397" cy="3028725"/>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grpSp>
        <p:nvGrpSpPr>
          <p:cNvPr id="4" name="组合 3">
            <a:extLst>
              <a:ext uri="{FF2B5EF4-FFF2-40B4-BE49-F238E27FC236}">
                <a16:creationId xmlns:a16="http://schemas.microsoft.com/office/drawing/2014/main" id="{1FE9BBFF-C1FB-98BC-C6A5-59661C4D691C}"/>
              </a:ext>
            </a:extLst>
          </p:cNvPr>
          <p:cNvGrpSpPr/>
          <p:nvPr/>
        </p:nvGrpSpPr>
        <p:grpSpPr>
          <a:xfrm>
            <a:off x="11016343" y="-71078"/>
            <a:ext cx="1360715" cy="911036"/>
            <a:chOff x="10809514" y="26404"/>
            <a:chExt cx="1375882" cy="914400"/>
          </a:xfrm>
        </p:grpSpPr>
        <p:pic>
          <p:nvPicPr>
            <p:cNvPr id="6" name="图形 5" descr="剪贴板">
              <a:extLst>
                <a:ext uri="{FF2B5EF4-FFF2-40B4-BE49-F238E27FC236}">
                  <a16:creationId xmlns:a16="http://schemas.microsoft.com/office/drawing/2014/main" id="{46B4A615-698B-E4B5-34A9-84C47C9F08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7" name="文本框 6">
              <a:extLst>
                <a:ext uri="{FF2B5EF4-FFF2-40B4-BE49-F238E27FC236}">
                  <a16:creationId xmlns:a16="http://schemas.microsoft.com/office/drawing/2014/main" id="{6AB391D9-FDF7-DEBD-8F23-659BF81FC2D3}"/>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9" name="矩形 8">
            <a:extLst>
              <a:ext uri="{FF2B5EF4-FFF2-40B4-BE49-F238E27FC236}">
                <a16:creationId xmlns:a16="http://schemas.microsoft.com/office/drawing/2014/main" id="{2F8D5CE5-6807-516B-22C7-551F2575273C}"/>
              </a:ext>
            </a:extLst>
          </p:cNvPr>
          <p:cNvSpPr/>
          <p:nvPr/>
        </p:nvSpPr>
        <p:spPr>
          <a:xfrm>
            <a:off x="714800" y="726254"/>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5M   </a:t>
            </a:r>
            <a:r>
              <a:rPr lang="zh-CN" altLang="en-US" sz="3200" b="1" dirty="0">
                <a:solidFill>
                  <a:srgbClr val="004582"/>
                </a:solidFill>
                <a:latin typeface="Microsoft YaHei" panose="020B0503020204020204" pitchFamily="34" charset="-122"/>
                <a:ea typeface="Microsoft YaHei" panose="020B0503020204020204" pitchFamily="34" charset="-122"/>
              </a:rPr>
              <a:t>改善和逆转高血压靶器官损害</a:t>
            </a:r>
          </a:p>
        </p:txBody>
      </p:sp>
    </p:spTree>
    <p:extLst>
      <p:ext uri="{BB962C8B-B14F-4D97-AF65-F5344CB8AC3E}">
        <p14:creationId xmlns:p14="http://schemas.microsoft.com/office/powerpoint/2010/main" val="838632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对象 2">
            <a:extLst>
              <a:ext uri="{FF2B5EF4-FFF2-40B4-BE49-F238E27FC236}">
                <a16:creationId xmlns:a16="http://schemas.microsoft.com/office/drawing/2014/main" id="{AD67BEA6-0DDC-A079-0551-A0AA8D45DB00}"/>
              </a:ext>
            </a:extLst>
          </p:cNvPr>
          <p:cNvGraphicFramePr>
            <a:graphicFrameLocks noGrp="1"/>
          </p:cNvGraphicFramePr>
          <p:nvPr>
            <p:extLst>
              <p:ext uri="{D42A27DB-BD31-4B8C-83A1-F6EECF244321}">
                <p14:modId xmlns:p14="http://schemas.microsoft.com/office/powerpoint/2010/main" val="1638945255"/>
              </p:ext>
            </p:extLst>
          </p:nvPr>
        </p:nvGraphicFramePr>
        <p:xfrm>
          <a:off x="667423" y="1603126"/>
          <a:ext cx="10607796" cy="4719614"/>
        </p:xfrm>
        <a:graphic>
          <a:graphicData uri="http://schemas.openxmlformats.org/drawingml/2006/chart">
            <c:chart xmlns:c="http://schemas.openxmlformats.org/drawingml/2006/chart" xmlns:r="http://schemas.openxmlformats.org/officeDocument/2006/relationships" r:id="rId2"/>
          </a:graphicData>
        </a:graphic>
      </p:graphicFrame>
      <p:sp>
        <p:nvSpPr>
          <p:cNvPr id="15367" name="文本框 9"/>
          <p:cNvSpPr txBox="1">
            <a:spLocks noChangeArrowheads="1"/>
          </p:cNvSpPr>
          <p:nvPr/>
        </p:nvSpPr>
        <p:spPr bwMode="auto">
          <a:xfrm>
            <a:off x="2084416" y="2132487"/>
            <a:ext cx="168988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spcBef>
                <a:spcPct val="0"/>
              </a:spcBef>
              <a:buNone/>
            </a:pPr>
            <a:r>
              <a:rPr lang="en-US" altLang="zh-CN" sz="1050" dirty="0">
                <a:latin typeface="微软雅黑" panose="020B0503020204020204" charset="-122"/>
                <a:ea typeface="微软雅黑" panose="020B0503020204020204" charset="-122"/>
              </a:rPr>
              <a:t>*</a:t>
            </a:r>
            <a:r>
              <a:rPr lang="zh-CN" altLang="en-US" sz="1050" dirty="0">
                <a:latin typeface="微软雅黑" panose="020B0503020204020204" charset="-122"/>
                <a:ea typeface="微软雅黑" panose="020B0503020204020204" charset="-122"/>
              </a:rPr>
              <a:t>患病粗率，</a:t>
            </a:r>
            <a:r>
              <a:rPr lang="en-US" altLang="zh-CN" sz="1050" baseline="30000" dirty="0">
                <a:latin typeface="微软雅黑" panose="020B0503020204020204" charset="-122"/>
                <a:ea typeface="微软雅黑" panose="020B0503020204020204" charset="-122"/>
              </a:rPr>
              <a:t>#</a:t>
            </a:r>
            <a:r>
              <a:rPr lang="zh-CN" altLang="en-US" sz="1050" dirty="0">
                <a:latin typeface="微软雅黑" panose="020B0503020204020204" charset="-122"/>
                <a:ea typeface="微软雅黑" panose="020B0503020204020204" charset="-122"/>
              </a:rPr>
              <a:t> 加权患病率</a:t>
            </a:r>
          </a:p>
        </p:txBody>
      </p:sp>
      <p:sp>
        <p:nvSpPr>
          <p:cNvPr id="10" name="标题 1"/>
          <p:cNvSpPr txBox="1"/>
          <p:nvPr/>
        </p:nvSpPr>
        <p:spPr>
          <a:xfrm>
            <a:off x="915160" y="148871"/>
            <a:ext cx="9871710" cy="820945"/>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charset="-122"/>
                <a:ea typeface="微软雅黑" panose="020B0503020204020204" charset="-122"/>
                <a:cs typeface="+mj-cs"/>
              </a:defRPr>
            </a:lvl1pPr>
          </a:lstStyle>
          <a:p>
            <a:r>
              <a:rPr lang="zh-CN" altLang="en-US" dirty="0">
                <a:latin typeface="微软雅黑" panose="020B0503020204020204" pitchFamily="34" charset="-122"/>
                <a:ea typeface="微软雅黑" panose="020B0503020204020204" pitchFamily="34" charset="-122"/>
              </a:rPr>
              <a:t>中国高血压的患病率总体呈增高的趋势</a:t>
            </a:r>
          </a:p>
        </p:txBody>
      </p:sp>
      <p:sp>
        <p:nvSpPr>
          <p:cNvPr id="14" name="TextBox 6"/>
          <p:cNvSpPr txBox="1">
            <a:spLocks noChangeArrowheads="1"/>
          </p:cNvSpPr>
          <p:nvPr/>
        </p:nvSpPr>
        <p:spPr bwMode="auto">
          <a:xfrm rot="16200000">
            <a:off x="42829" y="3159092"/>
            <a:ext cx="1688307" cy="30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Tx/>
              <a:buNone/>
            </a:pPr>
            <a:r>
              <a:rPr lang="zh-CN" altLang="en-US" sz="1350" dirty="0">
                <a:latin typeface="微软雅黑" panose="020B0503020204020204" charset="-122"/>
                <a:ea typeface="微软雅黑" panose="020B0503020204020204" charset="-122"/>
              </a:rPr>
              <a:t>患病率</a:t>
            </a:r>
          </a:p>
        </p:txBody>
      </p:sp>
      <p:sp>
        <p:nvSpPr>
          <p:cNvPr id="4" name="文本框 3">
            <a:extLst>
              <a:ext uri="{FF2B5EF4-FFF2-40B4-BE49-F238E27FC236}">
                <a16:creationId xmlns:a16="http://schemas.microsoft.com/office/drawing/2014/main" id="{C3C60B63-BE99-2C4B-3B8B-6F05BFE6C23A}"/>
              </a:ext>
            </a:extLst>
          </p:cNvPr>
          <p:cNvSpPr txBox="1"/>
          <p:nvPr/>
        </p:nvSpPr>
        <p:spPr>
          <a:xfrm>
            <a:off x="1" y="969816"/>
            <a:ext cx="12192000" cy="783277"/>
          </a:xfrm>
          <a:prstGeom prst="rect">
            <a:avLst/>
          </a:prstGeom>
          <a:solidFill>
            <a:schemeClr val="bg1">
              <a:lumMod val="85000"/>
            </a:schemeClr>
          </a:solidFill>
        </p:spPr>
        <p:txBody>
          <a:bodyPr wrap="square" lIns="1044000" rIns="1080000" anchor="ctr">
            <a:noAutofit/>
          </a:bodyPr>
          <a:lstStyle>
            <a:defPPr>
              <a:defRPr lang="zh-CN"/>
            </a:defPPr>
            <a:lvl1pPr algn="ctr">
              <a:lnSpc>
                <a:spcPct val="100000"/>
              </a:lnSpc>
              <a:spcAft>
                <a:spcPts val="600"/>
              </a:spcAft>
              <a:defRPr sz="1400" b="0" spc="40">
                <a:effectLst/>
                <a:latin typeface="Microsoft YaHei" panose="020B0503020204020204" pitchFamily="34" charset="-122"/>
                <a:ea typeface="Microsoft YaHei" panose="020B0503020204020204" pitchFamily="34" charset="-122"/>
                <a:cs typeface="Arial" panose="020B0604020202020204" pitchFamily="34" charset="0"/>
              </a:defRPr>
            </a:lvl1pPr>
          </a:lstStyle>
          <a:p>
            <a:r>
              <a:rPr lang="zh-CN" altLang="en-US" dirty="0"/>
              <a:t>与</a:t>
            </a:r>
            <a:r>
              <a:rPr lang="en-US" altLang="zh-CN" dirty="0"/>
              <a:t>1958-1959</a:t>
            </a:r>
            <a:r>
              <a:rPr lang="zh-CN" altLang="en-US" dirty="0"/>
              <a:t>年、</a:t>
            </a:r>
            <a:r>
              <a:rPr lang="en-US" altLang="zh-CN" dirty="0"/>
              <a:t>1991</a:t>
            </a:r>
            <a:r>
              <a:rPr lang="zh-CN" altLang="en-US" dirty="0"/>
              <a:t>年、</a:t>
            </a:r>
            <a:r>
              <a:rPr lang="en-US" altLang="zh-CN" dirty="0"/>
              <a:t>2002</a:t>
            </a:r>
            <a:r>
              <a:rPr lang="zh-CN" altLang="en-US" dirty="0"/>
              <a:t>年 、</a:t>
            </a:r>
            <a:r>
              <a:rPr lang="en-US" altLang="zh-CN" dirty="0"/>
              <a:t>2012</a:t>
            </a:r>
            <a:r>
              <a:rPr lang="zh-CN" altLang="en-US" dirty="0"/>
              <a:t>年和</a:t>
            </a:r>
            <a:r>
              <a:rPr lang="en-US" altLang="zh-CN" dirty="0"/>
              <a:t>2012—2015</a:t>
            </a:r>
            <a:r>
              <a:rPr lang="zh-CN" altLang="en-US" dirty="0"/>
              <a:t>年进行过的</a:t>
            </a:r>
            <a:r>
              <a:rPr lang="en-US" altLang="zh-CN" dirty="0"/>
              <a:t>5</a:t>
            </a:r>
            <a:r>
              <a:rPr lang="zh-CN" altLang="en-US" dirty="0"/>
              <a:t>次全国范围内的高血压抽样调查相比，</a:t>
            </a:r>
            <a:endParaRPr lang="en-US" altLang="zh-CN" dirty="0"/>
          </a:p>
          <a:p>
            <a:r>
              <a:rPr lang="zh-CN" altLang="en-US" dirty="0"/>
              <a:t>虽然各次调查总人数、年龄和诊断标准不完全一致，但患病率总体呈增高的趋势</a:t>
            </a:r>
          </a:p>
        </p:txBody>
      </p:sp>
      <p:sp>
        <p:nvSpPr>
          <p:cNvPr id="7" name="文本框 6">
            <a:extLst>
              <a:ext uri="{FF2B5EF4-FFF2-40B4-BE49-F238E27FC236}">
                <a16:creationId xmlns:a16="http://schemas.microsoft.com/office/drawing/2014/main" id="{AD87E15F-8781-87C2-5EC8-E8D9BF3FF48D}"/>
              </a:ext>
            </a:extLst>
          </p:cNvPr>
          <p:cNvSpPr txBox="1"/>
          <p:nvPr/>
        </p:nvSpPr>
        <p:spPr>
          <a:xfrm>
            <a:off x="1774734" y="5873807"/>
            <a:ext cx="1624073" cy="400110"/>
          </a:xfrm>
          <a:prstGeom prst="rect">
            <a:avLst/>
          </a:prstGeom>
          <a:noFill/>
        </p:spPr>
        <p:txBody>
          <a:bodyPr wrap="square">
            <a:spAutoFit/>
          </a:bodyPr>
          <a:lstStyle/>
          <a:p>
            <a:pPr algn="ctr"/>
            <a:r>
              <a:rPr lang="zh-CN" altLang="en-US" sz="1000" dirty="0">
                <a:latin typeface="Microsoft YaHei" panose="020B0503020204020204" pitchFamily="34" charset="-122"/>
                <a:ea typeface="Microsoft YaHei" panose="020B0503020204020204" pitchFamily="34" charset="-122"/>
              </a:rPr>
              <a:t>中国医学科学院重点项目</a:t>
            </a:r>
            <a:r>
              <a:rPr lang="en-US" altLang="zh-CN" sz="1000" dirty="0">
                <a:latin typeface="Microsoft YaHei" panose="020B0503020204020204" pitchFamily="34" charset="-122"/>
                <a:ea typeface="Microsoft YaHei" panose="020B0503020204020204" pitchFamily="34" charset="-122"/>
              </a:rPr>
              <a:t>-</a:t>
            </a:r>
            <a:r>
              <a:rPr lang="zh-CN" altLang="en-US" sz="1000" dirty="0">
                <a:latin typeface="Microsoft YaHei" panose="020B0503020204020204" pitchFamily="34" charset="-122"/>
                <a:ea typeface="Microsoft YaHei" panose="020B0503020204020204" pitchFamily="34" charset="-122"/>
              </a:rPr>
              <a:t>高血压研究</a:t>
            </a:r>
          </a:p>
        </p:txBody>
      </p:sp>
      <p:sp>
        <p:nvSpPr>
          <p:cNvPr id="8" name="文本框 7">
            <a:extLst>
              <a:ext uri="{FF2B5EF4-FFF2-40B4-BE49-F238E27FC236}">
                <a16:creationId xmlns:a16="http://schemas.microsoft.com/office/drawing/2014/main" id="{8B45B7AA-0577-F0E4-4947-9081A7A991C0}"/>
              </a:ext>
            </a:extLst>
          </p:cNvPr>
          <p:cNvSpPr txBox="1"/>
          <p:nvPr/>
        </p:nvSpPr>
        <p:spPr>
          <a:xfrm>
            <a:off x="3267289" y="5873807"/>
            <a:ext cx="1624073" cy="400110"/>
          </a:xfrm>
          <a:prstGeom prst="rect">
            <a:avLst/>
          </a:prstGeom>
          <a:noFill/>
        </p:spPr>
        <p:txBody>
          <a:bodyPr wrap="square">
            <a:spAutoFit/>
          </a:bodyPr>
          <a:lstStyle/>
          <a:p>
            <a:pPr algn="ctr"/>
            <a:r>
              <a:rPr lang="zh-CN" altLang="en-US" sz="1000" dirty="0">
                <a:latin typeface="Microsoft YaHei" panose="020B0503020204020204" pitchFamily="34" charset="-122"/>
                <a:ea typeface="Microsoft YaHei" panose="020B0503020204020204" pitchFamily="34" charset="-122"/>
              </a:rPr>
              <a:t>全国高血压</a:t>
            </a:r>
            <a:endParaRPr lang="en-US" altLang="zh-CN" sz="1000" dirty="0">
              <a:latin typeface="Microsoft YaHei" panose="020B0503020204020204" pitchFamily="34" charset="-122"/>
              <a:ea typeface="Microsoft YaHei" panose="020B0503020204020204" pitchFamily="34" charset="-122"/>
            </a:endParaRPr>
          </a:p>
          <a:p>
            <a:pPr algn="ctr"/>
            <a:r>
              <a:rPr lang="zh-CN" altLang="en-US" sz="1000" dirty="0">
                <a:latin typeface="Microsoft YaHei" panose="020B0503020204020204" pitchFamily="34" charset="-122"/>
                <a:ea typeface="Microsoft YaHei" panose="020B0503020204020204" pitchFamily="34" charset="-122"/>
              </a:rPr>
              <a:t>抽样调查</a:t>
            </a:r>
          </a:p>
        </p:txBody>
      </p:sp>
      <p:sp>
        <p:nvSpPr>
          <p:cNvPr id="11" name="文本框 10">
            <a:extLst>
              <a:ext uri="{FF2B5EF4-FFF2-40B4-BE49-F238E27FC236}">
                <a16:creationId xmlns:a16="http://schemas.microsoft.com/office/drawing/2014/main" id="{851BBBAB-4CE9-FC60-B210-9F14F30974D2}"/>
              </a:ext>
            </a:extLst>
          </p:cNvPr>
          <p:cNvSpPr txBox="1"/>
          <p:nvPr/>
        </p:nvSpPr>
        <p:spPr>
          <a:xfrm>
            <a:off x="6351976" y="5873807"/>
            <a:ext cx="1624073" cy="246221"/>
          </a:xfrm>
          <a:prstGeom prst="rect">
            <a:avLst/>
          </a:prstGeom>
          <a:noFill/>
        </p:spPr>
        <p:txBody>
          <a:bodyPr wrap="square">
            <a:spAutoFit/>
          </a:bodyPr>
          <a:lstStyle/>
          <a:p>
            <a:pPr algn="ctr"/>
            <a:r>
              <a:rPr lang="zh-CN" altLang="en-US" sz="1000" dirty="0">
                <a:latin typeface="Microsoft YaHei" panose="020B0503020204020204" pitchFamily="34" charset="-122"/>
                <a:ea typeface="Microsoft YaHei" panose="020B0503020204020204" pitchFamily="34" charset="-122"/>
              </a:rPr>
              <a:t>中国健康营养调查</a:t>
            </a:r>
          </a:p>
        </p:txBody>
      </p:sp>
      <p:pic>
        <p:nvPicPr>
          <p:cNvPr id="12" name="图片 11">
            <a:extLst>
              <a:ext uri="{FF2B5EF4-FFF2-40B4-BE49-F238E27FC236}">
                <a16:creationId xmlns:a16="http://schemas.microsoft.com/office/drawing/2014/main" id="{6EDAD36C-C8E9-2157-3808-55B88D38C6AF}"/>
              </a:ext>
            </a:extLst>
          </p:cNvPr>
          <p:cNvPicPr>
            <a:picLocks noChangeAspect="1"/>
          </p:cNvPicPr>
          <p:nvPr/>
        </p:nvPicPr>
        <p:blipFill>
          <a:blip r:embed="rId3"/>
          <a:stretch>
            <a:fillRect/>
          </a:stretch>
        </p:blipFill>
        <p:spPr>
          <a:xfrm>
            <a:off x="13775542" y="598732"/>
            <a:ext cx="5041900" cy="3124200"/>
          </a:xfrm>
          <a:prstGeom prst="rect">
            <a:avLst/>
          </a:prstGeom>
        </p:spPr>
      </p:pic>
      <p:sp>
        <p:nvSpPr>
          <p:cNvPr id="15" name="文本框 14">
            <a:extLst>
              <a:ext uri="{FF2B5EF4-FFF2-40B4-BE49-F238E27FC236}">
                <a16:creationId xmlns:a16="http://schemas.microsoft.com/office/drawing/2014/main" id="{3153101C-0A54-34E1-877B-F453E0E47F92}"/>
              </a:ext>
            </a:extLst>
          </p:cNvPr>
          <p:cNvSpPr txBox="1"/>
          <p:nvPr/>
        </p:nvSpPr>
        <p:spPr>
          <a:xfrm>
            <a:off x="4859421" y="5873807"/>
            <a:ext cx="1624073" cy="400110"/>
          </a:xfrm>
          <a:prstGeom prst="rect">
            <a:avLst/>
          </a:prstGeom>
          <a:noFill/>
        </p:spPr>
        <p:txBody>
          <a:bodyPr wrap="square">
            <a:spAutoFit/>
          </a:bodyPr>
          <a:lstStyle/>
          <a:p>
            <a:pPr algn="ctr"/>
            <a:r>
              <a:rPr lang="zh-CN" altLang="en-US" sz="1000" dirty="0">
                <a:latin typeface="Microsoft YaHei" panose="020B0503020204020204" pitchFamily="34" charset="-122"/>
                <a:ea typeface="Microsoft YaHei" panose="020B0503020204020204" pitchFamily="34" charset="-122"/>
              </a:rPr>
              <a:t>全国高血压</a:t>
            </a:r>
            <a:endParaRPr lang="en-US" altLang="zh-CN" sz="1000" dirty="0">
              <a:latin typeface="Microsoft YaHei" panose="020B0503020204020204" pitchFamily="34" charset="-122"/>
              <a:ea typeface="Microsoft YaHei" panose="020B0503020204020204" pitchFamily="34" charset="-122"/>
            </a:endParaRPr>
          </a:p>
          <a:p>
            <a:pPr algn="ctr"/>
            <a:r>
              <a:rPr lang="zh-CN" altLang="en-US" sz="1000" dirty="0">
                <a:latin typeface="Microsoft YaHei" panose="020B0503020204020204" pitchFamily="34" charset="-122"/>
                <a:ea typeface="Microsoft YaHei" panose="020B0503020204020204" pitchFamily="34" charset="-122"/>
              </a:rPr>
              <a:t>抽样调查</a:t>
            </a:r>
          </a:p>
        </p:txBody>
      </p:sp>
      <p:sp>
        <p:nvSpPr>
          <p:cNvPr id="16" name="文本框 15">
            <a:extLst>
              <a:ext uri="{FF2B5EF4-FFF2-40B4-BE49-F238E27FC236}">
                <a16:creationId xmlns:a16="http://schemas.microsoft.com/office/drawing/2014/main" id="{4A3B09C7-A038-2335-BADC-7B14548CAEC7}"/>
              </a:ext>
            </a:extLst>
          </p:cNvPr>
          <p:cNvSpPr txBox="1"/>
          <p:nvPr/>
        </p:nvSpPr>
        <p:spPr>
          <a:xfrm>
            <a:off x="7976049" y="5873807"/>
            <a:ext cx="1624073" cy="246221"/>
          </a:xfrm>
          <a:prstGeom prst="rect">
            <a:avLst/>
          </a:prstGeom>
          <a:noFill/>
        </p:spPr>
        <p:txBody>
          <a:bodyPr wrap="square">
            <a:spAutoFit/>
          </a:bodyPr>
          <a:lstStyle/>
          <a:p>
            <a:pPr algn="ctr"/>
            <a:r>
              <a:rPr lang="zh-CN" altLang="en-US" sz="1000" dirty="0">
                <a:latin typeface="Microsoft YaHei" panose="020B0503020204020204" pitchFamily="34" charset="-122"/>
                <a:ea typeface="Microsoft YaHei" panose="020B0503020204020204" pitchFamily="34" charset="-122"/>
              </a:rPr>
              <a:t>中国高血压调查</a:t>
            </a:r>
          </a:p>
        </p:txBody>
      </p:sp>
      <p:sp>
        <p:nvSpPr>
          <p:cNvPr id="17" name="文本框 16">
            <a:extLst>
              <a:ext uri="{FF2B5EF4-FFF2-40B4-BE49-F238E27FC236}">
                <a16:creationId xmlns:a16="http://schemas.microsoft.com/office/drawing/2014/main" id="{737D590E-B802-7735-41E2-E51302D3AB5E}"/>
              </a:ext>
            </a:extLst>
          </p:cNvPr>
          <p:cNvSpPr txBox="1"/>
          <p:nvPr/>
        </p:nvSpPr>
        <p:spPr>
          <a:xfrm>
            <a:off x="9600122" y="5873807"/>
            <a:ext cx="1420341" cy="553998"/>
          </a:xfrm>
          <a:prstGeom prst="rect">
            <a:avLst/>
          </a:prstGeom>
          <a:noFill/>
        </p:spPr>
        <p:txBody>
          <a:bodyPr wrap="square">
            <a:spAutoFit/>
          </a:bodyPr>
          <a:lstStyle/>
          <a:p>
            <a:pPr algn="ctr"/>
            <a:r>
              <a:rPr lang="zh-CN" altLang="en-US" sz="1000" dirty="0">
                <a:latin typeface="Microsoft YaHei" panose="020B0503020204020204" pitchFamily="34" charset="-122"/>
                <a:ea typeface="Microsoft YaHei" panose="020B0503020204020204" pitchFamily="34" charset="-122"/>
              </a:rPr>
              <a:t>中国慢性病</a:t>
            </a:r>
            <a:endParaRPr lang="en-US" altLang="zh-CN" sz="1000" dirty="0">
              <a:latin typeface="Microsoft YaHei" panose="020B0503020204020204" pitchFamily="34" charset="-122"/>
              <a:ea typeface="Microsoft YaHei" panose="020B0503020204020204" pitchFamily="34" charset="-122"/>
            </a:endParaRPr>
          </a:p>
          <a:p>
            <a:pPr algn="ctr"/>
            <a:r>
              <a:rPr lang="zh-CN" altLang="en-US" sz="1000" dirty="0">
                <a:latin typeface="Microsoft YaHei" panose="020B0503020204020204" pitchFamily="34" charset="-122"/>
                <a:ea typeface="Microsoft YaHei" panose="020B0503020204020204" pitchFamily="34" charset="-122"/>
              </a:rPr>
              <a:t>与危险因素监测</a:t>
            </a:r>
          </a:p>
          <a:p>
            <a:pPr algn="ctr"/>
            <a:endParaRPr lang="zh-CN" altLang="en-US" sz="1000" dirty="0">
              <a:latin typeface="Microsoft YaHei" panose="020B0503020204020204" pitchFamily="34" charset="-122"/>
              <a:ea typeface="Microsoft YaHei" panose="020B0503020204020204" pitchFamily="34" charset="-122"/>
            </a:endParaRPr>
          </a:p>
        </p:txBody>
      </p:sp>
      <p:sp>
        <p:nvSpPr>
          <p:cNvPr id="18" name="文本框 9">
            <a:extLst>
              <a:ext uri="{FF2B5EF4-FFF2-40B4-BE49-F238E27FC236}">
                <a16:creationId xmlns:a16="http://schemas.microsoft.com/office/drawing/2014/main" id="{C6EB0766-1EE8-3952-9C6D-0C852CD6C322}"/>
              </a:ext>
            </a:extLst>
          </p:cNvPr>
          <p:cNvSpPr txBox="1">
            <a:spLocks noChangeArrowheads="1"/>
          </p:cNvSpPr>
          <p:nvPr/>
        </p:nvSpPr>
        <p:spPr bwMode="auto">
          <a:xfrm>
            <a:off x="2683779" y="4574471"/>
            <a:ext cx="2455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spcBef>
                <a:spcPct val="0"/>
              </a:spcBef>
              <a:buNone/>
            </a:pPr>
            <a:r>
              <a:rPr lang="en-US" altLang="zh-CN" sz="1050" dirty="0">
                <a:latin typeface="微软雅黑" panose="020B0503020204020204" charset="-122"/>
                <a:ea typeface="微软雅黑" panose="020B0503020204020204" charset="-122"/>
              </a:rPr>
              <a:t>*</a:t>
            </a:r>
            <a:endParaRPr lang="zh-CN" altLang="en-US" sz="1050" dirty="0">
              <a:latin typeface="微软雅黑" panose="020B0503020204020204" charset="-122"/>
              <a:ea typeface="微软雅黑" panose="020B0503020204020204" charset="-122"/>
            </a:endParaRPr>
          </a:p>
        </p:txBody>
      </p:sp>
      <p:sp>
        <p:nvSpPr>
          <p:cNvPr id="19" name="文本框 9">
            <a:extLst>
              <a:ext uri="{FF2B5EF4-FFF2-40B4-BE49-F238E27FC236}">
                <a16:creationId xmlns:a16="http://schemas.microsoft.com/office/drawing/2014/main" id="{70CECBCC-54AA-6797-EB80-78832B5485EF}"/>
              </a:ext>
            </a:extLst>
          </p:cNvPr>
          <p:cNvSpPr txBox="1">
            <a:spLocks noChangeArrowheads="1"/>
          </p:cNvSpPr>
          <p:nvPr/>
        </p:nvSpPr>
        <p:spPr bwMode="auto">
          <a:xfrm>
            <a:off x="4245431" y="4320552"/>
            <a:ext cx="2455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spcBef>
                <a:spcPct val="0"/>
              </a:spcBef>
              <a:buNone/>
            </a:pPr>
            <a:r>
              <a:rPr lang="en-US" altLang="zh-CN" sz="1050" dirty="0">
                <a:latin typeface="微软雅黑" panose="020B0503020204020204" charset="-122"/>
                <a:ea typeface="微软雅黑" panose="020B0503020204020204" charset="-122"/>
              </a:rPr>
              <a:t>*</a:t>
            </a:r>
            <a:endParaRPr lang="zh-CN" altLang="en-US" sz="1050" dirty="0">
              <a:latin typeface="微软雅黑" panose="020B0503020204020204" charset="-122"/>
              <a:ea typeface="微软雅黑" panose="020B0503020204020204" charset="-122"/>
            </a:endParaRPr>
          </a:p>
        </p:txBody>
      </p:sp>
      <p:sp>
        <p:nvSpPr>
          <p:cNvPr id="20" name="文本框 9">
            <a:extLst>
              <a:ext uri="{FF2B5EF4-FFF2-40B4-BE49-F238E27FC236}">
                <a16:creationId xmlns:a16="http://schemas.microsoft.com/office/drawing/2014/main" id="{0B59E19E-12FA-F11B-1E9D-6933FC94BB99}"/>
              </a:ext>
            </a:extLst>
          </p:cNvPr>
          <p:cNvSpPr txBox="1">
            <a:spLocks noChangeArrowheads="1"/>
          </p:cNvSpPr>
          <p:nvPr/>
        </p:nvSpPr>
        <p:spPr bwMode="auto">
          <a:xfrm>
            <a:off x="5833977" y="3608865"/>
            <a:ext cx="2455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spcBef>
                <a:spcPct val="0"/>
              </a:spcBef>
              <a:buNone/>
            </a:pPr>
            <a:r>
              <a:rPr lang="en-US" altLang="zh-CN" sz="1050" dirty="0">
                <a:latin typeface="微软雅黑" panose="020B0503020204020204" charset="-122"/>
                <a:ea typeface="微软雅黑" panose="020B0503020204020204" charset="-122"/>
              </a:rPr>
              <a:t>*</a:t>
            </a:r>
            <a:endParaRPr lang="zh-CN" altLang="en-US" sz="1050" dirty="0">
              <a:latin typeface="微软雅黑" panose="020B0503020204020204" charset="-122"/>
              <a:ea typeface="微软雅黑" panose="020B0503020204020204" charset="-122"/>
            </a:endParaRPr>
          </a:p>
        </p:txBody>
      </p:sp>
      <p:sp>
        <p:nvSpPr>
          <p:cNvPr id="22" name="文本框 9">
            <a:extLst>
              <a:ext uri="{FF2B5EF4-FFF2-40B4-BE49-F238E27FC236}">
                <a16:creationId xmlns:a16="http://schemas.microsoft.com/office/drawing/2014/main" id="{3CFCCF65-1519-777D-3210-A080991FC20B}"/>
              </a:ext>
            </a:extLst>
          </p:cNvPr>
          <p:cNvSpPr txBox="1">
            <a:spLocks noChangeArrowheads="1"/>
          </p:cNvSpPr>
          <p:nvPr/>
        </p:nvSpPr>
        <p:spPr bwMode="auto">
          <a:xfrm>
            <a:off x="7356652" y="2995343"/>
            <a:ext cx="2455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spcBef>
                <a:spcPct val="0"/>
              </a:spcBef>
              <a:buNone/>
            </a:pPr>
            <a:r>
              <a:rPr lang="en-US" altLang="zh-CN" sz="1050" dirty="0">
                <a:latin typeface="微软雅黑" panose="020B0503020204020204" charset="-122"/>
                <a:ea typeface="微软雅黑" panose="020B0503020204020204" charset="-122"/>
              </a:rPr>
              <a:t>*</a:t>
            </a:r>
            <a:endParaRPr lang="zh-CN" altLang="en-US" sz="1050" dirty="0">
              <a:latin typeface="微软雅黑" panose="020B0503020204020204" charset="-122"/>
              <a:ea typeface="微软雅黑" panose="020B0503020204020204" charset="-122"/>
            </a:endParaRPr>
          </a:p>
        </p:txBody>
      </p:sp>
      <p:sp>
        <p:nvSpPr>
          <p:cNvPr id="25" name="文本框 9">
            <a:extLst>
              <a:ext uri="{FF2B5EF4-FFF2-40B4-BE49-F238E27FC236}">
                <a16:creationId xmlns:a16="http://schemas.microsoft.com/office/drawing/2014/main" id="{85850FFE-33AF-1E24-9798-391189E1E946}"/>
              </a:ext>
            </a:extLst>
          </p:cNvPr>
          <p:cNvSpPr txBox="1">
            <a:spLocks noChangeArrowheads="1"/>
          </p:cNvSpPr>
          <p:nvPr/>
        </p:nvSpPr>
        <p:spPr bwMode="auto">
          <a:xfrm>
            <a:off x="8895664" y="2373907"/>
            <a:ext cx="2455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spcBef>
                <a:spcPct val="0"/>
              </a:spcBef>
              <a:buNone/>
            </a:pPr>
            <a:r>
              <a:rPr lang="en-US" altLang="zh-CN" sz="1050" baseline="30000" dirty="0">
                <a:latin typeface="微软雅黑" panose="020B0503020204020204" charset="-122"/>
                <a:ea typeface="微软雅黑" panose="020B0503020204020204" charset="-122"/>
              </a:rPr>
              <a:t>#</a:t>
            </a:r>
            <a:endParaRPr lang="zh-CN" altLang="en-US" sz="1050" dirty="0">
              <a:latin typeface="微软雅黑" panose="020B0503020204020204" charset="-122"/>
              <a:ea typeface="微软雅黑" panose="020B0503020204020204" charset="-122"/>
            </a:endParaRPr>
          </a:p>
        </p:txBody>
      </p:sp>
      <p:sp>
        <p:nvSpPr>
          <p:cNvPr id="26" name="文本框 9">
            <a:extLst>
              <a:ext uri="{FF2B5EF4-FFF2-40B4-BE49-F238E27FC236}">
                <a16:creationId xmlns:a16="http://schemas.microsoft.com/office/drawing/2014/main" id="{E08350F1-458F-607F-2544-2FB9E4AAB9D7}"/>
              </a:ext>
            </a:extLst>
          </p:cNvPr>
          <p:cNvSpPr txBox="1">
            <a:spLocks noChangeArrowheads="1"/>
          </p:cNvSpPr>
          <p:nvPr/>
        </p:nvSpPr>
        <p:spPr bwMode="auto">
          <a:xfrm>
            <a:off x="10456338" y="2006466"/>
            <a:ext cx="2455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spcBef>
                <a:spcPct val="0"/>
              </a:spcBef>
              <a:buNone/>
            </a:pPr>
            <a:r>
              <a:rPr lang="en-US" altLang="zh-CN" sz="1050" baseline="30000" dirty="0">
                <a:latin typeface="微软雅黑" panose="020B0503020204020204" charset="-122"/>
                <a:ea typeface="微软雅黑" panose="020B0503020204020204" charset="-122"/>
              </a:rPr>
              <a:t>#</a:t>
            </a:r>
            <a:endParaRPr lang="zh-CN" altLang="en-US" sz="1050" dirty="0">
              <a:latin typeface="微软雅黑" panose="020B0503020204020204" charset="-122"/>
              <a:ea typeface="微软雅黑" panose="020B0503020204020204" charset="-122"/>
            </a:endParaRPr>
          </a:p>
        </p:txBody>
      </p:sp>
      <p:sp>
        <p:nvSpPr>
          <p:cNvPr id="5" name="文本框 4">
            <a:extLst>
              <a:ext uri="{FF2B5EF4-FFF2-40B4-BE49-F238E27FC236}">
                <a16:creationId xmlns:a16="http://schemas.microsoft.com/office/drawing/2014/main" id="{9E94006C-18CE-AB3F-CBA4-3F30EB2176D3}"/>
              </a:ext>
            </a:extLst>
          </p:cNvPr>
          <p:cNvSpPr txBox="1"/>
          <p:nvPr/>
        </p:nvSpPr>
        <p:spPr>
          <a:xfrm>
            <a:off x="8788085" y="6620215"/>
            <a:ext cx="2137191" cy="215444"/>
          </a:xfrm>
          <a:prstGeom prst="rect">
            <a:avLst/>
          </a:prstGeom>
          <a:noFill/>
        </p:spPr>
        <p:txBody>
          <a:bodyPr wrap="square" rtlCol="0">
            <a:spAutoFit/>
          </a:bodyPr>
          <a:lstStyle>
            <a:defPPr>
              <a:defRPr lang="zh-CN"/>
            </a:defPPr>
            <a:lvl1pPr>
              <a:defRPr sz="800">
                <a:solidFill>
                  <a:schemeClr val="bg1">
                    <a:lumMod val="50000"/>
                  </a:schemeClr>
                </a:solidFill>
                <a:latin typeface="Microsoft YaHei" panose="020B0503020204020204" pitchFamily="34" charset="-122"/>
                <a:ea typeface="Microsoft YaHei" panose="020B0503020204020204" pitchFamily="34" charset="-122"/>
              </a:defRPr>
            </a:lvl1pPr>
          </a:lstStyle>
          <a:p>
            <a:r>
              <a:rPr lang="zh-CN" altLang="en-US" dirty="0">
                <a:solidFill>
                  <a:schemeClr val="bg1"/>
                </a:solidFill>
              </a:rPr>
              <a:t>中国心血管病研究</a:t>
            </a:r>
            <a:r>
              <a:rPr lang="en-US" altLang="zh-CN" dirty="0">
                <a:solidFill>
                  <a:schemeClr val="bg1"/>
                </a:solidFill>
              </a:rPr>
              <a:t>,2022,20(7) :577-596.</a:t>
            </a:r>
          </a:p>
        </p:txBody>
      </p:sp>
      <p:sp>
        <p:nvSpPr>
          <p:cNvPr id="2" name="文本框 1">
            <a:extLst>
              <a:ext uri="{FF2B5EF4-FFF2-40B4-BE49-F238E27FC236}">
                <a16:creationId xmlns:a16="http://schemas.microsoft.com/office/drawing/2014/main" id="{600C79D4-2798-7463-3BEA-094929AFB194}"/>
              </a:ext>
            </a:extLst>
          </p:cNvPr>
          <p:cNvSpPr txBox="1"/>
          <p:nvPr/>
        </p:nvSpPr>
        <p:spPr>
          <a:xfrm>
            <a:off x="6330569" y="6634554"/>
            <a:ext cx="2297746" cy="215444"/>
          </a:xfrm>
          <a:prstGeom prst="rect">
            <a:avLst/>
          </a:prstGeom>
          <a:noFill/>
        </p:spPr>
        <p:txBody>
          <a:bodyPr wrap="square" rtlCol="0">
            <a:spAutoFit/>
          </a:bodyPr>
          <a:lstStyle/>
          <a:p>
            <a:r>
              <a:rPr lang="zh-CN" altLang="en-US" sz="800" dirty="0">
                <a:solidFill>
                  <a:schemeClr val="bg1"/>
                </a:solidFill>
                <a:latin typeface="Microsoft YaHei" panose="020B0503020204020204" pitchFamily="34" charset="-122"/>
                <a:ea typeface="Microsoft YaHei" panose="020B0503020204020204" pitchFamily="34" charset="-122"/>
              </a:rPr>
              <a:t>中华流行病学杂志</a:t>
            </a:r>
            <a:r>
              <a:rPr lang="en-US" altLang="zh-CN" sz="800" dirty="0">
                <a:solidFill>
                  <a:schemeClr val="bg1"/>
                </a:solidFill>
                <a:latin typeface="Microsoft YaHei" panose="020B0503020204020204" pitchFamily="34" charset="-122"/>
                <a:ea typeface="Microsoft YaHei" panose="020B0503020204020204" pitchFamily="34" charset="-122"/>
              </a:rPr>
              <a:t>,2021,42(10) :1780-1789.</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1">
            <a:extLst>
              <a:ext uri="{FF2B5EF4-FFF2-40B4-BE49-F238E27FC236}">
                <a16:creationId xmlns:a16="http://schemas.microsoft.com/office/drawing/2014/main" id="{8592FB67-106B-5380-CCDB-267DA6DF508C}"/>
              </a:ext>
            </a:extLst>
          </p:cNvPr>
          <p:cNvSpPr>
            <a:spLocks noChangeArrowheads="1"/>
          </p:cNvSpPr>
          <p:nvPr/>
        </p:nvSpPr>
        <p:spPr bwMode="auto">
          <a:xfrm flipH="1">
            <a:off x="8088110" y="1964994"/>
            <a:ext cx="147264" cy="179397"/>
          </a:xfrm>
          <a:prstGeom prst="octagon">
            <a:avLst>
              <a:gd name="adj" fmla="val 2928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23" name="标题 1">
            <a:extLst>
              <a:ext uri="{FF2B5EF4-FFF2-40B4-BE49-F238E27FC236}">
                <a16:creationId xmlns:a16="http://schemas.microsoft.com/office/drawing/2014/main" id="{81122EB8-9D9A-B8B1-48A8-A56522C5F6D5}"/>
              </a:ext>
            </a:extLst>
          </p:cNvPr>
          <p:cNvSpPr>
            <a:spLocks noGrp="1"/>
          </p:cNvSpPr>
          <p:nvPr>
            <p:ph type="title"/>
          </p:nvPr>
        </p:nvSpPr>
        <p:spPr>
          <a:xfrm>
            <a:off x="700677" y="246612"/>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不同药物改善或逆转靶器官损害的作用可能不同</a:t>
            </a:r>
          </a:p>
        </p:txBody>
      </p:sp>
      <p:grpSp>
        <p:nvGrpSpPr>
          <p:cNvPr id="24" name="组合 23">
            <a:extLst>
              <a:ext uri="{FF2B5EF4-FFF2-40B4-BE49-F238E27FC236}">
                <a16:creationId xmlns:a16="http://schemas.microsoft.com/office/drawing/2014/main" id="{63706300-644A-29E5-7387-1CF4E18F850D}"/>
              </a:ext>
            </a:extLst>
          </p:cNvPr>
          <p:cNvGrpSpPr/>
          <p:nvPr/>
        </p:nvGrpSpPr>
        <p:grpSpPr>
          <a:xfrm>
            <a:off x="11016343" y="-71078"/>
            <a:ext cx="1360715" cy="911036"/>
            <a:chOff x="10809514" y="26404"/>
            <a:chExt cx="1375882" cy="914400"/>
          </a:xfrm>
        </p:grpSpPr>
        <p:pic>
          <p:nvPicPr>
            <p:cNvPr id="25" name="图形 24" descr="剪贴板">
              <a:extLst>
                <a:ext uri="{FF2B5EF4-FFF2-40B4-BE49-F238E27FC236}">
                  <a16:creationId xmlns:a16="http://schemas.microsoft.com/office/drawing/2014/main" id="{051AC2BA-E29D-9354-3EB0-882BC4774C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26" name="文本框 25">
              <a:extLst>
                <a:ext uri="{FF2B5EF4-FFF2-40B4-BE49-F238E27FC236}">
                  <a16:creationId xmlns:a16="http://schemas.microsoft.com/office/drawing/2014/main" id="{DAF4D99E-28A0-9861-80DE-0B1479BBA3BE}"/>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2" name="TextBox 53">
            <a:extLst>
              <a:ext uri="{FF2B5EF4-FFF2-40B4-BE49-F238E27FC236}">
                <a16:creationId xmlns:a16="http://schemas.microsoft.com/office/drawing/2014/main" id="{9EB362D2-E054-52F5-4117-B5208F4C579A}"/>
              </a:ext>
            </a:extLst>
          </p:cNvPr>
          <p:cNvSpPr txBox="1"/>
          <p:nvPr/>
        </p:nvSpPr>
        <p:spPr>
          <a:xfrm>
            <a:off x="1548445" y="2677890"/>
            <a:ext cx="2064378" cy="22648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171450" indent="-1714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可显著</a:t>
            </a:r>
            <a:r>
              <a:rPr lang="zh-CN" altLang="en-US" sz="1600" b="1" dirty="0">
                <a:solidFill>
                  <a:srgbClr val="C00000"/>
                </a:solidFill>
                <a:latin typeface="微软雅黑" panose="020B0503020204020204" pitchFamily="34" charset="-122"/>
                <a:ea typeface="微软雅黑" panose="020B0503020204020204" pitchFamily="34" charset="-122"/>
              </a:rPr>
              <a:t>改善动脉弹性</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600" b="1" dirty="0">
                <a:solidFill>
                  <a:srgbClr val="C00000"/>
                </a:solidFill>
                <a:latin typeface="微软雅黑" panose="020B0503020204020204" pitchFamily="34" charset="-122"/>
                <a:ea typeface="微软雅黑" panose="020B0503020204020204" pitchFamily="34" charset="-122"/>
              </a:rPr>
              <a:t>降低颈动脉</a:t>
            </a:r>
            <a:r>
              <a:rPr lang="en-US" altLang="zh-CN" sz="1600" b="1" dirty="0">
                <a:solidFill>
                  <a:srgbClr val="C00000"/>
                </a:solidFill>
                <a:latin typeface="微软雅黑" panose="020B0503020204020204" pitchFamily="34" charset="-122"/>
                <a:ea typeface="微软雅黑" panose="020B0503020204020204" pitchFamily="34" charset="-122"/>
              </a:rPr>
              <a:t>IMT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600" b="1" dirty="0">
                <a:solidFill>
                  <a:srgbClr val="C00000"/>
                </a:solidFill>
                <a:latin typeface="微软雅黑" panose="020B0503020204020204" pitchFamily="34" charset="-122"/>
                <a:ea typeface="微软雅黑" panose="020B0503020204020204" pitchFamily="34" charset="-122"/>
              </a:rPr>
              <a:t>延缓</a:t>
            </a:r>
            <a:r>
              <a:rPr lang="zh-CN" altLang="en-US" sz="1600" dirty="0">
                <a:latin typeface="微软雅黑" panose="020B0503020204020204" pitchFamily="34" charset="-122"/>
                <a:ea typeface="微软雅黑" panose="020B0503020204020204" pitchFamily="34" charset="-122"/>
              </a:rPr>
              <a:t>冠状动脉或颈</a:t>
            </a:r>
            <a:r>
              <a:rPr lang="zh-CN" altLang="en-US" sz="1600" b="1" dirty="0">
                <a:solidFill>
                  <a:srgbClr val="C00000"/>
                </a:solidFill>
                <a:latin typeface="微软雅黑" panose="020B0503020204020204" pitchFamily="34" charset="-122"/>
                <a:ea typeface="微软雅黑" panose="020B0503020204020204" pitchFamily="34" charset="-122"/>
              </a:rPr>
              <a:t>动脉粥样硬化及周围血管病进展</a:t>
            </a:r>
            <a:r>
              <a:rPr lang="zh-CN" altLang="en-US" sz="1600" dirty="0">
                <a:latin typeface="微软雅黑" panose="020B0503020204020204" pitchFamily="34" charset="-122"/>
                <a:ea typeface="微软雅黑" panose="020B0503020204020204" pitchFamily="34" charset="-122"/>
              </a:rPr>
              <a:t>。</a:t>
            </a:r>
            <a:endParaRPr lang="en-US" sz="1600" b="1" kern="100" dirty="0">
              <a:solidFill>
                <a:srgbClr val="C00000"/>
              </a:solidFill>
              <a:latin typeface="微软雅黑" panose="020B0503020204020204" pitchFamily="34" charset="-122"/>
              <a:ea typeface="微软雅黑" panose="020B0503020204020204" pitchFamily="34" charset="-122"/>
              <a:sym typeface="+mn-lt"/>
            </a:endParaRPr>
          </a:p>
        </p:txBody>
      </p:sp>
      <p:sp>
        <p:nvSpPr>
          <p:cNvPr id="3" name="TextBox 54">
            <a:extLst>
              <a:ext uri="{FF2B5EF4-FFF2-40B4-BE49-F238E27FC236}">
                <a16:creationId xmlns:a16="http://schemas.microsoft.com/office/drawing/2014/main" id="{C89759AE-BF0B-FD69-8D6A-0B97D24C7CBB}"/>
              </a:ext>
            </a:extLst>
          </p:cNvPr>
          <p:cNvSpPr txBox="1"/>
          <p:nvPr/>
        </p:nvSpPr>
        <p:spPr>
          <a:xfrm>
            <a:off x="3864577" y="2694187"/>
            <a:ext cx="2130497" cy="1526187"/>
          </a:xfrm>
          <a:prstGeom prst="rect">
            <a:avLst/>
          </a:prstGeom>
          <a:noFill/>
        </p:spPr>
        <p:txBody>
          <a:bodyPr wrap="square" rtlCol="0">
            <a:spAutoFit/>
          </a:bodyPr>
          <a:lstStyle>
            <a:defPPr>
              <a:defRPr lang="zh-CN"/>
            </a:defPPr>
            <a:lvl1pPr algn="ctr">
              <a:lnSpc>
                <a:spcPct val="120000"/>
              </a:lnSpc>
              <a:defRPr sz="1600">
                <a:solidFill>
                  <a:schemeClr val="tx2"/>
                </a:solidFill>
                <a:cs typeface="+mn-ea"/>
              </a:defRPr>
            </a:lvl1pPr>
          </a:lstStyle>
          <a:p>
            <a:pPr marL="171450" indent="-171450" algn="l">
              <a:lnSpc>
                <a:spcPct val="150000"/>
              </a:lnSpc>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cs typeface="+mn-cs"/>
              </a:rPr>
              <a:t>在</a:t>
            </a:r>
            <a:r>
              <a:rPr lang="zh-CN" altLang="en-US" b="1" dirty="0">
                <a:solidFill>
                  <a:srgbClr val="C00000"/>
                </a:solidFill>
                <a:latin typeface="微软雅黑" panose="020B0503020204020204" pitchFamily="34" charset="-122"/>
                <a:ea typeface="微软雅黑" panose="020B0503020204020204" pitchFamily="34" charset="-122"/>
                <a:cs typeface="+mn-cs"/>
              </a:rPr>
              <a:t>改善</a:t>
            </a:r>
            <a:r>
              <a:rPr lang="en-US" altLang="zh-CN" b="1" dirty="0">
                <a:solidFill>
                  <a:srgbClr val="C00000"/>
                </a:solidFill>
                <a:latin typeface="微软雅黑" panose="020B0503020204020204" pitchFamily="34" charset="-122"/>
                <a:ea typeface="微软雅黑" panose="020B0503020204020204" pitchFamily="34" charset="-122"/>
                <a:cs typeface="+mn-cs"/>
              </a:rPr>
              <a:t>LVH</a:t>
            </a:r>
            <a:r>
              <a:rPr lang="zh-CN" altLang="en-US" dirty="0">
                <a:solidFill>
                  <a:schemeClr val="tx1"/>
                </a:solidFill>
                <a:latin typeface="微软雅黑" panose="020B0503020204020204" pitchFamily="34" charset="-122"/>
                <a:ea typeface="微软雅黑" panose="020B0503020204020204" pitchFamily="34" charset="-122"/>
                <a:cs typeface="+mn-cs"/>
              </a:rPr>
              <a:t>以及降低</a:t>
            </a:r>
            <a:r>
              <a:rPr lang="zh-CN" altLang="en-US" b="1" dirty="0">
                <a:solidFill>
                  <a:srgbClr val="C00000"/>
                </a:solidFill>
                <a:latin typeface="微软雅黑" panose="020B0503020204020204" pitchFamily="34" charset="-122"/>
                <a:ea typeface="微软雅黑" panose="020B0503020204020204" pitchFamily="34" charset="-122"/>
                <a:cs typeface="+mn-cs"/>
              </a:rPr>
              <a:t>微量白蛋白尿和蛋白尿</a:t>
            </a:r>
            <a:r>
              <a:rPr lang="zh-CN" altLang="en-US" dirty="0">
                <a:solidFill>
                  <a:schemeClr val="tx1"/>
                </a:solidFill>
                <a:latin typeface="微软雅黑" panose="020B0503020204020204" pitchFamily="34" charset="-122"/>
                <a:ea typeface="微软雅黑" panose="020B0503020204020204" pitchFamily="34" charset="-122"/>
                <a:cs typeface="+mn-cs"/>
              </a:rPr>
              <a:t>水平方面有显著效果。</a:t>
            </a:r>
            <a:endParaRPr lang="en-US" dirty="0">
              <a:solidFill>
                <a:schemeClr val="tx1"/>
              </a:solidFill>
              <a:latin typeface="微软雅黑" panose="020B0503020204020204" pitchFamily="34" charset="-122"/>
              <a:ea typeface="微软雅黑" panose="020B0503020204020204" pitchFamily="34" charset="-122"/>
              <a:cs typeface="+mn-cs"/>
              <a:sym typeface="+mn-lt"/>
            </a:endParaRPr>
          </a:p>
        </p:txBody>
      </p:sp>
      <p:sp>
        <p:nvSpPr>
          <p:cNvPr id="4" name="TextBox 55">
            <a:extLst>
              <a:ext uri="{FF2B5EF4-FFF2-40B4-BE49-F238E27FC236}">
                <a16:creationId xmlns:a16="http://schemas.microsoft.com/office/drawing/2014/main" id="{61EFADF8-4358-E08A-5519-3AE97CFFA084}"/>
              </a:ext>
            </a:extLst>
          </p:cNvPr>
          <p:cNvSpPr txBox="1"/>
          <p:nvPr/>
        </p:nvSpPr>
        <p:spPr>
          <a:xfrm>
            <a:off x="6246828" y="2677890"/>
            <a:ext cx="2125227" cy="2264851"/>
          </a:xfrm>
          <a:prstGeom prst="rect">
            <a:avLst/>
          </a:prstGeom>
          <a:noFill/>
        </p:spPr>
        <p:txBody>
          <a:bodyPr wrap="square" rtlCol="0">
            <a:spAutoFit/>
          </a:bodyPr>
          <a:lstStyle>
            <a:defPPr>
              <a:defRPr lang="zh-CN"/>
            </a:defPPr>
            <a:lvl1pPr algn="ctr">
              <a:lnSpc>
                <a:spcPct val="120000"/>
              </a:lnSpc>
              <a:defRPr sz="1600">
                <a:solidFill>
                  <a:schemeClr val="tx2"/>
                </a:solidFill>
                <a:cs typeface="+mn-ea"/>
              </a:defRPr>
            </a:lvl1pPr>
          </a:lstStyle>
          <a:p>
            <a:pPr marL="171450" lvl="0" indent="-171450" algn="l">
              <a:lnSpc>
                <a:spcPct val="150000"/>
              </a:lnSpc>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cs typeface="+mn-cs"/>
              </a:rPr>
              <a:t>能够在</a:t>
            </a:r>
            <a:r>
              <a:rPr lang="en-US" altLang="zh-CN" dirty="0">
                <a:solidFill>
                  <a:schemeClr val="tx1"/>
                </a:solidFill>
                <a:latin typeface="微软雅黑" panose="020B0503020204020204" pitchFamily="34" charset="-122"/>
                <a:ea typeface="微软雅黑" panose="020B0503020204020204" pitchFamily="34" charset="-122"/>
                <a:cs typeface="+mn-cs"/>
              </a:rPr>
              <a:t>RAS</a:t>
            </a:r>
            <a:r>
              <a:rPr lang="zh-CN" altLang="en-US" dirty="0">
                <a:solidFill>
                  <a:schemeClr val="tx1"/>
                </a:solidFill>
                <a:latin typeface="微软雅黑" panose="020B0503020204020204" pitchFamily="34" charset="-122"/>
                <a:ea typeface="微软雅黑" panose="020B0503020204020204" pitchFamily="34" charset="-122"/>
                <a:cs typeface="+mn-cs"/>
              </a:rPr>
              <a:t>抑制剂基础上</a:t>
            </a:r>
            <a:r>
              <a:rPr lang="zh-CN" altLang="en-US" b="1" dirty="0">
                <a:solidFill>
                  <a:srgbClr val="C00000"/>
                </a:solidFill>
                <a:latin typeface="微软雅黑" panose="020B0503020204020204" pitchFamily="34" charset="-122"/>
                <a:ea typeface="微软雅黑" panose="020B0503020204020204" pitchFamily="34" charset="-122"/>
                <a:cs typeface="+mn-cs"/>
              </a:rPr>
              <a:t>进一步降低微量白蛋白尿</a:t>
            </a:r>
            <a:r>
              <a:rPr lang="zh-CN" altLang="en-US" dirty="0">
                <a:solidFill>
                  <a:schemeClr val="tx1"/>
                </a:solidFill>
                <a:latin typeface="微软雅黑" panose="020B0503020204020204" pitchFamily="34" charset="-122"/>
                <a:ea typeface="微软雅黑" panose="020B0503020204020204" pitchFamily="34" charset="-122"/>
                <a:cs typeface="+mn-cs"/>
              </a:rPr>
              <a:t>，延缓肾脏疾病进展、</a:t>
            </a:r>
            <a:r>
              <a:rPr lang="zh-CN" altLang="en-US" b="1" dirty="0">
                <a:solidFill>
                  <a:srgbClr val="C00000"/>
                </a:solidFill>
                <a:latin typeface="微软雅黑" panose="020B0503020204020204" pitchFamily="34" charset="-122"/>
                <a:ea typeface="微软雅黑" panose="020B0503020204020204" pitchFamily="34" charset="-122"/>
                <a:cs typeface="+mn-cs"/>
              </a:rPr>
              <a:t>降低心血管及肾脏事件发生风险</a:t>
            </a:r>
            <a:r>
              <a:rPr lang="zh-CN" altLang="en-US" dirty="0">
                <a:solidFill>
                  <a:schemeClr val="tx1"/>
                </a:solidFill>
                <a:latin typeface="微软雅黑" panose="020B0503020204020204" pitchFamily="34" charset="-122"/>
                <a:ea typeface="微软雅黑" panose="020B0503020204020204" pitchFamily="34" charset="-122"/>
                <a:cs typeface="+mn-cs"/>
              </a:rPr>
              <a:t>。</a:t>
            </a:r>
          </a:p>
        </p:txBody>
      </p:sp>
      <p:sp>
        <p:nvSpPr>
          <p:cNvPr id="5" name="TextBox 56">
            <a:extLst>
              <a:ext uri="{FF2B5EF4-FFF2-40B4-BE49-F238E27FC236}">
                <a16:creationId xmlns:a16="http://schemas.microsoft.com/office/drawing/2014/main" id="{A350819E-35D7-B822-1831-08851310FC70}"/>
              </a:ext>
            </a:extLst>
          </p:cNvPr>
          <p:cNvSpPr txBox="1"/>
          <p:nvPr/>
        </p:nvSpPr>
        <p:spPr>
          <a:xfrm>
            <a:off x="8560843" y="2677890"/>
            <a:ext cx="2125227" cy="1895519"/>
          </a:xfrm>
          <a:prstGeom prst="rect">
            <a:avLst/>
          </a:prstGeom>
          <a:noFill/>
        </p:spPr>
        <p:txBody>
          <a:bodyPr wrap="square" rtlCol="0">
            <a:spAutoFit/>
          </a:bodyPr>
          <a:lstStyle>
            <a:defPPr>
              <a:defRPr lang="zh-CN"/>
            </a:defPPr>
            <a:lvl1pPr algn="ctr">
              <a:lnSpc>
                <a:spcPct val="120000"/>
              </a:lnSpc>
              <a:defRPr sz="1600">
                <a:solidFill>
                  <a:schemeClr val="tx2"/>
                </a:solidFill>
                <a:cs typeface="+mn-ea"/>
              </a:defRPr>
            </a:lvl1pPr>
          </a:lstStyle>
          <a:p>
            <a:pPr marL="171450" indent="-171450" algn="l">
              <a:lnSpc>
                <a:spcPct val="150000"/>
              </a:lnSpc>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cs typeface="+mn-cs"/>
              </a:rPr>
              <a:t>在糖尿病肾病患者中具有</a:t>
            </a:r>
            <a:r>
              <a:rPr lang="zh-CN" altLang="en-US" b="1" dirty="0">
                <a:solidFill>
                  <a:srgbClr val="C00000"/>
                </a:solidFill>
                <a:latin typeface="微软雅黑" panose="020B0503020204020204" pitchFamily="34" charset="-122"/>
                <a:ea typeface="微软雅黑" panose="020B0503020204020204" pitchFamily="34" charset="-122"/>
                <a:cs typeface="+mn-cs"/>
              </a:rPr>
              <a:t>降低微量白蛋白尿</a:t>
            </a:r>
            <a:r>
              <a:rPr lang="zh-CN" altLang="en-US" dirty="0">
                <a:solidFill>
                  <a:schemeClr val="tx1"/>
                </a:solidFill>
                <a:latin typeface="微软雅黑" panose="020B0503020204020204" pitchFamily="34" charset="-122"/>
                <a:ea typeface="微软雅黑" panose="020B0503020204020204" pitchFamily="34" charset="-122"/>
                <a:cs typeface="+mn-cs"/>
              </a:rPr>
              <a:t>的作用，并可降低心血管及肾脏事件发生的风险。</a:t>
            </a:r>
          </a:p>
        </p:txBody>
      </p:sp>
      <p:grpSp>
        <p:nvGrpSpPr>
          <p:cNvPr id="6" name="Group 68">
            <a:extLst>
              <a:ext uri="{FF2B5EF4-FFF2-40B4-BE49-F238E27FC236}">
                <a16:creationId xmlns:a16="http://schemas.microsoft.com/office/drawing/2014/main" id="{D1F3E8D8-B3C6-ABE0-F340-EE7759630F53}"/>
              </a:ext>
            </a:extLst>
          </p:cNvPr>
          <p:cNvGrpSpPr/>
          <p:nvPr/>
        </p:nvGrpSpPr>
        <p:grpSpPr>
          <a:xfrm>
            <a:off x="1554312" y="1650110"/>
            <a:ext cx="2125679" cy="858639"/>
            <a:chOff x="664884" y="1725809"/>
            <a:chExt cx="1908379" cy="643979"/>
          </a:xfrm>
          <a:solidFill>
            <a:srgbClr val="004582">
              <a:alpha val="80000"/>
            </a:srgbClr>
          </a:solidFill>
        </p:grpSpPr>
        <p:sp>
          <p:nvSpPr>
            <p:cNvPr id="7" name="Flowchart: Data 26">
              <a:extLst>
                <a:ext uri="{FF2B5EF4-FFF2-40B4-BE49-F238E27FC236}">
                  <a16:creationId xmlns:a16="http://schemas.microsoft.com/office/drawing/2014/main" id="{832F432F-EFD1-312B-6218-C9ED8F927431}"/>
                </a:ext>
              </a:extLst>
            </p:cNvPr>
            <p:cNvSpPr/>
            <p:nvPr/>
          </p:nvSpPr>
          <p:spPr>
            <a:xfrm rot="16200000" flipH="1" flipV="1">
              <a:off x="2146236" y="1938862"/>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8" name="Flowchart: Data 27">
              <a:extLst>
                <a:ext uri="{FF2B5EF4-FFF2-40B4-BE49-F238E27FC236}">
                  <a16:creationId xmlns:a16="http://schemas.microsoft.com/office/drawing/2014/main" id="{DFA7327A-0693-1126-435B-81519D9CB9A7}"/>
                </a:ext>
              </a:extLst>
            </p:cNvPr>
            <p:cNvSpPr/>
            <p:nvPr/>
          </p:nvSpPr>
          <p:spPr>
            <a:xfrm rot="5400000" flipV="1">
              <a:off x="451832" y="1938861"/>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9" name="Rectangle 29">
              <a:extLst>
                <a:ext uri="{FF2B5EF4-FFF2-40B4-BE49-F238E27FC236}">
                  <a16:creationId xmlns:a16="http://schemas.microsoft.com/office/drawing/2014/main" id="{C3D1B8CA-6C60-0798-0C69-7AAE254DC9FA}"/>
                </a:ext>
              </a:extLst>
            </p:cNvPr>
            <p:cNvSpPr/>
            <p:nvPr/>
          </p:nvSpPr>
          <p:spPr>
            <a:xfrm>
              <a:off x="664885" y="1856564"/>
              <a:ext cx="1907435" cy="513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100" dirty="0">
                  <a:effectLst/>
                  <a:latin typeface="Microsoft YaHei" panose="020B0503020204020204" pitchFamily="34" charset="-122"/>
                  <a:ea typeface="Microsoft YaHei" panose="020B0503020204020204" pitchFamily="34" charset="-122"/>
                  <a:cs typeface="Times New Roman (正文 CS 字体)"/>
                </a:rPr>
                <a:t>CCB</a:t>
              </a:r>
            </a:p>
          </p:txBody>
        </p:sp>
      </p:grpSp>
      <p:grpSp>
        <p:nvGrpSpPr>
          <p:cNvPr id="10" name="Group 46">
            <a:extLst>
              <a:ext uri="{FF2B5EF4-FFF2-40B4-BE49-F238E27FC236}">
                <a16:creationId xmlns:a16="http://schemas.microsoft.com/office/drawing/2014/main" id="{75225F86-7969-0325-EE13-FF3A072E9423}"/>
              </a:ext>
            </a:extLst>
          </p:cNvPr>
          <p:cNvGrpSpPr/>
          <p:nvPr/>
        </p:nvGrpSpPr>
        <p:grpSpPr>
          <a:xfrm>
            <a:off x="3888401" y="1639712"/>
            <a:ext cx="2124629" cy="858639"/>
            <a:chOff x="2630115" y="3947676"/>
            <a:chExt cx="1908379" cy="643979"/>
          </a:xfrm>
          <a:solidFill>
            <a:srgbClr val="004582">
              <a:alpha val="80222"/>
            </a:srgbClr>
          </a:solidFill>
        </p:grpSpPr>
        <p:sp>
          <p:nvSpPr>
            <p:cNvPr id="11" name="Flowchart: Data 32">
              <a:extLst>
                <a:ext uri="{FF2B5EF4-FFF2-40B4-BE49-F238E27FC236}">
                  <a16:creationId xmlns:a16="http://schemas.microsoft.com/office/drawing/2014/main" id="{06597364-D68F-0D0D-01B2-EDB00607A794}"/>
                </a:ext>
              </a:extLst>
            </p:cNvPr>
            <p:cNvSpPr/>
            <p:nvPr/>
          </p:nvSpPr>
          <p:spPr>
            <a:xfrm rot="16200000" flipH="1" flipV="1">
              <a:off x="4111467" y="4160729"/>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14" name="Flowchart: Data 33">
              <a:extLst>
                <a:ext uri="{FF2B5EF4-FFF2-40B4-BE49-F238E27FC236}">
                  <a16:creationId xmlns:a16="http://schemas.microsoft.com/office/drawing/2014/main" id="{C64A22D1-3BCD-6583-0F5B-7A85625479FC}"/>
                </a:ext>
              </a:extLst>
            </p:cNvPr>
            <p:cNvSpPr/>
            <p:nvPr/>
          </p:nvSpPr>
          <p:spPr>
            <a:xfrm rot="5400000" flipV="1">
              <a:off x="2417063" y="4160728"/>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15" name="Rectangle 34">
              <a:extLst>
                <a:ext uri="{FF2B5EF4-FFF2-40B4-BE49-F238E27FC236}">
                  <a16:creationId xmlns:a16="http://schemas.microsoft.com/office/drawing/2014/main" id="{FD86CCB9-81D9-D5DE-F24F-7EEFDB9F50F0}"/>
                </a:ext>
              </a:extLst>
            </p:cNvPr>
            <p:cNvSpPr/>
            <p:nvPr/>
          </p:nvSpPr>
          <p:spPr>
            <a:xfrm>
              <a:off x="2630116" y="4078431"/>
              <a:ext cx="1907435" cy="513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100" dirty="0">
                  <a:effectLst/>
                  <a:latin typeface="Microsoft YaHei" panose="020B0503020204020204" pitchFamily="34" charset="-122"/>
                  <a:ea typeface="Microsoft YaHei" panose="020B0503020204020204" pitchFamily="34" charset="-122"/>
                  <a:cs typeface="Times New Roman (正文 CS 字体)"/>
                </a:rPr>
                <a:t>RAS</a:t>
              </a:r>
              <a:r>
                <a:rPr lang="zh-CN" altLang="en-US" sz="2000" b="1" kern="100" dirty="0">
                  <a:effectLst/>
                  <a:latin typeface="Microsoft YaHei" panose="020B0503020204020204" pitchFamily="34" charset="-122"/>
                  <a:ea typeface="Microsoft YaHei" panose="020B0503020204020204" pitchFamily="34" charset="-122"/>
                  <a:cs typeface="Times New Roman (正文 CS 字体)"/>
                </a:rPr>
                <a:t>抑制剂</a:t>
              </a:r>
              <a:endParaRPr lang="en-US" altLang="zh-CN" sz="2000" b="1" kern="100" dirty="0">
                <a:effectLst/>
                <a:latin typeface="Microsoft YaHei" panose="020B0503020204020204" pitchFamily="34" charset="-122"/>
                <a:ea typeface="Microsoft YaHei" panose="020B0503020204020204" pitchFamily="34" charset="-122"/>
                <a:cs typeface="Times New Roman (正文 CS 字体)"/>
              </a:endParaRPr>
            </a:p>
          </p:txBody>
        </p:sp>
      </p:grpSp>
      <p:grpSp>
        <p:nvGrpSpPr>
          <p:cNvPr id="20" name="Group 47">
            <a:extLst>
              <a:ext uri="{FF2B5EF4-FFF2-40B4-BE49-F238E27FC236}">
                <a16:creationId xmlns:a16="http://schemas.microsoft.com/office/drawing/2014/main" id="{D6FADE9F-A6BD-D08C-76E6-E5326CE1EFB6}"/>
              </a:ext>
            </a:extLst>
          </p:cNvPr>
          <p:cNvGrpSpPr/>
          <p:nvPr/>
        </p:nvGrpSpPr>
        <p:grpSpPr>
          <a:xfrm>
            <a:off x="6229955" y="1634513"/>
            <a:ext cx="2123578" cy="858639"/>
            <a:chOff x="6580897" y="3947676"/>
            <a:chExt cx="1908379" cy="643979"/>
          </a:xfrm>
          <a:solidFill>
            <a:srgbClr val="004582">
              <a:alpha val="59909"/>
            </a:srgbClr>
          </a:solidFill>
        </p:grpSpPr>
        <p:sp>
          <p:nvSpPr>
            <p:cNvPr id="21" name="Flowchart: Data 42">
              <a:extLst>
                <a:ext uri="{FF2B5EF4-FFF2-40B4-BE49-F238E27FC236}">
                  <a16:creationId xmlns:a16="http://schemas.microsoft.com/office/drawing/2014/main" id="{F242947E-4826-6417-5295-F572FE65C015}"/>
                </a:ext>
              </a:extLst>
            </p:cNvPr>
            <p:cNvSpPr/>
            <p:nvPr/>
          </p:nvSpPr>
          <p:spPr>
            <a:xfrm rot="16200000" flipH="1" flipV="1">
              <a:off x="8062249" y="4160729"/>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27" name="Flowchart: Data 43">
              <a:extLst>
                <a:ext uri="{FF2B5EF4-FFF2-40B4-BE49-F238E27FC236}">
                  <a16:creationId xmlns:a16="http://schemas.microsoft.com/office/drawing/2014/main" id="{0CBB16E9-4977-7CDC-61EF-3A039A58913D}"/>
                </a:ext>
              </a:extLst>
            </p:cNvPr>
            <p:cNvSpPr/>
            <p:nvPr/>
          </p:nvSpPr>
          <p:spPr>
            <a:xfrm rot="5400000" flipV="1">
              <a:off x="6367845" y="4160728"/>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28" name="Rectangle 44">
              <a:extLst>
                <a:ext uri="{FF2B5EF4-FFF2-40B4-BE49-F238E27FC236}">
                  <a16:creationId xmlns:a16="http://schemas.microsoft.com/office/drawing/2014/main" id="{829D4E2C-44EB-08FA-550F-6482FFC04F2F}"/>
                </a:ext>
              </a:extLst>
            </p:cNvPr>
            <p:cNvSpPr/>
            <p:nvPr/>
          </p:nvSpPr>
          <p:spPr>
            <a:xfrm>
              <a:off x="6580898" y="4078431"/>
              <a:ext cx="1907435" cy="513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100" dirty="0">
                  <a:effectLst/>
                  <a:latin typeface="Microsoft YaHei" panose="020B0503020204020204" pitchFamily="34" charset="-122"/>
                  <a:ea typeface="Microsoft YaHei" panose="020B0503020204020204" pitchFamily="34" charset="-122"/>
                  <a:cs typeface="Times New Roman (正文 CS 字体)"/>
                </a:rPr>
                <a:t>SGLT2i</a:t>
              </a:r>
            </a:p>
          </p:txBody>
        </p:sp>
      </p:grpSp>
      <p:grpSp>
        <p:nvGrpSpPr>
          <p:cNvPr id="29" name="Group 45">
            <a:extLst>
              <a:ext uri="{FF2B5EF4-FFF2-40B4-BE49-F238E27FC236}">
                <a16:creationId xmlns:a16="http://schemas.microsoft.com/office/drawing/2014/main" id="{FAABB642-DF10-A207-C504-81A0D65C01BA}"/>
              </a:ext>
            </a:extLst>
          </p:cNvPr>
          <p:cNvGrpSpPr/>
          <p:nvPr/>
        </p:nvGrpSpPr>
        <p:grpSpPr>
          <a:xfrm>
            <a:off x="8560843" y="1629314"/>
            <a:ext cx="2065399" cy="858639"/>
            <a:chOff x="4605506" y="1989038"/>
            <a:chExt cx="1908379" cy="643979"/>
          </a:xfrm>
          <a:solidFill>
            <a:srgbClr val="004582">
              <a:alpha val="60172"/>
            </a:srgbClr>
          </a:solidFill>
        </p:grpSpPr>
        <p:sp>
          <p:nvSpPr>
            <p:cNvPr id="30" name="Flowchart: Data 37">
              <a:extLst>
                <a:ext uri="{FF2B5EF4-FFF2-40B4-BE49-F238E27FC236}">
                  <a16:creationId xmlns:a16="http://schemas.microsoft.com/office/drawing/2014/main" id="{9A42996A-B7DF-DEA2-D1CD-4C1F584CAD2F}"/>
                </a:ext>
              </a:extLst>
            </p:cNvPr>
            <p:cNvSpPr/>
            <p:nvPr/>
          </p:nvSpPr>
          <p:spPr>
            <a:xfrm rot="16200000" flipH="1" flipV="1">
              <a:off x="6086858" y="2202091"/>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31" name="Flowchart: Data 38">
              <a:extLst>
                <a:ext uri="{FF2B5EF4-FFF2-40B4-BE49-F238E27FC236}">
                  <a16:creationId xmlns:a16="http://schemas.microsoft.com/office/drawing/2014/main" id="{87A865BE-75A2-4F8E-17B8-84A9498CB98C}"/>
                </a:ext>
              </a:extLst>
            </p:cNvPr>
            <p:cNvSpPr/>
            <p:nvPr/>
          </p:nvSpPr>
          <p:spPr>
            <a:xfrm rot="5400000" flipV="1">
              <a:off x="4392454" y="2202090"/>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32" name="Rectangle 39">
              <a:extLst>
                <a:ext uri="{FF2B5EF4-FFF2-40B4-BE49-F238E27FC236}">
                  <a16:creationId xmlns:a16="http://schemas.microsoft.com/office/drawing/2014/main" id="{59086B75-6A36-3759-96A4-0BA6F98486DF}"/>
                </a:ext>
              </a:extLst>
            </p:cNvPr>
            <p:cNvSpPr/>
            <p:nvPr/>
          </p:nvSpPr>
          <p:spPr>
            <a:xfrm>
              <a:off x="4605507" y="2119793"/>
              <a:ext cx="1907435" cy="513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kern="100" dirty="0">
                  <a:effectLst/>
                  <a:latin typeface="Microsoft YaHei" panose="020B0503020204020204" pitchFamily="34" charset="-122"/>
                  <a:ea typeface="Microsoft YaHei" panose="020B0503020204020204" pitchFamily="34" charset="-122"/>
                  <a:cs typeface="Times New Roman (正文 CS 字体)"/>
                </a:rPr>
                <a:t>第三代</a:t>
              </a:r>
              <a:r>
                <a:rPr lang="en-US" altLang="zh-CN" sz="2000" b="1" kern="100" dirty="0">
                  <a:effectLst/>
                  <a:latin typeface="Microsoft YaHei" panose="020B0503020204020204" pitchFamily="34" charset="-122"/>
                  <a:ea typeface="Microsoft YaHei" panose="020B0503020204020204" pitchFamily="34" charset="-122"/>
                  <a:cs typeface="Times New Roman (正文 CS 字体)"/>
                </a:rPr>
                <a:t>MRA</a:t>
              </a:r>
            </a:p>
          </p:txBody>
        </p:sp>
      </p:grpSp>
    </p:spTree>
    <p:extLst>
      <p:ext uri="{BB962C8B-B14F-4D97-AF65-F5344CB8AC3E}">
        <p14:creationId xmlns:p14="http://schemas.microsoft.com/office/powerpoint/2010/main" val="36002705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7FF806EF-C988-AF23-6746-AB635B5A2894}"/>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3624435" y="2856976"/>
            <a:ext cx="5376793" cy="769441"/>
          </a:xfrm>
          <a:prstGeom prst="rect">
            <a:avLst/>
          </a:prstGeom>
          <a:noFill/>
        </p:spPr>
        <p:txBody>
          <a:bodyPr wrap="none" rtlCol="0">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rPr>
              <a:t>6.</a:t>
            </a:r>
            <a:r>
              <a:rPr lang="zh-CN" altLang="en-US" sz="4400" b="1" dirty="0">
                <a:solidFill>
                  <a:schemeClr val="bg1"/>
                </a:solidFill>
                <a:latin typeface="微软雅黑" panose="020B0503020204020204" pitchFamily="34" charset="-122"/>
                <a:ea typeface="微软雅黑" panose="020B0503020204020204" pitchFamily="34" charset="-122"/>
              </a:rPr>
              <a:t> 高血压的特殊表型</a:t>
            </a:r>
          </a:p>
        </p:txBody>
      </p:sp>
      <p:sp>
        <p:nvSpPr>
          <p:cNvPr id="3" name="文本框 2">
            <a:extLst>
              <a:ext uri="{FF2B5EF4-FFF2-40B4-BE49-F238E27FC236}">
                <a16:creationId xmlns:a16="http://schemas.microsoft.com/office/drawing/2014/main" id="{E0661E04-95F1-E40D-E7F8-C2EF1673E7BC}"/>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119795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2CA43C2B-4541-CD64-B7F7-458FC986AE7C}"/>
              </a:ext>
            </a:extLst>
          </p:cNvPr>
          <p:cNvGrpSpPr/>
          <p:nvPr/>
        </p:nvGrpSpPr>
        <p:grpSpPr>
          <a:xfrm>
            <a:off x="6502351" y="2946810"/>
            <a:ext cx="1180004" cy="1180004"/>
            <a:chOff x="1057027" y="2420888"/>
            <a:chExt cx="864096" cy="864096"/>
          </a:xfrm>
        </p:grpSpPr>
        <p:sp>
          <p:nvSpPr>
            <p:cNvPr id="37" name="椭圆 36">
              <a:extLst>
                <a:ext uri="{FF2B5EF4-FFF2-40B4-BE49-F238E27FC236}">
                  <a16:creationId xmlns:a16="http://schemas.microsoft.com/office/drawing/2014/main" id="{27028CA9-0D8F-81DF-AB96-0D215B3CA412}"/>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8" name="椭圆 37">
              <a:extLst>
                <a:ext uri="{FF2B5EF4-FFF2-40B4-BE49-F238E27FC236}">
                  <a16:creationId xmlns:a16="http://schemas.microsoft.com/office/drawing/2014/main" id="{F8EEDC4D-D230-38A6-45AB-074002201133}"/>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39" name="组合 38">
            <a:extLst>
              <a:ext uri="{FF2B5EF4-FFF2-40B4-BE49-F238E27FC236}">
                <a16:creationId xmlns:a16="http://schemas.microsoft.com/office/drawing/2014/main" id="{402971A6-525F-AB12-979A-01EE456E4D82}"/>
              </a:ext>
            </a:extLst>
          </p:cNvPr>
          <p:cNvGrpSpPr/>
          <p:nvPr/>
        </p:nvGrpSpPr>
        <p:grpSpPr>
          <a:xfrm>
            <a:off x="6502351" y="4380022"/>
            <a:ext cx="1180004" cy="1180004"/>
            <a:chOff x="1057027" y="2420888"/>
            <a:chExt cx="864096" cy="864096"/>
          </a:xfrm>
        </p:grpSpPr>
        <p:sp>
          <p:nvSpPr>
            <p:cNvPr id="40" name="椭圆 39">
              <a:extLst>
                <a:ext uri="{FF2B5EF4-FFF2-40B4-BE49-F238E27FC236}">
                  <a16:creationId xmlns:a16="http://schemas.microsoft.com/office/drawing/2014/main" id="{11EB5306-5A72-7282-71CD-ED67763C1FCD}"/>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1" name="椭圆 40">
              <a:extLst>
                <a:ext uri="{FF2B5EF4-FFF2-40B4-BE49-F238E27FC236}">
                  <a16:creationId xmlns:a16="http://schemas.microsoft.com/office/drawing/2014/main" id="{A04B48F8-28F7-E76E-8CFE-C0CDB81DB391}"/>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43" name="组合 42">
            <a:extLst>
              <a:ext uri="{FF2B5EF4-FFF2-40B4-BE49-F238E27FC236}">
                <a16:creationId xmlns:a16="http://schemas.microsoft.com/office/drawing/2014/main" id="{8007EDED-4870-966B-1994-7D5416B8E924}"/>
              </a:ext>
            </a:extLst>
          </p:cNvPr>
          <p:cNvGrpSpPr/>
          <p:nvPr/>
        </p:nvGrpSpPr>
        <p:grpSpPr>
          <a:xfrm>
            <a:off x="6502351" y="1507476"/>
            <a:ext cx="1180004" cy="1180004"/>
            <a:chOff x="1057027" y="2420888"/>
            <a:chExt cx="864096" cy="864096"/>
          </a:xfrm>
        </p:grpSpPr>
        <p:sp>
          <p:nvSpPr>
            <p:cNvPr id="44" name="椭圆 43">
              <a:extLst>
                <a:ext uri="{FF2B5EF4-FFF2-40B4-BE49-F238E27FC236}">
                  <a16:creationId xmlns:a16="http://schemas.microsoft.com/office/drawing/2014/main" id="{BE8902D8-5390-BB73-7FCD-947D131F1AEF}"/>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5" name="椭圆 44">
              <a:extLst>
                <a:ext uri="{FF2B5EF4-FFF2-40B4-BE49-F238E27FC236}">
                  <a16:creationId xmlns:a16="http://schemas.microsoft.com/office/drawing/2014/main" id="{8B88446C-6FD4-4C93-B03A-5852D0078160}"/>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25" name="组合 24">
            <a:extLst>
              <a:ext uri="{FF2B5EF4-FFF2-40B4-BE49-F238E27FC236}">
                <a16:creationId xmlns:a16="http://schemas.microsoft.com/office/drawing/2014/main" id="{374A6CC0-1427-3B75-9C48-85A4D49CE463}"/>
              </a:ext>
            </a:extLst>
          </p:cNvPr>
          <p:cNvGrpSpPr/>
          <p:nvPr/>
        </p:nvGrpSpPr>
        <p:grpSpPr>
          <a:xfrm>
            <a:off x="1281806" y="2946810"/>
            <a:ext cx="1180004" cy="1180004"/>
            <a:chOff x="1057027" y="2420888"/>
            <a:chExt cx="864096" cy="864096"/>
          </a:xfrm>
        </p:grpSpPr>
        <p:sp>
          <p:nvSpPr>
            <p:cNvPr id="28" name="椭圆 27">
              <a:extLst>
                <a:ext uri="{FF2B5EF4-FFF2-40B4-BE49-F238E27FC236}">
                  <a16:creationId xmlns:a16="http://schemas.microsoft.com/office/drawing/2014/main" id="{6997B290-C5B3-51B9-46B4-F60DB097476B}"/>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1" name="椭圆 30">
              <a:extLst>
                <a:ext uri="{FF2B5EF4-FFF2-40B4-BE49-F238E27FC236}">
                  <a16:creationId xmlns:a16="http://schemas.microsoft.com/office/drawing/2014/main" id="{A33E749A-DE0B-93DB-A7D8-4B8439CC02F0}"/>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32" name="组合 31">
            <a:extLst>
              <a:ext uri="{FF2B5EF4-FFF2-40B4-BE49-F238E27FC236}">
                <a16:creationId xmlns:a16="http://schemas.microsoft.com/office/drawing/2014/main" id="{7B7F61F7-0528-BC70-6372-A8BE244986CB}"/>
              </a:ext>
            </a:extLst>
          </p:cNvPr>
          <p:cNvGrpSpPr/>
          <p:nvPr/>
        </p:nvGrpSpPr>
        <p:grpSpPr>
          <a:xfrm>
            <a:off x="1281806" y="4380022"/>
            <a:ext cx="1180004" cy="1180004"/>
            <a:chOff x="1057027" y="2420888"/>
            <a:chExt cx="864096" cy="864096"/>
          </a:xfrm>
        </p:grpSpPr>
        <p:sp>
          <p:nvSpPr>
            <p:cNvPr id="33" name="椭圆 32">
              <a:extLst>
                <a:ext uri="{FF2B5EF4-FFF2-40B4-BE49-F238E27FC236}">
                  <a16:creationId xmlns:a16="http://schemas.microsoft.com/office/drawing/2014/main" id="{1F30148C-33F5-4923-F311-D87FD750A5CA}"/>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5" name="椭圆 34">
              <a:extLst>
                <a:ext uri="{FF2B5EF4-FFF2-40B4-BE49-F238E27FC236}">
                  <a16:creationId xmlns:a16="http://schemas.microsoft.com/office/drawing/2014/main" id="{C73CF13B-4B7B-C26C-64A2-5D40EDFB089E}"/>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9" name="组合 8">
            <a:extLst>
              <a:ext uri="{FF2B5EF4-FFF2-40B4-BE49-F238E27FC236}">
                <a16:creationId xmlns:a16="http://schemas.microsoft.com/office/drawing/2014/main" id="{6D55D260-BC13-0562-184F-C6ECF3BA1C17}"/>
              </a:ext>
            </a:extLst>
          </p:cNvPr>
          <p:cNvGrpSpPr/>
          <p:nvPr/>
        </p:nvGrpSpPr>
        <p:grpSpPr>
          <a:xfrm>
            <a:off x="1281806" y="1507476"/>
            <a:ext cx="1180004" cy="1180004"/>
            <a:chOff x="1057027" y="2420888"/>
            <a:chExt cx="864096" cy="864096"/>
          </a:xfrm>
        </p:grpSpPr>
        <p:sp>
          <p:nvSpPr>
            <p:cNvPr id="10" name="椭圆 9">
              <a:extLst>
                <a:ext uri="{FF2B5EF4-FFF2-40B4-BE49-F238E27FC236}">
                  <a16:creationId xmlns:a16="http://schemas.microsoft.com/office/drawing/2014/main" id="{ED215FF0-4D6A-D77E-C47C-0B66F2885352}"/>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1" name="椭圆 10">
              <a:extLst>
                <a:ext uri="{FF2B5EF4-FFF2-40B4-BE49-F238E27FC236}">
                  <a16:creationId xmlns:a16="http://schemas.microsoft.com/office/drawing/2014/main" id="{87C73381-8E55-8F91-7808-6477C1C3E5B0}"/>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73" name="图形 72" descr="鼻子 轮廓">
            <a:extLst>
              <a:ext uri="{FF2B5EF4-FFF2-40B4-BE49-F238E27FC236}">
                <a16:creationId xmlns:a16="http://schemas.microsoft.com/office/drawing/2014/main" id="{29CB0AFE-4B96-53C5-DAC6-2ADB097829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0906" y="4938680"/>
            <a:ext cx="594716" cy="594716"/>
          </a:xfrm>
          <a:prstGeom prst="rect">
            <a:avLst/>
          </a:prstGeom>
        </p:spPr>
      </p:pic>
      <p:sp>
        <p:nvSpPr>
          <p:cNvPr id="57" name="TextBox 1210"/>
          <p:cNvSpPr/>
          <p:nvPr/>
        </p:nvSpPr>
        <p:spPr>
          <a:xfrm>
            <a:off x="2560616" y="4833969"/>
            <a:ext cx="3429144" cy="461665"/>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91440" tIns="45720" rIns="91440" bIns="45720">
            <a:spAutoFit/>
          </a:bodyPr>
          <a:lstStyle/>
          <a:p>
            <a:r>
              <a:rPr lang="zh-CN" altLang="en-US" sz="2400" b="1" kern="100" dirty="0">
                <a:solidFill>
                  <a:srgbClr val="004582"/>
                </a:solidFill>
                <a:latin typeface="Microsoft YaHei" panose="020B0503020204020204" pitchFamily="34" charset="-122"/>
                <a:ea typeface="Microsoft YaHei" panose="020B0503020204020204" pitchFamily="34" charset="-122"/>
                <a:cs typeface="Times New Roman (正文 CS 字体)"/>
              </a:rPr>
              <a:t>单纯收缩期高血压</a:t>
            </a:r>
            <a:r>
              <a:rPr lang="en-US" altLang="zh-CN" sz="2400" b="1" kern="100" dirty="0">
                <a:solidFill>
                  <a:srgbClr val="004582"/>
                </a:solidFill>
                <a:latin typeface="Microsoft YaHei" panose="020B0503020204020204" pitchFamily="34" charset="-122"/>
                <a:ea typeface="Microsoft YaHei" panose="020B0503020204020204" pitchFamily="34" charset="-122"/>
                <a:cs typeface="Times New Roman (正文 CS 字体)"/>
              </a:rPr>
              <a:t>(ISH)</a:t>
            </a:r>
            <a:endParaRPr lang="zh-CN" altLang="en-US" sz="2400" b="1" kern="100" dirty="0">
              <a:solidFill>
                <a:srgbClr val="004582"/>
              </a:solidFill>
              <a:latin typeface="Microsoft YaHei" panose="020B0503020204020204" pitchFamily="34" charset="-122"/>
              <a:ea typeface="Microsoft YaHei" panose="020B0503020204020204" pitchFamily="34" charset="-122"/>
              <a:cs typeface="Times New Roman (正文 CS 字体)"/>
              <a:sym typeface="+mn-lt"/>
            </a:endParaRPr>
          </a:p>
        </p:txBody>
      </p:sp>
      <p:sp>
        <p:nvSpPr>
          <p:cNvPr id="61" name="TextBox 1210"/>
          <p:cNvSpPr/>
          <p:nvPr/>
        </p:nvSpPr>
        <p:spPr>
          <a:xfrm>
            <a:off x="7832366" y="3313371"/>
            <a:ext cx="1723549" cy="461665"/>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91440" tIns="45720" rIns="91440" bIns="45720">
            <a:spAutoFit/>
          </a:bodyPr>
          <a:lstStyle/>
          <a:p>
            <a:r>
              <a:rPr lang="zh-CN" altLang="en-US" sz="2400" b="1" kern="100" dirty="0">
                <a:solidFill>
                  <a:srgbClr val="004582"/>
                </a:solidFill>
                <a:latin typeface="Microsoft YaHei" panose="020B0503020204020204" pitchFamily="34" charset="-122"/>
                <a:ea typeface="Microsoft YaHei" panose="020B0503020204020204" pitchFamily="34" charset="-122"/>
                <a:cs typeface="Times New Roman (正文 CS 字体)"/>
              </a:rPr>
              <a:t>夜间高血压</a:t>
            </a:r>
            <a:endParaRPr lang="zh-CN" altLang="en-US" sz="2400" b="1" kern="100" dirty="0">
              <a:solidFill>
                <a:srgbClr val="004582"/>
              </a:solidFill>
              <a:latin typeface="Microsoft YaHei" panose="020B0503020204020204" pitchFamily="34" charset="-122"/>
              <a:ea typeface="Microsoft YaHei" panose="020B0503020204020204" pitchFamily="34" charset="-122"/>
              <a:cs typeface="Times New Roman (正文 CS 字体)"/>
              <a:sym typeface="+mn-lt"/>
            </a:endParaRPr>
          </a:p>
        </p:txBody>
      </p:sp>
      <p:sp>
        <p:nvSpPr>
          <p:cNvPr id="42" name="TextBox 1210"/>
          <p:cNvSpPr/>
          <p:nvPr/>
        </p:nvSpPr>
        <p:spPr>
          <a:xfrm>
            <a:off x="2563540" y="3343530"/>
            <a:ext cx="1723549" cy="461665"/>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91440" tIns="45720" rIns="91440" bIns="45720">
            <a:spAutoFit/>
          </a:bodyPr>
          <a:lstStyle/>
          <a:p>
            <a:r>
              <a:rPr lang="zh-CN" altLang="en-US" sz="2400" b="1" kern="100" dirty="0">
                <a:solidFill>
                  <a:srgbClr val="004582"/>
                </a:solidFill>
                <a:latin typeface="Microsoft YaHei" panose="020B0503020204020204" pitchFamily="34" charset="-122"/>
                <a:ea typeface="Microsoft YaHei" panose="020B0503020204020204" pitchFamily="34" charset="-122"/>
                <a:cs typeface="Times New Roman (正文 CS 字体)"/>
              </a:rPr>
              <a:t>清晨高血压</a:t>
            </a:r>
            <a:endParaRPr lang="zh-CN" altLang="en-US" sz="2400" b="1" kern="100" dirty="0">
              <a:solidFill>
                <a:srgbClr val="004582"/>
              </a:solidFill>
              <a:latin typeface="Microsoft YaHei" panose="020B0503020204020204" pitchFamily="34" charset="-122"/>
              <a:ea typeface="Microsoft YaHei" panose="020B0503020204020204" pitchFamily="34" charset="-122"/>
              <a:cs typeface="Times New Roman (正文 CS 字体)"/>
              <a:sym typeface="+mn-lt"/>
            </a:endParaRPr>
          </a:p>
        </p:txBody>
      </p:sp>
      <p:pic>
        <p:nvPicPr>
          <p:cNvPr id="18" name="图形 17" descr="细菌 轮廓">
            <a:extLst>
              <a:ext uri="{FF2B5EF4-FFF2-40B4-BE49-F238E27FC236}">
                <a16:creationId xmlns:a16="http://schemas.microsoft.com/office/drawing/2014/main" id="{E721A53B-5699-157A-C2C3-648BEBAA5C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7904" y="1865454"/>
            <a:ext cx="676911" cy="676911"/>
          </a:xfrm>
          <a:prstGeom prst="rect">
            <a:avLst/>
          </a:prstGeom>
        </p:spPr>
      </p:pic>
      <p:sp>
        <p:nvSpPr>
          <p:cNvPr id="4" name="标题 1">
            <a:extLst>
              <a:ext uri="{FF2B5EF4-FFF2-40B4-BE49-F238E27FC236}">
                <a16:creationId xmlns:a16="http://schemas.microsoft.com/office/drawing/2014/main" id="{968D2628-4C53-7D60-48F2-D7AF2E0BB1C8}"/>
              </a:ext>
            </a:extLst>
          </p:cNvPr>
          <p:cNvSpPr txBox="1">
            <a:spLocks/>
          </p:cNvSpPr>
          <p:nvPr/>
        </p:nvSpPr>
        <p:spPr>
          <a:xfrm>
            <a:off x="0" y="39995"/>
            <a:ext cx="10515600" cy="66330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3200" b="1" dirty="0">
              <a:solidFill>
                <a:srgbClr val="004582"/>
              </a:solidFill>
              <a:latin typeface="微软雅黑" panose="020B0503020204020204" pitchFamily="34" charset="-122"/>
              <a:ea typeface="微软雅黑" panose="020B0503020204020204" pitchFamily="34" charset="-122"/>
            </a:endParaRPr>
          </a:p>
        </p:txBody>
      </p:sp>
      <p:sp>
        <p:nvSpPr>
          <p:cNvPr id="3" name="标题 1">
            <a:extLst>
              <a:ext uri="{FF2B5EF4-FFF2-40B4-BE49-F238E27FC236}">
                <a16:creationId xmlns:a16="http://schemas.microsoft.com/office/drawing/2014/main" id="{83F9E625-60CD-C764-BA61-6A99E0B0A2A4}"/>
              </a:ext>
            </a:extLst>
          </p:cNvPr>
          <p:cNvSpPr txBox="1">
            <a:spLocks/>
          </p:cNvSpPr>
          <p:nvPr/>
        </p:nvSpPr>
        <p:spPr>
          <a:xfrm>
            <a:off x="0" y="310486"/>
            <a:ext cx="12192000" cy="77402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高血压的特殊表型</a:t>
            </a:r>
          </a:p>
        </p:txBody>
      </p:sp>
      <p:pic>
        <p:nvPicPr>
          <p:cNvPr id="6" name="图形 5" descr="秒表 75% 纯色填充">
            <a:extLst>
              <a:ext uri="{FF2B5EF4-FFF2-40B4-BE49-F238E27FC236}">
                <a16:creationId xmlns:a16="http://schemas.microsoft.com/office/drawing/2014/main" id="{2436574D-F358-2285-A8D7-DE6A76B43B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41064" y="1623679"/>
            <a:ext cx="914400" cy="914400"/>
          </a:xfrm>
          <a:prstGeom prst="rect">
            <a:avLst/>
          </a:prstGeom>
        </p:spPr>
      </p:pic>
      <p:pic>
        <p:nvPicPr>
          <p:cNvPr id="8" name="图形 7" descr="闹钟 纯色填充">
            <a:extLst>
              <a:ext uri="{FF2B5EF4-FFF2-40B4-BE49-F238E27FC236}">
                <a16:creationId xmlns:a16="http://schemas.microsoft.com/office/drawing/2014/main" id="{689C9835-1E99-9035-A244-D55D9680FB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14608" y="3076183"/>
            <a:ext cx="914400" cy="914400"/>
          </a:xfrm>
          <a:prstGeom prst="rect">
            <a:avLst/>
          </a:prstGeom>
        </p:spPr>
      </p:pic>
      <p:pic>
        <p:nvPicPr>
          <p:cNvPr id="13" name="图形 12" descr="女医生 纯色填充">
            <a:extLst>
              <a:ext uri="{FF2B5EF4-FFF2-40B4-BE49-F238E27FC236}">
                <a16:creationId xmlns:a16="http://schemas.microsoft.com/office/drawing/2014/main" id="{3BEAE825-50C6-4658-F5A2-F8D1EF3EB5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14608" y="1624954"/>
            <a:ext cx="914400" cy="914400"/>
          </a:xfrm>
          <a:prstGeom prst="rect">
            <a:avLst/>
          </a:prstGeom>
        </p:spPr>
      </p:pic>
      <p:pic>
        <p:nvPicPr>
          <p:cNvPr id="22" name="图形 21" descr="听诊器 纯色填充">
            <a:extLst>
              <a:ext uri="{FF2B5EF4-FFF2-40B4-BE49-F238E27FC236}">
                <a16:creationId xmlns:a16="http://schemas.microsoft.com/office/drawing/2014/main" id="{1B3A21DF-7856-D8F6-96E9-2B411D5F5FE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65569" y="4554232"/>
            <a:ext cx="914400" cy="914400"/>
          </a:xfrm>
          <a:prstGeom prst="rect">
            <a:avLst/>
          </a:prstGeom>
        </p:spPr>
      </p:pic>
      <p:pic>
        <p:nvPicPr>
          <p:cNvPr id="24" name="图形 23" descr="听诊器 轮廓">
            <a:extLst>
              <a:ext uri="{FF2B5EF4-FFF2-40B4-BE49-F238E27FC236}">
                <a16:creationId xmlns:a16="http://schemas.microsoft.com/office/drawing/2014/main" id="{D3CD528B-AA01-84E4-19D1-7210B2339D7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82645" y="4554232"/>
            <a:ext cx="914400" cy="914400"/>
          </a:xfrm>
          <a:prstGeom prst="rect">
            <a:avLst/>
          </a:prstGeom>
        </p:spPr>
      </p:pic>
      <p:pic>
        <p:nvPicPr>
          <p:cNvPr id="26" name="图形 25" descr="住院治疗 纯色填充">
            <a:extLst>
              <a:ext uri="{FF2B5EF4-FFF2-40B4-BE49-F238E27FC236}">
                <a16:creationId xmlns:a16="http://schemas.microsoft.com/office/drawing/2014/main" id="{F91153AA-F791-5F43-B32E-B84FB564199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96833" y="3146373"/>
            <a:ext cx="774020" cy="774020"/>
          </a:xfrm>
          <a:prstGeom prst="rect">
            <a:avLst/>
          </a:prstGeom>
        </p:spPr>
      </p:pic>
      <p:sp>
        <p:nvSpPr>
          <p:cNvPr id="27" name="TextBox 1210">
            <a:extLst>
              <a:ext uri="{FF2B5EF4-FFF2-40B4-BE49-F238E27FC236}">
                <a16:creationId xmlns:a16="http://schemas.microsoft.com/office/drawing/2014/main" id="{106010DB-0432-2F9D-FB14-67D781913896}"/>
              </a:ext>
            </a:extLst>
          </p:cNvPr>
          <p:cNvSpPr/>
          <p:nvPr/>
        </p:nvSpPr>
        <p:spPr>
          <a:xfrm>
            <a:off x="2528650" y="1930587"/>
            <a:ext cx="2339102" cy="461665"/>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91440" tIns="45720" rIns="91440" bIns="45720">
            <a:spAutoFit/>
          </a:bodyPr>
          <a:lstStyle/>
          <a:p>
            <a:pPr lvl="0"/>
            <a:r>
              <a:rPr lang="zh-CN" altLang="en-US" sz="2400" b="1" kern="100" dirty="0">
                <a:solidFill>
                  <a:srgbClr val="004582"/>
                </a:solidFill>
                <a:latin typeface="Microsoft YaHei" panose="020B0503020204020204" pitchFamily="34" charset="-122"/>
                <a:ea typeface="Microsoft YaHei" panose="020B0503020204020204" pitchFamily="34" charset="-122"/>
                <a:cs typeface="Times New Roman (正文 CS 字体)"/>
              </a:rPr>
              <a:t>白大衣性高血压</a:t>
            </a:r>
            <a:endParaRPr lang="zh-CN" altLang="en-US" sz="2400" b="1" dirty="0">
              <a:solidFill>
                <a:srgbClr val="004582"/>
              </a:solidFill>
              <a:cs typeface="+mn-ea"/>
              <a:sym typeface="+mn-lt"/>
            </a:endParaRPr>
          </a:p>
        </p:txBody>
      </p:sp>
      <p:sp>
        <p:nvSpPr>
          <p:cNvPr id="29" name="TextBox 1210">
            <a:extLst>
              <a:ext uri="{FF2B5EF4-FFF2-40B4-BE49-F238E27FC236}">
                <a16:creationId xmlns:a16="http://schemas.microsoft.com/office/drawing/2014/main" id="{B91F367A-2244-034A-7A86-7E4F9EB43DF4}"/>
              </a:ext>
            </a:extLst>
          </p:cNvPr>
          <p:cNvSpPr/>
          <p:nvPr/>
        </p:nvSpPr>
        <p:spPr>
          <a:xfrm>
            <a:off x="7799660" y="4833968"/>
            <a:ext cx="3486852" cy="461665"/>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91440" tIns="45720" rIns="91440" bIns="45720">
            <a:spAutoFit/>
          </a:bodyPr>
          <a:lstStyle/>
          <a:p>
            <a:r>
              <a:rPr lang="zh-CN" altLang="en-US" sz="2400" b="1" kern="100" dirty="0">
                <a:solidFill>
                  <a:srgbClr val="004582"/>
                </a:solidFill>
                <a:latin typeface="Microsoft YaHei" panose="020B0503020204020204" pitchFamily="34" charset="-122"/>
                <a:ea typeface="Microsoft YaHei" panose="020B0503020204020204" pitchFamily="34" charset="-122"/>
                <a:cs typeface="Times New Roman (正文 CS 字体)"/>
              </a:rPr>
              <a:t>单纯舒张期高血压</a:t>
            </a:r>
            <a:r>
              <a:rPr lang="en-US" altLang="zh-CN" sz="2400" b="1" kern="100" dirty="0">
                <a:solidFill>
                  <a:srgbClr val="004582"/>
                </a:solidFill>
                <a:latin typeface="Microsoft YaHei" panose="020B0503020204020204" pitchFamily="34" charset="-122"/>
                <a:ea typeface="Microsoft YaHei" panose="020B0503020204020204" pitchFamily="34" charset="-122"/>
                <a:cs typeface="Times New Roman (正文 CS 字体)"/>
              </a:rPr>
              <a:t>(IDH)</a:t>
            </a:r>
            <a:endParaRPr lang="zh-CN" altLang="en-US" sz="2400" b="1" kern="100" dirty="0">
              <a:solidFill>
                <a:srgbClr val="004582"/>
              </a:solidFill>
              <a:latin typeface="Microsoft YaHei" panose="020B0503020204020204" pitchFamily="34" charset="-122"/>
              <a:ea typeface="Microsoft YaHei" panose="020B0503020204020204" pitchFamily="34" charset="-122"/>
              <a:cs typeface="Times New Roman (正文 CS 字体)"/>
              <a:sym typeface="+mn-lt"/>
            </a:endParaRPr>
          </a:p>
        </p:txBody>
      </p:sp>
      <p:sp>
        <p:nvSpPr>
          <p:cNvPr id="30" name="TextBox 1210">
            <a:extLst>
              <a:ext uri="{FF2B5EF4-FFF2-40B4-BE49-F238E27FC236}">
                <a16:creationId xmlns:a16="http://schemas.microsoft.com/office/drawing/2014/main" id="{B47191E5-1C1D-BD4E-E247-C34C29E2DEBB}"/>
              </a:ext>
            </a:extLst>
          </p:cNvPr>
          <p:cNvSpPr/>
          <p:nvPr/>
        </p:nvSpPr>
        <p:spPr>
          <a:xfrm>
            <a:off x="7799660" y="1930586"/>
            <a:ext cx="2031325" cy="461665"/>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91440" tIns="45720" rIns="91440" bIns="45720">
            <a:spAutoFit/>
          </a:bodyPr>
          <a:lstStyle/>
          <a:p>
            <a:r>
              <a:rPr lang="zh-CN" altLang="en-US" sz="2400" b="1" kern="100" dirty="0">
                <a:solidFill>
                  <a:srgbClr val="004582"/>
                </a:solidFill>
                <a:latin typeface="Microsoft YaHei" panose="020B0503020204020204" pitchFamily="34" charset="-122"/>
                <a:ea typeface="Microsoft YaHei" panose="020B0503020204020204" pitchFamily="34" charset="-122"/>
                <a:cs typeface="Times New Roman (正文 CS 字体)"/>
              </a:rPr>
              <a:t>隐蔽性高血压</a:t>
            </a:r>
            <a:endParaRPr lang="zh-CN" altLang="en-US" sz="2400" b="1" kern="100" dirty="0">
              <a:solidFill>
                <a:srgbClr val="004582"/>
              </a:solidFill>
              <a:latin typeface="Microsoft YaHei" panose="020B0503020204020204" pitchFamily="34" charset="-122"/>
              <a:ea typeface="Microsoft YaHei" panose="020B0503020204020204" pitchFamily="34" charset="-122"/>
              <a:cs typeface="Times New Roman (正文 CS 字体)"/>
              <a:sym typeface="+mn-lt"/>
            </a:endParaRPr>
          </a:p>
        </p:txBody>
      </p:sp>
      <p:grpSp>
        <p:nvGrpSpPr>
          <p:cNvPr id="2" name="组合 1">
            <a:extLst>
              <a:ext uri="{FF2B5EF4-FFF2-40B4-BE49-F238E27FC236}">
                <a16:creationId xmlns:a16="http://schemas.microsoft.com/office/drawing/2014/main" id="{CA2173AC-1C6C-287A-A5FF-CFE18B4CA295}"/>
              </a:ext>
            </a:extLst>
          </p:cNvPr>
          <p:cNvGrpSpPr/>
          <p:nvPr/>
        </p:nvGrpSpPr>
        <p:grpSpPr>
          <a:xfrm>
            <a:off x="11016343" y="-71078"/>
            <a:ext cx="1360715" cy="911036"/>
            <a:chOff x="10809514" y="26404"/>
            <a:chExt cx="1375882" cy="914400"/>
          </a:xfrm>
        </p:grpSpPr>
        <p:pic>
          <p:nvPicPr>
            <p:cNvPr id="5" name="图形 4" descr="剪贴板">
              <a:extLst>
                <a:ext uri="{FF2B5EF4-FFF2-40B4-BE49-F238E27FC236}">
                  <a16:creationId xmlns:a16="http://schemas.microsoft.com/office/drawing/2014/main" id="{F0807698-8971-FF5D-A17F-7569FECFF86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809514" y="26404"/>
              <a:ext cx="1375882" cy="914400"/>
            </a:xfrm>
            <a:prstGeom prst="rect">
              <a:avLst/>
            </a:prstGeom>
          </p:spPr>
        </p:pic>
        <p:sp>
          <p:nvSpPr>
            <p:cNvPr id="7" name="文本框 6">
              <a:extLst>
                <a:ext uri="{FF2B5EF4-FFF2-40B4-BE49-F238E27FC236}">
                  <a16:creationId xmlns:a16="http://schemas.microsoft.com/office/drawing/2014/main" id="{5617ADAF-65C7-A4E6-4221-6736F62B68B6}"/>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0664709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p:nvPr>
        </p:nvSpPr>
        <p:spPr>
          <a:xfrm>
            <a:off x="521517" y="583752"/>
            <a:ext cx="10515600" cy="805874"/>
          </a:xfrm>
        </p:spPr>
        <p:txBody>
          <a:bodyPr>
            <a:normAutofit/>
          </a:bodyPr>
          <a:lstStyle/>
          <a:p>
            <a:r>
              <a:rPr lang="zh-CN" altLang="en-US" sz="3200" b="1" dirty="0">
                <a:solidFill>
                  <a:srgbClr val="004582"/>
                </a:solidFill>
                <a:latin typeface="微软雅黑" panose="020B0503020204020204" pitchFamily="34" charset="-122"/>
                <a:ea typeface="微软雅黑" panose="020B0503020204020204" pitchFamily="34" charset="-122"/>
              </a:rPr>
              <a:t>要点</a:t>
            </a:r>
            <a:r>
              <a:rPr lang="en-US" altLang="zh-CN" sz="3200" b="1" dirty="0">
                <a:solidFill>
                  <a:srgbClr val="004582"/>
                </a:solidFill>
                <a:latin typeface="微软雅黑" panose="020B0503020204020204" pitchFamily="34" charset="-122"/>
                <a:ea typeface="微软雅黑" panose="020B0503020204020204" pitchFamily="34" charset="-122"/>
              </a:rPr>
              <a:t>6A</a:t>
            </a:r>
            <a:r>
              <a:rPr lang="zh-CN" altLang="en-US" sz="3200" b="1" dirty="0">
                <a:solidFill>
                  <a:srgbClr val="004582"/>
                </a:solidFill>
                <a:latin typeface="微软雅黑" panose="020B0503020204020204" pitchFamily="34" charset="-122"/>
                <a:ea typeface="微软雅黑" panose="020B0503020204020204" pitchFamily="34" charset="-122"/>
              </a:rPr>
              <a:t>  白大衣性高血压</a:t>
            </a:r>
          </a:p>
        </p:txBody>
      </p:sp>
      <p:sp>
        <p:nvSpPr>
          <p:cNvPr id="11" name="圆角矩形 10">
            <a:extLst>
              <a:ext uri="{FF2B5EF4-FFF2-40B4-BE49-F238E27FC236}">
                <a16:creationId xmlns:a16="http://schemas.microsoft.com/office/drawing/2014/main" id="{069F450C-1CAA-4358-142E-B3617C9274E8}"/>
              </a:ext>
            </a:extLst>
          </p:cNvPr>
          <p:cNvSpPr/>
          <p:nvPr/>
        </p:nvSpPr>
        <p:spPr>
          <a:xfrm>
            <a:off x="856215" y="1703294"/>
            <a:ext cx="10389781" cy="2841812"/>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4582"/>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BBBC3BE4-4069-31DF-139B-DE82110FE381}"/>
              </a:ext>
            </a:extLst>
          </p:cNvPr>
          <p:cNvSpPr/>
          <p:nvPr/>
        </p:nvSpPr>
        <p:spPr>
          <a:xfrm>
            <a:off x="1154883" y="2025057"/>
            <a:ext cx="9882234" cy="1884618"/>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白大衣性高血压</a:t>
            </a:r>
            <a:r>
              <a:rPr lang="zh-CN" altLang="en-US" sz="2000" b="1" kern="100" dirty="0">
                <a:solidFill>
                  <a:srgbClr val="C00000"/>
                </a:solidFill>
                <a:latin typeface="Microsoft YaHei" panose="020B0503020204020204" pitchFamily="34" charset="-122"/>
                <a:ea typeface="Microsoft YaHei" panose="020B0503020204020204" pitchFamily="34" charset="-122"/>
              </a:rPr>
              <a:t>在老年人、1级高血压及难治性高血压患者中常见</a:t>
            </a:r>
            <a:r>
              <a:rPr lang="zh-CN" altLang="en-US" sz="2000" kern="100" dirty="0">
                <a:latin typeface="Microsoft YaHei" panose="020B0503020204020204" pitchFamily="34" charset="-122"/>
                <a:ea typeface="Microsoft YaHei" panose="020B0503020204020204" pitchFamily="34" charset="-122"/>
              </a:rPr>
              <a:t>。</a:t>
            </a:r>
          </a:p>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对诊室血压升高、家庭血压正常的患者，推荐进行规范的动态血压监测（Ⅰ，B）。</a:t>
            </a:r>
          </a:p>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对未降压治疗者，应进行积极的生活方式干预，预防及延缓持续性高血压的发生（Ⅰ，A）；对已降压治疗者，</a:t>
            </a:r>
            <a:r>
              <a:rPr lang="zh-CN" altLang="en-US" sz="2000" b="1" kern="100" dirty="0">
                <a:solidFill>
                  <a:srgbClr val="C00000"/>
                </a:solidFill>
                <a:latin typeface="Microsoft YaHei" panose="020B0503020204020204" pitchFamily="34" charset="-122"/>
                <a:ea typeface="Microsoft YaHei" panose="020B0503020204020204" pitchFamily="34" charset="-122"/>
              </a:rPr>
              <a:t>无须强化降压药治疗</a:t>
            </a:r>
            <a:r>
              <a:rPr lang="zh-CN" altLang="en-US" sz="2000" kern="100" dirty="0">
                <a:latin typeface="Microsoft YaHei" panose="020B0503020204020204" pitchFamily="34" charset="-122"/>
                <a:ea typeface="Microsoft YaHei" panose="020B0503020204020204" pitchFamily="34" charset="-122"/>
              </a:rPr>
              <a:t>（Ⅲ，C）。</a:t>
            </a:r>
          </a:p>
        </p:txBody>
      </p:sp>
      <p:grpSp>
        <p:nvGrpSpPr>
          <p:cNvPr id="2" name="组合 1">
            <a:extLst>
              <a:ext uri="{FF2B5EF4-FFF2-40B4-BE49-F238E27FC236}">
                <a16:creationId xmlns:a16="http://schemas.microsoft.com/office/drawing/2014/main" id="{CE311361-0890-30C8-E542-0F6FA421B6BA}"/>
              </a:ext>
            </a:extLst>
          </p:cNvPr>
          <p:cNvGrpSpPr/>
          <p:nvPr/>
        </p:nvGrpSpPr>
        <p:grpSpPr>
          <a:xfrm>
            <a:off x="11016343" y="-71078"/>
            <a:ext cx="1360715" cy="911036"/>
            <a:chOff x="10809514" y="26404"/>
            <a:chExt cx="1375882" cy="914400"/>
          </a:xfrm>
        </p:grpSpPr>
        <p:pic>
          <p:nvPicPr>
            <p:cNvPr id="3" name="图形 2" descr="剪贴板">
              <a:extLst>
                <a:ext uri="{FF2B5EF4-FFF2-40B4-BE49-F238E27FC236}">
                  <a16:creationId xmlns:a16="http://schemas.microsoft.com/office/drawing/2014/main" id="{AF6F84D4-D74C-11BA-CD7D-0F9D91A15F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4" name="文本框 3">
              <a:extLst>
                <a:ext uri="{FF2B5EF4-FFF2-40B4-BE49-F238E27FC236}">
                  <a16:creationId xmlns:a16="http://schemas.microsoft.com/office/drawing/2014/main" id="{10B00659-7754-8F0F-DCF1-C26800B4B175}"/>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1941654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9"/>
          <p:cNvSpPr txBox="1"/>
          <p:nvPr/>
        </p:nvSpPr>
        <p:spPr>
          <a:xfrm>
            <a:off x="4016010" y="1274048"/>
            <a:ext cx="3633532" cy="346159"/>
          </a:xfrm>
          <a:prstGeom prst="rect">
            <a:avLst/>
          </a:prstGeom>
          <a:solidFill>
            <a:srgbClr val="004582"/>
          </a:solidFill>
        </p:spPr>
        <p:txBody>
          <a:bodyPr wrap="square" lIns="68562" tIns="34281" rIns="68562" bIns="34281" rtlCol="0">
            <a:spAutoFit/>
          </a:bodyPr>
          <a:lstStyle/>
          <a:p>
            <a:pPr marL="0" lvl="1" algn="ctr"/>
            <a:r>
              <a:rPr lang="zh-CN" altLang="en-US" sz="1799" b="1" dirty="0">
                <a:solidFill>
                  <a:schemeClr val="bg1"/>
                </a:solidFill>
                <a:latin typeface="微软雅黑" panose="020B0503020204020204" pitchFamily="34" charset="-122"/>
                <a:ea typeface="微软雅黑" panose="020B0503020204020204" pitchFamily="34" charset="-122"/>
              </a:rPr>
              <a:t>定义诊断</a:t>
            </a:r>
          </a:p>
        </p:txBody>
      </p:sp>
      <p:sp>
        <p:nvSpPr>
          <p:cNvPr id="57" name="文本框 9"/>
          <p:cNvSpPr txBox="1"/>
          <p:nvPr/>
        </p:nvSpPr>
        <p:spPr>
          <a:xfrm>
            <a:off x="4016010" y="1670748"/>
            <a:ext cx="3633532" cy="4350910"/>
          </a:xfrm>
          <a:prstGeom prst="rect">
            <a:avLst/>
          </a:prstGeom>
          <a:solidFill>
            <a:srgbClr val="E5ECF2"/>
          </a:solidFill>
        </p:spPr>
        <p:txBody>
          <a:bodyPr wrap="square" lIns="216000" tIns="34281" rIns="216000" bIns="34281" rtlCol="0">
            <a:noAutofit/>
          </a:bodyPr>
          <a:lstStyle/>
          <a:p>
            <a:pPr marL="171450" lvl="0" indent="-171450" algn="just">
              <a:lnSpc>
                <a:spcPct val="150000"/>
              </a:lnSpc>
              <a:spcBef>
                <a:spcPts val="0"/>
              </a:spcBef>
              <a:buFont typeface="Arial" panose="020B0604020202020204" pitchFamily="34" charset="0"/>
              <a:buChar char="•"/>
            </a:pPr>
            <a:r>
              <a:rPr lang="zh-CN" altLang="zh-CN" sz="1400" b="1" dirty="0">
                <a:solidFill>
                  <a:srgbClr val="C00000"/>
                </a:solidFill>
                <a:latin typeface="微软雅黑" panose="020B0503020204020204" pitchFamily="34" charset="-122"/>
                <a:ea typeface="微软雅黑" panose="020B0503020204020204" pitchFamily="34" charset="-122"/>
                <a:cs typeface="+mj-cs"/>
              </a:rPr>
              <a:t>诊室血压升高</a:t>
            </a:r>
            <a:r>
              <a:rPr lang="zh-CN" altLang="zh-CN" sz="1400" dirty="0">
                <a:latin typeface="微软雅黑" panose="020B0503020204020204" pitchFamily="34" charset="-122"/>
                <a:ea typeface="微软雅黑" panose="020B0503020204020204" pitchFamily="34" charset="-122"/>
                <a:cs typeface="+mj-cs"/>
              </a:rPr>
              <a:t>（≥140/90 mmHg）</a:t>
            </a:r>
            <a:r>
              <a:rPr lang="zh-CN" altLang="en-US" sz="1400" dirty="0">
                <a:latin typeface="微软雅黑" panose="020B0503020204020204" pitchFamily="34" charset="-122"/>
                <a:ea typeface="微软雅黑" panose="020B0503020204020204" pitchFamily="34" charset="-122"/>
                <a:cs typeface="+mj-cs"/>
              </a:rPr>
              <a:t>，</a:t>
            </a:r>
            <a:r>
              <a:rPr lang="zh-CN" altLang="zh-CN" sz="1400" b="1" dirty="0">
                <a:solidFill>
                  <a:srgbClr val="C00000"/>
                </a:solidFill>
                <a:latin typeface="微软雅黑" panose="020B0503020204020204" pitchFamily="34" charset="-122"/>
                <a:ea typeface="微软雅黑" panose="020B0503020204020204" pitchFamily="34" charset="-122"/>
                <a:cs typeface="+mj-cs"/>
              </a:rPr>
              <a:t>而24h动态血压</a:t>
            </a:r>
            <a:r>
              <a:rPr lang="zh-CN" altLang="zh-CN" sz="1400" dirty="0">
                <a:latin typeface="微软雅黑" panose="020B0503020204020204" pitchFamily="34" charset="-122"/>
                <a:ea typeface="微软雅黑" panose="020B0503020204020204" pitchFamily="34" charset="-122"/>
                <a:cs typeface="+mj-cs"/>
              </a:rPr>
              <a:t>（＜130/80）、</a:t>
            </a:r>
            <a:r>
              <a:rPr lang="zh-CN" altLang="zh-CN" sz="1400" b="1" dirty="0">
                <a:solidFill>
                  <a:srgbClr val="C00000"/>
                </a:solidFill>
                <a:latin typeface="微软雅黑" panose="020B0503020204020204" pitchFamily="34" charset="-122"/>
                <a:ea typeface="微软雅黑" panose="020B0503020204020204" pitchFamily="34" charset="-122"/>
                <a:cs typeface="+mj-cs"/>
              </a:rPr>
              <a:t>白天血压</a:t>
            </a:r>
            <a:r>
              <a:rPr lang="zh-CN" altLang="zh-CN" sz="1400" dirty="0">
                <a:latin typeface="微软雅黑" panose="020B0503020204020204" pitchFamily="34" charset="-122"/>
                <a:ea typeface="微软雅黑" panose="020B0503020204020204" pitchFamily="34" charset="-122"/>
                <a:cs typeface="+mj-cs"/>
              </a:rPr>
              <a:t>（＜135/85）</a:t>
            </a:r>
            <a:r>
              <a:rPr lang="zh-CN" altLang="zh-CN" sz="1400" b="1" dirty="0">
                <a:solidFill>
                  <a:srgbClr val="C00000"/>
                </a:solidFill>
                <a:latin typeface="微软雅黑" panose="020B0503020204020204" pitchFamily="34" charset="-122"/>
                <a:ea typeface="微软雅黑" panose="020B0503020204020204" pitchFamily="34" charset="-122"/>
                <a:cs typeface="+mj-cs"/>
              </a:rPr>
              <a:t>和夜间血压</a:t>
            </a:r>
            <a:r>
              <a:rPr lang="zh-CN" altLang="zh-CN" sz="1400" dirty="0">
                <a:latin typeface="微软雅黑" panose="020B0503020204020204" pitchFamily="34" charset="-122"/>
                <a:ea typeface="微软雅黑" panose="020B0503020204020204" pitchFamily="34" charset="-122"/>
                <a:cs typeface="+mj-cs"/>
              </a:rPr>
              <a:t>（＜120/70）</a:t>
            </a:r>
            <a:r>
              <a:rPr lang="zh-CN" altLang="zh-CN" sz="1400" b="1" dirty="0">
                <a:solidFill>
                  <a:srgbClr val="C00000"/>
                </a:solidFill>
                <a:latin typeface="微软雅黑" panose="020B0503020204020204" pitchFamily="34" charset="-122"/>
                <a:ea typeface="微软雅黑" panose="020B0503020204020204" pitchFamily="34" charset="-122"/>
                <a:cs typeface="+mj-cs"/>
              </a:rPr>
              <a:t>均正常</a:t>
            </a:r>
            <a:r>
              <a:rPr lang="zh-CN" altLang="en-US" sz="1400" dirty="0">
                <a:latin typeface="微软雅黑" panose="020B0503020204020204" pitchFamily="34" charset="-122"/>
                <a:ea typeface="微软雅黑" panose="020B0503020204020204" pitchFamily="34" charset="-122"/>
                <a:cs typeface="+mj-cs"/>
              </a:rPr>
              <a:t>，</a:t>
            </a:r>
            <a:r>
              <a:rPr lang="zh-CN" altLang="zh-CN" sz="1400" b="1" dirty="0">
                <a:solidFill>
                  <a:srgbClr val="C00000"/>
                </a:solidFill>
                <a:latin typeface="微软雅黑" panose="020B0503020204020204" pitchFamily="34" charset="-122"/>
                <a:ea typeface="微软雅黑" panose="020B0503020204020204" pitchFamily="34" charset="-122"/>
                <a:cs typeface="+mj-cs"/>
              </a:rPr>
              <a:t>或7天连续监测的家庭血压平均值正常</a:t>
            </a:r>
            <a:r>
              <a:rPr lang="zh-CN" altLang="zh-CN" sz="1400" dirty="0">
                <a:latin typeface="微软雅黑" panose="020B0503020204020204" pitchFamily="34" charset="-122"/>
                <a:ea typeface="微软雅黑" panose="020B0503020204020204" pitchFamily="34" charset="-122"/>
                <a:cs typeface="+mj-cs"/>
              </a:rPr>
              <a:t>（＜135/85）</a:t>
            </a:r>
            <a:r>
              <a:rPr lang="zh-CN" altLang="en-US" sz="1400" dirty="0">
                <a:latin typeface="微软雅黑" panose="020B0503020204020204" pitchFamily="34" charset="-122"/>
                <a:ea typeface="微软雅黑" panose="020B0503020204020204" pitchFamily="34" charset="-122"/>
                <a:cs typeface="+mj-cs"/>
              </a:rPr>
              <a:t>，</a:t>
            </a:r>
            <a:r>
              <a:rPr lang="zh-CN" altLang="zh-CN" sz="1400" dirty="0">
                <a:latin typeface="微软雅黑" panose="020B0503020204020204" pitchFamily="34" charset="-122"/>
                <a:ea typeface="微软雅黑" panose="020B0503020204020204" pitchFamily="34" charset="-122"/>
                <a:cs typeface="+mj-cs"/>
              </a:rPr>
              <a:t>可诊断为白大衣性高血压</a:t>
            </a:r>
            <a:r>
              <a:rPr lang="zh-CN"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171450" lvl="0" indent="-171450" algn="just">
              <a:lnSpc>
                <a:spcPct val="150000"/>
              </a:lnSpc>
              <a:spcBef>
                <a:spcPts val="0"/>
              </a:spcBef>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对于已经降压治疗的患者</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表现为上述血压特征的</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则称为白大衣性未控制高血压。</a:t>
            </a:r>
          </a:p>
          <a:p>
            <a:pPr marL="171450" lvl="0" indent="-171450" algn="just">
              <a:lnSpc>
                <a:spcPct val="150000"/>
              </a:lnSpc>
              <a:spcBef>
                <a:spcPts val="0"/>
              </a:spcBef>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使用ABPM诊断时</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用严格的24 h+白天+夜间各个时段血压均正常来诊断更合适。</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a:extLst>
              <a:ext uri="{FF2B5EF4-FFF2-40B4-BE49-F238E27FC236}">
                <a16:creationId xmlns:a16="http://schemas.microsoft.com/office/drawing/2014/main" id="{FA5E5CCD-27A6-6B2D-E5DA-5CEC9EC0CD5F}"/>
              </a:ext>
            </a:extLst>
          </p:cNvPr>
          <p:cNvSpPr txBox="1">
            <a:spLocks/>
          </p:cNvSpPr>
          <p:nvPr/>
        </p:nvSpPr>
        <p:spPr>
          <a:xfrm>
            <a:off x="0" y="314571"/>
            <a:ext cx="12192000" cy="6920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白大衣性高血压</a:t>
            </a:r>
          </a:p>
        </p:txBody>
      </p:sp>
      <p:sp>
        <p:nvSpPr>
          <p:cNvPr id="4" name="文本框 3">
            <a:extLst>
              <a:ext uri="{FF2B5EF4-FFF2-40B4-BE49-F238E27FC236}">
                <a16:creationId xmlns:a16="http://schemas.microsoft.com/office/drawing/2014/main" id="{290018CF-6827-B567-58E9-BEF6DBB6573B}"/>
              </a:ext>
            </a:extLst>
          </p:cNvPr>
          <p:cNvSpPr txBox="1"/>
          <p:nvPr/>
        </p:nvSpPr>
        <p:spPr>
          <a:xfrm>
            <a:off x="571136" y="1666659"/>
            <a:ext cx="3331791" cy="4354999"/>
          </a:xfrm>
          <a:prstGeom prst="rect">
            <a:avLst/>
          </a:prstGeom>
          <a:solidFill>
            <a:srgbClr val="E5ECF2"/>
          </a:solidFill>
        </p:spPr>
        <p:txBody>
          <a:bodyPr wrap="square" lIns="216000" tIns="34281" rIns="216000" bIns="34281" rtlCol="0">
            <a:noAutofit/>
          </a:bodyPr>
          <a:lstStyle>
            <a:defPPr>
              <a:defRPr lang="zh-CN"/>
            </a:defPPr>
            <a:lvl1pPr marL="171450" lvl="0" indent="-171450">
              <a:lnSpc>
                <a:spcPct val="150000"/>
              </a:lnSpc>
              <a:spcBef>
                <a:spcPts val="0"/>
              </a:spcBef>
              <a:buFont typeface="Arial" panose="020B0604020202020204" pitchFamily="34" charset="0"/>
              <a:buChar char="•"/>
              <a:defRPr sz="1400" b="1">
                <a:solidFill>
                  <a:srgbClr val="004582"/>
                </a:solidFill>
                <a:latin typeface="微软雅黑" panose="020B0503020204020204" pitchFamily="34" charset="-122"/>
                <a:ea typeface="微软雅黑" panose="020B0503020204020204" pitchFamily="34" charset="-122"/>
                <a:cs typeface="+mj-cs"/>
              </a:defRPr>
            </a:lvl1pPr>
          </a:lstStyle>
          <a:p>
            <a:r>
              <a:rPr lang="zh-CN" altLang="zh-CN" b="0" dirty="0">
                <a:solidFill>
                  <a:schemeClr val="tx1"/>
                </a:solidFill>
              </a:rPr>
              <a:t>不同人群的白大衣性高血压的患病率有所差异</a:t>
            </a:r>
            <a:r>
              <a:rPr lang="zh-CN" altLang="en-US" b="0" dirty="0">
                <a:solidFill>
                  <a:schemeClr val="tx1"/>
                </a:solidFill>
              </a:rPr>
              <a:t>，</a:t>
            </a:r>
            <a:r>
              <a:rPr lang="zh-CN" altLang="zh-CN" b="0" dirty="0">
                <a:solidFill>
                  <a:schemeClr val="tx1"/>
                </a:solidFill>
              </a:rPr>
              <a:t>老年人中较为常见。</a:t>
            </a:r>
            <a:endParaRPr lang="en-US" altLang="zh-CN" b="0" dirty="0">
              <a:solidFill>
                <a:schemeClr val="tx1"/>
              </a:solidFill>
            </a:endParaRPr>
          </a:p>
          <a:p>
            <a:r>
              <a:rPr lang="zh-CN" altLang="zh-CN" dirty="0">
                <a:solidFill>
                  <a:srgbClr val="C00000"/>
                </a:solidFill>
              </a:rPr>
              <a:t>一般人群中患病率约为10%~15%</a:t>
            </a:r>
            <a:r>
              <a:rPr lang="zh-CN" altLang="en-US" dirty="0">
                <a:solidFill>
                  <a:srgbClr val="C00000"/>
                </a:solidFill>
              </a:rPr>
              <a:t>，</a:t>
            </a:r>
            <a:r>
              <a:rPr lang="zh-CN" altLang="zh-CN" dirty="0">
                <a:solidFill>
                  <a:srgbClr val="C00000"/>
                </a:solidFill>
              </a:rPr>
              <a:t>而诊室高血压患者中</a:t>
            </a:r>
            <a:r>
              <a:rPr lang="zh-CN" altLang="en-US" dirty="0">
                <a:solidFill>
                  <a:srgbClr val="C00000"/>
                </a:solidFill>
              </a:rPr>
              <a:t>，</a:t>
            </a:r>
            <a:r>
              <a:rPr lang="zh-CN" altLang="zh-CN" dirty="0">
                <a:solidFill>
                  <a:srgbClr val="C00000"/>
                </a:solidFill>
              </a:rPr>
              <a:t>大约30%~40%为白大衣性高血压。</a:t>
            </a:r>
            <a:endParaRPr lang="en-US" altLang="zh-CN" dirty="0">
              <a:solidFill>
                <a:srgbClr val="C00000"/>
              </a:solidFill>
            </a:endParaRPr>
          </a:p>
          <a:p>
            <a:r>
              <a:rPr lang="zh-CN" altLang="zh-CN" b="0" dirty="0">
                <a:solidFill>
                  <a:schemeClr val="tx1"/>
                </a:solidFill>
              </a:rPr>
              <a:t>1~3级诊室高血压均可出现白大衣性高血压</a:t>
            </a:r>
            <a:r>
              <a:rPr lang="zh-CN" altLang="en-US" b="0" dirty="0">
                <a:solidFill>
                  <a:schemeClr val="tx1"/>
                </a:solidFill>
              </a:rPr>
              <a:t>，</a:t>
            </a:r>
            <a:r>
              <a:rPr lang="zh-CN" altLang="zh-CN" b="0" dirty="0">
                <a:solidFill>
                  <a:schemeClr val="tx1"/>
                </a:solidFill>
              </a:rPr>
              <a:t>但1级高血压中的患病率最高。</a:t>
            </a:r>
            <a:endParaRPr lang="en-US" altLang="zh-CN" b="0" dirty="0">
              <a:solidFill>
                <a:schemeClr val="tx1"/>
              </a:solidFill>
            </a:endParaRPr>
          </a:p>
          <a:p>
            <a:r>
              <a:rPr lang="zh-CN" altLang="zh-CN" b="0" dirty="0">
                <a:solidFill>
                  <a:schemeClr val="tx1"/>
                </a:solidFill>
              </a:rPr>
              <a:t>难治性高血压患者中20%~40%表现为白大衣性未控制高血压。</a:t>
            </a:r>
            <a:endParaRPr lang="zh-CN" altLang="en-US" b="0" dirty="0">
              <a:solidFill>
                <a:schemeClr val="tx1"/>
              </a:solidFill>
            </a:endParaRPr>
          </a:p>
        </p:txBody>
      </p:sp>
      <p:graphicFrame>
        <p:nvGraphicFramePr>
          <p:cNvPr id="30" name="表格 4">
            <a:extLst>
              <a:ext uri="{FF2B5EF4-FFF2-40B4-BE49-F238E27FC236}">
                <a16:creationId xmlns:a16="http://schemas.microsoft.com/office/drawing/2014/main" id="{6087A4BF-9C75-7C72-DC5A-5027833DB2A2}"/>
              </a:ext>
            </a:extLst>
          </p:cNvPr>
          <p:cNvGraphicFramePr>
            <a:graphicFrameLocks noGrp="1"/>
          </p:cNvGraphicFramePr>
          <p:nvPr/>
        </p:nvGraphicFramePr>
        <p:xfrm>
          <a:off x="571136" y="1274048"/>
          <a:ext cx="3331791" cy="365760"/>
        </p:xfrm>
        <a:graphic>
          <a:graphicData uri="http://schemas.openxmlformats.org/drawingml/2006/table">
            <a:tbl>
              <a:tblPr firstRow="1" bandRow="1">
                <a:tableStyleId>{5C22544A-7EE6-4342-B048-85BDC9FD1C3A}</a:tableStyleId>
              </a:tblPr>
              <a:tblGrid>
                <a:gridCol w="3331791">
                  <a:extLst>
                    <a:ext uri="{9D8B030D-6E8A-4147-A177-3AD203B41FA5}">
                      <a16:colId xmlns:a16="http://schemas.microsoft.com/office/drawing/2014/main" val="2328121710"/>
                    </a:ext>
                  </a:extLst>
                </a:gridCol>
              </a:tblGrid>
              <a:tr h="166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chemeClr val="lt1"/>
                          </a:solidFill>
                          <a:latin typeface="Microsoft YaHei" panose="020B0503020204020204" pitchFamily="34" charset="-122"/>
                          <a:ea typeface="Microsoft YaHei" panose="020B0503020204020204" pitchFamily="34" charset="-122"/>
                          <a:cs typeface="+mn-cs"/>
                        </a:rPr>
                        <a:t>流行情况</a:t>
                      </a:r>
                    </a:p>
                  </a:txBody>
                  <a:tcPr anchor="b">
                    <a:solidFill>
                      <a:srgbClr val="004582"/>
                    </a:solidFill>
                  </a:tcPr>
                </a:tc>
                <a:extLst>
                  <a:ext uri="{0D108BD9-81ED-4DB2-BD59-A6C34878D82A}">
                    <a16:rowId xmlns:a16="http://schemas.microsoft.com/office/drawing/2014/main" val="1882590119"/>
                  </a:ext>
                </a:extLst>
              </a:tr>
            </a:tbl>
          </a:graphicData>
        </a:graphic>
      </p:graphicFrame>
      <p:sp>
        <p:nvSpPr>
          <p:cNvPr id="37" name="文本框 9">
            <a:extLst>
              <a:ext uri="{FF2B5EF4-FFF2-40B4-BE49-F238E27FC236}">
                <a16:creationId xmlns:a16="http://schemas.microsoft.com/office/drawing/2014/main" id="{4600E202-9C09-B512-B5B8-5A57545EE3D7}"/>
              </a:ext>
            </a:extLst>
          </p:cNvPr>
          <p:cNvSpPr txBox="1"/>
          <p:nvPr/>
        </p:nvSpPr>
        <p:spPr>
          <a:xfrm>
            <a:off x="7906467" y="1274048"/>
            <a:ext cx="3735406" cy="346159"/>
          </a:xfrm>
          <a:prstGeom prst="rect">
            <a:avLst/>
          </a:prstGeom>
          <a:solidFill>
            <a:srgbClr val="004582"/>
          </a:solidFill>
        </p:spPr>
        <p:txBody>
          <a:bodyPr wrap="square" lIns="68562" tIns="34281" rIns="68562" bIns="34281" rtlCol="0">
            <a:spAutoFit/>
          </a:bodyPr>
          <a:lstStyle/>
          <a:p>
            <a:pPr marL="0" lvl="1" algn="ctr"/>
            <a:r>
              <a:rPr lang="zh-CN" altLang="en-US" sz="1799" b="1" dirty="0">
                <a:solidFill>
                  <a:schemeClr val="bg1"/>
                </a:solidFill>
                <a:latin typeface="微软雅黑" panose="020B0503020204020204" pitchFamily="34" charset="-122"/>
                <a:ea typeface="微软雅黑" panose="020B0503020204020204" pitchFamily="34" charset="-122"/>
              </a:rPr>
              <a:t>治疗处理</a:t>
            </a:r>
          </a:p>
        </p:txBody>
      </p:sp>
      <p:sp>
        <p:nvSpPr>
          <p:cNvPr id="39" name="文本框 9">
            <a:extLst>
              <a:ext uri="{FF2B5EF4-FFF2-40B4-BE49-F238E27FC236}">
                <a16:creationId xmlns:a16="http://schemas.microsoft.com/office/drawing/2014/main" id="{C1B91EF3-913B-B0DE-699B-CB8AFCEA2DEE}"/>
              </a:ext>
            </a:extLst>
          </p:cNvPr>
          <p:cNvSpPr txBox="1"/>
          <p:nvPr/>
        </p:nvSpPr>
        <p:spPr>
          <a:xfrm>
            <a:off x="7906467" y="1648442"/>
            <a:ext cx="3735406" cy="4373215"/>
          </a:xfrm>
          <a:prstGeom prst="rect">
            <a:avLst/>
          </a:prstGeom>
          <a:solidFill>
            <a:srgbClr val="E5ECF2"/>
          </a:solidFill>
        </p:spPr>
        <p:txBody>
          <a:bodyPr wrap="square" lIns="216000" tIns="34281" rIns="216000" bIns="34281" rtlCol="0">
            <a:noAutofit/>
          </a:bodyPr>
          <a:lstStyle>
            <a:defPPr>
              <a:defRPr lang="zh-CN"/>
            </a:defPPr>
            <a:lvl1pPr marL="171450" lvl="0" indent="-171450">
              <a:lnSpc>
                <a:spcPct val="150000"/>
              </a:lnSpc>
              <a:spcBef>
                <a:spcPts val="0"/>
              </a:spcBef>
              <a:buFont typeface="Arial" panose="020B0604020202020204" pitchFamily="34" charset="0"/>
              <a:buChar char="•"/>
              <a:defRPr sz="1400" b="1">
                <a:solidFill>
                  <a:srgbClr val="004582"/>
                </a:solidFill>
                <a:latin typeface="微软雅黑" panose="020B0503020204020204" pitchFamily="34" charset="-122"/>
                <a:ea typeface="微软雅黑" panose="020B0503020204020204" pitchFamily="34" charset="-122"/>
                <a:cs typeface="+mj-cs"/>
              </a:defRPr>
            </a:lvl1pPr>
          </a:lstStyle>
          <a:p>
            <a:r>
              <a:rPr lang="zh-CN" altLang="zh-CN" b="0" dirty="0">
                <a:solidFill>
                  <a:schemeClr val="tx1"/>
                </a:solidFill>
              </a:rPr>
              <a:t>建议对未治疗的白大衣高血压应进行积极的生活方式干预</a:t>
            </a:r>
            <a:r>
              <a:rPr lang="zh-CN" altLang="en-US" b="0" dirty="0">
                <a:solidFill>
                  <a:schemeClr val="tx1"/>
                </a:solidFill>
              </a:rPr>
              <a:t>。</a:t>
            </a:r>
            <a:endParaRPr lang="en-US" altLang="zh-CN" b="0" dirty="0">
              <a:solidFill>
                <a:schemeClr val="tx1"/>
              </a:solidFill>
            </a:endParaRPr>
          </a:p>
          <a:p>
            <a:r>
              <a:rPr lang="zh-CN" altLang="zh-CN" b="0" dirty="0">
                <a:solidFill>
                  <a:schemeClr val="tx1"/>
                </a:solidFill>
              </a:rPr>
              <a:t>同时</a:t>
            </a:r>
            <a:r>
              <a:rPr lang="zh-CN" altLang="en-US" b="0" dirty="0">
                <a:solidFill>
                  <a:schemeClr val="tx1"/>
                </a:solidFill>
              </a:rPr>
              <a:t>，</a:t>
            </a:r>
            <a:r>
              <a:rPr lang="zh-CN" altLang="zh-CN" b="0" dirty="0">
                <a:solidFill>
                  <a:schemeClr val="tx1"/>
                </a:solidFill>
              </a:rPr>
              <a:t>要进行积极的</a:t>
            </a:r>
            <a:r>
              <a:rPr lang="zh-CN" altLang="zh-CN" dirty="0">
                <a:solidFill>
                  <a:srgbClr val="C00000"/>
                </a:solidFill>
              </a:rPr>
              <a:t>靶器官损伤筛查</a:t>
            </a:r>
            <a:r>
              <a:rPr lang="zh-CN" altLang="en-US" b="0" dirty="0">
                <a:solidFill>
                  <a:schemeClr val="tx1"/>
                </a:solidFill>
              </a:rPr>
              <a:t>，</a:t>
            </a:r>
            <a:r>
              <a:rPr lang="zh-CN" altLang="zh-CN" b="0" dirty="0">
                <a:solidFill>
                  <a:schemeClr val="tx1"/>
                </a:solidFill>
              </a:rPr>
              <a:t>评估心血管总体风险</a:t>
            </a:r>
            <a:r>
              <a:rPr lang="zh-CN" altLang="en-US" b="0" dirty="0">
                <a:solidFill>
                  <a:schemeClr val="tx1"/>
                </a:solidFill>
              </a:rPr>
              <a:t>，</a:t>
            </a:r>
            <a:r>
              <a:rPr lang="zh-CN" altLang="zh-CN" b="0" dirty="0">
                <a:solidFill>
                  <a:schemeClr val="tx1"/>
                </a:solidFill>
              </a:rPr>
              <a:t>根据指南推荐的危险分层对白大衣性高血压进行管理。</a:t>
            </a:r>
            <a:endParaRPr lang="en-US" altLang="zh-CN" b="0" dirty="0">
              <a:solidFill>
                <a:schemeClr val="tx1"/>
              </a:solidFill>
            </a:endParaRPr>
          </a:p>
          <a:p>
            <a:r>
              <a:rPr lang="zh-CN" altLang="zh-CN" b="0" dirty="0">
                <a:solidFill>
                  <a:schemeClr val="tx1"/>
                </a:solidFill>
              </a:rPr>
              <a:t>要加强随访观察</a:t>
            </a:r>
            <a:r>
              <a:rPr lang="zh-CN" altLang="en-US" b="0" dirty="0">
                <a:solidFill>
                  <a:schemeClr val="tx1"/>
                </a:solidFill>
              </a:rPr>
              <a:t>，</a:t>
            </a:r>
            <a:r>
              <a:rPr lang="zh-CN" altLang="zh-CN" b="0" dirty="0">
                <a:solidFill>
                  <a:schemeClr val="tx1"/>
                </a:solidFill>
              </a:rPr>
              <a:t>有条件的情况下</a:t>
            </a:r>
            <a:r>
              <a:rPr lang="zh-CN" altLang="zh-CN" dirty="0">
                <a:solidFill>
                  <a:srgbClr val="C00000"/>
                </a:solidFill>
              </a:rPr>
              <a:t>每年复查诊室外血压</a:t>
            </a:r>
            <a:r>
              <a:rPr lang="zh-CN" altLang="en-US" dirty="0">
                <a:solidFill>
                  <a:srgbClr val="C00000"/>
                </a:solidFill>
              </a:rPr>
              <a:t>，</a:t>
            </a:r>
            <a:r>
              <a:rPr lang="zh-CN" altLang="zh-CN" dirty="0">
                <a:solidFill>
                  <a:srgbClr val="C00000"/>
                </a:solidFill>
              </a:rPr>
              <a:t>包括24h</a:t>
            </a:r>
            <a:r>
              <a:rPr lang="en-US" altLang="zh-CN" dirty="0">
                <a:solidFill>
                  <a:srgbClr val="C00000"/>
                </a:solidFill>
              </a:rPr>
              <a:t> </a:t>
            </a:r>
            <a:r>
              <a:rPr lang="zh-CN" altLang="zh-CN" dirty="0">
                <a:solidFill>
                  <a:srgbClr val="C00000"/>
                </a:solidFill>
              </a:rPr>
              <a:t>ABPM及HBPM</a:t>
            </a:r>
            <a:r>
              <a:rPr lang="zh-CN" altLang="en-US" b="0" dirty="0">
                <a:solidFill>
                  <a:schemeClr val="tx1"/>
                </a:solidFill>
              </a:rPr>
              <a:t>，</a:t>
            </a:r>
            <a:r>
              <a:rPr lang="zh-CN" altLang="zh-CN" b="0" dirty="0">
                <a:solidFill>
                  <a:schemeClr val="tx1"/>
                </a:solidFill>
              </a:rPr>
              <a:t>尽早发现转变为持续性高血压的患者</a:t>
            </a:r>
            <a:r>
              <a:rPr lang="zh-CN" altLang="en-US" b="0" dirty="0">
                <a:solidFill>
                  <a:schemeClr val="tx1"/>
                </a:solidFill>
              </a:rPr>
              <a:t>，</a:t>
            </a:r>
            <a:r>
              <a:rPr lang="zh-CN" altLang="zh-CN" b="0" dirty="0">
                <a:solidFill>
                  <a:schemeClr val="tx1"/>
                </a:solidFill>
              </a:rPr>
              <a:t>以便及早启动降压药物治疗。</a:t>
            </a:r>
          </a:p>
          <a:p>
            <a:r>
              <a:rPr lang="zh-CN" altLang="zh-CN" dirty="0">
                <a:solidFill>
                  <a:srgbClr val="C00000"/>
                </a:solidFill>
              </a:rPr>
              <a:t>对于已经降压治疗的“白大衣性未控制性高血压”</a:t>
            </a:r>
            <a:r>
              <a:rPr lang="zh-CN" altLang="en-US" dirty="0">
                <a:solidFill>
                  <a:srgbClr val="C00000"/>
                </a:solidFill>
              </a:rPr>
              <a:t>，</a:t>
            </a:r>
            <a:r>
              <a:rPr lang="zh-CN" altLang="zh-CN" dirty="0">
                <a:solidFill>
                  <a:srgbClr val="C00000"/>
                </a:solidFill>
              </a:rPr>
              <a:t>建议不需要进一步强化降压治疗。</a:t>
            </a:r>
            <a:endParaRPr lang="en-US" altLang="zh-CN" dirty="0">
              <a:solidFill>
                <a:srgbClr val="C00000"/>
              </a:solidFill>
            </a:endParaRPr>
          </a:p>
          <a:p>
            <a:endParaRPr lang="zh-CN" altLang="en-US" b="0" dirty="0">
              <a:solidFill>
                <a:schemeClr val="tx1"/>
              </a:solidFill>
              <a:sym typeface="微软雅黑" panose="020B0503020204020204" pitchFamily="34" charset="-122"/>
            </a:endParaRPr>
          </a:p>
        </p:txBody>
      </p:sp>
      <p:grpSp>
        <p:nvGrpSpPr>
          <p:cNvPr id="3" name="组合 2">
            <a:extLst>
              <a:ext uri="{FF2B5EF4-FFF2-40B4-BE49-F238E27FC236}">
                <a16:creationId xmlns:a16="http://schemas.microsoft.com/office/drawing/2014/main" id="{65DE6DA1-080F-F0E0-38E9-A692DD9954C3}"/>
              </a:ext>
            </a:extLst>
          </p:cNvPr>
          <p:cNvGrpSpPr/>
          <p:nvPr/>
        </p:nvGrpSpPr>
        <p:grpSpPr>
          <a:xfrm>
            <a:off x="11016343" y="-71078"/>
            <a:ext cx="1360715" cy="911036"/>
            <a:chOff x="10809514" y="26404"/>
            <a:chExt cx="1375882" cy="914400"/>
          </a:xfrm>
        </p:grpSpPr>
        <p:pic>
          <p:nvPicPr>
            <p:cNvPr id="5" name="图形 4" descr="剪贴板">
              <a:extLst>
                <a:ext uri="{FF2B5EF4-FFF2-40B4-BE49-F238E27FC236}">
                  <a16:creationId xmlns:a16="http://schemas.microsoft.com/office/drawing/2014/main" id="{461E383E-2DFF-C0CA-39DD-929D87C45A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6" name="文本框 5">
              <a:extLst>
                <a:ext uri="{FF2B5EF4-FFF2-40B4-BE49-F238E27FC236}">
                  <a16:creationId xmlns:a16="http://schemas.microsoft.com/office/drawing/2014/main" id="{DADD559B-790D-2101-84AA-BD539CD5E776}"/>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5517836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p:nvPr>
        </p:nvSpPr>
        <p:spPr>
          <a:xfrm>
            <a:off x="406400" y="542855"/>
            <a:ext cx="10515600" cy="805874"/>
          </a:xfrm>
        </p:spPr>
        <p:txBody>
          <a:bodyPr>
            <a:normAutofit/>
          </a:bodyPr>
          <a:lstStyle/>
          <a:p>
            <a:r>
              <a:rPr lang="zh-CN" altLang="en-US" sz="3200" b="1" dirty="0">
                <a:solidFill>
                  <a:srgbClr val="004582"/>
                </a:solidFill>
                <a:latin typeface="微软雅黑" panose="020B0503020204020204" pitchFamily="34" charset="-122"/>
                <a:ea typeface="微软雅黑" panose="020B0503020204020204" pitchFamily="34" charset="-122"/>
              </a:rPr>
              <a:t>要点</a:t>
            </a:r>
            <a:r>
              <a:rPr lang="en-US" altLang="zh-CN" sz="3200" b="1" dirty="0">
                <a:solidFill>
                  <a:srgbClr val="004582"/>
                </a:solidFill>
                <a:latin typeface="微软雅黑" panose="020B0503020204020204" pitchFamily="34" charset="-122"/>
                <a:ea typeface="微软雅黑" panose="020B0503020204020204" pitchFamily="34" charset="-122"/>
              </a:rPr>
              <a:t>6B</a:t>
            </a:r>
            <a:r>
              <a:rPr lang="zh-CN" altLang="en-US" sz="3200" b="1" dirty="0">
                <a:solidFill>
                  <a:srgbClr val="004582"/>
                </a:solidFill>
                <a:latin typeface="微软雅黑" panose="020B0503020204020204" pitchFamily="34" charset="-122"/>
                <a:ea typeface="微软雅黑" panose="020B0503020204020204" pitchFamily="34" charset="-122"/>
              </a:rPr>
              <a:t>  隐蔽性高血压</a:t>
            </a:r>
          </a:p>
        </p:txBody>
      </p:sp>
      <p:sp>
        <p:nvSpPr>
          <p:cNvPr id="11" name="圆角矩形 10">
            <a:extLst>
              <a:ext uri="{FF2B5EF4-FFF2-40B4-BE49-F238E27FC236}">
                <a16:creationId xmlns:a16="http://schemas.microsoft.com/office/drawing/2014/main" id="{069F450C-1CAA-4358-142E-B3617C9274E8}"/>
              </a:ext>
            </a:extLst>
          </p:cNvPr>
          <p:cNvSpPr/>
          <p:nvPr/>
        </p:nvSpPr>
        <p:spPr>
          <a:xfrm>
            <a:off x="856215" y="1703294"/>
            <a:ext cx="10389781" cy="2841812"/>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4582"/>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BBBC3BE4-4069-31DF-139B-DE82110FE381}"/>
              </a:ext>
            </a:extLst>
          </p:cNvPr>
          <p:cNvSpPr/>
          <p:nvPr/>
        </p:nvSpPr>
        <p:spPr>
          <a:xfrm>
            <a:off x="1154883" y="1948826"/>
            <a:ext cx="9882234" cy="2807948"/>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隐蔽性高血压与</a:t>
            </a:r>
            <a:r>
              <a:rPr lang="zh-CN" altLang="en-US" sz="2000" b="1" kern="100" dirty="0">
                <a:solidFill>
                  <a:srgbClr val="C00000"/>
                </a:solidFill>
                <a:latin typeface="Microsoft YaHei" panose="020B0503020204020204" pitchFamily="34" charset="-122"/>
                <a:ea typeface="Microsoft YaHei" panose="020B0503020204020204" pitchFamily="34" charset="-122"/>
              </a:rPr>
              <a:t>靶器官损害及不良结局密切相关</a:t>
            </a:r>
            <a:r>
              <a:rPr lang="zh-CN" altLang="en-US" sz="2000" kern="100" dirty="0">
                <a:latin typeface="Microsoft YaHei" panose="020B0503020204020204" pitchFamily="34" charset="-122"/>
                <a:ea typeface="Microsoft YaHei" panose="020B0503020204020204" pitchFamily="34" charset="-122"/>
              </a:rPr>
              <a:t>。</a:t>
            </a:r>
          </a:p>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在诊室正常高值血压、吸烟、肥胖、合并糖尿病、CKD等人群中应注意筛查。（Ⅰ，B）</a:t>
            </a:r>
          </a:p>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在诊室血压测量基础上，</a:t>
            </a:r>
            <a:r>
              <a:rPr lang="zh-CN" altLang="en-US" sz="2000" b="1" kern="100" dirty="0">
                <a:solidFill>
                  <a:srgbClr val="C00000"/>
                </a:solidFill>
                <a:latin typeface="Microsoft YaHei" panose="020B0503020204020204" pitchFamily="34" charset="-122"/>
                <a:ea typeface="Microsoft YaHei" panose="020B0503020204020204" pitchFamily="34" charset="-122"/>
              </a:rPr>
              <a:t>利用HBPM或24 h动态血压监测明确诊断</a:t>
            </a:r>
            <a:r>
              <a:rPr lang="zh-CN" altLang="en-US" sz="2000" kern="100" dirty="0">
                <a:latin typeface="Microsoft YaHei" panose="020B0503020204020204" pitchFamily="34" charset="-122"/>
                <a:ea typeface="Microsoft YaHei" panose="020B0503020204020204" pitchFamily="34" charset="-122"/>
              </a:rPr>
              <a:t>。（Ⅰ，B）</a:t>
            </a:r>
          </a:p>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在改善生活方式基础上，</a:t>
            </a:r>
            <a:r>
              <a:rPr lang="zh-CN" altLang="en-US" sz="2000" b="1" kern="100" dirty="0">
                <a:solidFill>
                  <a:srgbClr val="C00000"/>
                </a:solidFill>
                <a:latin typeface="Microsoft YaHei" panose="020B0503020204020204" pitchFamily="34" charset="-122"/>
                <a:ea typeface="Microsoft YaHei" panose="020B0503020204020204" pitchFamily="34" charset="-122"/>
              </a:rPr>
              <a:t>考虑启动或强化降压药物治疗</a:t>
            </a:r>
            <a:r>
              <a:rPr lang="zh-CN" altLang="en-US" sz="2000" kern="100" dirty="0">
                <a:latin typeface="Microsoft YaHei" panose="020B0503020204020204" pitchFamily="34" charset="-122"/>
                <a:ea typeface="Microsoft YaHei" panose="020B0503020204020204" pitchFamily="34" charset="-122"/>
              </a:rPr>
              <a:t>。（Ⅱa，B）</a:t>
            </a:r>
          </a:p>
          <a:p>
            <a:pPr marL="342900" indent="-342900">
              <a:lnSpc>
                <a:spcPct val="150000"/>
              </a:lnSpc>
              <a:buFont typeface="Arial" panose="020B0604020202020204" pitchFamily="34" charset="0"/>
              <a:buChar char="•"/>
            </a:pPr>
            <a:endParaRPr lang="zh-CN" altLang="en-US" sz="2000" kern="100" dirty="0">
              <a:latin typeface="Microsoft YaHei" panose="020B0503020204020204" pitchFamily="34" charset="-122"/>
              <a:ea typeface="Microsoft YaHei" panose="020B0503020204020204" pitchFamily="34" charset="-122"/>
            </a:endParaRPr>
          </a:p>
        </p:txBody>
      </p:sp>
      <p:grpSp>
        <p:nvGrpSpPr>
          <p:cNvPr id="2" name="组合 1">
            <a:extLst>
              <a:ext uri="{FF2B5EF4-FFF2-40B4-BE49-F238E27FC236}">
                <a16:creationId xmlns:a16="http://schemas.microsoft.com/office/drawing/2014/main" id="{5444962E-3747-ED9B-5071-278B686E77EA}"/>
              </a:ext>
            </a:extLst>
          </p:cNvPr>
          <p:cNvGrpSpPr/>
          <p:nvPr/>
        </p:nvGrpSpPr>
        <p:grpSpPr>
          <a:xfrm>
            <a:off x="11016343" y="-71078"/>
            <a:ext cx="1360715" cy="911036"/>
            <a:chOff x="10809514" y="26404"/>
            <a:chExt cx="1375882" cy="914400"/>
          </a:xfrm>
        </p:grpSpPr>
        <p:pic>
          <p:nvPicPr>
            <p:cNvPr id="3" name="图形 2" descr="剪贴板">
              <a:extLst>
                <a:ext uri="{FF2B5EF4-FFF2-40B4-BE49-F238E27FC236}">
                  <a16:creationId xmlns:a16="http://schemas.microsoft.com/office/drawing/2014/main" id="{24B31B31-E8E4-2AB9-1CFA-98442FCF11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4" name="文本框 3">
              <a:extLst>
                <a:ext uri="{FF2B5EF4-FFF2-40B4-BE49-F238E27FC236}">
                  <a16:creationId xmlns:a16="http://schemas.microsoft.com/office/drawing/2014/main" id="{FF138EDF-AAB8-C9F1-125F-7DA523C8897E}"/>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853888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9"/>
          <p:cNvSpPr txBox="1"/>
          <p:nvPr/>
        </p:nvSpPr>
        <p:spPr>
          <a:xfrm>
            <a:off x="3542634" y="1274047"/>
            <a:ext cx="3633532" cy="346159"/>
          </a:xfrm>
          <a:prstGeom prst="rect">
            <a:avLst/>
          </a:prstGeom>
          <a:solidFill>
            <a:srgbClr val="004582"/>
          </a:solidFill>
        </p:spPr>
        <p:txBody>
          <a:bodyPr wrap="square" lIns="68562" tIns="34281" rIns="68562" bIns="34281" rtlCol="0">
            <a:spAutoFit/>
          </a:bodyPr>
          <a:lstStyle/>
          <a:p>
            <a:pPr marL="0" lvl="1" algn="ctr"/>
            <a:r>
              <a:rPr lang="zh-CN" altLang="en-US" sz="1799" b="1" dirty="0">
                <a:solidFill>
                  <a:schemeClr val="bg1"/>
                </a:solidFill>
                <a:latin typeface="微软雅黑" panose="020B0503020204020204" pitchFamily="34" charset="-122"/>
                <a:ea typeface="微软雅黑" panose="020B0503020204020204" pitchFamily="34" charset="-122"/>
              </a:rPr>
              <a:t>定义诊断</a:t>
            </a:r>
          </a:p>
        </p:txBody>
      </p:sp>
      <p:sp>
        <p:nvSpPr>
          <p:cNvPr id="57" name="文本框 9"/>
          <p:cNvSpPr txBox="1"/>
          <p:nvPr/>
        </p:nvSpPr>
        <p:spPr>
          <a:xfrm>
            <a:off x="3542634" y="1670747"/>
            <a:ext cx="3633532" cy="4350910"/>
          </a:xfrm>
          <a:prstGeom prst="rect">
            <a:avLst/>
          </a:prstGeom>
          <a:solidFill>
            <a:srgbClr val="E5ECF2"/>
          </a:solidFill>
        </p:spPr>
        <p:txBody>
          <a:bodyPr wrap="square" lIns="216000" tIns="34281" rIns="216000" bIns="34281" rtlCol="0">
            <a:noAutofit/>
          </a:bodyPr>
          <a:lstStyle>
            <a:defPPr>
              <a:defRPr lang="zh-CN"/>
            </a:defPPr>
            <a:lvl1pPr marL="171450" lvl="0" indent="-171450">
              <a:lnSpc>
                <a:spcPct val="150000"/>
              </a:lnSpc>
              <a:spcBef>
                <a:spcPts val="0"/>
              </a:spcBef>
              <a:buFont typeface="Arial" panose="020B0604020202020204" pitchFamily="34" charset="0"/>
              <a:buChar char="•"/>
              <a:defRPr sz="1400" b="0">
                <a:latin typeface="微软雅黑" panose="020B0503020204020204" pitchFamily="34" charset="-122"/>
                <a:ea typeface="微软雅黑" panose="020B0503020204020204" pitchFamily="34" charset="-122"/>
                <a:cs typeface="+mj-cs"/>
              </a:defRPr>
            </a:lvl1pPr>
          </a:lstStyle>
          <a:p>
            <a:r>
              <a:rPr lang="zh-CN" altLang="zh-CN" sz="1600" b="1" dirty="0">
                <a:solidFill>
                  <a:srgbClr val="C00000"/>
                </a:solidFill>
              </a:rPr>
              <a:t>诊室血压正常</a:t>
            </a:r>
            <a:r>
              <a:rPr lang="zh-CN" altLang="en-US" sz="1600" b="1" dirty="0">
                <a:solidFill>
                  <a:srgbClr val="C00000"/>
                </a:solidFill>
              </a:rPr>
              <a:t>，</a:t>
            </a:r>
            <a:r>
              <a:rPr lang="zh-CN" altLang="zh-CN" sz="1600" b="1" dirty="0">
                <a:solidFill>
                  <a:srgbClr val="C00000"/>
                </a:solidFill>
              </a:rPr>
              <a:t>而24h动态血压和/或家庭血压升高</a:t>
            </a:r>
            <a:r>
              <a:rPr lang="zh-CN" altLang="en-US" sz="1600" b="1" dirty="0">
                <a:solidFill>
                  <a:srgbClr val="C00000"/>
                </a:solidFill>
              </a:rPr>
              <a:t>，</a:t>
            </a:r>
            <a:r>
              <a:rPr lang="zh-CN" altLang="zh-CN" sz="1600" b="1" dirty="0">
                <a:solidFill>
                  <a:srgbClr val="C00000"/>
                </a:solidFill>
              </a:rPr>
              <a:t>可定义为隐蔽性高血压。</a:t>
            </a:r>
            <a:endParaRPr lang="en-US" altLang="zh-CN" sz="1600" b="1" dirty="0">
              <a:solidFill>
                <a:srgbClr val="C00000"/>
              </a:solidFill>
            </a:endParaRPr>
          </a:p>
          <a:p>
            <a:r>
              <a:rPr lang="zh-CN" altLang="zh-CN" sz="1600" dirty="0"/>
              <a:t>根据是否服用降压药来分</a:t>
            </a:r>
            <a:r>
              <a:rPr lang="zh-CN" altLang="en-US" sz="1600" dirty="0"/>
              <a:t>，</a:t>
            </a:r>
            <a:r>
              <a:rPr lang="zh-CN" altLang="zh-CN" sz="1600" dirty="0"/>
              <a:t>可分为隐蔽性高血压（未服药）和隐蔽性未控制高血压（已服药）。</a:t>
            </a:r>
          </a:p>
          <a:p>
            <a:r>
              <a:rPr lang="zh-CN" altLang="zh-CN" sz="1600" dirty="0"/>
              <a:t>隐蔽性高血压的短期可重复性一般。建议1月内做2次诊室和诊室外血压重复测量以确诊。</a:t>
            </a:r>
            <a:endParaRPr lang="zh-CN" altLang="en-US" sz="1600" dirty="0">
              <a:sym typeface="微软雅黑" panose="020B0503020204020204" pitchFamily="34" charset="-122"/>
            </a:endParaRPr>
          </a:p>
        </p:txBody>
      </p:sp>
      <p:sp>
        <p:nvSpPr>
          <p:cNvPr id="2" name="标题 1">
            <a:extLst>
              <a:ext uri="{FF2B5EF4-FFF2-40B4-BE49-F238E27FC236}">
                <a16:creationId xmlns:a16="http://schemas.microsoft.com/office/drawing/2014/main" id="{FA5E5CCD-27A6-6B2D-E5DA-5CEC9EC0CD5F}"/>
              </a:ext>
            </a:extLst>
          </p:cNvPr>
          <p:cNvSpPr txBox="1">
            <a:spLocks/>
          </p:cNvSpPr>
          <p:nvPr/>
        </p:nvSpPr>
        <p:spPr>
          <a:xfrm>
            <a:off x="0" y="314571"/>
            <a:ext cx="12192000" cy="6920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隐蔽性高血压</a:t>
            </a:r>
          </a:p>
        </p:txBody>
      </p:sp>
      <p:sp>
        <p:nvSpPr>
          <p:cNvPr id="4" name="文本框 3">
            <a:extLst>
              <a:ext uri="{FF2B5EF4-FFF2-40B4-BE49-F238E27FC236}">
                <a16:creationId xmlns:a16="http://schemas.microsoft.com/office/drawing/2014/main" id="{290018CF-6827-B567-58E9-BEF6DBB6573B}"/>
              </a:ext>
            </a:extLst>
          </p:cNvPr>
          <p:cNvSpPr txBox="1"/>
          <p:nvPr/>
        </p:nvSpPr>
        <p:spPr>
          <a:xfrm>
            <a:off x="571136" y="1666659"/>
            <a:ext cx="2771505" cy="4354999"/>
          </a:xfrm>
          <a:prstGeom prst="rect">
            <a:avLst/>
          </a:prstGeom>
          <a:solidFill>
            <a:srgbClr val="E5ECF2"/>
          </a:solidFill>
        </p:spPr>
        <p:txBody>
          <a:bodyPr wrap="square" lIns="216000" tIns="34281" rIns="216000" bIns="34281" rtlCol="0">
            <a:noAutofit/>
          </a:bodyPr>
          <a:lstStyle>
            <a:defPPr>
              <a:defRPr lang="zh-CN"/>
            </a:defPPr>
            <a:lvl1pPr marL="171450" lvl="0" indent="-171450">
              <a:lnSpc>
                <a:spcPct val="150000"/>
              </a:lnSpc>
              <a:spcBef>
                <a:spcPts val="0"/>
              </a:spcBef>
              <a:buFont typeface="Arial" panose="020B0604020202020204" pitchFamily="34" charset="0"/>
              <a:buChar char="•"/>
              <a:defRPr sz="1400" b="1">
                <a:solidFill>
                  <a:srgbClr val="004582"/>
                </a:solidFill>
                <a:latin typeface="微软雅黑" panose="020B0503020204020204" pitchFamily="34" charset="-122"/>
                <a:ea typeface="微软雅黑" panose="020B0503020204020204" pitchFamily="34" charset="-122"/>
                <a:cs typeface="+mj-cs"/>
              </a:defRPr>
            </a:lvl1pPr>
          </a:lstStyle>
          <a:p>
            <a:r>
              <a:rPr lang="zh-CN" altLang="en-US" sz="1600" b="0" dirty="0">
                <a:solidFill>
                  <a:schemeClr val="tx1"/>
                </a:solidFill>
              </a:rPr>
              <a:t>在自然人群中，患病率为</a:t>
            </a:r>
            <a:r>
              <a:rPr lang="en-US" altLang="zh-CN" sz="1600" b="0" dirty="0">
                <a:solidFill>
                  <a:schemeClr val="tx1"/>
                </a:solidFill>
              </a:rPr>
              <a:t>10%~20%</a:t>
            </a:r>
            <a:r>
              <a:rPr lang="zh-CN" altLang="en-US" sz="1600" b="0" dirty="0">
                <a:solidFill>
                  <a:schemeClr val="tx1"/>
                </a:solidFill>
              </a:rPr>
              <a:t>。</a:t>
            </a:r>
            <a:endParaRPr lang="en-US" altLang="zh-CN" sz="1600" b="0" dirty="0">
              <a:solidFill>
                <a:schemeClr val="tx1"/>
              </a:solidFill>
            </a:endParaRPr>
          </a:p>
          <a:p>
            <a:r>
              <a:rPr lang="zh-CN" altLang="en-US" sz="1600" dirty="0">
                <a:solidFill>
                  <a:srgbClr val="C00000"/>
                </a:solidFill>
              </a:rPr>
              <a:t>在降压治疗患者中，可高达</a:t>
            </a:r>
            <a:r>
              <a:rPr lang="en-US" altLang="zh-CN" sz="1600" dirty="0">
                <a:solidFill>
                  <a:srgbClr val="C00000"/>
                </a:solidFill>
              </a:rPr>
              <a:t>30%~40%</a:t>
            </a:r>
            <a:r>
              <a:rPr lang="zh-CN" altLang="en-US" sz="1600" dirty="0">
                <a:solidFill>
                  <a:srgbClr val="C00000"/>
                </a:solidFill>
              </a:rPr>
              <a:t>。</a:t>
            </a:r>
          </a:p>
        </p:txBody>
      </p:sp>
      <p:graphicFrame>
        <p:nvGraphicFramePr>
          <p:cNvPr id="30" name="表格 4">
            <a:extLst>
              <a:ext uri="{FF2B5EF4-FFF2-40B4-BE49-F238E27FC236}">
                <a16:creationId xmlns:a16="http://schemas.microsoft.com/office/drawing/2014/main" id="{6087A4BF-9C75-7C72-DC5A-5027833DB2A2}"/>
              </a:ext>
            </a:extLst>
          </p:cNvPr>
          <p:cNvGraphicFramePr>
            <a:graphicFrameLocks noGrp="1"/>
          </p:cNvGraphicFramePr>
          <p:nvPr>
            <p:extLst>
              <p:ext uri="{D42A27DB-BD31-4B8C-83A1-F6EECF244321}">
                <p14:modId xmlns:p14="http://schemas.microsoft.com/office/powerpoint/2010/main" val="865050086"/>
              </p:ext>
            </p:extLst>
          </p:nvPr>
        </p:nvGraphicFramePr>
        <p:xfrm>
          <a:off x="571137" y="1274048"/>
          <a:ext cx="2771504" cy="365760"/>
        </p:xfrm>
        <a:graphic>
          <a:graphicData uri="http://schemas.openxmlformats.org/drawingml/2006/table">
            <a:tbl>
              <a:tblPr firstRow="1" bandRow="1">
                <a:tableStyleId>{5C22544A-7EE6-4342-B048-85BDC9FD1C3A}</a:tableStyleId>
              </a:tblPr>
              <a:tblGrid>
                <a:gridCol w="2771504">
                  <a:extLst>
                    <a:ext uri="{9D8B030D-6E8A-4147-A177-3AD203B41FA5}">
                      <a16:colId xmlns:a16="http://schemas.microsoft.com/office/drawing/2014/main" val="2328121710"/>
                    </a:ext>
                  </a:extLst>
                </a:gridCol>
              </a:tblGrid>
              <a:tr h="166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chemeClr val="lt1"/>
                          </a:solidFill>
                          <a:latin typeface="Microsoft YaHei" panose="020B0503020204020204" pitchFamily="34" charset="-122"/>
                          <a:ea typeface="Microsoft YaHei" panose="020B0503020204020204" pitchFamily="34" charset="-122"/>
                          <a:cs typeface="+mn-cs"/>
                        </a:rPr>
                        <a:t>流行情况</a:t>
                      </a:r>
                    </a:p>
                  </a:txBody>
                  <a:tcPr anchor="b">
                    <a:solidFill>
                      <a:srgbClr val="004582"/>
                    </a:solidFill>
                  </a:tcPr>
                </a:tc>
                <a:extLst>
                  <a:ext uri="{0D108BD9-81ED-4DB2-BD59-A6C34878D82A}">
                    <a16:rowId xmlns:a16="http://schemas.microsoft.com/office/drawing/2014/main" val="1882590119"/>
                  </a:ext>
                </a:extLst>
              </a:tr>
            </a:tbl>
          </a:graphicData>
        </a:graphic>
      </p:graphicFrame>
      <p:sp>
        <p:nvSpPr>
          <p:cNvPr id="37" name="文本框 9">
            <a:extLst>
              <a:ext uri="{FF2B5EF4-FFF2-40B4-BE49-F238E27FC236}">
                <a16:creationId xmlns:a16="http://schemas.microsoft.com/office/drawing/2014/main" id="{4600E202-9C09-B512-B5B8-5A57545EE3D7}"/>
              </a:ext>
            </a:extLst>
          </p:cNvPr>
          <p:cNvSpPr txBox="1"/>
          <p:nvPr/>
        </p:nvSpPr>
        <p:spPr>
          <a:xfrm>
            <a:off x="7376160" y="1274048"/>
            <a:ext cx="4265713" cy="346159"/>
          </a:xfrm>
          <a:prstGeom prst="rect">
            <a:avLst/>
          </a:prstGeom>
          <a:solidFill>
            <a:srgbClr val="004582"/>
          </a:solidFill>
        </p:spPr>
        <p:txBody>
          <a:bodyPr wrap="square" lIns="68562" tIns="34281" rIns="68562" bIns="34281" rtlCol="0">
            <a:spAutoFit/>
          </a:bodyPr>
          <a:lstStyle/>
          <a:p>
            <a:pPr marL="0" lvl="1" algn="ctr"/>
            <a:r>
              <a:rPr lang="zh-CN" altLang="en-US" sz="1799" b="1" dirty="0">
                <a:solidFill>
                  <a:schemeClr val="bg1"/>
                </a:solidFill>
                <a:latin typeface="微软雅黑" panose="020B0503020204020204" pitchFamily="34" charset="-122"/>
                <a:ea typeface="微软雅黑" panose="020B0503020204020204" pitchFamily="34" charset="-122"/>
              </a:rPr>
              <a:t>治疗处理</a:t>
            </a:r>
          </a:p>
        </p:txBody>
      </p:sp>
      <p:sp>
        <p:nvSpPr>
          <p:cNvPr id="39" name="文本框 9">
            <a:extLst>
              <a:ext uri="{FF2B5EF4-FFF2-40B4-BE49-F238E27FC236}">
                <a16:creationId xmlns:a16="http://schemas.microsoft.com/office/drawing/2014/main" id="{C1B91EF3-913B-B0DE-699B-CB8AFCEA2DEE}"/>
              </a:ext>
            </a:extLst>
          </p:cNvPr>
          <p:cNvSpPr txBox="1"/>
          <p:nvPr/>
        </p:nvSpPr>
        <p:spPr>
          <a:xfrm>
            <a:off x="7376160" y="1648442"/>
            <a:ext cx="4265713" cy="4373215"/>
          </a:xfrm>
          <a:prstGeom prst="rect">
            <a:avLst/>
          </a:prstGeom>
          <a:solidFill>
            <a:srgbClr val="E5ECF2"/>
          </a:solidFill>
        </p:spPr>
        <p:txBody>
          <a:bodyPr wrap="square" lIns="216000" tIns="34281" rIns="216000" bIns="34281" rtlCol="0">
            <a:noAutofit/>
          </a:bodyPr>
          <a:lstStyle>
            <a:defPPr>
              <a:defRPr lang="zh-CN"/>
            </a:defPPr>
            <a:lvl1pPr marL="171450" lvl="0" indent="-171450">
              <a:lnSpc>
                <a:spcPct val="150000"/>
              </a:lnSpc>
              <a:spcBef>
                <a:spcPts val="0"/>
              </a:spcBef>
              <a:buFont typeface="Arial" panose="020B0604020202020204" pitchFamily="34" charset="0"/>
              <a:buChar char="•"/>
              <a:defRPr sz="1400" b="1">
                <a:solidFill>
                  <a:srgbClr val="004582"/>
                </a:solidFill>
                <a:latin typeface="微软雅黑" panose="020B0503020204020204" pitchFamily="34" charset="-122"/>
                <a:ea typeface="微软雅黑" panose="020B0503020204020204" pitchFamily="34" charset="-122"/>
                <a:cs typeface="+mj-cs"/>
              </a:defRPr>
            </a:lvl1pPr>
          </a:lstStyle>
          <a:p>
            <a:r>
              <a:rPr lang="zh-CN" altLang="en-US" sz="1600" b="0" dirty="0">
                <a:solidFill>
                  <a:schemeClr val="tx1"/>
                </a:solidFill>
              </a:rPr>
              <a:t>对隐蔽性高血压患者，</a:t>
            </a:r>
            <a:r>
              <a:rPr lang="zh-CN" altLang="en-US" sz="1600" dirty="0">
                <a:solidFill>
                  <a:srgbClr val="C00000"/>
                </a:solidFill>
              </a:rPr>
              <a:t>应进行积极的生活方式干预，并且及时启动或者强化已有的降压药物治疗。</a:t>
            </a:r>
            <a:endParaRPr lang="en-US" altLang="zh-CN" sz="1600" dirty="0">
              <a:solidFill>
                <a:srgbClr val="C00000"/>
              </a:solidFill>
            </a:endParaRPr>
          </a:p>
          <a:p>
            <a:r>
              <a:rPr lang="zh-CN" altLang="en-US" sz="1600" b="0" dirty="0">
                <a:solidFill>
                  <a:schemeClr val="tx1"/>
                </a:solidFill>
              </a:rPr>
              <a:t>但是降压治疗能否给患者带来获益，目前尚没有直接的随机对照试验证据，</a:t>
            </a:r>
            <a:r>
              <a:rPr lang="zh-CN" altLang="en-US" sz="1600" dirty="0">
                <a:solidFill>
                  <a:srgbClr val="C00000"/>
                </a:solidFill>
              </a:rPr>
              <a:t>所以相关药物治疗推荐大多是</a:t>
            </a:r>
            <a:r>
              <a:rPr lang="en-US" altLang="zh-CN" sz="1600" dirty="0">
                <a:solidFill>
                  <a:srgbClr val="C00000"/>
                </a:solidFill>
              </a:rPr>
              <a:t>Ⅱ</a:t>
            </a:r>
            <a:r>
              <a:rPr lang="en" altLang="zh-CN" sz="1600" dirty="0" err="1">
                <a:solidFill>
                  <a:srgbClr val="C00000"/>
                </a:solidFill>
              </a:rPr>
              <a:t>a~Ⅱb</a:t>
            </a:r>
            <a:r>
              <a:rPr lang="zh-CN" altLang="en-US" sz="1600" dirty="0">
                <a:solidFill>
                  <a:srgbClr val="C00000"/>
                </a:solidFill>
              </a:rPr>
              <a:t>类推荐，</a:t>
            </a:r>
            <a:r>
              <a:rPr lang="en" altLang="zh-CN" sz="1600" dirty="0">
                <a:solidFill>
                  <a:srgbClr val="C00000"/>
                </a:solidFill>
              </a:rPr>
              <a:t>C</a:t>
            </a:r>
            <a:r>
              <a:rPr lang="zh-CN" altLang="en-US" sz="1600" dirty="0">
                <a:solidFill>
                  <a:srgbClr val="C00000"/>
                </a:solidFill>
              </a:rPr>
              <a:t>级证据。</a:t>
            </a:r>
          </a:p>
          <a:p>
            <a:r>
              <a:rPr lang="zh-CN" altLang="en-US" sz="1600" b="0" dirty="0">
                <a:solidFill>
                  <a:schemeClr val="tx1"/>
                </a:solidFill>
              </a:rPr>
              <a:t>以阿利沙坦酯为基础的降压治疗能明显改善隐蔽性高血压患者的靶器官损害，有效降低诊室和诊室外血压水平。</a:t>
            </a:r>
          </a:p>
        </p:txBody>
      </p:sp>
      <p:grpSp>
        <p:nvGrpSpPr>
          <p:cNvPr id="3" name="组合 2">
            <a:extLst>
              <a:ext uri="{FF2B5EF4-FFF2-40B4-BE49-F238E27FC236}">
                <a16:creationId xmlns:a16="http://schemas.microsoft.com/office/drawing/2014/main" id="{62A4D67E-CE61-4DA3-A34C-68249CE5498E}"/>
              </a:ext>
            </a:extLst>
          </p:cNvPr>
          <p:cNvGrpSpPr/>
          <p:nvPr/>
        </p:nvGrpSpPr>
        <p:grpSpPr>
          <a:xfrm>
            <a:off x="11016343" y="-71078"/>
            <a:ext cx="1360715" cy="911036"/>
            <a:chOff x="10809514" y="26404"/>
            <a:chExt cx="1375882" cy="914400"/>
          </a:xfrm>
        </p:grpSpPr>
        <p:pic>
          <p:nvPicPr>
            <p:cNvPr id="5" name="图形 4" descr="剪贴板">
              <a:extLst>
                <a:ext uri="{FF2B5EF4-FFF2-40B4-BE49-F238E27FC236}">
                  <a16:creationId xmlns:a16="http://schemas.microsoft.com/office/drawing/2014/main" id="{4FF48000-3FCF-2904-6430-1F9CCDA2F9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6" name="文本框 5">
              <a:extLst>
                <a:ext uri="{FF2B5EF4-FFF2-40B4-BE49-F238E27FC236}">
                  <a16:creationId xmlns:a16="http://schemas.microsoft.com/office/drawing/2014/main" id="{A6DB1020-E86F-4C3F-217F-665553242191}"/>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2297184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887709106"/>
              </p:ext>
            </p:extLst>
          </p:nvPr>
        </p:nvGraphicFramePr>
        <p:xfrm>
          <a:off x="634180" y="1717287"/>
          <a:ext cx="10644402" cy="4214879"/>
        </p:xfrm>
        <a:graphic>
          <a:graphicData uri="http://schemas.openxmlformats.org/drawingml/2006/table">
            <a:tbl>
              <a:tblPr firstRow="1" bandRow="1">
                <a:tableStyleId>{69012ECD-51FC-41F1-AA8D-1B2483CD663E}</a:tableStyleId>
              </a:tblPr>
              <a:tblGrid>
                <a:gridCol w="1662971">
                  <a:extLst>
                    <a:ext uri="{9D8B030D-6E8A-4147-A177-3AD203B41FA5}">
                      <a16:colId xmlns:a16="http://schemas.microsoft.com/office/drawing/2014/main" val="20000"/>
                    </a:ext>
                  </a:extLst>
                </a:gridCol>
                <a:gridCol w="3044283">
                  <a:extLst>
                    <a:ext uri="{9D8B030D-6E8A-4147-A177-3AD203B41FA5}">
                      <a16:colId xmlns:a16="http://schemas.microsoft.com/office/drawing/2014/main" val="20001"/>
                    </a:ext>
                  </a:extLst>
                </a:gridCol>
                <a:gridCol w="5937148">
                  <a:extLst>
                    <a:ext uri="{9D8B030D-6E8A-4147-A177-3AD203B41FA5}">
                      <a16:colId xmlns:a16="http://schemas.microsoft.com/office/drawing/2014/main" val="20002"/>
                    </a:ext>
                  </a:extLst>
                </a:gridCol>
              </a:tblGrid>
              <a:tr h="682020">
                <a:tc>
                  <a:txBody>
                    <a:bodyPr/>
                    <a:lstStyle/>
                    <a:p>
                      <a:pPr algn="ctr">
                        <a:lnSpc>
                          <a:spcPct val="150000"/>
                        </a:lnSpc>
                      </a:pPr>
                      <a:r>
                        <a:rPr lang="zh-CN" altLang="en-US" sz="1800" kern="0" dirty="0">
                          <a:solidFill>
                            <a:schemeClr val="bg1"/>
                          </a:solidFill>
                          <a:effectLst/>
                          <a:latin typeface="Microsoft YaHei" panose="020B0503020204020204" pitchFamily="34" charset="-122"/>
                          <a:ea typeface="Microsoft YaHei" panose="020B0503020204020204" pitchFamily="34" charset="-122"/>
                          <a:cs typeface="+mn-cs"/>
                        </a:rPr>
                        <a:t>测量方式</a:t>
                      </a:r>
                      <a:endParaRPr lang="zh-CN" sz="18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solidFill>
                      <a:srgbClr val="004582"/>
                    </a:solidFill>
                  </a:tcPr>
                </a:tc>
                <a:tc>
                  <a:txBody>
                    <a:bodyPr/>
                    <a:lstStyle/>
                    <a:p>
                      <a:pPr algn="ctr">
                        <a:lnSpc>
                          <a:spcPct val="150000"/>
                        </a:lnSpc>
                      </a:pPr>
                      <a:r>
                        <a:rPr lang="zh-CN" altLang="en-US" sz="1800" kern="0" dirty="0">
                          <a:solidFill>
                            <a:schemeClr val="bg1"/>
                          </a:solidFill>
                          <a:effectLst/>
                          <a:latin typeface="Microsoft YaHei" panose="020B0503020204020204" pitchFamily="34" charset="-122"/>
                          <a:ea typeface="Microsoft YaHei" panose="020B0503020204020204" pitchFamily="34" charset="-122"/>
                          <a:cs typeface="+mn-cs"/>
                        </a:rPr>
                        <a:t>分类</a:t>
                      </a:r>
                      <a:endParaRPr lang="zh-CN" sz="18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solidFill>
                      <a:srgbClr val="004582"/>
                    </a:solidFill>
                  </a:tcPr>
                </a:tc>
                <a:tc>
                  <a:txBody>
                    <a:bodyPr/>
                    <a:lstStyle/>
                    <a:p>
                      <a:pPr algn="ctr">
                        <a:lnSpc>
                          <a:spcPct val="150000"/>
                        </a:lnSpc>
                      </a:pPr>
                      <a:r>
                        <a:rPr lang="zh-CN" altLang="en-US" sz="1800" kern="0" dirty="0">
                          <a:solidFill>
                            <a:schemeClr val="bg1"/>
                          </a:solidFill>
                          <a:effectLst/>
                          <a:latin typeface="Microsoft YaHei" panose="020B0503020204020204" pitchFamily="34" charset="-122"/>
                          <a:ea typeface="Microsoft YaHei" panose="020B0503020204020204" pitchFamily="34" charset="-122"/>
                          <a:cs typeface="+mn-cs"/>
                        </a:rPr>
                        <a:t>定义（血压</a:t>
                      </a:r>
                      <a:r>
                        <a:rPr lang="en-US" altLang="zh-CN" sz="1800" kern="0" dirty="0">
                          <a:solidFill>
                            <a:schemeClr val="bg1"/>
                          </a:solidFill>
                          <a:effectLst/>
                          <a:latin typeface="Microsoft YaHei" panose="020B0503020204020204" pitchFamily="34" charset="-122"/>
                          <a:ea typeface="Microsoft YaHei" panose="020B0503020204020204" pitchFamily="34" charset="-122"/>
                          <a:cs typeface="+mn-cs"/>
                        </a:rPr>
                        <a:t>/mmHg</a:t>
                      </a:r>
                      <a:r>
                        <a:rPr lang="zh-CN" altLang="en-US" sz="1800" kern="0" dirty="0">
                          <a:solidFill>
                            <a:schemeClr val="bg1"/>
                          </a:solidFill>
                          <a:effectLst/>
                          <a:latin typeface="Microsoft YaHei" panose="020B0503020204020204" pitchFamily="34" charset="-122"/>
                          <a:ea typeface="Microsoft YaHei" panose="020B0503020204020204" pitchFamily="34" charset="-122"/>
                          <a:cs typeface="+mn-cs"/>
                        </a:rPr>
                        <a:t>）</a:t>
                      </a:r>
                      <a:endParaRPr lang="zh-CN" sz="18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solidFill>
                      <a:srgbClr val="004582"/>
                    </a:solidFill>
                  </a:tcPr>
                </a:tc>
                <a:extLst>
                  <a:ext uri="{0D108BD9-81ED-4DB2-BD59-A6C34878D82A}">
                    <a16:rowId xmlns:a16="http://schemas.microsoft.com/office/drawing/2014/main" val="10000"/>
                  </a:ext>
                </a:extLst>
              </a:tr>
              <a:tr h="537031">
                <a:tc rowSpan="3">
                  <a:txBody>
                    <a:bodyPr/>
                    <a:lstStyle/>
                    <a:p>
                      <a:pPr marL="0" algn="ctr" defTabSz="914400" rtl="0" eaLnBrk="1" latinLnBrk="0" hangingPunct="1">
                        <a:lnSpc>
                          <a:spcPct val="150000"/>
                        </a:lnSpc>
                        <a:buClrTx/>
                        <a:buSzTx/>
                        <a:buFontTx/>
                      </a:pPr>
                      <a:r>
                        <a:rPr lang="zh-CN" altLang="en-US" sz="1600" kern="0" dirty="0">
                          <a:solidFill>
                            <a:schemeClr val="tx1"/>
                          </a:solidFill>
                          <a:effectLst/>
                          <a:latin typeface="Microsoft YaHei" panose="020B0503020204020204" pitchFamily="34" charset="-122"/>
                          <a:ea typeface="Microsoft YaHei" panose="020B0503020204020204" pitchFamily="34" charset="-122"/>
                        </a:rPr>
                        <a:t>动态血压</a:t>
                      </a:r>
                      <a:endParaRPr lang="zh-CN" altLang="en-US"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tc>
                <a:tc>
                  <a:txBody>
                    <a:bodyPr/>
                    <a:lstStyle/>
                    <a:p>
                      <a:pPr algn="ctr">
                        <a:lnSpc>
                          <a:spcPct val="150000"/>
                        </a:lnSpc>
                        <a:buClrTx/>
                        <a:buSzTx/>
                        <a:buFontTx/>
                      </a:pPr>
                      <a:r>
                        <a:rPr lang="zh-CN" altLang="en-US" sz="1600" kern="0" dirty="0">
                          <a:solidFill>
                            <a:schemeClr val="tx1"/>
                          </a:solidFill>
                          <a:effectLst/>
                          <a:latin typeface="Microsoft YaHei" panose="020B0503020204020204" pitchFamily="34" charset="-122"/>
                          <a:ea typeface="Microsoft YaHei" panose="020B0503020204020204" pitchFamily="34" charset="-122"/>
                        </a:rPr>
                        <a:t>单纯白天高血压</a:t>
                      </a:r>
                      <a:endParaRPr lang="zh-CN" altLang="en-US"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tc>
                  <a:txBody>
                    <a:bodyPr/>
                    <a:lstStyle/>
                    <a:p>
                      <a:pPr algn="ctr">
                        <a:lnSpc>
                          <a:spcPct val="150000"/>
                        </a:lnSpc>
                        <a:buClrTx/>
                        <a:buSzTx/>
                        <a:buFontTx/>
                      </a:pPr>
                      <a:r>
                        <a:rPr lang="zh-CN" altLang="en-US" sz="1600" kern="0" dirty="0">
                          <a:solidFill>
                            <a:schemeClr val="tx1"/>
                          </a:solidFill>
                          <a:effectLst/>
                          <a:latin typeface="Microsoft YaHei" panose="020B0503020204020204" pitchFamily="34" charset="-122"/>
                          <a:ea typeface="Microsoft YaHei" panose="020B0503020204020204" pitchFamily="34" charset="-122"/>
                        </a:rPr>
                        <a:t>白天血压≥</a:t>
                      </a:r>
                      <a:r>
                        <a:rPr lang="en-US" altLang="zh-CN" sz="1600" kern="0" dirty="0">
                          <a:solidFill>
                            <a:schemeClr val="tx1"/>
                          </a:solidFill>
                          <a:effectLst/>
                          <a:latin typeface="Microsoft YaHei" panose="020B0503020204020204" pitchFamily="34" charset="-122"/>
                          <a:ea typeface="Microsoft YaHei" panose="020B0503020204020204" pitchFamily="34" charset="-122"/>
                        </a:rPr>
                        <a:t>135/85</a:t>
                      </a:r>
                      <a:r>
                        <a:rPr lang="zh-CN" altLang="en-US" sz="1600" kern="0" dirty="0">
                          <a:solidFill>
                            <a:schemeClr val="tx1"/>
                          </a:solidFill>
                          <a:effectLst/>
                          <a:latin typeface="Microsoft YaHei" panose="020B0503020204020204" pitchFamily="34" charset="-122"/>
                          <a:ea typeface="Microsoft YaHei" panose="020B0503020204020204" pitchFamily="34" charset="-122"/>
                        </a:rPr>
                        <a:t>且夜间血压</a:t>
                      </a:r>
                      <a:r>
                        <a:rPr lang="en-US" altLang="zh-CN" sz="1600" kern="0" dirty="0">
                          <a:solidFill>
                            <a:schemeClr val="tx1"/>
                          </a:solidFill>
                          <a:effectLst/>
                          <a:latin typeface="Microsoft YaHei" panose="020B0503020204020204" pitchFamily="34" charset="-122"/>
                          <a:ea typeface="Microsoft YaHei" panose="020B0503020204020204" pitchFamily="34" charset="-122"/>
                        </a:rPr>
                        <a:t>&lt;120/70</a:t>
                      </a:r>
                      <a:endParaRPr lang="en-US" altLang="zh-CN"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10001"/>
                  </a:ext>
                </a:extLst>
              </a:tr>
              <a:tr h="615346">
                <a:tc vMerge="1">
                  <a:txBody>
                    <a:bodyPr/>
                    <a:lstStyle/>
                    <a:p>
                      <a:pPr algn="just">
                        <a:lnSpc>
                          <a:spcPct val="150000"/>
                        </a:lnSpc>
                      </a:pPr>
                      <a:endParaRPr lang="zh-CN" sz="1400" kern="100" dirty="0">
                        <a:effectLst/>
                        <a:latin typeface="Microsoft YaHei" panose="020B0503020204020204" pitchFamily="34" charset="-122"/>
                        <a:ea typeface="Microsoft YaHei" panose="020B0503020204020204" pitchFamily="34" charset="-122"/>
                        <a:cs typeface="+mn-cs"/>
                      </a:endParaRPr>
                    </a:p>
                  </a:txBody>
                  <a:tcPr marL="108000" marR="108000" marT="36000" marB="36000" anchor="ctr">
                    <a:noFill/>
                  </a:tcPr>
                </a:tc>
                <a:tc>
                  <a:txBody>
                    <a:bodyPr/>
                    <a:lstStyle/>
                    <a:p>
                      <a:pPr algn="ctr">
                        <a:lnSpc>
                          <a:spcPct val="150000"/>
                        </a:lnSpc>
                        <a:buClrTx/>
                        <a:buSzTx/>
                        <a:buFontTx/>
                      </a:pPr>
                      <a:r>
                        <a:rPr lang="zh-CN" altLang="en-US" sz="1600" kern="0" dirty="0">
                          <a:solidFill>
                            <a:schemeClr val="tx1"/>
                          </a:solidFill>
                          <a:effectLst/>
                          <a:latin typeface="Microsoft YaHei" panose="020B0503020204020204" pitchFamily="34" charset="-122"/>
                          <a:ea typeface="Microsoft YaHei" panose="020B0503020204020204" pitchFamily="34" charset="-122"/>
                        </a:rPr>
                        <a:t>单纯夜间高血压</a:t>
                      </a:r>
                      <a:endParaRPr lang="zh-CN" altLang="en-US"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tc>
                  <a:txBody>
                    <a:bodyPr/>
                    <a:lstStyle/>
                    <a:p>
                      <a:pPr algn="ctr">
                        <a:lnSpc>
                          <a:spcPct val="150000"/>
                        </a:lnSpc>
                      </a:pPr>
                      <a:r>
                        <a:rPr lang="zh-CN" altLang="en-US" sz="1600" kern="0" dirty="0">
                          <a:solidFill>
                            <a:schemeClr val="tx1"/>
                          </a:solidFill>
                          <a:effectLst/>
                          <a:latin typeface="Microsoft YaHei" panose="020B0503020204020204" pitchFamily="34" charset="-122"/>
                          <a:ea typeface="Microsoft YaHei" panose="020B0503020204020204" pitchFamily="34" charset="-122"/>
                        </a:rPr>
                        <a:t>夜间血压≥</a:t>
                      </a:r>
                      <a:r>
                        <a:rPr lang="en-US" altLang="zh-CN" sz="1600" kern="0" dirty="0">
                          <a:solidFill>
                            <a:schemeClr val="tx1"/>
                          </a:solidFill>
                          <a:effectLst/>
                          <a:latin typeface="Microsoft YaHei" panose="020B0503020204020204" pitchFamily="34" charset="-122"/>
                          <a:ea typeface="Microsoft YaHei" panose="020B0503020204020204" pitchFamily="34" charset="-122"/>
                        </a:rPr>
                        <a:t>120/70</a:t>
                      </a:r>
                      <a:r>
                        <a:rPr lang="zh-CN" altLang="en-US" sz="1600" kern="0" dirty="0">
                          <a:solidFill>
                            <a:schemeClr val="tx1"/>
                          </a:solidFill>
                          <a:effectLst/>
                          <a:latin typeface="Microsoft YaHei" panose="020B0503020204020204" pitchFamily="34" charset="-122"/>
                          <a:ea typeface="Microsoft YaHei" panose="020B0503020204020204" pitchFamily="34" charset="-122"/>
                        </a:rPr>
                        <a:t>且白天血压</a:t>
                      </a:r>
                      <a:r>
                        <a:rPr lang="en-US" altLang="zh-CN" sz="1600" kern="0" dirty="0">
                          <a:solidFill>
                            <a:schemeClr val="tx1"/>
                          </a:solidFill>
                          <a:effectLst/>
                          <a:latin typeface="Microsoft YaHei" panose="020B0503020204020204" pitchFamily="34" charset="-122"/>
                          <a:ea typeface="Microsoft YaHei" panose="020B0503020204020204" pitchFamily="34" charset="-122"/>
                        </a:rPr>
                        <a:t>&lt;135/85</a:t>
                      </a:r>
                      <a:endParaRPr lang="en-US" altLang="zh-CN"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10002"/>
                  </a:ext>
                </a:extLst>
              </a:tr>
              <a:tr h="623620">
                <a:tc vMerge="1">
                  <a:txBody>
                    <a:bodyPr/>
                    <a:lstStyle/>
                    <a:p>
                      <a:pPr algn="just">
                        <a:lnSpc>
                          <a:spcPct val="150000"/>
                        </a:lnSpc>
                      </a:pPr>
                      <a:endParaRPr lang="zh-CN" sz="1400" kern="100" dirty="0">
                        <a:effectLst/>
                        <a:latin typeface="Microsoft YaHei" panose="020B0503020204020204" pitchFamily="34" charset="-122"/>
                        <a:ea typeface="Microsoft YaHei" panose="020B0503020204020204" pitchFamily="34" charset="-122"/>
                        <a:cs typeface="+mn-cs"/>
                      </a:endParaRPr>
                    </a:p>
                  </a:txBody>
                  <a:tcPr marL="108000" marR="108000" marT="36000" marB="36000" anchor="ctr">
                    <a:noFill/>
                  </a:tcPr>
                </a:tc>
                <a:tc>
                  <a:txBody>
                    <a:bodyPr/>
                    <a:lstStyle/>
                    <a:p>
                      <a:pPr algn="ctr">
                        <a:lnSpc>
                          <a:spcPct val="150000"/>
                        </a:lnSpc>
                        <a:buClrTx/>
                        <a:buSzTx/>
                        <a:buFontTx/>
                      </a:pPr>
                      <a:r>
                        <a:rPr lang="zh-CN" altLang="en-US" sz="1600" kern="0">
                          <a:solidFill>
                            <a:schemeClr val="tx1"/>
                          </a:solidFill>
                          <a:effectLst/>
                          <a:latin typeface="Microsoft YaHei" panose="020B0503020204020204" pitchFamily="34" charset="-122"/>
                          <a:ea typeface="Microsoft YaHei" panose="020B0503020204020204" pitchFamily="34" charset="-122"/>
                        </a:rPr>
                        <a:t>日夜高血压</a:t>
                      </a:r>
                      <a:endParaRPr lang="zh-CN" altLang="en-US"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tc>
                  <a:txBody>
                    <a:bodyPr/>
                    <a:lstStyle/>
                    <a:p>
                      <a:pPr algn="ctr">
                        <a:lnSpc>
                          <a:spcPct val="150000"/>
                        </a:lnSpc>
                      </a:pPr>
                      <a:r>
                        <a:rPr lang="zh-CN" altLang="en-US" sz="1600" kern="0" dirty="0">
                          <a:solidFill>
                            <a:schemeClr val="tx1"/>
                          </a:solidFill>
                          <a:effectLst/>
                          <a:latin typeface="Microsoft YaHei" panose="020B0503020204020204" pitchFamily="34" charset="-122"/>
                          <a:ea typeface="Microsoft YaHei" panose="020B0503020204020204" pitchFamily="34" charset="-122"/>
                        </a:rPr>
                        <a:t>白天血压≥</a:t>
                      </a:r>
                      <a:r>
                        <a:rPr lang="en-US" altLang="zh-CN" sz="1600" kern="0" dirty="0">
                          <a:solidFill>
                            <a:schemeClr val="tx1"/>
                          </a:solidFill>
                          <a:effectLst/>
                          <a:latin typeface="Microsoft YaHei" panose="020B0503020204020204" pitchFamily="34" charset="-122"/>
                          <a:ea typeface="Microsoft YaHei" panose="020B0503020204020204" pitchFamily="34" charset="-122"/>
                        </a:rPr>
                        <a:t>135/85</a:t>
                      </a:r>
                      <a:r>
                        <a:rPr lang="zh-CN" altLang="en-US" sz="1600" kern="0" dirty="0">
                          <a:solidFill>
                            <a:schemeClr val="tx1"/>
                          </a:solidFill>
                          <a:effectLst/>
                          <a:latin typeface="Microsoft YaHei" panose="020B0503020204020204" pitchFamily="34" charset="-122"/>
                          <a:ea typeface="Microsoft YaHei" panose="020B0503020204020204" pitchFamily="34" charset="-122"/>
                        </a:rPr>
                        <a:t>且夜间血压≥</a:t>
                      </a:r>
                      <a:r>
                        <a:rPr lang="en-US" altLang="zh-CN" sz="1600" kern="0" dirty="0">
                          <a:solidFill>
                            <a:schemeClr val="tx1"/>
                          </a:solidFill>
                          <a:effectLst/>
                          <a:latin typeface="Microsoft YaHei" panose="020B0503020204020204" pitchFamily="34" charset="-122"/>
                          <a:ea typeface="Microsoft YaHei" panose="020B0503020204020204" pitchFamily="34" charset="-122"/>
                        </a:rPr>
                        <a:t>120/70</a:t>
                      </a:r>
                      <a:endParaRPr lang="en-US" altLang="zh-CN"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10003"/>
                  </a:ext>
                </a:extLst>
              </a:tr>
              <a:tr h="561656">
                <a:tc rowSpan="3">
                  <a:txBody>
                    <a:bodyPr/>
                    <a:lstStyle/>
                    <a:p>
                      <a:pPr marL="0" algn="ctr" defTabSz="914400" rtl="0" eaLnBrk="1" latinLnBrk="0" hangingPunct="1">
                        <a:lnSpc>
                          <a:spcPct val="150000"/>
                        </a:lnSpc>
                        <a:buClrTx/>
                        <a:buSzTx/>
                        <a:buFontTx/>
                      </a:pPr>
                      <a:r>
                        <a:rPr lang="zh-CN" altLang="en-US" sz="1600" kern="0" dirty="0">
                          <a:solidFill>
                            <a:schemeClr val="tx1"/>
                          </a:solidFill>
                          <a:effectLst/>
                          <a:latin typeface="Microsoft YaHei" panose="020B0503020204020204" pitchFamily="34" charset="-122"/>
                          <a:ea typeface="Microsoft YaHei" panose="020B0503020204020204" pitchFamily="34" charset="-122"/>
                        </a:rPr>
                        <a:t>家庭血压</a:t>
                      </a:r>
                      <a:endParaRPr lang="zh-CN" altLang="en-US"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tc>
                <a:tc>
                  <a:txBody>
                    <a:bodyPr/>
                    <a:lstStyle/>
                    <a:p>
                      <a:pPr algn="ctr">
                        <a:lnSpc>
                          <a:spcPct val="150000"/>
                        </a:lnSpc>
                        <a:buClrTx/>
                        <a:buSzTx/>
                        <a:buFontTx/>
                      </a:pPr>
                      <a:r>
                        <a:rPr lang="zh-CN" altLang="en-US" sz="1600" kern="0" dirty="0">
                          <a:solidFill>
                            <a:schemeClr val="tx1"/>
                          </a:solidFill>
                          <a:effectLst/>
                          <a:latin typeface="Microsoft YaHei" panose="020B0503020204020204" pitchFamily="34" charset="-122"/>
                          <a:ea typeface="Microsoft YaHei" panose="020B0503020204020204" pitchFamily="34" charset="-122"/>
                        </a:rPr>
                        <a:t>单纯清晨血压</a:t>
                      </a:r>
                      <a:endParaRPr lang="zh-CN" altLang="en-US"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tc>
                  <a:txBody>
                    <a:bodyPr/>
                    <a:lstStyle/>
                    <a:p>
                      <a:pPr algn="ctr">
                        <a:lnSpc>
                          <a:spcPct val="150000"/>
                        </a:lnSpc>
                      </a:pPr>
                      <a:r>
                        <a:rPr lang="en-US" altLang="zh-CN" sz="1600" kern="0" dirty="0">
                          <a:solidFill>
                            <a:schemeClr val="tx1"/>
                          </a:solidFill>
                          <a:effectLst/>
                          <a:latin typeface="Microsoft YaHei" panose="020B0503020204020204" pitchFamily="34" charset="-122"/>
                          <a:ea typeface="Microsoft YaHei" panose="020B0503020204020204" pitchFamily="34" charset="-122"/>
                        </a:rPr>
                        <a:t>7d</a:t>
                      </a:r>
                      <a:r>
                        <a:rPr lang="zh-CN" altLang="en-US" sz="1600" kern="0" dirty="0">
                          <a:solidFill>
                            <a:schemeClr val="tx1"/>
                          </a:solidFill>
                          <a:effectLst/>
                          <a:latin typeface="Microsoft YaHei" panose="020B0503020204020204" pitchFamily="34" charset="-122"/>
                          <a:ea typeface="Microsoft YaHei" panose="020B0503020204020204" pitchFamily="34" charset="-122"/>
                        </a:rPr>
                        <a:t>平均清晨血压≥</a:t>
                      </a:r>
                      <a:r>
                        <a:rPr lang="en-US" altLang="zh-CN" sz="1600" kern="0" dirty="0">
                          <a:solidFill>
                            <a:schemeClr val="tx1"/>
                          </a:solidFill>
                          <a:effectLst/>
                          <a:latin typeface="Microsoft YaHei" panose="020B0503020204020204" pitchFamily="34" charset="-122"/>
                          <a:ea typeface="Microsoft YaHei" panose="020B0503020204020204" pitchFamily="34" charset="-122"/>
                        </a:rPr>
                        <a:t>135/85</a:t>
                      </a:r>
                      <a:r>
                        <a:rPr lang="zh-CN" altLang="en-US" sz="1600" kern="0" dirty="0">
                          <a:solidFill>
                            <a:schemeClr val="tx1"/>
                          </a:solidFill>
                          <a:effectLst/>
                          <a:latin typeface="Microsoft YaHei" panose="020B0503020204020204" pitchFamily="34" charset="-122"/>
                          <a:ea typeface="Microsoft YaHei" panose="020B0503020204020204" pitchFamily="34" charset="-122"/>
                        </a:rPr>
                        <a:t>且晚间血压</a:t>
                      </a:r>
                      <a:r>
                        <a:rPr lang="en-US" altLang="zh-CN" sz="1600" kern="0" dirty="0">
                          <a:solidFill>
                            <a:schemeClr val="tx1"/>
                          </a:solidFill>
                          <a:effectLst/>
                          <a:latin typeface="Microsoft YaHei" panose="020B0503020204020204" pitchFamily="34" charset="-122"/>
                          <a:ea typeface="Microsoft YaHei" panose="020B0503020204020204" pitchFamily="34" charset="-122"/>
                        </a:rPr>
                        <a:t>&lt;135/85</a:t>
                      </a:r>
                      <a:endParaRPr lang="en-US" altLang="zh-CN"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257894509"/>
                  </a:ext>
                </a:extLst>
              </a:tr>
              <a:tr h="596249">
                <a:tc vMerge="1">
                  <a:txBody>
                    <a:bodyPr/>
                    <a:lstStyle/>
                    <a:p>
                      <a:pPr algn="just">
                        <a:lnSpc>
                          <a:spcPct val="150000"/>
                        </a:lnSpc>
                      </a:pPr>
                      <a:endParaRPr lang="zh-CN" sz="1400" kern="100" dirty="0">
                        <a:effectLst/>
                        <a:latin typeface="Microsoft YaHei" panose="020B0503020204020204" pitchFamily="34" charset="-122"/>
                        <a:ea typeface="Microsoft YaHei" panose="020B0503020204020204" pitchFamily="34" charset="-122"/>
                        <a:cs typeface="+mn-cs"/>
                      </a:endParaRPr>
                    </a:p>
                  </a:txBody>
                  <a:tcPr marL="108000" marR="108000" marT="36000" marB="36000" anchor="ctr">
                    <a:noFill/>
                  </a:tcPr>
                </a:tc>
                <a:tc>
                  <a:txBody>
                    <a:bodyPr/>
                    <a:lstStyle/>
                    <a:p>
                      <a:pPr algn="ctr">
                        <a:lnSpc>
                          <a:spcPct val="150000"/>
                        </a:lnSpc>
                        <a:buClrTx/>
                        <a:buSzTx/>
                        <a:buFontTx/>
                        <a:buNone/>
                      </a:pPr>
                      <a:r>
                        <a:rPr lang="zh-CN" altLang="en-US" sz="1600" kern="0" dirty="0">
                          <a:solidFill>
                            <a:schemeClr val="tx1"/>
                          </a:solidFill>
                          <a:effectLst/>
                          <a:latin typeface="Microsoft YaHei" panose="020B0503020204020204" pitchFamily="34" charset="-122"/>
                          <a:ea typeface="Microsoft YaHei" panose="020B0503020204020204" pitchFamily="34" charset="-122"/>
                        </a:rPr>
                        <a:t>单纯晚间血压</a:t>
                      </a:r>
                      <a:endParaRPr lang="zh-CN" altLang="en-US"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tc>
                  <a:txBody>
                    <a:bodyPr/>
                    <a:lstStyle/>
                    <a:p>
                      <a:pPr algn="ctr">
                        <a:lnSpc>
                          <a:spcPct val="150000"/>
                        </a:lnSpc>
                        <a:buNone/>
                      </a:pPr>
                      <a:r>
                        <a:rPr lang="en-US" altLang="zh-CN" sz="1600" kern="0" dirty="0">
                          <a:solidFill>
                            <a:schemeClr val="tx1"/>
                          </a:solidFill>
                          <a:effectLst/>
                          <a:latin typeface="Microsoft YaHei" panose="020B0503020204020204" pitchFamily="34" charset="-122"/>
                          <a:ea typeface="Microsoft YaHei" panose="020B0503020204020204" pitchFamily="34" charset="-122"/>
                        </a:rPr>
                        <a:t>7d</a:t>
                      </a:r>
                      <a:r>
                        <a:rPr lang="zh-CN" altLang="en-US" sz="1600" kern="0" dirty="0">
                          <a:solidFill>
                            <a:schemeClr val="tx1"/>
                          </a:solidFill>
                          <a:effectLst/>
                          <a:latin typeface="Microsoft YaHei" panose="020B0503020204020204" pitchFamily="34" charset="-122"/>
                          <a:ea typeface="Microsoft YaHei" panose="020B0503020204020204" pitchFamily="34" charset="-122"/>
                        </a:rPr>
                        <a:t>平均清晨血压</a:t>
                      </a:r>
                      <a:r>
                        <a:rPr lang="en-US" altLang="zh-CN" sz="1600" kern="0" dirty="0">
                          <a:solidFill>
                            <a:schemeClr val="tx1"/>
                          </a:solidFill>
                          <a:effectLst/>
                          <a:latin typeface="Microsoft YaHei" panose="020B0503020204020204" pitchFamily="34" charset="-122"/>
                          <a:ea typeface="Microsoft YaHei" panose="020B0503020204020204" pitchFamily="34" charset="-122"/>
                        </a:rPr>
                        <a:t>&lt;135/85</a:t>
                      </a:r>
                      <a:r>
                        <a:rPr lang="zh-CN" altLang="en-US" sz="1600" kern="0" dirty="0">
                          <a:solidFill>
                            <a:schemeClr val="tx1"/>
                          </a:solidFill>
                          <a:effectLst/>
                          <a:latin typeface="Microsoft YaHei" panose="020B0503020204020204" pitchFamily="34" charset="-122"/>
                          <a:ea typeface="Microsoft YaHei" panose="020B0503020204020204" pitchFamily="34" charset="-122"/>
                        </a:rPr>
                        <a:t>且晚间血压≥</a:t>
                      </a:r>
                      <a:r>
                        <a:rPr lang="en-US" altLang="zh-CN" sz="1600" kern="0" dirty="0">
                          <a:solidFill>
                            <a:schemeClr val="tx1"/>
                          </a:solidFill>
                          <a:effectLst/>
                          <a:latin typeface="Microsoft YaHei" panose="020B0503020204020204" pitchFamily="34" charset="-122"/>
                          <a:ea typeface="Microsoft YaHei" panose="020B0503020204020204" pitchFamily="34" charset="-122"/>
                        </a:rPr>
                        <a:t>135/85</a:t>
                      </a:r>
                      <a:endParaRPr lang="en-US" altLang="zh-CN"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584097961"/>
                  </a:ext>
                </a:extLst>
              </a:tr>
              <a:tr h="598957">
                <a:tc vMerge="1">
                  <a:txBody>
                    <a:bodyPr/>
                    <a:lstStyle/>
                    <a:p>
                      <a:pPr algn="just">
                        <a:lnSpc>
                          <a:spcPct val="150000"/>
                        </a:lnSpc>
                      </a:pPr>
                      <a:endParaRPr lang="zh-CN" sz="1400" kern="100" dirty="0">
                        <a:effectLst/>
                        <a:latin typeface="Microsoft YaHei" panose="020B0503020204020204" pitchFamily="34" charset="-122"/>
                        <a:ea typeface="Microsoft YaHei" panose="020B0503020204020204" pitchFamily="34" charset="-122"/>
                        <a:cs typeface="+mn-cs"/>
                      </a:endParaRPr>
                    </a:p>
                  </a:txBody>
                  <a:tcPr marL="108000" marR="108000" marT="36000" marB="36000" anchor="ctr">
                    <a:noFill/>
                  </a:tcPr>
                </a:tc>
                <a:tc>
                  <a:txBody>
                    <a:bodyPr/>
                    <a:lstStyle/>
                    <a:p>
                      <a:pPr algn="ctr">
                        <a:lnSpc>
                          <a:spcPct val="150000"/>
                        </a:lnSpc>
                      </a:pPr>
                      <a:r>
                        <a:rPr lang="zh-CN" altLang="en-US" sz="1600" kern="0" dirty="0">
                          <a:solidFill>
                            <a:schemeClr val="tx1"/>
                          </a:solidFill>
                          <a:effectLst/>
                          <a:latin typeface="Microsoft YaHei" panose="020B0503020204020204" pitchFamily="34" charset="-122"/>
                          <a:ea typeface="Microsoft YaHei" panose="020B0503020204020204" pitchFamily="34" charset="-122"/>
                        </a:rPr>
                        <a:t>全天家庭高血压</a:t>
                      </a:r>
                      <a:endParaRPr lang="zh-CN" altLang="en-US"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tc>
                  <a:txBody>
                    <a:bodyPr/>
                    <a:lstStyle/>
                    <a:p>
                      <a:pPr algn="ctr">
                        <a:lnSpc>
                          <a:spcPct val="150000"/>
                        </a:lnSpc>
                      </a:pPr>
                      <a:r>
                        <a:rPr lang="en-US" altLang="zh-CN" sz="1600" kern="0" dirty="0">
                          <a:solidFill>
                            <a:schemeClr val="tx1"/>
                          </a:solidFill>
                          <a:effectLst/>
                          <a:latin typeface="Microsoft YaHei" panose="020B0503020204020204" pitchFamily="34" charset="-122"/>
                          <a:ea typeface="Microsoft YaHei" panose="020B0503020204020204" pitchFamily="34" charset="-122"/>
                        </a:rPr>
                        <a:t>7d平均清晨血压≥135/85且晚间血压≥135/85</a:t>
                      </a:r>
                      <a:endParaRPr lang="en-US" altLang="zh-CN" sz="16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2852043226"/>
                  </a:ext>
                </a:extLst>
              </a:tr>
            </a:tbl>
          </a:graphicData>
        </a:graphic>
      </p:graphicFrame>
      <p:sp>
        <p:nvSpPr>
          <p:cNvPr id="5" name="标题 1">
            <a:extLst>
              <a:ext uri="{FF2B5EF4-FFF2-40B4-BE49-F238E27FC236}">
                <a16:creationId xmlns:a16="http://schemas.microsoft.com/office/drawing/2014/main" id="{2DB6CD58-D1B3-D6DB-247D-88823C798E5C}"/>
              </a:ext>
            </a:extLst>
          </p:cNvPr>
          <p:cNvSpPr txBox="1">
            <a:spLocks/>
          </p:cNvSpPr>
          <p:nvPr/>
        </p:nvSpPr>
        <p:spPr>
          <a:xfrm>
            <a:off x="0" y="444169"/>
            <a:ext cx="12191999" cy="61447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zh-CN" sz="3200" b="1" dirty="0">
                <a:latin typeface="Microsoft YaHei" panose="020B0503020204020204" pitchFamily="34" charset="-122"/>
                <a:ea typeface="Microsoft YaHei" panose="020B0503020204020204" pitchFamily="34" charset="-122"/>
              </a:rPr>
              <a:t>隐蔽性高血压分类</a:t>
            </a:r>
            <a:endParaRPr lang="zh-CN" altLang="en-US" sz="3200" b="1"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3A67FD6C-EC7A-AAF8-55FB-6B95DCCBB305}"/>
              </a:ext>
            </a:extLst>
          </p:cNvPr>
          <p:cNvSpPr txBox="1"/>
          <p:nvPr/>
        </p:nvSpPr>
        <p:spPr>
          <a:xfrm>
            <a:off x="634179" y="1306000"/>
            <a:ext cx="10644401" cy="369332"/>
          </a:xfrm>
          <a:prstGeom prst="rect">
            <a:avLst/>
          </a:prstGeom>
          <a:noFill/>
        </p:spPr>
        <p:txBody>
          <a:bodyPr wrap="square">
            <a:spAutoFit/>
          </a:bodyPr>
          <a:lstStyle/>
          <a:p>
            <a:pPr algn="ctr"/>
            <a:r>
              <a:rPr lang="zh-CN" altLang="en-US" dirty="0">
                <a:effectLst/>
                <a:latin typeface="Microsoft YaHei" panose="020B0503020204020204" pitchFamily="34" charset="-122"/>
                <a:ea typeface="Microsoft YaHei" panose="020B0503020204020204" pitchFamily="34" charset="-122"/>
              </a:rPr>
              <a:t>根据</a:t>
            </a:r>
            <a:r>
              <a:rPr lang="en-US" altLang="zh-CN" dirty="0">
                <a:effectLst/>
                <a:latin typeface="Microsoft YaHei" panose="020B0503020204020204" pitchFamily="34" charset="-122"/>
                <a:ea typeface="Microsoft YaHei" panose="020B0503020204020204" pitchFamily="34" charset="-122"/>
              </a:rPr>
              <a:t>24</a:t>
            </a:r>
            <a:r>
              <a:rPr lang="en" altLang="zh-CN" dirty="0">
                <a:effectLst/>
                <a:latin typeface="Microsoft YaHei" panose="020B0503020204020204" pitchFamily="34" charset="-122"/>
                <a:ea typeface="Microsoft YaHei" panose="020B0503020204020204" pitchFamily="34" charset="-122"/>
              </a:rPr>
              <a:t>h</a:t>
            </a:r>
            <a:r>
              <a:rPr lang="zh-CN" altLang="en-US" dirty="0">
                <a:effectLst/>
                <a:latin typeface="Microsoft YaHei" panose="020B0503020204020204" pitchFamily="34" charset="-122"/>
                <a:ea typeface="Microsoft YaHei" panose="020B0503020204020204" pitchFamily="34" charset="-122"/>
              </a:rPr>
              <a:t>动态血压和家庭血压诊断的隐蔽性高血压分类</a:t>
            </a:r>
          </a:p>
        </p:txBody>
      </p:sp>
      <p:grpSp>
        <p:nvGrpSpPr>
          <p:cNvPr id="3" name="组合 2">
            <a:extLst>
              <a:ext uri="{FF2B5EF4-FFF2-40B4-BE49-F238E27FC236}">
                <a16:creationId xmlns:a16="http://schemas.microsoft.com/office/drawing/2014/main" id="{DE2D8836-B000-9437-DBCF-8D6E95EEAB9B}"/>
              </a:ext>
            </a:extLst>
          </p:cNvPr>
          <p:cNvGrpSpPr/>
          <p:nvPr/>
        </p:nvGrpSpPr>
        <p:grpSpPr>
          <a:xfrm>
            <a:off x="11016343" y="-71078"/>
            <a:ext cx="1360715" cy="911036"/>
            <a:chOff x="10809514" y="26404"/>
            <a:chExt cx="1375882" cy="914400"/>
          </a:xfrm>
        </p:grpSpPr>
        <p:pic>
          <p:nvPicPr>
            <p:cNvPr id="6" name="图形 5" descr="剪贴板">
              <a:extLst>
                <a:ext uri="{FF2B5EF4-FFF2-40B4-BE49-F238E27FC236}">
                  <a16:creationId xmlns:a16="http://schemas.microsoft.com/office/drawing/2014/main" id="{FE2F28B5-97F5-CD2C-9624-F182F88EAD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7" name="文本框 6">
              <a:extLst>
                <a:ext uri="{FF2B5EF4-FFF2-40B4-BE49-F238E27FC236}">
                  <a16:creationId xmlns:a16="http://schemas.microsoft.com/office/drawing/2014/main" id="{7F46951F-670F-243F-0F1C-B56D20D4F9D2}"/>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p:nvPr>
        </p:nvSpPr>
        <p:spPr>
          <a:xfrm>
            <a:off x="500743" y="542855"/>
            <a:ext cx="10515600" cy="805874"/>
          </a:xfrm>
        </p:spPr>
        <p:txBody>
          <a:bodyPr>
            <a:normAutofit/>
          </a:bodyPr>
          <a:lstStyle/>
          <a:p>
            <a:r>
              <a:rPr lang="zh-CN" altLang="en-US" sz="3200" b="1" dirty="0">
                <a:solidFill>
                  <a:srgbClr val="004582"/>
                </a:solidFill>
                <a:latin typeface="微软雅黑" panose="020B0503020204020204" pitchFamily="34" charset="-122"/>
                <a:ea typeface="微软雅黑" panose="020B0503020204020204" pitchFamily="34" charset="-122"/>
              </a:rPr>
              <a:t>要点</a:t>
            </a:r>
            <a:r>
              <a:rPr lang="en-US" altLang="zh-CN" sz="3200" b="1" dirty="0">
                <a:solidFill>
                  <a:srgbClr val="004582"/>
                </a:solidFill>
                <a:latin typeface="微软雅黑" panose="020B0503020204020204" pitchFamily="34" charset="-122"/>
                <a:ea typeface="微软雅黑" panose="020B0503020204020204" pitchFamily="34" charset="-122"/>
              </a:rPr>
              <a:t>6C</a:t>
            </a:r>
            <a:r>
              <a:rPr lang="zh-CN" altLang="en-US" sz="3200" b="1" dirty="0">
                <a:solidFill>
                  <a:srgbClr val="004582"/>
                </a:solidFill>
                <a:latin typeface="微软雅黑" panose="020B0503020204020204" pitchFamily="34" charset="-122"/>
                <a:ea typeface="微软雅黑" panose="020B0503020204020204" pitchFamily="34" charset="-122"/>
              </a:rPr>
              <a:t>  清晨高血压</a:t>
            </a:r>
          </a:p>
        </p:txBody>
      </p:sp>
      <p:sp>
        <p:nvSpPr>
          <p:cNvPr id="11" name="圆角矩形 10">
            <a:extLst>
              <a:ext uri="{FF2B5EF4-FFF2-40B4-BE49-F238E27FC236}">
                <a16:creationId xmlns:a16="http://schemas.microsoft.com/office/drawing/2014/main" id="{069F450C-1CAA-4358-142E-B3617C9274E8}"/>
              </a:ext>
            </a:extLst>
          </p:cNvPr>
          <p:cNvSpPr/>
          <p:nvPr/>
        </p:nvSpPr>
        <p:spPr>
          <a:xfrm>
            <a:off x="856215" y="1703294"/>
            <a:ext cx="10389781" cy="2841812"/>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4582"/>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BBBC3BE4-4069-31DF-139B-DE82110FE381}"/>
              </a:ext>
            </a:extLst>
          </p:cNvPr>
          <p:cNvSpPr/>
          <p:nvPr/>
        </p:nvSpPr>
        <p:spPr>
          <a:xfrm>
            <a:off x="1154883" y="1948826"/>
            <a:ext cx="9882234" cy="2807948"/>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清晨高血压是</a:t>
            </a:r>
            <a:r>
              <a:rPr lang="zh-CN" altLang="en-US" sz="2000" b="1" kern="100" dirty="0">
                <a:solidFill>
                  <a:srgbClr val="C00000"/>
                </a:solidFill>
                <a:latin typeface="Microsoft YaHei" panose="020B0503020204020204" pitchFamily="34" charset="-122"/>
                <a:ea typeface="Microsoft YaHei" panose="020B0503020204020204" pitchFamily="34" charset="-122"/>
              </a:rPr>
              <a:t>靶器官损害和心血管风险的强预测因子</a:t>
            </a:r>
            <a:r>
              <a:rPr lang="zh-CN" altLang="en-US" sz="2000" kern="100" dirty="0">
                <a:latin typeface="Microsoft YaHei" panose="020B0503020204020204" pitchFamily="34" charset="-122"/>
                <a:ea typeface="Microsoft YaHei" panose="020B0503020204020204" pitchFamily="34" charset="-122"/>
              </a:rPr>
              <a:t>。</a:t>
            </a:r>
          </a:p>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家庭血压测量或动态血压监测清晨血压≥135/85 mmHg则为清晨高血压。</a:t>
            </a:r>
          </a:p>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可将清晨血压</a:t>
            </a:r>
            <a:r>
              <a:rPr lang="zh-CN" altLang="en-US" sz="2000" b="1" kern="100" dirty="0">
                <a:solidFill>
                  <a:srgbClr val="C00000"/>
                </a:solidFill>
                <a:latin typeface="Microsoft YaHei" panose="020B0503020204020204" pitchFamily="34" charset="-122"/>
                <a:ea typeface="Microsoft YaHei" panose="020B0503020204020204" pitchFamily="34" charset="-122"/>
              </a:rPr>
              <a:t>目标水平设定为＜135/85 mmHg</a:t>
            </a:r>
            <a:r>
              <a:rPr lang="zh-CN" altLang="en-US" sz="2000" kern="100" dirty="0">
                <a:latin typeface="Microsoft YaHei" panose="020B0503020204020204" pitchFamily="34" charset="-122"/>
                <a:ea typeface="Microsoft YaHei" panose="020B0503020204020204" pitchFamily="34" charset="-122"/>
              </a:rPr>
              <a:t>。（Ⅱa，C）</a:t>
            </a:r>
          </a:p>
          <a:p>
            <a:pPr marL="342900" indent="-342900">
              <a:lnSpc>
                <a:spcPct val="150000"/>
              </a:lnSpc>
              <a:buFont typeface="Arial" panose="020B0604020202020204" pitchFamily="34" charset="0"/>
              <a:buChar char="•"/>
            </a:pPr>
            <a:r>
              <a:rPr lang="zh-CN" altLang="en-US" sz="2000" b="1" kern="100" dirty="0">
                <a:solidFill>
                  <a:srgbClr val="C00000"/>
                </a:solidFill>
                <a:latin typeface="Microsoft YaHei" panose="020B0503020204020204" pitchFamily="34" charset="-122"/>
                <a:ea typeface="Microsoft YaHei" panose="020B0503020204020204" pitchFamily="34" charset="-122"/>
              </a:rPr>
              <a:t>使用真正长效每日1次服药能够控制24 h血压的药物</a:t>
            </a:r>
            <a:r>
              <a:rPr lang="zh-CN" altLang="en-US" sz="2000" kern="100" dirty="0">
                <a:latin typeface="Microsoft YaHei" panose="020B0503020204020204" pitchFamily="34" charset="-122"/>
                <a:ea typeface="Microsoft YaHei" panose="020B0503020204020204" pitchFamily="34" charset="-122"/>
              </a:rPr>
              <a:t>，避免因治疗方案选择不当导致清晨血压控制不佳。（Ⅰ，B）</a:t>
            </a:r>
          </a:p>
          <a:p>
            <a:pPr marL="342900" indent="-342900">
              <a:lnSpc>
                <a:spcPct val="150000"/>
              </a:lnSpc>
              <a:buFont typeface="Arial" panose="020B0604020202020204" pitchFamily="34" charset="0"/>
              <a:buChar char="•"/>
            </a:pPr>
            <a:endParaRPr lang="zh-CN" altLang="en-US" sz="2000" kern="100" dirty="0">
              <a:latin typeface="Microsoft YaHei" panose="020B0503020204020204" pitchFamily="34" charset="-122"/>
              <a:ea typeface="Microsoft YaHei" panose="020B0503020204020204" pitchFamily="34" charset="-122"/>
            </a:endParaRPr>
          </a:p>
        </p:txBody>
      </p:sp>
      <p:grpSp>
        <p:nvGrpSpPr>
          <p:cNvPr id="2" name="组合 1">
            <a:extLst>
              <a:ext uri="{FF2B5EF4-FFF2-40B4-BE49-F238E27FC236}">
                <a16:creationId xmlns:a16="http://schemas.microsoft.com/office/drawing/2014/main" id="{48FFD2A7-EE73-4D17-7C59-AF62C24AC252}"/>
              </a:ext>
            </a:extLst>
          </p:cNvPr>
          <p:cNvGrpSpPr/>
          <p:nvPr/>
        </p:nvGrpSpPr>
        <p:grpSpPr>
          <a:xfrm>
            <a:off x="11016343" y="-71078"/>
            <a:ext cx="1360715" cy="911036"/>
            <a:chOff x="10809514" y="26404"/>
            <a:chExt cx="1375882" cy="914400"/>
          </a:xfrm>
        </p:grpSpPr>
        <p:pic>
          <p:nvPicPr>
            <p:cNvPr id="3" name="图形 2" descr="剪贴板">
              <a:extLst>
                <a:ext uri="{FF2B5EF4-FFF2-40B4-BE49-F238E27FC236}">
                  <a16:creationId xmlns:a16="http://schemas.microsoft.com/office/drawing/2014/main" id="{9CD4BE52-E27C-F225-9187-9A44C5E4D7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4" name="文本框 3">
              <a:extLst>
                <a:ext uri="{FF2B5EF4-FFF2-40B4-BE49-F238E27FC236}">
                  <a16:creationId xmlns:a16="http://schemas.microsoft.com/office/drawing/2014/main" id="{906423F7-322D-8F3B-DAC8-6F0518870EBC}"/>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487338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9"/>
          <p:cNvSpPr txBox="1"/>
          <p:nvPr/>
        </p:nvSpPr>
        <p:spPr>
          <a:xfrm>
            <a:off x="4016010" y="2072640"/>
            <a:ext cx="3633532" cy="3949018"/>
          </a:xfrm>
          <a:prstGeom prst="rect">
            <a:avLst/>
          </a:prstGeom>
          <a:solidFill>
            <a:srgbClr val="E5ECF2"/>
          </a:solidFill>
        </p:spPr>
        <p:txBody>
          <a:bodyPr wrap="square" lIns="216000" tIns="34281" rIns="216000" bIns="34281" rtlCol="0">
            <a:noAutofit/>
          </a:bodyPr>
          <a:lstStyle>
            <a:defPPr>
              <a:defRPr lang="zh-CN"/>
            </a:defPPr>
            <a:lvl1pPr marL="171450" lvl="0" indent="-171450">
              <a:lnSpc>
                <a:spcPct val="150000"/>
              </a:lnSpc>
              <a:spcBef>
                <a:spcPts val="0"/>
              </a:spcBef>
              <a:buFont typeface="Arial" panose="020B0604020202020204" pitchFamily="34" charset="0"/>
              <a:buChar char="•"/>
              <a:defRPr sz="1400" b="0">
                <a:latin typeface="微软雅黑" panose="020B0503020204020204" pitchFamily="34" charset="-122"/>
                <a:ea typeface="微软雅黑" panose="020B0503020204020204" pitchFamily="34" charset="-122"/>
                <a:cs typeface="+mj-cs"/>
              </a:defRPr>
            </a:lvl1pPr>
          </a:lstStyle>
          <a:p>
            <a:r>
              <a:rPr lang="zh-CN" altLang="en-US" b="1" dirty="0">
                <a:solidFill>
                  <a:srgbClr val="C00000"/>
                </a:solidFill>
              </a:rPr>
              <a:t>清晨高血压可通过</a:t>
            </a:r>
            <a:r>
              <a:rPr lang="en" altLang="zh-CN" b="1" dirty="0">
                <a:solidFill>
                  <a:srgbClr val="C00000"/>
                </a:solidFill>
              </a:rPr>
              <a:t>HBPM</a:t>
            </a:r>
            <a:r>
              <a:rPr lang="zh-CN" altLang="en-US" b="1" dirty="0">
                <a:solidFill>
                  <a:srgbClr val="C00000"/>
                </a:solidFill>
              </a:rPr>
              <a:t>和</a:t>
            </a:r>
            <a:r>
              <a:rPr lang="en" altLang="zh-CN" b="1" dirty="0">
                <a:solidFill>
                  <a:srgbClr val="C00000"/>
                </a:solidFill>
              </a:rPr>
              <a:t>ABPM</a:t>
            </a:r>
            <a:r>
              <a:rPr lang="zh-CN" altLang="en-US" b="1" dirty="0">
                <a:solidFill>
                  <a:srgbClr val="C00000"/>
                </a:solidFill>
              </a:rPr>
              <a:t>进行评估。</a:t>
            </a:r>
            <a:endParaRPr lang="en-US" altLang="zh-CN" b="1" dirty="0">
              <a:solidFill>
                <a:srgbClr val="C00000"/>
              </a:solidFill>
            </a:endParaRPr>
          </a:p>
          <a:p>
            <a:r>
              <a:rPr lang="en" altLang="zh-CN" b="1" dirty="0">
                <a:solidFill>
                  <a:srgbClr val="C00000"/>
                </a:solidFill>
              </a:rPr>
              <a:t>HBPM</a:t>
            </a:r>
            <a:r>
              <a:rPr lang="zh-CN" altLang="en-US" dirty="0"/>
              <a:t>需要在清晨起床后</a:t>
            </a:r>
            <a:r>
              <a:rPr lang="en-US" altLang="zh-CN" dirty="0"/>
              <a:t>1</a:t>
            </a:r>
            <a:r>
              <a:rPr lang="en" altLang="zh-CN" dirty="0"/>
              <a:t>h</a:t>
            </a:r>
            <a:r>
              <a:rPr lang="zh-CN" altLang="en-US" dirty="0"/>
              <a:t>内、排尿后、服药前和早餐前，测量</a:t>
            </a:r>
            <a:r>
              <a:rPr lang="en-US" altLang="zh-CN" dirty="0"/>
              <a:t>2</a:t>
            </a:r>
            <a:r>
              <a:rPr lang="zh-CN" altLang="en-US" dirty="0"/>
              <a:t>次，连续测量超过</a:t>
            </a:r>
            <a:r>
              <a:rPr lang="en-US" altLang="zh-CN" dirty="0"/>
              <a:t>5</a:t>
            </a:r>
            <a:r>
              <a:rPr lang="en" altLang="zh-CN" dirty="0"/>
              <a:t>d</a:t>
            </a:r>
            <a:r>
              <a:rPr lang="zh-CN" altLang="en" dirty="0"/>
              <a:t>，</a:t>
            </a:r>
            <a:r>
              <a:rPr lang="zh-CN" altLang="en-US" dirty="0"/>
              <a:t>测量次数超过</a:t>
            </a:r>
            <a:r>
              <a:rPr lang="en-US" altLang="zh-CN" dirty="0"/>
              <a:t>10</a:t>
            </a:r>
            <a:r>
              <a:rPr lang="zh-CN" altLang="en-US" dirty="0"/>
              <a:t>次，取所有次数血压的平均值。</a:t>
            </a:r>
            <a:endParaRPr lang="en-US" altLang="zh-CN" dirty="0"/>
          </a:p>
          <a:p>
            <a:r>
              <a:rPr lang="en" altLang="zh-CN" b="1" dirty="0">
                <a:solidFill>
                  <a:srgbClr val="C00000"/>
                </a:solidFill>
              </a:rPr>
              <a:t>ABPM</a:t>
            </a:r>
            <a:r>
              <a:rPr lang="zh-CN" altLang="en-US" dirty="0"/>
              <a:t>是取在起床后</a:t>
            </a:r>
            <a:r>
              <a:rPr lang="en-US" altLang="zh-CN" dirty="0"/>
              <a:t>2</a:t>
            </a:r>
            <a:r>
              <a:rPr lang="en" altLang="zh-CN" dirty="0"/>
              <a:t>h</a:t>
            </a:r>
            <a:r>
              <a:rPr lang="zh-CN" altLang="en-US" dirty="0"/>
              <a:t>内（每</a:t>
            </a:r>
            <a:r>
              <a:rPr lang="en-US" altLang="zh-CN" dirty="0"/>
              <a:t>30 </a:t>
            </a:r>
            <a:r>
              <a:rPr lang="en" altLang="zh-CN" dirty="0"/>
              <a:t>min</a:t>
            </a:r>
            <a:r>
              <a:rPr lang="zh-CN" altLang="en-US" dirty="0"/>
              <a:t>自动测量</a:t>
            </a:r>
            <a:r>
              <a:rPr lang="en-US" altLang="zh-CN" dirty="0"/>
              <a:t>1</a:t>
            </a:r>
            <a:r>
              <a:rPr lang="zh-CN" altLang="en-US" dirty="0"/>
              <a:t>次，共</a:t>
            </a:r>
            <a:r>
              <a:rPr lang="en-US" altLang="zh-CN" dirty="0"/>
              <a:t>4</a:t>
            </a:r>
            <a:r>
              <a:rPr lang="zh-CN" altLang="en-US" dirty="0"/>
              <a:t>次）测得血压的平均值。建议使用经验证的上臂式家庭血压计和动态血压计测量清晨血压。</a:t>
            </a:r>
          </a:p>
        </p:txBody>
      </p:sp>
      <p:sp>
        <p:nvSpPr>
          <p:cNvPr id="2" name="标题 1">
            <a:extLst>
              <a:ext uri="{FF2B5EF4-FFF2-40B4-BE49-F238E27FC236}">
                <a16:creationId xmlns:a16="http://schemas.microsoft.com/office/drawing/2014/main" id="{FA5E5CCD-27A6-6B2D-E5DA-5CEC9EC0CD5F}"/>
              </a:ext>
            </a:extLst>
          </p:cNvPr>
          <p:cNvSpPr txBox="1">
            <a:spLocks/>
          </p:cNvSpPr>
          <p:nvPr/>
        </p:nvSpPr>
        <p:spPr>
          <a:xfrm>
            <a:off x="0" y="314571"/>
            <a:ext cx="12192000" cy="6920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清晨高血压</a:t>
            </a:r>
          </a:p>
        </p:txBody>
      </p:sp>
      <p:sp>
        <p:nvSpPr>
          <p:cNvPr id="4" name="文本框 3">
            <a:extLst>
              <a:ext uri="{FF2B5EF4-FFF2-40B4-BE49-F238E27FC236}">
                <a16:creationId xmlns:a16="http://schemas.microsoft.com/office/drawing/2014/main" id="{290018CF-6827-B567-58E9-BEF6DBB6573B}"/>
              </a:ext>
            </a:extLst>
          </p:cNvPr>
          <p:cNvSpPr txBox="1"/>
          <p:nvPr/>
        </p:nvSpPr>
        <p:spPr>
          <a:xfrm>
            <a:off x="571136" y="2072640"/>
            <a:ext cx="3331791" cy="3949018"/>
          </a:xfrm>
          <a:prstGeom prst="rect">
            <a:avLst/>
          </a:prstGeom>
          <a:solidFill>
            <a:srgbClr val="E5ECF2"/>
          </a:solidFill>
        </p:spPr>
        <p:txBody>
          <a:bodyPr wrap="square" lIns="216000" tIns="34281" rIns="216000" bIns="34281" rtlCol="0">
            <a:noAutofit/>
          </a:bodyPr>
          <a:lstStyle>
            <a:defPPr>
              <a:defRPr lang="zh-CN"/>
            </a:defPPr>
            <a:lvl1pPr marL="171450" lvl="0" indent="-171450">
              <a:lnSpc>
                <a:spcPct val="150000"/>
              </a:lnSpc>
              <a:spcBef>
                <a:spcPts val="0"/>
              </a:spcBef>
              <a:buFont typeface="Arial" panose="020B0604020202020204" pitchFamily="34" charset="0"/>
              <a:buChar char="•"/>
              <a:defRPr sz="1400" b="1">
                <a:solidFill>
                  <a:srgbClr val="004582"/>
                </a:solidFill>
                <a:latin typeface="微软雅黑" panose="020B0503020204020204" pitchFamily="34" charset="-122"/>
                <a:ea typeface="微软雅黑" panose="020B0503020204020204" pitchFamily="34" charset="-122"/>
                <a:cs typeface="+mj-cs"/>
              </a:defRPr>
            </a:lvl1pPr>
          </a:lstStyle>
          <a:p>
            <a:r>
              <a:rPr lang="zh-CN" altLang="en-US" dirty="0">
                <a:solidFill>
                  <a:srgbClr val="C00000"/>
                </a:solidFill>
              </a:rPr>
              <a:t>指清晨醒后</a:t>
            </a:r>
            <a:r>
              <a:rPr lang="en-US" altLang="zh-CN" dirty="0">
                <a:solidFill>
                  <a:srgbClr val="C00000"/>
                </a:solidFill>
              </a:rPr>
              <a:t>1</a:t>
            </a:r>
            <a:r>
              <a:rPr lang="en" altLang="zh-CN" dirty="0">
                <a:solidFill>
                  <a:srgbClr val="C00000"/>
                </a:solidFill>
              </a:rPr>
              <a:t>h</a:t>
            </a:r>
            <a:r>
              <a:rPr lang="zh-CN" altLang="en-US" dirty="0">
                <a:solidFill>
                  <a:srgbClr val="C00000"/>
                </a:solidFill>
              </a:rPr>
              <a:t>内、服药前、早餐前的家庭血压测量结果或动态血压监测记录的起床后</a:t>
            </a:r>
            <a:r>
              <a:rPr lang="en-US" altLang="zh-CN" dirty="0">
                <a:solidFill>
                  <a:srgbClr val="C00000"/>
                </a:solidFill>
              </a:rPr>
              <a:t>2</a:t>
            </a:r>
            <a:r>
              <a:rPr lang="en" altLang="zh-CN" dirty="0">
                <a:solidFill>
                  <a:srgbClr val="C00000"/>
                </a:solidFill>
              </a:rPr>
              <a:t>h</a:t>
            </a:r>
            <a:r>
              <a:rPr lang="zh-CN" altLang="en-US" dirty="0">
                <a:solidFill>
                  <a:srgbClr val="C00000"/>
                </a:solidFill>
              </a:rPr>
              <a:t>的血压。</a:t>
            </a:r>
            <a:endParaRPr lang="en-US" altLang="zh-CN" dirty="0">
              <a:solidFill>
                <a:srgbClr val="C00000"/>
              </a:solidFill>
            </a:endParaRPr>
          </a:p>
          <a:p>
            <a:r>
              <a:rPr lang="zh-CN" altLang="en-US" dirty="0">
                <a:solidFill>
                  <a:srgbClr val="C00000"/>
                </a:solidFill>
              </a:rPr>
              <a:t>清晨血压</a:t>
            </a:r>
            <a:r>
              <a:rPr lang="zh-CN" altLang="en-US" b="0" dirty="0">
                <a:solidFill>
                  <a:schemeClr val="tx1"/>
                </a:solidFill>
              </a:rPr>
              <a:t>在一定范围的升高属生理现象，但</a:t>
            </a:r>
            <a:r>
              <a:rPr lang="zh-CN" altLang="en-US" dirty="0">
                <a:solidFill>
                  <a:srgbClr val="C00000"/>
                </a:solidFill>
              </a:rPr>
              <a:t>如果</a:t>
            </a:r>
            <a:r>
              <a:rPr lang="en" altLang="zh-CN" dirty="0">
                <a:solidFill>
                  <a:srgbClr val="C00000"/>
                </a:solidFill>
              </a:rPr>
              <a:t>HBPM</a:t>
            </a:r>
            <a:r>
              <a:rPr lang="zh-CN" altLang="en-US" dirty="0">
                <a:solidFill>
                  <a:srgbClr val="C00000"/>
                </a:solidFill>
              </a:rPr>
              <a:t>或</a:t>
            </a:r>
            <a:r>
              <a:rPr lang="en" altLang="zh-CN" dirty="0">
                <a:solidFill>
                  <a:srgbClr val="C00000"/>
                </a:solidFill>
              </a:rPr>
              <a:t>ABPM</a:t>
            </a:r>
            <a:r>
              <a:rPr lang="zh-CN" altLang="en-US" dirty="0">
                <a:solidFill>
                  <a:srgbClr val="C00000"/>
                </a:solidFill>
              </a:rPr>
              <a:t>清晨血压≥</a:t>
            </a:r>
            <a:r>
              <a:rPr lang="en-US" altLang="zh-CN" dirty="0">
                <a:solidFill>
                  <a:srgbClr val="C00000"/>
                </a:solidFill>
              </a:rPr>
              <a:t>135/85</a:t>
            </a:r>
            <a:r>
              <a:rPr lang="en" altLang="zh-CN" dirty="0">
                <a:solidFill>
                  <a:srgbClr val="C00000"/>
                </a:solidFill>
              </a:rPr>
              <a:t>mmHg</a:t>
            </a:r>
            <a:r>
              <a:rPr lang="zh-CN" altLang="en-US" dirty="0">
                <a:solidFill>
                  <a:srgbClr val="C00000"/>
                </a:solidFill>
              </a:rPr>
              <a:t>则为清晨高血压，与诊室血压和其他时间段测量的血压水平无关。</a:t>
            </a:r>
            <a:endParaRPr lang="en-US" altLang="zh-CN" dirty="0">
              <a:solidFill>
                <a:srgbClr val="C00000"/>
              </a:solidFill>
            </a:endParaRPr>
          </a:p>
          <a:p>
            <a:r>
              <a:rPr lang="zh-CN" altLang="en-US" b="0" dirty="0">
                <a:solidFill>
                  <a:schemeClr val="tx1"/>
                </a:solidFill>
              </a:rPr>
              <a:t>对于已接受降压药治疗者，则可定义为“未控制的清晨高血压”</a:t>
            </a:r>
            <a:endParaRPr lang="zh-CN" altLang="en-US" dirty="0">
              <a:solidFill>
                <a:srgbClr val="C00000"/>
              </a:solidFill>
            </a:endParaRPr>
          </a:p>
        </p:txBody>
      </p:sp>
      <p:sp>
        <p:nvSpPr>
          <p:cNvPr id="3" name="文本框 9">
            <a:extLst>
              <a:ext uri="{FF2B5EF4-FFF2-40B4-BE49-F238E27FC236}">
                <a16:creationId xmlns:a16="http://schemas.microsoft.com/office/drawing/2014/main" id="{860DF25F-73CC-0813-B60B-6A164DA113B3}"/>
              </a:ext>
            </a:extLst>
          </p:cNvPr>
          <p:cNvSpPr txBox="1"/>
          <p:nvPr/>
        </p:nvSpPr>
        <p:spPr>
          <a:xfrm>
            <a:off x="7740517" y="1256385"/>
            <a:ext cx="3633532" cy="732848"/>
          </a:xfrm>
          <a:prstGeom prst="rect">
            <a:avLst/>
          </a:prstGeom>
          <a:solidFill>
            <a:srgbClr val="004582"/>
          </a:solidFill>
        </p:spPr>
        <p:txBody>
          <a:bodyPr wrap="square" lIns="68562" tIns="180000" rIns="68562" bIns="180000" rtlCol="0" anchor="ctr">
            <a:spAutoFit/>
          </a:bodyPr>
          <a:lstStyle/>
          <a:p>
            <a:pPr marL="0" lvl="1" algn="ctr"/>
            <a:r>
              <a:rPr lang="zh-CN" altLang="en-US" sz="2400" b="1" dirty="0">
                <a:solidFill>
                  <a:schemeClr val="bg1"/>
                </a:solidFill>
                <a:latin typeface="微软雅黑" panose="020B0503020204020204" pitchFamily="34" charset="-122"/>
                <a:ea typeface="微软雅黑" panose="020B0503020204020204" pitchFamily="34" charset="-122"/>
              </a:rPr>
              <a:t>预后</a:t>
            </a:r>
          </a:p>
        </p:txBody>
      </p:sp>
      <p:sp>
        <p:nvSpPr>
          <p:cNvPr id="5" name="文本框 9">
            <a:extLst>
              <a:ext uri="{FF2B5EF4-FFF2-40B4-BE49-F238E27FC236}">
                <a16:creationId xmlns:a16="http://schemas.microsoft.com/office/drawing/2014/main" id="{4608BDA0-5820-CAB7-7531-36A917D7A400}"/>
              </a:ext>
            </a:extLst>
          </p:cNvPr>
          <p:cNvSpPr txBox="1"/>
          <p:nvPr/>
        </p:nvSpPr>
        <p:spPr>
          <a:xfrm>
            <a:off x="7740517" y="2072640"/>
            <a:ext cx="3633532" cy="3949018"/>
          </a:xfrm>
          <a:prstGeom prst="rect">
            <a:avLst/>
          </a:prstGeom>
          <a:solidFill>
            <a:srgbClr val="E5ECF2"/>
          </a:solidFill>
        </p:spPr>
        <p:txBody>
          <a:bodyPr wrap="square" lIns="216000" tIns="34281" rIns="216000" bIns="34281" rtlCol="0">
            <a:noAutofit/>
          </a:bodyPr>
          <a:lstStyle>
            <a:defPPr>
              <a:defRPr lang="zh-CN"/>
            </a:defPPr>
            <a:lvl1pPr marL="171450" lvl="0" indent="-171450">
              <a:lnSpc>
                <a:spcPct val="150000"/>
              </a:lnSpc>
              <a:spcBef>
                <a:spcPts val="0"/>
              </a:spcBef>
              <a:buFont typeface="Arial" panose="020B0604020202020204" pitchFamily="34" charset="0"/>
              <a:buChar char="•"/>
              <a:defRPr sz="1400" b="0">
                <a:latin typeface="微软雅黑" panose="020B0503020204020204" pitchFamily="34" charset="-122"/>
                <a:ea typeface="微软雅黑" panose="020B0503020204020204" pitchFamily="34" charset="-122"/>
                <a:cs typeface="+mj-cs"/>
              </a:defRPr>
            </a:lvl1pPr>
          </a:lstStyle>
          <a:p>
            <a:r>
              <a:rPr lang="zh-CN" altLang="en-US" dirty="0"/>
              <a:t>颈动脉粥样硬化的相对风险增加。</a:t>
            </a:r>
            <a:endParaRPr lang="en-US" altLang="zh-CN" dirty="0"/>
          </a:p>
          <a:p>
            <a:r>
              <a:rPr lang="zh-CN" altLang="en-US" dirty="0"/>
              <a:t>血压晨峰也与主动脉</a:t>
            </a:r>
            <a:r>
              <a:rPr lang="en" altLang="zh-CN" dirty="0"/>
              <a:t>PWV</a:t>
            </a:r>
            <a:r>
              <a:rPr lang="zh-CN" altLang="en" dirty="0"/>
              <a:t>、</a:t>
            </a:r>
            <a:r>
              <a:rPr lang="en" altLang="zh-CN" dirty="0"/>
              <a:t>LVMI</a:t>
            </a:r>
            <a:r>
              <a:rPr lang="zh-CN" altLang="en-US" dirty="0"/>
              <a:t>以及左心室舒张功能显著相关。</a:t>
            </a:r>
            <a:endParaRPr lang="en-US" altLang="zh-CN" dirty="0"/>
          </a:p>
          <a:p>
            <a:r>
              <a:rPr lang="zh-CN" altLang="en-US" dirty="0"/>
              <a:t>与降低诊室血压相比，降低家庭测量的清晨血压更能预测白蛋白尿的改善。</a:t>
            </a:r>
            <a:endParaRPr lang="en-US" altLang="zh-CN" dirty="0"/>
          </a:p>
          <a:p>
            <a:r>
              <a:rPr lang="zh-CN" altLang="en-US" dirty="0"/>
              <a:t>家庭测量的清晨血压对肾功能恶化的预测价值最大。</a:t>
            </a:r>
          </a:p>
          <a:p>
            <a:r>
              <a:rPr lang="zh-CN" altLang="en-US" dirty="0"/>
              <a:t>是脑卒中事件最强的独立预测因子。</a:t>
            </a:r>
            <a:endParaRPr lang="en-US" altLang="zh-CN" dirty="0"/>
          </a:p>
          <a:p>
            <a:r>
              <a:rPr lang="zh-CN" altLang="en-US" dirty="0"/>
              <a:t>无论诊室血压如何，家庭清晨高血压与较高的心血管疾病风险相关。</a:t>
            </a:r>
          </a:p>
        </p:txBody>
      </p:sp>
      <p:grpSp>
        <p:nvGrpSpPr>
          <p:cNvPr id="6" name="组合 5">
            <a:extLst>
              <a:ext uri="{FF2B5EF4-FFF2-40B4-BE49-F238E27FC236}">
                <a16:creationId xmlns:a16="http://schemas.microsoft.com/office/drawing/2014/main" id="{C4B61786-74C9-7BBB-3C26-E389263C4123}"/>
              </a:ext>
            </a:extLst>
          </p:cNvPr>
          <p:cNvGrpSpPr/>
          <p:nvPr/>
        </p:nvGrpSpPr>
        <p:grpSpPr>
          <a:xfrm>
            <a:off x="11016343" y="-71078"/>
            <a:ext cx="1360715" cy="911036"/>
            <a:chOff x="10809514" y="26404"/>
            <a:chExt cx="1375882" cy="914400"/>
          </a:xfrm>
        </p:grpSpPr>
        <p:pic>
          <p:nvPicPr>
            <p:cNvPr id="7" name="图形 6" descr="剪贴板">
              <a:extLst>
                <a:ext uri="{FF2B5EF4-FFF2-40B4-BE49-F238E27FC236}">
                  <a16:creationId xmlns:a16="http://schemas.microsoft.com/office/drawing/2014/main" id="{A1EF0364-B63A-C308-2F1D-8002A4FE8A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8" name="文本框 7">
              <a:extLst>
                <a:ext uri="{FF2B5EF4-FFF2-40B4-BE49-F238E27FC236}">
                  <a16:creationId xmlns:a16="http://schemas.microsoft.com/office/drawing/2014/main" id="{9F64ACC9-E70D-A52E-52AD-1E3D8ED19472}"/>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9" name="文本框 9">
            <a:extLst>
              <a:ext uri="{FF2B5EF4-FFF2-40B4-BE49-F238E27FC236}">
                <a16:creationId xmlns:a16="http://schemas.microsoft.com/office/drawing/2014/main" id="{6B88776F-CAFE-1F13-FD9E-B8629BBA2C54}"/>
              </a:ext>
            </a:extLst>
          </p:cNvPr>
          <p:cNvSpPr txBox="1"/>
          <p:nvPr/>
        </p:nvSpPr>
        <p:spPr>
          <a:xfrm>
            <a:off x="4016010" y="1256384"/>
            <a:ext cx="3633532" cy="732848"/>
          </a:xfrm>
          <a:prstGeom prst="rect">
            <a:avLst/>
          </a:prstGeom>
          <a:solidFill>
            <a:srgbClr val="004582"/>
          </a:solidFill>
        </p:spPr>
        <p:txBody>
          <a:bodyPr wrap="square" lIns="68562" tIns="180000" rIns="68562" bIns="180000" rtlCol="0" anchor="ctr">
            <a:spAutoFit/>
          </a:bodyPr>
          <a:lstStyle/>
          <a:p>
            <a:pPr marL="0" lvl="1" algn="ctr"/>
            <a:r>
              <a:rPr lang="zh-CN" altLang="en-US" sz="2400" b="1" dirty="0">
                <a:solidFill>
                  <a:schemeClr val="bg1"/>
                </a:solidFill>
                <a:latin typeface="微软雅黑" panose="020B0503020204020204" pitchFamily="34" charset="-122"/>
                <a:ea typeface="微软雅黑" panose="020B0503020204020204" pitchFamily="34" charset="-122"/>
              </a:rPr>
              <a:t>评估</a:t>
            </a:r>
          </a:p>
        </p:txBody>
      </p:sp>
      <p:sp>
        <p:nvSpPr>
          <p:cNvPr id="10" name="文本框 9">
            <a:extLst>
              <a:ext uri="{FF2B5EF4-FFF2-40B4-BE49-F238E27FC236}">
                <a16:creationId xmlns:a16="http://schemas.microsoft.com/office/drawing/2014/main" id="{CF3AC87B-CFBA-2824-BF13-D4E6982C4271}"/>
              </a:ext>
            </a:extLst>
          </p:cNvPr>
          <p:cNvSpPr txBox="1"/>
          <p:nvPr/>
        </p:nvSpPr>
        <p:spPr>
          <a:xfrm>
            <a:off x="571136" y="1256384"/>
            <a:ext cx="3331791" cy="732848"/>
          </a:xfrm>
          <a:prstGeom prst="rect">
            <a:avLst/>
          </a:prstGeom>
          <a:solidFill>
            <a:srgbClr val="004582"/>
          </a:solidFill>
        </p:spPr>
        <p:txBody>
          <a:bodyPr wrap="square" lIns="68562" tIns="180000" rIns="68562" bIns="180000" rtlCol="0" anchor="ctr">
            <a:spAutoFit/>
          </a:bodyPr>
          <a:lstStyle/>
          <a:p>
            <a:pPr marL="0" lvl="1" algn="ctr"/>
            <a:r>
              <a:rPr lang="zh-CN" altLang="en-US" sz="2400" b="1" dirty="0">
                <a:solidFill>
                  <a:schemeClr val="bg1"/>
                </a:solidFill>
                <a:latin typeface="微软雅黑" panose="020B0503020204020204" pitchFamily="34" charset="-122"/>
                <a:ea typeface="微软雅黑" panose="020B0503020204020204" pitchFamily="34" charset="-122"/>
              </a:rPr>
              <a:t>定义</a:t>
            </a:r>
          </a:p>
        </p:txBody>
      </p:sp>
    </p:spTree>
    <p:extLst>
      <p:ext uri="{BB962C8B-B14F-4D97-AF65-F5344CB8AC3E}">
        <p14:creationId xmlns:p14="http://schemas.microsoft.com/office/powerpoint/2010/main" val="543546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2">
            <a:extLst>
              <a:ext uri="{FF2B5EF4-FFF2-40B4-BE49-F238E27FC236}">
                <a16:creationId xmlns:a16="http://schemas.microsoft.com/office/drawing/2014/main" id="{949D7085-85D3-4150-B970-C1AE089EDCC2}"/>
              </a:ext>
            </a:extLst>
          </p:cNvPr>
          <p:cNvGraphicFramePr>
            <a:graphicFrameLocks noGrp="1"/>
          </p:cNvGraphicFramePr>
          <p:nvPr>
            <p:extLst>
              <p:ext uri="{D42A27DB-BD31-4B8C-83A1-F6EECF244321}">
                <p14:modId xmlns:p14="http://schemas.microsoft.com/office/powerpoint/2010/main" val="3055315612"/>
              </p:ext>
            </p:extLst>
          </p:nvPr>
        </p:nvGraphicFramePr>
        <p:xfrm>
          <a:off x="1378842" y="1760772"/>
          <a:ext cx="9358116" cy="4671060"/>
        </p:xfrm>
        <a:graphic>
          <a:graphicData uri="http://schemas.openxmlformats.org/drawingml/2006/chart">
            <c:chart xmlns:c="http://schemas.openxmlformats.org/drawingml/2006/chart" xmlns:r="http://schemas.openxmlformats.org/officeDocument/2006/relationships" r:id="rId3"/>
          </a:graphicData>
        </a:graphic>
      </p:graphicFrame>
      <p:sp>
        <p:nvSpPr>
          <p:cNvPr id="6" name="标题 5">
            <a:extLst>
              <a:ext uri="{FF2B5EF4-FFF2-40B4-BE49-F238E27FC236}">
                <a16:creationId xmlns:a16="http://schemas.microsoft.com/office/drawing/2014/main" id="{23C9EDBE-1BAD-5B13-17C0-09B31528B21E}"/>
              </a:ext>
            </a:extLst>
          </p:cNvPr>
          <p:cNvSpPr>
            <a:spLocks noGrp="1"/>
          </p:cNvSpPr>
          <p:nvPr>
            <p:ph type="title"/>
          </p:nvPr>
        </p:nvSpPr>
        <p:spPr>
          <a:xfrm>
            <a:off x="838200" y="193956"/>
            <a:ext cx="10515600" cy="824940"/>
          </a:xfrm>
        </p:spPr>
        <p:txBody>
          <a:bodyPr>
            <a:normAutofit/>
          </a:bodyPr>
          <a:lstStyle/>
          <a:p>
            <a:pPr algn="ctr"/>
            <a:r>
              <a:rPr lang="zh-CN" altLang="en-US" sz="3200" b="1" dirty="0">
                <a:latin typeface="Microsoft YaHei" panose="020B0503020204020204" pitchFamily="34" charset="-122"/>
                <a:ea typeface="Microsoft YaHei" panose="020B0503020204020204" pitchFamily="34" charset="-122"/>
              </a:rPr>
              <a:t>近年来</a:t>
            </a:r>
            <a:r>
              <a:rPr lang="zh-CN" altLang="en-US" dirty="0"/>
              <a:t>，</a:t>
            </a:r>
            <a:r>
              <a:rPr lang="zh-CN" altLang="en-US" sz="3200" b="1" dirty="0">
                <a:latin typeface="Microsoft YaHei" panose="020B0503020204020204" pitchFamily="34" charset="-122"/>
                <a:ea typeface="Microsoft YaHei" panose="020B0503020204020204" pitchFamily="34" charset="-122"/>
              </a:rPr>
              <a:t>中青年人群中高血压患病率上升趋势更明显</a:t>
            </a:r>
          </a:p>
        </p:txBody>
      </p:sp>
      <p:sp>
        <p:nvSpPr>
          <p:cNvPr id="7" name="标题 1">
            <a:extLst>
              <a:ext uri="{FF2B5EF4-FFF2-40B4-BE49-F238E27FC236}">
                <a16:creationId xmlns:a16="http://schemas.microsoft.com/office/drawing/2014/main" id="{3685EF74-952A-5D06-64F8-9909D4423FCB}"/>
              </a:ext>
            </a:extLst>
          </p:cNvPr>
          <p:cNvSpPr txBox="1">
            <a:spLocks/>
          </p:cNvSpPr>
          <p:nvPr/>
        </p:nvSpPr>
        <p:spPr>
          <a:xfrm>
            <a:off x="759619" y="1386084"/>
            <a:ext cx="10515600" cy="849313"/>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100000"/>
              </a:lnSpc>
              <a:spcBef>
                <a:spcPct val="0"/>
              </a:spcBef>
              <a:buNone/>
              <a:defRPr sz="3200" b="1" kern="1200">
                <a:solidFill>
                  <a:schemeClr val="tx1"/>
                </a:solidFill>
                <a:latin typeface="Microsoft YaHei" panose="020B0503020204020204" pitchFamily="34" charset="-122"/>
                <a:ea typeface="Microsoft YaHei"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zh-CN" altLang="en-US" sz="6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j-cs"/>
            </a:endParaRPr>
          </a:p>
        </p:txBody>
      </p:sp>
      <p:sp>
        <p:nvSpPr>
          <p:cNvPr id="10" name="矩形 9">
            <a:extLst>
              <a:ext uri="{FF2B5EF4-FFF2-40B4-BE49-F238E27FC236}">
                <a16:creationId xmlns:a16="http://schemas.microsoft.com/office/drawing/2014/main" id="{DE5E493F-8B61-D227-1F33-6891FF9BAAC2}"/>
              </a:ext>
            </a:extLst>
          </p:cNvPr>
          <p:cNvSpPr/>
          <p:nvPr/>
        </p:nvSpPr>
        <p:spPr>
          <a:xfrm>
            <a:off x="0" y="994295"/>
            <a:ext cx="12192000" cy="659905"/>
          </a:xfrm>
          <a:prstGeom prst="rect">
            <a:avLst/>
          </a:prstGeom>
          <a:solidFill>
            <a:schemeClr val="bg1">
              <a:lumMod val="85000"/>
            </a:schemeClr>
          </a:solidFill>
        </p:spPr>
        <p:txBody>
          <a:bodyPr wrap="square" lIns="1044000" rIns="1080000" anchor="ctr">
            <a:noAutofit/>
          </a:bodyPr>
          <a:lstStyle/>
          <a:p>
            <a:pPr algn="ctr">
              <a:spcAft>
                <a:spcPts val="600"/>
              </a:spcAft>
            </a:pP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1991-2015</a:t>
            </a: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年间，</a:t>
            </a: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60-79</a:t>
            </a: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岁、</a:t>
            </a: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40-59</a:t>
            </a: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岁和</a:t>
            </a: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20-39</a:t>
            </a: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岁人群高血压患病率分别升高了</a:t>
            </a: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25.1%</a:t>
            </a: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a:t>
            </a: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87.4%</a:t>
            </a: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和</a:t>
            </a: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144.4%</a:t>
            </a:r>
            <a:endParaRPr lang="zh-CN" altLang="en-US" sz="1400" spc="4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8A7234C8-92C0-F52E-3220-5859DBEB68D1}"/>
              </a:ext>
            </a:extLst>
          </p:cNvPr>
          <p:cNvSpPr txBox="1"/>
          <p:nvPr/>
        </p:nvSpPr>
        <p:spPr>
          <a:xfrm>
            <a:off x="1493520" y="6431832"/>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Times New Roman (正文 CS 字体)"/>
              </a:rPr>
              <a:t>Ma S</a:t>
            </a:r>
            <a:r>
              <a:rPr kumimoji="0" lang="zh-CN" altLang="en-US" sz="1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Times New Roman (正文 CS 字体)"/>
              </a:rPr>
              <a:t>，</a:t>
            </a:r>
            <a:r>
              <a:rPr kumimoji="0" lang="en-US" altLang="zh-CN" sz="1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Times New Roman (正文 CS 字体)"/>
              </a:rPr>
              <a:t> et al. J </a:t>
            </a:r>
            <a:r>
              <a:rPr kumimoji="0" lang="en-US" altLang="zh-CN" sz="1000" b="0" i="0" u="none" strike="noStrike" kern="1200" cap="none" spc="0" normalizeH="0" baseline="0" noProof="0" dirty="0" err="1">
                <a:ln>
                  <a:noFill/>
                </a:ln>
                <a:solidFill>
                  <a:prstClr val="white"/>
                </a:solidFill>
                <a:effectLst/>
                <a:uLnTx/>
                <a:uFillTx/>
                <a:latin typeface="Microsoft YaHei" panose="020B0503020204020204" pitchFamily="34" charset="-122"/>
                <a:ea typeface="Microsoft YaHei" panose="020B0503020204020204" pitchFamily="34" charset="-122"/>
                <a:cs typeface="Times New Roman (正文 CS 字体)"/>
              </a:rPr>
              <a:t>Hypertens</a:t>
            </a:r>
            <a:r>
              <a:rPr kumimoji="0" lang="en-US" altLang="zh-CN" sz="1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Times New Roman (正文 CS 字体)"/>
              </a:rPr>
              <a:t>. 2021</a:t>
            </a:r>
            <a:r>
              <a:rPr kumimoji="0" lang="en-US" altLang="zh-CN" sz="10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Times New Roman (正文 CS 字体)"/>
              </a:rPr>
              <a:t>; 39(4</a:t>
            </a:r>
            <a:r>
              <a:rPr kumimoji="0" lang="zh-CN" altLang="en-US" sz="10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Times New Roman (正文 CS 字体)"/>
              </a:rPr>
              <a:t>）</a:t>
            </a:r>
            <a:r>
              <a:rPr kumimoji="0" lang="en-US" altLang="zh-CN" sz="10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Times New Roman (正文 CS 字体)"/>
              </a:rPr>
              <a:t>:</a:t>
            </a:r>
            <a:r>
              <a:rPr kumimoji="0" lang="en-US" altLang="zh-CN" sz="1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Times New Roman (正文 CS 字体)"/>
              </a:rPr>
              <a:t>740-748.</a:t>
            </a:r>
            <a:r>
              <a:rPr kumimoji="0" lang="zh-CN" altLang="zh-CN" sz="1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 </a:t>
            </a:r>
            <a:endParaRPr kumimoji="0" lang="zh-CN" altLang="en-US" sz="1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3" name="TextBox 6">
            <a:extLst>
              <a:ext uri="{FF2B5EF4-FFF2-40B4-BE49-F238E27FC236}">
                <a16:creationId xmlns:a16="http://schemas.microsoft.com/office/drawing/2014/main" id="{146B4FEE-AA33-DB72-D4AD-C60E54F4D67F}"/>
              </a:ext>
            </a:extLst>
          </p:cNvPr>
          <p:cNvSpPr txBox="1">
            <a:spLocks noChangeArrowheads="1"/>
          </p:cNvSpPr>
          <p:nvPr/>
        </p:nvSpPr>
        <p:spPr bwMode="auto">
          <a:xfrm rot="16200000">
            <a:off x="42829" y="3464444"/>
            <a:ext cx="1688307" cy="30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Tx/>
              <a:buNone/>
            </a:pPr>
            <a:r>
              <a:rPr lang="zh-CN" altLang="en-US" sz="1350" dirty="0">
                <a:latin typeface="微软雅黑" panose="020B0503020204020204" charset="-122"/>
                <a:ea typeface="微软雅黑" panose="020B0503020204020204" charset="-122"/>
              </a:rPr>
              <a:t>患病率升高</a:t>
            </a:r>
            <a:r>
              <a:rPr lang="en-US" altLang="zh-CN" sz="1350" dirty="0">
                <a:latin typeface="微软雅黑" panose="020B0503020204020204" charset="-122"/>
                <a:ea typeface="微软雅黑" panose="020B0503020204020204" charset="-122"/>
              </a:rPr>
              <a:t>(%)</a:t>
            </a:r>
            <a:endParaRPr lang="zh-CN" altLang="en-US" sz="1350" dirty="0">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5EF8FD0B-6B3B-10E1-DAFA-AB09563E2352}"/>
              </a:ext>
            </a:extLst>
          </p:cNvPr>
          <p:cNvSpPr txBox="1"/>
          <p:nvPr/>
        </p:nvSpPr>
        <p:spPr>
          <a:xfrm>
            <a:off x="6157502" y="6642556"/>
            <a:ext cx="2220953" cy="215444"/>
          </a:xfrm>
          <a:prstGeom prst="rect">
            <a:avLst/>
          </a:prstGeom>
          <a:noFill/>
        </p:spPr>
        <p:txBody>
          <a:bodyPr wrap="square" rtlCol="0">
            <a:spAutoFit/>
          </a:bodyPr>
          <a:lstStyle>
            <a:defPPr>
              <a:defRPr lang="zh-CN"/>
            </a:defPPr>
            <a:lvl1pPr>
              <a:defRPr sz="800">
                <a:solidFill>
                  <a:schemeClr val="bg1">
                    <a:lumMod val="50000"/>
                  </a:schemeClr>
                </a:solidFill>
                <a:latin typeface="Microsoft YaHei" panose="020B0503020204020204" pitchFamily="34" charset="-122"/>
                <a:ea typeface="Microsoft YaHei" panose="020B0503020204020204" pitchFamily="34" charset="-122"/>
              </a:defRPr>
            </a:lvl1pPr>
          </a:lstStyle>
          <a:p>
            <a:r>
              <a:rPr lang="en-US" altLang="zh-CN" dirty="0">
                <a:solidFill>
                  <a:schemeClr val="bg1"/>
                </a:solidFill>
              </a:rPr>
              <a:t>Circulation,2018,137(22) :2344-2356.</a:t>
            </a:r>
          </a:p>
        </p:txBody>
      </p:sp>
    </p:spTree>
    <p:extLst>
      <p:ext uri="{BB962C8B-B14F-4D97-AF65-F5344CB8AC3E}">
        <p14:creationId xmlns:p14="http://schemas.microsoft.com/office/powerpoint/2010/main" val="2860458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5E5CCD-27A6-6B2D-E5DA-5CEC9EC0CD5F}"/>
              </a:ext>
            </a:extLst>
          </p:cNvPr>
          <p:cNvSpPr txBox="1">
            <a:spLocks/>
          </p:cNvSpPr>
          <p:nvPr/>
        </p:nvSpPr>
        <p:spPr>
          <a:xfrm>
            <a:off x="0" y="314571"/>
            <a:ext cx="12192000" cy="6920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清晨高血压的处理原则</a:t>
            </a:r>
          </a:p>
        </p:txBody>
      </p:sp>
      <p:graphicFrame>
        <p:nvGraphicFramePr>
          <p:cNvPr id="3" name="内容占位符 3">
            <a:extLst>
              <a:ext uri="{FF2B5EF4-FFF2-40B4-BE49-F238E27FC236}">
                <a16:creationId xmlns:a16="http://schemas.microsoft.com/office/drawing/2014/main" id="{4D921B1E-21C0-9822-5B49-09F5B29747DF}"/>
              </a:ext>
            </a:extLst>
          </p:cNvPr>
          <p:cNvGraphicFramePr>
            <a:graphicFrameLocks/>
          </p:cNvGraphicFramePr>
          <p:nvPr/>
        </p:nvGraphicFramePr>
        <p:xfrm>
          <a:off x="730198" y="1404396"/>
          <a:ext cx="10922826" cy="3680559"/>
        </p:xfrm>
        <a:graphic>
          <a:graphicData uri="http://schemas.openxmlformats.org/drawingml/2006/table">
            <a:tbl>
              <a:tblPr firstRow="1" bandRow="1">
                <a:tableStyleId>{21E4AEA4-8DFA-4A89-87EB-49C32662AFE0}</a:tableStyleId>
              </a:tblPr>
              <a:tblGrid>
                <a:gridCol w="10922826">
                  <a:extLst>
                    <a:ext uri="{9D8B030D-6E8A-4147-A177-3AD203B41FA5}">
                      <a16:colId xmlns:a16="http://schemas.microsoft.com/office/drawing/2014/main" val="20000"/>
                    </a:ext>
                  </a:extLst>
                </a:gridCol>
              </a:tblGrid>
              <a:tr h="6958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dirty="0">
                          <a:latin typeface="Microsoft YaHei" panose="020B0503020204020204" pitchFamily="34" charset="-122"/>
                          <a:ea typeface="Microsoft YaHei" panose="020B0503020204020204" pitchFamily="34" charset="-122"/>
                        </a:rPr>
                        <a:t>清晨高血压的处理原则</a:t>
                      </a:r>
                    </a:p>
                  </a:txBody>
                  <a:tcPr anchor="ctr">
                    <a:solidFill>
                      <a:srgbClr val="004582"/>
                    </a:solidFill>
                  </a:tcPr>
                </a:tc>
                <a:extLst>
                  <a:ext uri="{0D108BD9-81ED-4DB2-BD59-A6C34878D82A}">
                    <a16:rowId xmlns:a16="http://schemas.microsoft.com/office/drawing/2014/main" val="10000"/>
                  </a:ext>
                </a:extLst>
              </a:tr>
              <a:tr h="746180">
                <a:tc>
                  <a:txBody>
                    <a:bodyPr/>
                    <a:lstStyle/>
                    <a:p>
                      <a:pPr marL="0" marR="0" indent="0" algn="just" defTabSz="914400" rtl="0" eaLnBrk="1" fontAlgn="auto" latinLnBrk="0" hangingPunct="0">
                        <a:lnSpc>
                          <a:spcPct val="150000"/>
                        </a:lnSpc>
                        <a:spcBef>
                          <a:spcPts val="0"/>
                        </a:spcBef>
                        <a:spcAft>
                          <a:spcPts val="0"/>
                        </a:spcAft>
                        <a:buClrTx/>
                        <a:buSzTx/>
                        <a:buFont typeface="Arial" panose="020B0604020202020204" pitchFamily="34" charset="0"/>
                        <a:buNone/>
                        <a:tabLst/>
                        <a:defRPr/>
                      </a:pPr>
                      <a:r>
                        <a:rPr lang="en-US"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①</a:t>
                      </a: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 所有高血压患者应通过</a:t>
                      </a:r>
                      <a:r>
                        <a:rPr lang="en"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HBPM</a:t>
                      </a: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和</a:t>
                      </a:r>
                      <a:r>
                        <a:rPr lang="en-US"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或</a:t>
                      </a:r>
                      <a:r>
                        <a:rPr lang="en"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ABPM</a:t>
                      </a: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的方式常规监测清晨血压以及时发现清晨高血压；</a:t>
                      </a:r>
                    </a:p>
                  </a:txBody>
                  <a:tcPr anchor="ctr">
                    <a:solidFill>
                      <a:srgbClr val="CFD6EA"/>
                    </a:solidFill>
                  </a:tcPr>
                </a:tc>
                <a:extLst>
                  <a:ext uri="{0D108BD9-81ED-4DB2-BD59-A6C34878D82A}">
                    <a16:rowId xmlns:a16="http://schemas.microsoft.com/office/drawing/2014/main" val="10001"/>
                  </a:ext>
                </a:extLst>
              </a:tr>
              <a:tr h="746180">
                <a:tc>
                  <a:txBody>
                    <a:bodyPr/>
                    <a:lstStyle/>
                    <a:p>
                      <a:pPr marL="0" marR="0" indent="0" algn="just" defTabSz="914400" rtl="0" eaLnBrk="1" fontAlgn="auto" latinLnBrk="0" hangingPunct="0">
                        <a:lnSpc>
                          <a:spcPct val="150000"/>
                        </a:lnSpc>
                        <a:spcBef>
                          <a:spcPts val="0"/>
                        </a:spcBef>
                        <a:spcAft>
                          <a:spcPts val="0"/>
                        </a:spcAft>
                        <a:buClrTx/>
                        <a:buSzTx/>
                        <a:buFont typeface="Arial" panose="020B0604020202020204" pitchFamily="34" charset="0"/>
                        <a:buNone/>
                        <a:tabLst/>
                        <a:defRPr/>
                      </a:pPr>
                      <a:r>
                        <a:rPr lang="en-US"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②</a:t>
                      </a: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 可将家庭和动态清晨血压目标水平设定为</a:t>
                      </a:r>
                      <a:r>
                        <a:rPr lang="en-US"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&lt;135/85 </a:t>
                      </a:r>
                      <a:r>
                        <a:rPr lang="en"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mmHg</a:t>
                      </a:r>
                      <a:r>
                        <a:rPr lang="zh-CN" altLang="e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a:t>
                      </a:r>
                    </a:p>
                  </a:txBody>
                  <a:tcPr anchor="ctr">
                    <a:solidFill>
                      <a:srgbClr val="E9ECF5"/>
                    </a:solidFill>
                  </a:tcPr>
                </a:tc>
                <a:extLst>
                  <a:ext uri="{0D108BD9-81ED-4DB2-BD59-A6C34878D82A}">
                    <a16:rowId xmlns:a16="http://schemas.microsoft.com/office/drawing/2014/main" val="2557323846"/>
                  </a:ext>
                </a:extLst>
              </a:tr>
              <a:tr h="746180">
                <a:tc>
                  <a:txBody>
                    <a:bodyPr/>
                    <a:lstStyle/>
                    <a:p>
                      <a:pPr marL="0" marR="0" indent="0" algn="just" defTabSz="914400" rtl="0" eaLnBrk="1" fontAlgn="auto" latinLnBrk="0" hangingPunct="0">
                        <a:lnSpc>
                          <a:spcPct val="150000"/>
                        </a:lnSpc>
                        <a:spcBef>
                          <a:spcPts val="0"/>
                        </a:spcBef>
                        <a:spcAft>
                          <a:spcPts val="0"/>
                        </a:spcAft>
                        <a:buClrTx/>
                        <a:buSzTx/>
                        <a:buFont typeface="Arial" panose="020B0604020202020204" pitchFamily="34" charset="0"/>
                        <a:buNone/>
                        <a:tabLst/>
                        <a:defRPr/>
                      </a:pPr>
                      <a:r>
                        <a:rPr lang="en"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③</a:t>
                      </a: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 使用真正长效每日</a:t>
                      </a:r>
                      <a:r>
                        <a:rPr lang="en-US"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1</a:t>
                      </a: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次服药能够控制</a:t>
                      </a:r>
                      <a:r>
                        <a:rPr lang="en-US"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24</a:t>
                      </a:r>
                      <a:r>
                        <a:rPr lang="en"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h</a:t>
                      </a: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血压的药物，避免因治疗方案选择不当导致清晨血压控制不佳；</a:t>
                      </a:r>
                    </a:p>
                  </a:txBody>
                  <a:tcPr anchor="ctr">
                    <a:solidFill>
                      <a:srgbClr val="E9ECF5"/>
                    </a:solidFill>
                  </a:tcPr>
                </a:tc>
                <a:extLst>
                  <a:ext uri="{0D108BD9-81ED-4DB2-BD59-A6C34878D82A}">
                    <a16:rowId xmlns:a16="http://schemas.microsoft.com/office/drawing/2014/main" val="3451739602"/>
                  </a:ext>
                </a:extLst>
              </a:tr>
              <a:tr h="746180">
                <a:tc>
                  <a:txBody>
                    <a:bodyPr/>
                    <a:lstStyle/>
                    <a:p>
                      <a:pPr marL="0" marR="0" indent="0" algn="just" defTabSz="914400" rtl="0" eaLnBrk="1" fontAlgn="auto" latinLnBrk="0" hangingPunct="0">
                        <a:lnSpc>
                          <a:spcPct val="150000"/>
                        </a:lnSpc>
                        <a:spcBef>
                          <a:spcPts val="0"/>
                        </a:spcBef>
                        <a:spcAft>
                          <a:spcPts val="0"/>
                        </a:spcAft>
                        <a:buClrTx/>
                        <a:buSzTx/>
                        <a:buFont typeface="Arial" panose="020B0604020202020204" pitchFamily="34" charset="0"/>
                        <a:buNone/>
                        <a:tabLst/>
                        <a:defRPr/>
                      </a:pPr>
                      <a:r>
                        <a:rPr lang="en-US"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④</a:t>
                      </a: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 单纯清晨高血压，目前无相关干预研究证据，建议综合夜间和清晨血压情况，个体化调整服药时间。</a:t>
                      </a:r>
                    </a:p>
                  </a:txBody>
                  <a:tcPr anchor="ctr">
                    <a:solidFill>
                      <a:srgbClr val="CFD6EA"/>
                    </a:solidFill>
                  </a:tcPr>
                </a:tc>
                <a:extLst>
                  <a:ext uri="{0D108BD9-81ED-4DB2-BD59-A6C34878D82A}">
                    <a16:rowId xmlns:a16="http://schemas.microsoft.com/office/drawing/2014/main" val="1280476274"/>
                  </a:ext>
                </a:extLst>
              </a:tr>
            </a:tbl>
          </a:graphicData>
        </a:graphic>
      </p:graphicFrame>
      <p:grpSp>
        <p:nvGrpSpPr>
          <p:cNvPr id="4" name="组合 3">
            <a:extLst>
              <a:ext uri="{FF2B5EF4-FFF2-40B4-BE49-F238E27FC236}">
                <a16:creationId xmlns:a16="http://schemas.microsoft.com/office/drawing/2014/main" id="{C6F75E8B-AABB-3E85-CFB3-E9BD324EA624}"/>
              </a:ext>
            </a:extLst>
          </p:cNvPr>
          <p:cNvGrpSpPr/>
          <p:nvPr/>
        </p:nvGrpSpPr>
        <p:grpSpPr>
          <a:xfrm>
            <a:off x="11016343" y="-71078"/>
            <a:ext cx="1360715" cy="911036"/>
            <a:chOff x="10809514" y="26404"/>
            <a:chExt cx="1375882" cy="914400"/>
          </a:xfrm>
        </p:grpSpPr>
        <p:pic>
          <p:nvPicPr>
            <p:cNvPr id="5" name="图形 4" descr="剪贴板">
              <a:extLst>
                <a:ext uri="{FF2B5EF4-FFF2-40B4-BE49-F238E27FC236}">
                  <a16:creationId xmlns:a16="http://schemas.microsoft.com/office/drawing/2014/main" id="{DE8C3787-1125-817C-0878-1E2BE8B00E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6" name="文本框 5">
              <a:extLst>
                <a:ext uri="{FF2B5EF4-FFF2-40B4-BE49-F238E27FC236}">
                  <a16:creationId xmlns:a16="http://schemas.microsoft.com/office/drawing/2014/main" id="{D7D60EC6-DFFE-8956-2B35-0F53C66D606C}"/>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3548194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p:nvPr>
        </p:nvSpPr>
        <p:spPr>
          <a:xfrm>
            <a:off x="856215" y="490654"/>
            <a:ext cx="10515600" cy="805874"/>
          </a:xfrm>
        </p:spPr>
        <p:txBody>
          <a:bodyPr>
            <a:normAutofit/>
          </a:bodyPr>
          <a:lstStyle/>
          <a:p>
            <a:r>
              <a:rPr lang="zh-CN" altLang="en-US" sz="3200" b="1" dirty="0">
                <a:solidFill>
                  <a:srgbClr val="004582"/>
                </a:solidFill>
                <a:latin typeface="微软雅黑" panose="020B0503020204020204" pitchFamily="34" charset="-122"/>
                <a:ea typeface="微软雅黑" panose="020B0503020204020204" pitchFamily="34" charset="-122"/>
              </a:rPr>
              <a:t>要点</a:t>
            </a:r>
            <a:r>
              <a:rPr lang="en-US" altLang="zh-CN" sz="3200" b="1" dirty="0">
                <a:solidFill>
                  <a:srgbClr val="004582"/>
                </a:solidFill>
                <a:latin typeface="微软雅黑" panose="020B0503020204020204" pitchFamily="34" charset="-122"/>
                <a:ea typeface="微软雅黑" panose="020B0503020204020204" pitchFamily="34" charset="-122"/>
              </a:rPr>
              <a:t>6D</a:t>
            </a:r>
            <a:r>
              <a:rPr lang="zh-CN" altLang="en-US" sz="3200" b="1" dirty="0">
                <a:solidFill>
                  <a:srgbClr val="004582"/>
                </a:solidFill>
                <a:latin typeface="微软雅黑" panose="020B0503020204020204" pitchFamily="34" charset="-122"/>
                <a:ea typeface="微软雅黑" panose="020B0503020204020204" pitchFamily="34" charset="-122"/>
              </a:rPr>
              <a:t>  夜间高血压</a:t>
            </a:r>
          </a:p>
        </p:txBody>
      </p:sp>
      <p:sp>
        <p:nvSpPr>
          <p:cNvPr id="11" name="圆角矩形 10">
            <a:extLst>
              <a:ext uri="{FF2B5EF4-FFF2-40B4-BE49-F238E27FC236}">
                <a16:creationId xmlns:a16="http://schemas.microsoft.com/office/drawing/2014/main" id="{069F450C-1CAA-4358-142E-B3617C9274E8}"/>
              </a:ext>
            </a:extLst>
          </p:cNvPr>
          <p:cNvSpPr/>
          <p:nvPr/>
        </p:nvSpPr>
        <p:spPr>
          <a:xfrm>
            <a:off x="856215" y="1703294"/>
            <a:ext cx="10389781" cy="2841812"/>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4582"/>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BBBC3BE4-4069-31DF-139B-DE82110FE381}"/>
              </a:ext>
            </a:extLst>
          </p:cNvPr>
          <p:cNvSpPr/>
          <p:nvPr/>
        </p:nvSpPr>
        <p:spPr>
          <a:xfrm>
            <a:off x="1154883" y="1948826"/>
            <a:ext cx="9882234" cy="2807948"/>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夜间高血压的定义为</a:t>
            </a:r>
            <a:r>
              <a:rPr lang="zh-CN" altLang="en-US" sz="2000" b="1" kern="100" dirty="0">
                <a:solidFill>
                  <a:srgbClr val="C00000"/>
                </a:solidFill>
                <a:latin typeface="Microsoft YaHei" panose="020B0503020204020204" pitchFamily="34" charset="-122"/>
                <a:ea typeface="Microsoft YaHei" panose="020B0503020204020204" pitchFamily="34" charset="-122"/>
              </a:rPr>
              <a:t>ABPM提示夜间平均收缩压≥120 mmHg和/或舒张压≥70 mmHg。</a:t>
            </a:r>
          </a:p>
          <a:p>
            <a:pPr marL="342900" indent="-342900">
              <a:lnSpc>
                <a:spcPct val="150000"/>
              </a:lnSpc>
              <a:buFont typeface="Arial" panose="020B0604020202020204" pitchFamily="34" charset="0"/>
              <a:buChar char="•"/>
            </a:pPr>
            <a:r>
              <a:rPr lang="zh-CN" altLang="en-US" sz="2000" b="1" kern="100" dirty="0">
                <a:solidFill>
                  <a:srgbClr val="C00000"/>
                </a:solidFill>
                <a:latin typeface="Microsoft YaHei" panose="020B0503020204020204" pitchFamily="34" charset="-122"/>
                <a:ea typeface="Microsoft YaHei" panose="020B0503020204020204" pitchFamily="34" charset="-122"/>
              </a:rPr>
              <a:t>24 h ABPM</a:t>
            </a:r>
            <a:r>
              <a:rPr lang="zh-CN" altLang="en-US" sz="2000" kern="100" dirty="0">
                <a:latin typeface="Microsoft YaHei" panose="020B0503020204020204" pitchFamily="34" charset="-122"/>
                <a:ea typeface="Microsoft YaHei" panose="020B0503020204020204" pitchFamily="34" charset="-122"/>
              </a:rPr>
              <a:t>是夜间血压评估的常规方法，也是夜间高血压临床</a:t>
            </a:r>
            <a:r>
              <a:rPr lang="zh-CN" altLang="en-US" sz="2000" b="1" kern="100" dirty="0">
                <a:solidFill>
                  <a:srgbClr val="C00000"/>
                </a:solidFill>
                <a:latin typeface="Microsoft YaHei" panose="020B0503020204020204" pitchFamily="34" charset="-122"/>
                <a:ea typeface="Microsoft YaHei" panose="020B0503020204020204" pitchFamily="34" charset="-122"/>
              </a:rPr>
              <a:t>诊断的标准方法</a:t>
            </a:r>
            <a:r>
              <a:rPr lang="zh-CN" altLang="en-US" sz="2000" kern="100" dirty="0">
                <a:latin typeface="Microsoft YaHei" panose="020B0503020204020204" pitchFamily="34" charset="-122"/>
                <a:ea typeface="Microsoft YaHei" panose="020B0503020204020204" pitchFamily="34" charset="-122"/>
              </a:rPr>
              <a:t>。</a:t>
            </a:r>
          </a:p>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原则上，应将</a:t>
            </a:r>
            <a:r>
              <a:rPr lang="zh-CN" altLang="en-US" sz="2000" b="1" kern="100" dirty="0">
                <a:solidFill>
                  <a:srgbClr val="C00000"/>
                </a:solidFill>
                <a:latin typeface="Microsoft YaHei" panose="020B0503020204020204" pitchFamily="34" charset="-122"/>
                <a:ea typeface="Microsoft YaHei" panose="020B0503020204020204" pitchFamily="34" charset="-122"/>
              </a:rPr>
              <a:t>夜间平均血压控制在＜120/70 mmHg</a:t>
            </a:r>
            <a:r>
              <a:rPr lang="zh-CN" altLang="en-US" sz="2000" kern="100" dirty="0">
                <a:latin typeface="Microsoft YaHei" panose="020B0503020204020204" pitchFamily="34" charset="-122"/>
                <a:ea typeface="Microsoft YaHei" panose="020B0503020204020204" pitchFamily="34" charset="-122"/>
              </a:rPr>
              <a:t>。（Ⅱa，C）</a:t>
            </a:r>
          </a:p>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建议</a:t>
            </a:r>
            <a:r>
              <a:rPr lang="zh-CN" altLang="en-US" sz="2000" b="1" kern="100" dirty="0">
                <a:solidFill>
                  <a:srgbClr val="C00000"/>
                </a:solidFill>
                <a:latin typeface="Microsoft YaHei" panose="020B0503020204020204" pitchFamily="34" charset="-122"/>
                <a:ea typeface="Microsoft YaHei" panose="020B0503020204020204" pitchFamily="34" charset="-122"/>
              </a:rPr>
              <a:t>采用长效降压药足剂量或联合治疗控制夜间高血压。</a:t>
            </a:r>
            <a:r>
              <a:rPr lang="zh-CN" altLang="en-US" sz="2000" kern="100" dirty="0">
                <a:latin typeface="Microsoft YaHei" panose="020B0503020204020204" pitchFamily="34" charset="-122"/>
                <a:ea typeface="Microsoft YaHei" panose="020B0503020204020204" pitchFamily="34" charset="-122"/>
              </a:rPr>
              <a:t>（Ⅰ，B）</a:t>
            </a:r>
          </a:p>
          <a:p>
            <a:pPr marL="342900" indent="-342900">
              <a:lnSpc>
                <a:spcPct val="150000"/>
              </a:lnSpc>
              <a:buFont typeface="Arial" panose="020B0604020202020204" pitchFamily="34" charset="0"/>
              <a:buChar char="•"/>
            </a:pPr>
            <a:endParaRPr lang="zh-CN" altLang="en-US" sz="2000" kern="100" dirty="0">
              <a:latin typeface="Microsoft YaHei" panose="020B0503020204020204" pitchFamily="34" charset="-122"/>
              <a:ea typeface="Microsoft YaHei" panose="020B0503020204020204" pitchFamily="34" charset="-122"/>
            </a:endParaRPr>
          </a:p>
        </p:txBody>
      </p:sp>
      <p:grpSp>
        <p:nvGrpSpPr>
          <p:cNvPr id="2" name="组合 1">
            <a:extLst>
              <a:ext uri="{FF2B5EF4-FFF2-40B4-BE49-F238E27FC236}">
                <a16:creationId xmlns:a16="http://schemas.microsoft.com/office/drawing/2014/main" id="{A9A52398-D15B-B75F-C09F-687E0C7F665B}"/>
              </a:ext>
            </a:extLst>
          </p:cNvPr>
          <p:cNvGrpSpPr/>
          <p:nvPr/>
        </p:nvGrpSpPr>
        <p:grpSpPr>
          <a:xfrm>
            <a:off x="11016343" y="-71078"/>
            <a:ext cx="1360715" cy="911036"/>
            <a:chOff x="10809514" y="26404"/>
            <a:chExt cx="1375882" cy="914400"/>
          </a:xfrm>
        </p:grpSpPr>
        <p:pic>
          <p:nvPicPr>
            <p:cNvPr id="3" name="图形 2" descr="剪贴板">
              <a:extLst>
                <a:ext uri="{FF2B5EF4-FFF2-40B4-BE49-F238E27FC236}">
                  <a16:creationId xmlns:a16="http://schemas.microsoft.com/office/drawing/2014/main" id="{6B6BE70B-CA0A-FF95-FA93-3805D0D46E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4" name="文本框 3">
              <a:extLst>
                <a:ext uri="{FF2B5EF4-FFF2-40B4-BE49-F238E27FC236}">
                  <a16:creationId xmlns:a16="http://schemas.microsoft.com/office/drawing/2014/main" id="{DC944F3F-0786-E9D3-5A7C-3FD18D64499A}"/>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4116580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9"/>
          <p:cNvSpPr txBox="1"/>
          <p:nvPr/>
        </p:nvSpPr>
        <p:spPr>
          <a:xfrm>
            <a:off x="3711210" y="2049517"/>
            <a:ext cx="3207750" cy="3972141"/>
          </a:xfrm>
          <a:prstGeom prst="rect">
            <a:avLst/>
          </a:prstGeom>
          <a:solidFill>
            <a:srgbClr val="E5ECF2"/>
          </a:solidFill>
        </p:spPr>
        <p:txBody>
          <a:bodyPr wrap="square" lIns="216000" tIns="34281" rIns="216000" bIns="34281" rtlCol="0">
            <a:noAutofit/>
          </a:bodyPr>
          <a:lstStyle>
            <a:defPPr>
              <a:defRPr lang="zh-CN"/>
            </a:defPPr>
            <a:lvl1pPr marL="171450" lvl="0" indent="-171450">
              <a:lnSpc>
                <a:spcPct val="150000"/>
              </a:lnSpc>
              <a:spcBef>
                <a:spcPts val="0"/>
              </a:spcBef>
              <a:buFont typeface="Arial" panose="020B0604020202020204" pitchFamily="34" charset="0"/>
              <a:buChar char="•"/>
              <a:defRPr sz="1400" b="0">
                <a:latin typeface="微软雅黑" panose="020B0503020204020204" pitchFamily="34" charset="-122"/>
                <a:ea typeface="微软雅黑" panose="020B0503020204020204" pitchFamily="34" charset="-122"/>
                <a:cs typeface="+mj-cs"/>
              </a:defRPr>
            </a:lvl1pPr>
          </a:lstStyle>
          <a:p>
            <a:pPr algn="just"/>
            <a:r>
              <a:rPr lang="en" altLang="zh-CN" b="1" dirty="0">
                <a:solidFill>
                  <a:srgbClr val="C00000"/>
                </a:solidFill>
              </a:rPr>
              <a:t>24h ABPM</a:t>
            </a:r>
            <a:r>
              <a:rPr lang="zh-CN" altLang="en-US" b="1" dirty="0">
                <a:solidFill>
                  <a:srgbClr val="C00000"/>
                </a:solidFill>
              </a:rPr>
              <a:t>是夜间血压评估的常规方法，也是夜间高血压临床诊断的标准方法。</a:t>
            </a:r>
            <a:r>
              <a:rPr lang="zh-CN" altLang="en-US" dirty="0"/>
              <a:t>推荐将</a:t>
            </a:r>
            <a:r>
              <a:rPr lang="en" altLang="zh-CN" dirty="0"/>
              <a:t>ABPM</a:t>
            </a:r>
            <a:r>
              <a:rPr lang="zh-CN" altLang="en-US" dirty="0"/>
              <a:t>当天患者记录的睡眠时段定义为夜间时段。</a:t>
            </a:r>
            <a:endParaRPr lang="en-US" altLang="zh-CN" dirty="0"/>
          </a:p>
          <a:p>
            <a:pPr algn="just"/>
            <a:r>
              <a:rPr lang="zh-CN" altLang="zh-CN" sz="1400" dirty="0">
                <a:latin typeface="微软雅黑" panose="020B0503020204020204" pitchFamily="34" charset="-122"/>
                <a:ea typeface="微软雅黑" panose="020B0503020204020204" pitchFamily="34" charset="-122"/>
              </a:rPr>
              <a:t>近年来</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一些</a:t>
            </a:r>
            <a:r>
              <a:rPr lang="zh-CN" altLang="zh-CN" b="1" dirty="0">
                <a:solidFill>
                  <a:srgbClr val="C00000"/>
                </a:solidFill>
              </a:rPr>
              <a:t>新型家用上臂式电子血压计及新型腕式血压计也可用于家庭夜间血压评估</a:t>
            </a:r>
            <a:r>
              <a:rPr lang="zh-CN" altLang="en-US" b="1" dirty="0">
                <a:solidFill>
                  <a:srgbClr val="C00000"/>
                </a:solidFill>
              </a:rPr>
              <a:t>，</a:t>
            </a:r>
            <a:r>
              <a:rPr lang="zh-CN" altLang="zh-CN" sz="1400" dirty="0">
                <a:latin typeface="微软雅黑" panose="020B0503020204020204" pitchFamily="34" charset="-122"/>
                <a:ea typeface="微软雅黑" panose="020B0503020204020204" pitchFamily="34" charset="-122"/>
              </a:rPr>
              <a:t>用于筛查夜间高血压及对患者进行长期随访。</a:t>
            </a:r>
          </a:p>
        </p:txBody>
      </p:sp>
      <p:sp>
        <p:nvSpPr>
          <p:cNvPr id="2" name="标题 1">
            <a:extLst>
              <a:ext uri="{FF2B5EF4-FFF2-40B4-BE49-F238E27FC236}">
                <a16:creationId xmlns:a16="http://schemas.microsoft.com/office/drawing/2014/main" id="{FA5E5CCD-27A6-6B2D-E5DA-5CEC9EC0CD5F}"/>
              </a:ext>
            </a:extLst>
          </p:cNvPr>
          <p:cNvSpPr txBox="1">
            <a:spLocks/>
          </p:cNvSpPr>
          <p:nvPr/>
        </p:nvSpPr>
        <p:spPr>
          <a:xfrm>
            <a:off x="0" y="314571"/>
            <a:ext cx="12192000" cy="6920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夜间高血压</a:t>
            </a:r>
          </a:p>
        </p:txBody>
      </p:sp>
      <p:sp>
        <p:nvSpPr>
          <p:cNvPr id="4" name="文本框 3">
            <a:extLst>
              <a:ext uri="{FF2B5EF4-FFF2-40B4-BE49-F238E27FC236}">
                <a16:creationId xmlns:a16="http://schemas.microsoft.com/office/drawing/2014/main" id="{290018CF-6827-B567-58E9-BEF6DBB6573B}"/>
              </a:ext>
            </a:extLst>
          </p:cNvPr>
          <p:cNvSpPr txBox="1"/>
          <p:nvPr/>
        </p:nvSpPr>
        <p:spPr>
          <a:xfrm>
            <a:off x="774337" y="2049517"/>
            <a:ext cx="2741024" cy="3972141"/>
          </a:xfrm>
          <a:prstGeom prst="rect">
            <a:avLst/>
          </a:prstGeom>
          <a:solidFill>
            <a:srgbClr val="E5ECF2"/>
          </a:solidFill>
        </p:spPr>
        <p:txBody>
          <a:bodyPr wrap="square" lIns="216000" tIns="34281" rIns="216000" bIns="34281" rtlCol="0">
            <a:noAutofit/>
          </a:bodyPr>
          <a:lstStyle>
            <a:defPPr>
              <a:defRPr lang="zh-CN"/>
            </a:defPPr>
            <a:lvl1pPr marL="171450" lvl="0" indent="-171450">
              <a:lnSpc>
                <a:spcPct val="150000"/>
              </a:lnSpc>
              <a:spcBef>
                <a:spcPts val="0"/>
              </a:spcBef>
              <a:buFont typeface="Arial" panose="020B0604020202020204" pitchFamily="34" charset="0"/>
              <a:buChar char="•"/>
              <a:defRPr sz="1400" b="1">
                <a:solidFill>
                  <a:srgbClr val="004582"/>
                </a:solidFill>
                <a:latin typeface="微软雅黑" panose="020B0503020204020204" pitchFamily="34" charset="-122"/>
                <a:ea typeface="微软雅黑" panose="020B0503020204020204" pitchFamily="34" charset="-122"/>
                <a:cs typeface="+mj-cs"/>
              </a:defRPr>
            </a:lvl1pPr>
          </a:lstStyle>
          <a:p>
            <a:pPr algn="just"/>
            <a:r>
              <a:rPr lang="zh-CN" altLang="en-US" dirty="0">
                <a:solidFill>
                  <a:srgbClr val="C00000"/>
                </a:solidFill>
              </a:rPr>
              <a:t>夜间高血压的定义为</a:t>
            </a:r>
            <a:r>
              <a:rPr lang="en" altLang="zh-CN" dirty="0">
                <a:solidFill>
                  <a:srgbClr val="C00000"/>
                </a:solidFill>
              </a:rPr>
              <a:t>ABPM</a:t>
            </a:r>
            <a:r>
              <a:rPr lang="zh-CN" altLang="en-US" dirty="0">
                <a:solidFill>
                  <a:srgbClr val="C00000"/>
                </a:solidFill>
              </a:rPr>
              <a:t>提示夜间平均收缩压≥</a:t>
            </a:r>
            <a:r>
              <a:rPr lang="en-US" altLang="zh-CN" dirty="0">
                <a:solidFill>
                  <a:srgbClr val="C00000"/>
                </a:solidFill>
              </a:rPr>
              <a:t>120</a:t>
            </a:r>
            <a:r>
              <a:rPr lang="en" altLang="zh-CN" dirty="0">
                <a:solidFill>
                  <a:srgbClr val="C00000"/>
                </a:solidFill>
              </a:rPr>
              <a:t>mmHg</a:t>
            </a:r>
            <a:r>
              <a:rPr lang="zh-CN" altLang="en-US" dirty="0">
                <a:solidFill>
                  <a:srgbClr val="C00000"/>
                </a:solidFill>
              </a:rPr>
              <a:t>和</a:t>
            </a:r>
            <a:r>
              <a:rPr lang="en-US" altLang="zh-CN" dirty="0">
                <a:solidFill>
                  <a:srgbClr val="C00000"/>
                </a:solidFill>
              </a:rPr>
              <a:t>/</a:t>
            </a:r>
            <a:r>
              <a:rPr lang="zh-CN" altLang="en-US" dirty="0">
                <a:solidFill>
                  <a:srgbClr val="C00000"/>
                </a:solidFill>
              </a:rPr>
              <a:t>或舒张压≥</a:t>
            </a:r>
            <a:r>
              <a:rPr lang="en-US" altLang="zh-CN" dirty="0">
                <a:solidFill>
                  <a:srgbClr val="C00000"/>
                </a:solidFill>
              </a:rPr>
              <a:t>70</a:t>
            </a:r>
            <a:r>
              <a:rPr lang="en" altLang="zh-CN" dirty="0">
                <a:solidFill>
                  <a:srgbClr val="C00000"/>
                </a:solidFill>
              </a:rPr>
              <a:t>mmHg</a:t>
            </a:r>
            <a:r>
              <a:rPr lang="zh-CN" altLang="en" dirty="0">
                <a:solidFill>
                  <a:srgbClr val="C00000"/>
                </a:solidFill>
              </a:rPr>
              <a:t>，</a:t>
            </a:r>
            <a:r>
              <a:rPr lang="zh-CN" altLang="en-US" dirty="0">
                <a:solidFill>
                  <a:srgbClr val="C00000"/>
                </a:solidFill>
              </a:rPr>
              <a:t>不论其血压节律为勺型或非勺型，以及白天血压如何。</a:t>
            </a:r>
          </a:p>
        </p:txBody>
      </p:sp>
      <p:graphicFrame>
        <p:nvGraphicFramePr>
          <p:cNvPr id="30" name="表格 4">
            <a:extLst>
              <a:ext uri="{FF2B5EF4-FFF2-40B4-BE49-F238E27FC236}">
                <a16:creationId xmlns:a16="http://schemas.microsoft.com/office/drawing/2014/main" id="{6087A4BF-9C75-7C72-DC5A-5027833DB2A2}"/>
              </a:ext>
            </a:extLst>
          </p:cNvPr>
          <p:cNvGraphicFramePr>
            <a:graphicFrameLocks noGrp="1"/>
          </p:cNvGraphicFramePr>
          <p:nvPr>
            <p:extLst>
              <p:ext uri="{D42A27DB-BD31-4B8C-83A1-F6EECF244321}">
                <p14:modId xmlns:p14="http://schemas.microsoft.com/office/powerpoint/2010/main" val="2482742552"/>
              </p:ext>
            </p:extLst>
          </p:nvPr>
        </p:nvGraphicFramePr>
        <p:xfrm>
          <a:off x="774337" y="1309295"/>
          <a:ext cx="2741024" cy="664800"/>
        </p:xfrm>
        <a:graphic>
          <a:graphicData uri="http://schemas.openxmlformats.org/drawingml/2006/table">
            <a:tbl>
              <a:tblPr firstRow="1" bandRow="1">
                <a:tableStyleId>{5C22544A-7EE6-4342-B048-85BDC9FD1C3A}</a:tableStyleId>
              </a:tblPr>
              <a:tblGrid>
                <a:gridCol w="2741024">
                  <a:extLst>
                    <a:ext uri="{9D8B030D-6E8A-4147-A177-3AD203B41FA5}">
                      <a16:colId xmlns:a16="http://schemas.microsoft.com/office/drawing/2014/main" val="2328121710"/>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kern="1200" dirty="0">
                          <a:solidFill>
                            <a:schemeClr val="lt1"/>
                          </a:solidFill>
                          <a:latin typeface="Microsoft YaHei" panose="020B0503020204020204" pitchFamily="34" charset="-122"/>
                          <a:ea typeface="Microsoft YaHei" panose="020B0503020204020204" pitchFamily="34" charset="-122"/>
                          <a:cs typeface="+mn-cs"/>
                        </a:rPr>
                        <a:t>定义</a:t>
                      </a:r>
                    </a:p>
                  </a:txBody>
                  <a:tcPr marT="180000" marB="180000" anchor="b">
                    <a:solidFill>
                      <a:srgbClr val="004582"/>
                    </a:solidFill>
                  </a:tcPr>
                </a:tc>
                <a:extLst>
                  <a:ext uri="{0D108BD9-81ED-4DB2-BD59-A6C34878D82A}">
                    <a16:rowId xmlns:a16="http://schemas.microsoft.com/office/drawing/2014/main" val="1882590119"/>
                  </a:ext>
                </a:extLst>
              </a:tr>
            </a:tbl>
          </a:graphicData>
        </a:graphic>
      </p:graphicFrame>
      <p:sp>
        <p:nvSpPr>
          <p:cNvPr id="5" name="文本框 9">
            <a:extLst>
              <a:ext uri="{FF2B5EF4-FFF2-40B4-BE49-F238E27FC236}">
                <a16:creationId xmlns:a16="http://schemas.microsoft.com/office/drawing/2014/main" id="{4608BDA0-5820-CAB7-7531-36A917D7A400}"/>
              </a:ext>
            </a:extLst>
          </p:cNvPr>
          <p:cNvSpPr txBox="1"/>
          <p:nvPr/>
        </p:nvSpPr>
        <p:spPr>
          <a:xfrm>
            <a:off x="7113406" y="2049517"/>
            <a:ext cx="4265794" cy="3972141"/>
          </a:xfrm>
          <a:prstGeom prst="rect">
            <a:avLst/>
          </a:prstGeom>
          <a:solidFill>
            <a:srgbClr val="E5ECF2"/>
          </a:solidFill>
        </p:spPr>
        <p:txBody>
          <a:bodyPr wrap="square" lIns="216000" tIns="34281" rIns="216000" bIns="34281" rtlCol="0">
            <a:noAutofit/>
          </a:bodyPr>
          <a:lstStyle>
            <a:defPPr>
              <a:defRPr lang="zh-CN"/>
            </a:defPPr>
            <a:lvl1pPr marL="171450" lvl="0" indent="-171450">
              <a:lnSpc>
                <a:spcPct val="150000"/>
              </a:lnSpc>
              <a:spcBef>
                <a:spcPts val="0"/>
              </a:spcBef>
              <a:buFont typeface="Arial" panose="020B0604020202020204" pitchFamily="34" charset="0"/>
              <a:buChar char="•"/>
              <a:defRPr sz="1400" b="0">
                <a:latin typeface="微软雅黑" panose="020B0503020204020204" pitchFamily="34" charset="-122"/>
                <a:ea typeface="微软雅黑" panose="020B0503020204020204" pitchFamily="34" charset="-122"/>
                <a:cs typeface="+mj-cs"/>
              </a:defRPr>
            </a:lvl1pPr>
          </a:lstStyle>
          <a:p>
            <a:pPr algn="just"/>
            <a:r>
              <a:rPr lang="zh-CN" altLang="en-US" dirty="0"/>
              <a:t>夜间血压升高与正常血压人群、高血压、糖尿病及</a:t>
            </a:r>
            <a:r>
              <a:rPr lang="en" altLang="zh-CN" dirty="0"/>
              <a:t>CKD</a:t>
            </a:r>
            <a:r>
              <a:rPr lang="zh-CN" altLang="en-US" dirty="0"/>
              <a:t>患者无症状靶器官损害如</a:t>
            </a:r>
            <a:r>
              <a:rPr lang="en" altLang="zh-CN" dirty="0"/>
              <a:t>PWV</a:t>
            </a:r>
            <a:r>
              <a:rPr lang="zh-CN" altLang="en-US" dirty="0"/>
              <a:t>增快、颈动脉</a:t>
            </a:r>
            <a:r>
              <a:rPr lang="en" altLang="zh-CN" dirty="0"/>
              <a:t>IMT</a:t>
            </a:r>
            <a:r>
              <a:rPr lang="zh-CN" altLang="en-US" dirty="0"/>
              <a:t>增加、心肌肥厚等以及心、肾事件</a:t>
            </a:r>
            <a:r>
              <a:rPr lang="zh-CN" altLang="en-US" b="1" dirty="0"/>
              <a:t>风险增加密切相关</a:t>
            </a:r>
            <a:r>
              <a:rPr lang="zh-CN" altLang="en-US" dirty="0"/>
              <a:t>。</a:t>
            </a:r>
            <a:endParaRPr lang="en-US" altLang="zh-CN" dirty="0"/>
          </a:p>
          <a:p>
            <a:pPr algn="just"/>
            <a:r>
              <a:rPr lang="zh-CN" altLang="en-US" dirty="0"/>
              <a:t>夜间高血压患者</a:t>
            </a:r>
            <a:r>
              <a:rPr lang="zh-CN" altLang="en-US" b="1" dirty="0"/>
              <a:t>比夜间血压正常者更有可能发生心脏和颈动脉结构变化</a:t>
            </a:r>
            <a:r>
              <a:rPr lang="zh-CN" altLang="en-US" dirty="0"/>
              <a:t>。</a:t>
            </a:r>
            <a:endParaRPr lang="en-US" altLang="zh-CN" dirty="0"/>
          </a:p>
          <a:p>
            <a:pPr algn="just"/>
            <a:r>
              <a:rPr lang="zh-CN" altLang="en-US" b="1" dirty="0"/>
              <a:t>单纯夜间高血压与更高的靶器官损害和不良结局风险相关</a:t>
            </a:r>
            <a:r>
              <a:rPr lang="zh-CN" altLang="en-US" dirty="0"/>
              <a:t>。</a:t>
            </a:r>
            <a:endParaRPr lang="en-US" altLang="zh-CN" dirty="0"/>
          </a:p>
          <a:p>
            <a:pPr algn="just"/>
            <a:r>
              <a:rPr lang="zh-CN" altLang="en-US" dirty="0"/>
              <a:t>夜间血压被证实对不良结局（包括心血管事件和死亡）的</a:t>
            </a:r>
            <a:r>
              <a:rPr lang="zh-CN" altLang="en-US" b="1" dirty="0"/>
              <a:t>预测能力比白天血压甚至</a:t>
            </a:r>
            <a:r>
              <a:rPr lang="en-US" altLang="zh-CN" b="1" dirty="0"/>
              <a:t>24</a:t>
            </a:r>
            <a:r>
              <a:rPr lang="en" altLang="zh-CN" b="1" dirty="0"/>
              <a:t>h</a:t>
            </a:r>
            <a:r>
              <a:rPr lang="zh-CN" altLang="en-US" b="1" dirty="0"/>
              <a:t>血压更强</a:t>
            </a:r>
            <a:r>
              <a:rPr lang="zh-CN" altLang="en-US" dirty="0"/>
              <a:t>。</a:t>
            </a:r>
          </a:p>
        </p:txBody>
      </p:sp>
      <p:grpSp>
        <p:nvGrpSpPr>
          <p:cNvPr id="6" name="组合 5">
            <a:extLst>
              <a:ext uri="{FF2B5EF4-FFF2-40B4-BE49-F238E27FC236}">
                <a16:creationId xmlns:a16="http://schemas.microsoft.com/office/drawing/2014/main" id="{338BCEBF-98ED-142D-3C8E-5462318C089F}"/>
              </a:ext>
            </a:extLst>
          </p:cNvPr>
          <p:cNvGrpSpPr/>
          <p:nvPr/>
        </p:nvGrpSpPr>
        <p:grpSpPr>
          <a:xfrm>
            <a:off x="11016343" y="-71078"/>
            <a:ext cx="1360715" cy="911036"/>
            <a:chOff x="10809514" y="26404"/>
            <a:chExt cx="1375882" cy="914400"/>
          </a:xfrm>
        </p:grpSpPr>
        <p:pic>
          <p:nvPicPr>
            <p:cNvPr id="7" name="图形 6" descr="剪贴板">
              <a:extLst>
                <a:ext uri="{FF2B5EF4-FFF2-40B4-BE49-F238E27FC236}">
                  <a16:creationId xmlns:a16="http://schemas.microsoft.com/office/drawing/2014/main" id="{E23713C8-A20B-BAF3-1640-03310FA959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8" name="文本框 7">
              <a:extLst>
                <a:ext uri="{FF2B5EF4-FFF2-40B4-BE49-F238E27FC236}">
                  <a16:creationId xmlns:a16="http://schemas.microsoft.com/office/drawing/2014/main" id="{034D8B19-8CAA-A4CC-9871-455006A7ECF4}"/>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10" name="文本框 9">
            <a:extLst>
              <a:ext uri="{FF2B5EF4-FFF2-40B4-BE49-F238E27FC236}">
                <a16:creationId xmlns:a16="http://schemas.microsoft.com/office/drawing/2014/main" id="{EC170DC7-C9C4-57C0-A8A7-077925419992}"/>
              </a:ext>
            </a:extLst>
          </p:cNvPr>
          <p:cNvSpPr txBox="1"/>
          <p:nvPr/>
        </p:nvSpPr>
        <p:spPr>
          <a:xfrm>
            <a:off x="7113405" y="1306049"/>
            <a:ext cx="4265793" cy="671292"/>
          </a:xfrm>
          <a:prstGeom prst="rect">
            <a:avLst/>
          </a:prstGeom>
          <a:solidFill>
            <a:srgbClr val="004582"/>
          </a:solidFill>
        </p:spPr>
        <p:txBody>
          <a:bodyPr wrap="square" lIns="68562" tIns="180000" rIns="68562" bIns="180000" rtlCol="0" anchor="ctr">
            <a:spAutoFit/>
          </a:bodyPr>
          <a:lstStyle/>
          <a:p>
            <a:pPr marL="0" lvl="1" algn="ctr"/>
            <a:r>
              <a:rPr lang="zh-CN" altLang="en-US" sz="2000" b="1" dirty="0">
                <a:solidFill>
                  <a:schemeClr val="bg1"/>
                </a:solidFill>
                <a:latin typeface="微软雅黑" panose="020B0503020204020204" pitchFamily="34" charset="-122"/>
                <a:ea typeface="微软雅黑" panose="020B0503020204020204" pitchFamily="34" charset="-122"/>
              </a:rPr>
              <a:t>预后</a:t>
            </a:r>
          </a:p>
        </p:txBody>
      </p:sp>
      <p:sp>
        <p:nvSpPr>
          <p:cNvPr id="11" name="文本框 9">
            <a:extLst>
              <a:ext uri="{FF2B5EF4-FFF2-40B4-BE49-F238E27FC236}">
                <a16:creationId xmlns:a16="http://schemas.microsoft.com/office/drawing/2014/main" id="{B029BFE0-2854-4A6C-0C10-3F72CB8C3784}"/>
              </a:ext>
            </a:extLst>
          </p:cNvPr>
          <p:cNvSpPr txBox="1"/>
          <p:nvPr/>
        </p:nvSpPr>
        <p:spPr>
          <a:xfrm>
            <a:off x="3711210" y="1306049"/>
            <a:ext cx="3207750" cy="671292"/>
          </a:xfrm>
          <a:prstGeom prst="rect">
            <a:avLst/>
          </a:prstGeom>
          <a:solidFill>
            <a:srgbClr val="004582"/>
          </a:solidFill>
        </p:spPr>
        <p:txBody>
          <a:bodyPr wrap="square" lIns="68562" tIns="180000" rIns="68562" bIns="180000" rtlCol="0" anchor="ctr">
            <a:spAutoFit/>
          </a:bodyPr>
          <a:lstStyle/>
          <a:p>
            <a:pPr marL="0" lvl="1" algn="ctr"/>
            <a:r>
              <a:rPr lang="zh-CN" altLang="en-US" sz="2000" b="1" dirty="0">
                <a:solidFill>
                  <a:schemeClr val="bg1"/>
                </a:solidFill>
                <a:latin typeface="微软雅黑" panose="020B0503020204020204" pitchFamily="34" charset="-122"/>
                <a:ea typeface="微软雅黑" panose="020B0503020204020204" pitchFamily="34" charset="-122"/>
              </a:rPr>
              <a:t>评估</a:t>
            </a:r>
          </a:p>
        </p:txBody>
      </p:sp>
    </p:spTree>
    <p:extLst>
      <p:ext uri="{BB962C8B-B14F-4D97-AF65-F5344CB8AC3E}">
        <p14:creationId xmlns:p14="http://schemas.microsoft.com/office/powerpoint/2010/main" val="5723542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194178673"/>
              </p:ext>
            </p:extLst>
          </p:nvPr>
        </p:nvGraphicFramePr>
        <p:xfrm>
          <a:off x="909934" y="2062431"/>
          <a:ext cx="10540386" cy="2733138"/>
        </p:xfrm>
        <a:graphic>
          <a:graphicData uri="http://schemas.openxmlformats.org/drawingml/2006/table">
            <a:tbl>
              <a:tblPr firstRow="1" bandRow="1">
                <a:tableStyleId>{69012ECD-51FC-41F1-AA8D-1B2483CD663E}</a:tableStyleId>
              </a:tblPr>
              <a:tblGrid>
                <a:gridCol w="3112004">
                  <a:extLst>
                    <a:ext uri="{9D8B030D-6E8A-4147-A177-3AD203B41FA5}">
                      <a16:colId xmlns:a16="http://schemas.microsoft.com/office/drawing/2014/main" val="20001"/>
                    </a:ext>
                  </a:extLst>
                </a:gridCol>
                <a:gridCol w="7428382">
                  <a:extLst>
                    <a:ext uri="{9D8B030D-6E8A-4147-A177-3AD203B41FA5}">
                      <a16:colId xmlns:a16="http://schemas.microsoft.com/office/drawing/2014/main" val="20002"/>
                    </a:ext>
                  </a:extLst>
                </a:gridCol>
              </a:tblGrid>
              <a:tr h="758357">
                <a:tc>
                  <a:txBody>
                    <a:bodyPr/>
                    <a:lstStyle/>
                    <a:p>
                      <a:pPr algn="ctr">
                        <a:lnSpc>
                          <a:spcPct val="150000"/>
                        </a:lnSpc>
                      </a:pPr>
                      <a:r>
                        <a:rPr lang="zh-CN" altLang="en-US" sz="2000" kern="0" dirty="0">
                          <a:solidFill>
                            <a:schemeClr val="bg1"/>
                          </a:solidFill>
                          <a:effectLst/>
                          <a:latin typeface="Microsoft YaHei" panose="020B0503020204020204" pitchFamily="34" charset="-122"/>
                          <a:ea typeface="Microsoft YaHei" panose="020B0503020204020204" pitchFamily="34" charset="-122"/>
                        </a:rPr>
                        <a:t>分类</a:t>
                      </a:r>
                      <a:endParaRPr lang="zh-CN" sz="20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solidFill>
                      <a:srgbClr val="004582"/>
                    </a:solidFill>
                  </a:tcPr>
                </a:tc>
                <a:tc>
                  <a:txBody>
                    <a:bodyPr/>
                    <a:lstStyle/>
                    <a:p>
                      <a:pPr algn="ctr">
                        <a:lnSpc>
                          <a:spcPct val="150000"/>
                        </a:lnSpc>
                      </a:pPr>
                      <a:r>
                        <a:rPr lang="zh-CN" altLang="en-US" sz="2000" kern="0" dirty="0">
                          <a:solidFill>
                            <a:schemeClr val="bg1"/>
                          </a:solidFill>
                          <a:effectLst/>
                          <a:latin typeface="Microsoft YaHei" panose="020B0503020204020204" pitchFamily="34" charset="-122"/>
                          <a:ea typeface="Microsoft YaHei" panose="020B0503020204020204" pitchFamily="34" charset="-122"/>
                        </a:rPr>
                        <a:t>定义（血压</a:t>
                      </a:r>
                      <a:r>
                        <a:rPr lang="en-US" altLang="zh-CN" sz="2000" kern="0" dirty="0">
                          <a:solidFill>
                            <a:schemeClr val="bg1"/>
                          </a:solidFill>
                          <a:effectLst/>
                          <a:latin typeface="Microsoft YaHei" panose="020B0503020204020204" pitchFamily="34" charset="-122"/>
                          <a:ea typeface="Microsoft YaHei" panose="020B0503020204020204" pitchFamily="34" charset="-122"/>
                        </a:rPr>
                        <a:t>/mmHg</a:t>
                      </a:r>
                      <a:r>
                        <a:rPr lang="zh-CN" altLang="en-US" sz="2000" kern="0" dirty="0">
                          <a:solidFill>
                            <a:schemeClr val="bg1"/>
                          </a:solidFill>
                          <a:effectLst/>
                          <a:latin typeface="Microsoft YaHei" panose="020B0503020204020204" pitchFamily="34" charset="-122"/>
                          <a:ea typeface="Microsoft YaHei" panose="020B0503020204020204" pitchFamily="34" charset="-122"/>
                        </a:rPr>
                        <a:t>）</a:t>
                      </a:r>
                      <a:endParaRPr lang="zh-CN" sz="20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solidFill>
                      <a:srgbClr val="004582"/>
                    </a:solidFill>
                  </a:tcPr>
                </a:tc>
                <a:extLst>
                  <a:ext uri="{0D108BD9-81ED-4DB2-BD59-A6C34878D82A}">
                    <a16:rowId xmlns:a16="http://schemas.microsoft.com/office/drawing/2014/main" val="10000"/>
                  </a:ext>
                </a:extLst>
              </a:tr>
              <a:tr h="597140">
                <a:tc>
                  <a:txBody>
                    <a:bodyPr/>
                    <a:lstStyle/>
                    <a:p>
                      <a:pPr algn="ctr">
                        <a:lnSpc>
                          <a:spcPct val="150000"/>
                        </a:lnSpc>
                        <a:buClrTx/>
                        <a:buSzTx/>
                        <a:buFontTx/>
                      </a:pPr>
                      <a:r>
                        <a:rPr lang="zh-CN" altLang="en-US" sz="1800" kern="0" dirty="0">
                          <a:solidFill>
                            <a:schemeClr val="tx1"/>
                          </a:solidFill>
                          <a:effectLst/>
                          <a:latin typeface="Microsoft YaHei" panose="020B0503020204020204" pitchFamily="34" charset="-122"/>
                          <a:ea typeface="Microsoft YaHei" panose="020B0503020204020204" pitchFamily="34" charset="-122"/>
                        </a:rPr>
                        <a:t>日间</a:t>
                      </a:r>
                      <a:r>
                        <a:rPr lang="en-US" altLang="zh-CN" sz="1800" kern="0" dirty="0">
                          <a:solidFill>
                            <a:schemeClr val="tx1"/>
                          </a:solidFill>
                          <a:effectLst/>
                          <a:latin typeface="Microsoft YaHei" panose="020B0503020204020204" pitchFamily="34" charset="-122"/>
                          <a:ea typeface="Microsoft YaHei" panose="020B0503020204020204" pitchFamily="34" charset="-122"/>
                        </a:rPr>
                        <a:t>-</a:t>
                      </a:r>
                      <a:r>
                        <a:rPr lang="zh-CN" altLang="en-US" sz="1800" kern="0" dirty="0">
                          <a:solidFill>
                            <a:schemeClr val="tx1"/>
                          </a:solidFill>
                          <a:effectLst/>
                          <a:latin typeface="Microsoft YaHei" panose="020B0503020204020204" pitchFamily="34" charset="-122"/>
                          <a:ea typeface="Microsoft YaHei" panose="020B0503020204020204" pitchFamily="34" charset="-122"/>
                        </a:rPr>
                        <a:t>夜间持续性高血压</a:t>
                      </a:r>
                      <a:endParaRPr lang="zh-CN" altLang="en-US" sz="18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tc>
                  <a:txBody>
                    <a:bodyPr/>
                    <a:lstStyle/>
                    <a:p>
                      <a:pPr algn="ctr">
                        <a:lnSpc>
                          <a:spcPct val="150000"/>
                        </a:lnSpc>
                        <a:buClrTx/>
                        <a:buSzTx/>
                        <a:buFontTx/>
                      </a:pPr>
                      <a:r>
                        <a:rPr lang="en-US" altLang="zh-CN" sz="1800" kern="0" dirty="0">
                          <a:solidFill>
                            <a:schemeClr val="tx1"/>
                          </a:solidFill>
                          <a:effectLst/>
                          <a:latin typeface="Microsoft YaHei" panose="020B0503020204020204" pitchFamily="34" charset="-122"/>
                          <a:ea typeface="Microsoft YaHei" panose="020B0503020204020204" pitchFamily="34" charset="-122"/>
                        </a:rPr>
                        <a:t>ABPM</a:t>
                      </a:r>
                      <a:r>
                        <a:rPr lang="zh-CN" altLang="en-US" sz="1800" kern="0" dirty="0">
                          <a:solidFill>
                            <a:schemeClr val="tx1"/>
                          </a:solidFill>
                          <a:effectLst/>
                          <a:latin typeface="Microsoft YaHei" panose="020B0503020204020204" pitchFamily="34" charset="-122"/>
                          <a:ea typeface="Microsoft YaHei" panose="020B0503020204020204" pitchFamily="34" charset="-122"/>
                        </a:rPr>
                        <a:t>夜间血压≥</a:t>
                      </a:r>
                      <a:r>
                        <a:rPr lang="en-US" altLang="zh-CN" sz="1800" kern="0" dirty="0">
                          <a:solidFill>
                            <a:schemeClr val="tx1"/>
                          </a:solidFill>
                          <a:effectLst/>
                          <a:latin typeface="Microsoft YaHei" panose="020B0503020204020204" pitchFamily="34" charset="-122"/>
                          <a:ea typeface="Microsoft YaHei" panose="020B0503020204020204" pitchFamily="34" charset="-122"/>
                        </a:rPr>
                        <a:t>120/70</a:t>
                      </a:r>
                      <a:r>
                        <a:rPr lang="zh-CN" altLang="en-US" sz="1800" kern="0" dirty="0">
                          <a:solidFill>
                            <a:schemeClr val="tx1"/>
                          </a:solidFill>
                          <a:effectLst/>
                          <a:latin typeface="Microsoft YaHei" panose="020B0503020204020204" pitchFamily="34" charset="-122"/>
                          <a:ea typeface="Microsoft YaHei" panose="020B0503020204020204" pitchFamily="34" charset="-122"/>
                        </a:rPr>
                        <a:t>且白天血压≥</a:t>
                      </a:r>
                      <a:r>
                        <a:rPr lang="en-US" altLang="zh-CN" sz="1800" kern="0" dirty="0">
                          <a:solidFill>
                            <a:schemeClr val="tx1"/>
                          </a:solidFill>
                          <a:effectLst/>
                          <a:latin typeface="Microsoft YaHei" panose="020B0503020204020204" pitchFamily="34" charset="-122"/>
                          <a:ea typeface="Microsoft YaHei" panose="020B0503020204020204" pitchFamily="34" charset="-122"/>
                        </a:rPr>
                        <a:t>135/85</a:t>
                      </a:r>
                      <a:endParaRPr lang="en-US" altLang="zh-CN" sz="18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10001"/>
                  </a:ext>
                </a:extLst>
              </a:tr>
              <a:tr h="684221">
                <a:tc>
                  <a:txBody>
                    <a:bodyPr/>
                    <a:lstStyle/>
                    <a:p>
                      <a:pPr algn="ctr">
                        <a:lnSpc>
                          <a:spcPct val="150000"/>
                        </a:lnSpc>
                        <a:buClrTx/>
                        <a:buSzTx/>
                        <a:buFontTx/>
                      </a:pPr>
                      <a:r>
                        <a:rPr lang="zh-CN" altLang="en-US" sz="1800" kern="0" dirty="0">
                          <a:solidFill>
                            <a:schemeClr val="tx1"/>
                          </a:solidFill>
                          <a:effectLst/>
                          <a:latin typeface="Microsoft YaHei" panose="020B0503020204020204" pitchFamily="34" charset="-122"/>
                          <a:ea typeface="Microsoft YaHei" panose="020B0503020204020204" pitchFamily="34" charset="-122"/>
                        </a:rPr>
                        <a:t>单纯夜间高血压</a:t>
                      </a:r>
                      <a:endParaRPr lang="zh-CN" altLang="en-US" sz="18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tc>
                  <a:txBody>
                    <a:bodyPr/>
                    <a:lstStyle/>
                    <a:p>
                      <a:pPr algn="ctr">
                        <a:lnSpc>
                          <a:spcPct val="150000"/>
                        </a:lnSpc>
                      </a:pPr>
                      <a:r>
                        <a:rPr lang="en-US" altLang="zh-CN" sz="1800" kern="0" dirty="0">
                          <a:solidFill>
                            <a:schemeClr val="tx1"/>
                          </a:solidFill>
                          <a:effectLst/>
                          <a:latin typeface="Microsoft YaHei" panose="020B0503020204020204" pitchFamily="34" charset="-122"/>
                          <a:ea typeface="Microsoft YaHei" panose="020B0503020204020204" pitchFamily="34" charset="-122"/>
                        </a:rPr>
                        <a:t>ABPM</a:t>
                      </a:r>
                      <a:r>
                        <a:rPr lang="zh-CN" altLang="en-US" sz="1800" kern="0" dirty="0">
                          <a:solidFill>
                            <a:schemeClr val="tx1"/>
                          </a:solidFill>
                          <a:effectLst/>
                          <a:latin typeface="Microsoft YaHei" panose="020B0503020204020204" pitchFamily="34" charset="-122"/>
                          <a:ea typeface="Microsoft YaHei" panose="020B0503020204020204" pitchFamily="34" charset="-122"/>
                        </a:rPr>
                        <a:t>夜间血压≥</a:t>
                      </a:r>
                      <a:r>
                        <a:rPr lang="en-US" altLang="zh-CN" sz="1800" kern="0" dirty="0">
                          <a:solidFill>
                            <a:schemeClr val="tx1"/>
                          </a:solidFill>
                          <a:effectLst/>
                          <a:latin typeface="Microsoft YaHei" panose="020B0503020204020204" pitchFamily="34" charset="-122"/>
                          <a:ea typeface="Microsoft YaHei" panose="020B0503020204020204" pitchFamily="34" charset="-122"/>
                        </a:rPr>
                        <a:t>120/70</a:t>
                      </a:r>
                      <a:r>
                        <a:rPr lang="zh-CN" altLang="en-US" sz="1800" kern="0" dirty="0">
                          <a:solidFill>
                            <a:schemeClr val="tx1"/>
                          </a:solidFill>
                          <a:effectLst/>
                          <a:latin typeface="Microsoft YaHei" panose="020B0503020204020204" pitchFamily="34" charset="-122"/>
                          <a:ea typeface="Microsoft YaHei" panose="020B0503020204020204" pitchFamily="34" charset="-122"/>
                        </a:rPr>
                        <a:t>且白天血压</a:t>
                      </a:r>
                      <a:r>
                        <a:rPr lang="en-US" altLang="zh-CN" sz="1800" kern="0" dirty="0">
                          <a:solidFill>
                            <a:schemeClr val="tx1"/>
                          </a:solidFill>
                          <a:effectLst/>
                          <a:latin typeface="Microsoft YaHei" panose="020B0503020204020204" pitchFamily="34" charset="-122"/>
                          <a:ea typeface="Microsoft YaHei" panose="020B0503020204020204" pitchFamily="34" charset="-122"/>
                        </a:rPr>
                        <a:t>&lt;135/85</a:t>
                      </a:r>
                      <a:endParaRPr lang="en-US" altLang="zh-CN" sz="18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10002"/>
                  </a:ext>
                </a:extLst>
              </a:tr>
              <a:tr h="693420">
                <a:tc>
                  <a:txBody>
                    <a:bodyPr/>
                    <a:lstStyle/>
                    <a:p>
                      <a:pPr algn="ctr">
                        <a:lnSpc>
                          <a:spcPct val="150000"/>
                        </a:lnSpc>
                        <a:buClrTx/>
                        <a:buSzTx/>
                        <a:buFontTx/>
                      </a:pPr>
                      <a:r>
                        <a:rPr lang="zh-CN" altLang="en-US" sz="1800" kern="0" dirty="0">
                          <a:solidFill>
                            <a:schemeClr val="tx1"/>
                          </a:solidFill>
                          <a:effectLst/>
                          <a:latin typeface="Microsoft YaHei" panose="020B0503020204020204" pitchFamily="34" charset="-122"/>
                          <a:ea typeface="Microsoft YaHei" panose="020B0503020204020204" pitchFamily="34" charset="-122"/>
                        </a:rPr>
                        <a:t>未控制的夜间高血压</a:t>
                      </a:r>
                      <a:endParaRPr lang="zh-CN" altLang="en-US" sz="18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tc>
                  <a:txBody>
                    <a:bodyPr/>
                    <a:lstStyle/>
                    <a:p>
                      <a:pPr algn="ctr">
                        <a:lnSpc>
                          <a:spcPct val="150000"/>
                        </a:lnSpc>
                      </a:pPr>
                      <a:r>
                        <a:rPr lang="zh-CN" altLang="en-US" sz="1800" kern="0" dirty="0">
                          <a:solidFill>
                            <a:schemeClr val="tx1"/>
                          </a:solidFill>
                          <a:effectLst/>
                          <a:latin typeface="Microsoft YaHei" panose="020B0503020204020204" pitchFamily="34" charset="-122"/>
                          <a:ea typeface="Microsoft YaHei" panose="020B0503020204020204" pitchFamily="34" charset="-122"/>
                        </a:rPr>
                        <a:t>降压治疗后，</a:t>
                      </a:r>
                      <a:r>
                        <a:rPr lang="en-US" altLang="zh-CN" sz="1800" kern="0" dirty="0">
                          <a:solidFill>
                            <a:schemeClr val="tx1"/>
                          </a:solidFill>
                          <a:effectLst/>
                          <a:latin typeface="Microsoft YaHei" panose="020B0503020204020204" pitchFamily="34" charset="-122"/>
                          <a:ea typeface="Microsoft YaHei" panose="020B0503020204020204" pitchFamily="34" charset="-122"/>
                        </a:rPr>
                        <a:t>ABPM</a:t>
                      </a:r>
                      <a:r>
                        <a:rPr lang="zh-CN" altLang="en-US" sz="1800" kern="0" dirty="0">
                          <a:solidFill>
                            <a:schemeClr val="tx1"/>
                          </a:solidFill>
                          <a:effectLst/>
                          <a:latin typeface="Microsoft YaHei" panose="020B0503020204020204" pitchFamily="34" charset="-122"/>
                          <a:ea typeface="Microsoft YaHei" panose="020B0503020204020204" pitchFamily="34" charset="-122"/>
                        </a:rPr>
                        <a:t>夜间血压≥</a:t>
                      </a:r>
                      <a:r>
                        <a:rPr lang="en-US" altLang="zh-CN" sz="1800" kern="0" dirty="0">
                          <a:solidFill>
                            <a:schemeClr val="tx1"/>
                          </a:solidFill>
                          <a:effectLst/>
                          <a:latin typeface="Microsoft YaHei" panose="020B0503020204020204" pitchFamily="34" charset="-122"/>
                          <a:ea typeface="Microsoft YaHei" panose="020B0503020204020204" pitchFamily="34" charset="-122"/>
                        </a:rPr>
                        <a:t>120/70</a:t>
                      </a:r>
                      <a:r>
                        <a:rPr lang="zh-CN" altLang="en-US" sz="1800" kern="0" dirty="0">
                          <a:solidFill>
                            <a:schemeClr val="tx1"/>
                          </a:solidFill>
                          <a:effectLst/>
                          <a:latin typeface="Microsoft YaHei" panose="020B0503020204020204" pitchFamily="34" charset="-122"/>
                          <a:ea typeface="Microsoft YaHei" panose="020B0503020204020204" pitchFamily="34" charset="-122"/>
                        </a:rPr>
                        <a:t>且白天血压</a:t>
                      </a:r>
                      <a:r>
                        <a:rPr lang="en-US" altLang="zh-CN" sz="1800" kern="0" dirty="0">
                          <a:solidFill>
                            <a:schemeClr val="tx1"/>
                          </a:solidFill>
                          <a:effectLst/>
                          <a:latin typeface="Microsoft YaHei" panose="020B0503020204020204" pitchFamily="34" charset="-122"/>
                          <a:ea typeface="Microsoft YaHei" panose="020B0503020204020204" pitchFamily="34" charset="-122"/>
                        </a:rPr>
                        <a:t>&lt;135/85</a:t>
                      </a:r>
                      <a:endParaRPr lang="en-US" altLang="zh-CN" sz="1800" kern="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10003"/>
                  </a:ext>
                </a:extLst>
              </a:tr>
            </a:tbl>
          </a:graphicData>
        </a:graphic>
      </p:graphicFrame>
      <p:sp>
        <p:nvSpPr>
          <p:cNvPr id="5" name="标题 1">
            <a:extLst>
              <a:ext uri="{FF2B5EF4-FFF2-40B4-BE49-F238E27FC236}">
                <a16:creationId xmlns:a16="http://schemas.microsoft.com/office/drawing/2014/main" id="{2DB6CD58-D1B3-D6DB-247D-88823C798E5C}"/>
              </a:ext>
            </a:extLst>
          </p:cNvPr>
          <p:cNvSpPr txBox="1">
            <a:spLocks/>
          </p:cNvSpPr>
          <p:nvPr/>
        </p:nvSpPr>
        <p:spPr>
          <a:xfrm>
            <a:off x="0" y="564510"/>
            <a:ext cx="12191999" cy="61447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Microsoft YaHei" panose="020B0503020204020204" pitchFamily="34" charset="-122"/>
                <a:ea typeface="Microsoft YaHei" panose="020B0503020204020204" pitchFamily="34" charset="-122"/>
              </a:rPr>
              <a:t>夜间</a:t>
            </a:r>
            <a:r>
              <a:rPr lang="zh-CN" altLang="zh-CN" sz="3200" b="1" dirty="0">
                <a:latin typeface="Microsoft YaHei" panose="020B0503020204020204" pitchFamily="34" charset="-122"/>
                <a:ea typeface="Microsoft YaHei" panose="020B0503020204020204" pitchFamily="34" charset="-122"/>
              </a:rPr>
              <a:t>高血压分类</a:t>
            </a:r>
            <a:endParaRPr lang="zh-CN" altLang="en-US" sz="3200" b="1" dirty="0">
              <a:latin typeface="Microsoft YaHei" panose="020B0503020204020204" pitchFamily="34" charset="-122"/>
              <a:ea typeface="Microsoft YaHei" panose="020B0503020204020204" pitchFamily="34" charset="-122"/>
            </a:endParaRPr>
          </a:p>
        </p:txBody>
      </p:sp>
      <p:grpSp>
        <p:nvGrpSpPr>
          <p:cNvPr id="3" name="组合 2">
            <a:extLst>
              <a:ext uri="{FF2B5EF4-FFF2-40B4-BE49-F238E27FC236}">
                <a16:creationId xmlns:a16="http://schemas.microsoft.com/office/drawing/2014/main" id="{4ED3DA40-9BC4-60BD-174F-28181DB00274}"/>
              </a:ext>
            </a:extLst>
          </p:cNvPr>
          <p:cNvGrpSpPr/>
          <p:nvPr/>
        </p:nvGrpSpPr>
        <p:grpSpPr>
          <a:xfrm>
            <a:off x="11016343" y="-71078"/>
            <a:ext cx="1360715" cy="911036"/>
            <a:chOff x="10809514" y="26404"/>
            <a:chExt cx="1375882" cy="914400"/>
          </a:xfrm>
        </p:grpSpPr>
        <p:pic>
          <p:nvPicPr>
            <p:cNvPr id="4" name="图形 3" descr="剪贴板">
              <a:extLst>
                <a:ext uri="{FF2B5EF4-FFF2-40B4-BE49-F238E27FC236}">
                  <a16:creationId xmlns:a16="http://schemas.microsoft.com/office/drawing/2014/main" id="{333C9B46-5441-DACC-F4B4-4DB9B4934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6" name="文本框 5">
              <a:extLst>
                <a:ext uri="{FF2B5EF4-FFF2-40B4-BE49-F238E27FC236}">
                  <a16:creationId xmlns:a16="http://schemas.microsoft.com/office/drawing/2014/main" id="{F6EA8270-383D-7582-81EB-34D49EAFF5C5}"/>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3952728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5E5CCD-27A6-6B2D-E5DA-5CEC9EC0CD5F}"/>
              </a:ext>
            </a:extLst>
          </p:cNvPr>
          <p:cNvSpPr txBox="1">
            <a:spLocks/>
          </p:cNvSpPr>
          <p:nvPr/>
        </p:nvSpPr>
        <p:spPr>
          <a:xfrm>
            <a:off x="0" y="314571"/>
            <a:ext cx="12192000" cy="6920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夜间高血压的</a:t>
            </a:r>
            <a:r>
              <a:rPr lang="zh-CN" altLang="zh-CN" sz="3200" b="1" dirty="0">
                <a:latin typeface="微软雅黑" panose="020B0503020204020204" pitchFamily="34" charset="-122"/>
                <a:ea typeface="微软雅黑" panose="020B0503020204020204" pitchFamily="34" charset="-122"/>
                <a:cs typeface="+mj-cs"/>
              </a:rPr>
              <a:t>治疗原则</a:t>
            </a:r>
            <a:r>
              <a:rPr lang="zh-CN" altLang="en-US" sz="3200" b="1" dirty="0">
                <a:latin typeface="微软雅黑" panose="020B0503020204020204" pitchFamily="34" charset="-122"/>
                <a:ea typeface="微软雅黑" panose="020B0503020204020204" pitchFamily="34" charset="-122"/>
                <a:cs typeface="+mj-cs"/>
              </a:rPr>
              <a:t>与改善</a:t>
            </a:r>
            <a:r>
              <a:rPr lang="zh-CN" altLang="en-US" sz="3200" b="1" dirty="0">
                <a:latin typeface="微软雅黑" panose="020B0503020204020204" pitchFamily="34" charset="-122"/>
                <a:ea typeface="微软雅黑" panose="020B0503020204020204" pitchFamily="34" charset="-122"/>
              </a:rPr>
              <a:t>方法</a:t>
            </a:r>
          </a:p>
        </p:txBody>
      </p:sp>
      <p:graphicFrame>
        <p:nvGraphicFramePr>
          <p:cNvPr id="3" name="内容占位符 3">
            <a:extLst>
              <a:ext uri="{FF2B5EF4-FFF2-40B4-BE49-F238E27FC236}">
                <a16:creationId xmlns:a16="http://schemas.microsoft.com/office/drawing/2014/main" id="{4D921B1E-21C0-9822-5B49-09F5B29747DF}"/>
              </a:ext>
            </a:extLst>
          </p:cNvPr>
          <p:cNvGraphicFramePr>
            <a:graphicFrameLocks/>
          </p:cNvGraphicFramePr>
          <p:nvPr>
            <p:extLst>
              <p:ext uri="{D42A27DB-BD31-4B8C-83A1-F6EECF244321}">
                <p14:modId xmlns:p14="http://schemas.microsoft.com/office/powerpoint/2010/main" val="2567081804"/>
              </p:ext>
            </p:extLst>
          </p:nvPr>
        </p:nvGraphicFramePr>
        <p:xfrm>
          <a:off x="634587" y="2258435"/>
          <a:ext cx="10922826" cy="3766448"/>
        </p:xfrm>
        <a:graphic>
          <a:graphicData uri="http://schemas.openxmlformats.org/drawingml/2006/table">
            <a:tbl>
              <a:tblPr firstRow="1" bandRow="1">
                <a:tableStyleId>{21E4AEA4-8DFA-4A89-87EB-49C32662AFE0}</a:tableStyleId>
              </a:tblPr>
              <a:tblGrid>
                <a:gridCol w="10922826">
                  <a:extLst>
                    <a:ext uri="{9D8B030D-6E8A-4147-A177-3AD203B41FA5}">
                      <a16:colId xmlns:a16="http://schemas.microsoft.com/office/drawing/2014/main" val="20000"/>
                    </a:ext>
                  </a:extLst>
                </a:gridCol>
              </a:tblGrid>
              <a:tr h="5920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dirty="0">
                          <a:latin typeface="Microsoft YaHei" panose="020B0503020204020204" pitchFamily="34" charset="-122"/>
                          <a:ea typeface="Microsoft YaHei" panose="020B0503020204020204" pitchFamily="34" charset="-122"/>
                        </a:rPr>
                        <a:t>改善夜间高血压的方法</a:t>
                      </a:r>
                    </a:p>
                  </a:txBody>
                  <a:tcPr anchor="ctr">
                    <a:solidFill>
                      <a:srgbClr val="004582"/>
                    </a:solidFill>
                  </a:tcPr>
                </a:tc>
                <a:extLst>
                  <a:ext uri="{0D108BD9-81ED-4DB2-BD59-A6C34878D82A}">
                    <a16:rowId xmlns:a16="http://schemas.microsoft.com/office/drawing/2014/main" val="10000"/>
                  </a:ext>
                </a:extLst>
              </a:tr>
              <a:tr h="634880">
                <a:tc>
                  <a:txBody>
                    <a:bodyPr/>
                    <a:lstStyle/>
                    <a:p>
                      <a:pPr marL="0" marR="0" lvl="0" indent="0" algn="just" defTabSz="914400" rtl="0" eaLnBrk="1" fontAlgn="auto" latinLnBrk="0" hangingPunct="0">
                        <a:lnSpc>
                          <a:spcPct val="150000"/>
                        </a:lnSpc>
                        <a:spcBef>
                          <a:spcPts val="0"/>
                        </a:spcBef>
                        <a:spcAft>
                          <a:spcPts val="0"/>
                        </a:spcAft>
                        <a:buClrTx/>
                        <a:buSzTx/>
                        <a:buFont typeface="Arial" panose="020B0604020202020204" pitchFamily="34" charset="0"/>
                        <a:buNone/>
                        <a:tabLst/>
                        <a:defRPr/>
                      </a:pPr>
                      <a:r>
                        <a:rPr lang="en-US"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①</a:t>
                      </a: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 积极治疗原发疾病及伴发的临床疾病，如原发性醛固酮增多症、糖尿病、</a:t>
                      </a:r>
                      <a:r>
                        <a:rPr lang="en"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CKD</a:t>
                      </a:r>
                      <a:r>
                        <a:rPr lang="zh-CN" altLang="e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a:t>
                      </a:r>
                      <a:r>
                        <a:rPr lang="en"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OSAS</a:t>
                      </a: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等</a:t>
                      </a:r>
                      <a:r>
                        <a:rPr lang="en-US"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a:t>
                      </a:r>
                      <a:endPar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CFD6EA"/>
                    </a:solidFill>
                  </a:tcPr>
                </a:tc>
                <a:extLst>
                  <a:ext uri="{0D108BD9-81ED-4DB2-BD59-A6C34878D82A}">
                    <a16:rowId xmlns:a16="http://schemas.microsoft.com/office/drawing/2014/main" val="10001"/>
                  </a:ext>
                </a:extLst>
              </a:tr>
              <a:tr h="634880">
                <a:tc>
                  <a:txBody>
                    <a:bodyPr/>
                    <a:lstStyle/>
                    <a:p>
                      <a:pPr marL="0" marR="0" lvl="0" indent="0" algn="just" defTabSz="914400" rtl="0" eaLnBrk="1" fontAlgn="auto" latinLnBrk="0" hangingPunct="0">
                        <a:lnSpc>
                          <a:spcPct val="150000"/>
                        </a:lnSpc>
                        <a:spcBef>
                          <a:spcPts val="0"/>
                        </a:spcBef>
                        <a:spcAft>
                          <a:spcPts val="0"/>
                        </a:spcAft>
                        <a:buClrTx/>
                        <a:buSzTx/>
                        <a:buFont typeface="Arial" panose="020B0604020202020204" pitchFamily="34" charset="0"/>
                        <a:buNone/>
                        <a:tabLst/>
                        <a:defRPr/>
                      </a:pPr>
                      <a:r>
                        <a:rPr lang="en-US"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②</a:t>
                      </a: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 生活方式干预</a:t>
                      </a:r>
                      <a:r>
                        <a:rPr lang="en-US"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a:t>
                      </a: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如低钠富钾膳食、改善睡眠、减重等，有助于夜间血压控制</a:t>
                      </a:r>
                      <a:r>
                        <a:rPr lang="en-US"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a:t>
                      </a:r>
                      <a:endParaRPr lang="zh-CN" altLang="e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E9ECF5"/>
                    </a:solidFill>
                  </a:tcPr>
                </a:tc>
                <a:extLst>
                  <a:ext uri="{0D108BD9-81ED-4DB2-BD59-A6C34878D82A}">
                    <a16:rowId xmlns:a16="http://schemas.microsoft.com/office/drawing/2014/main" val="2557323846"/>
                  </a:ext>
                </a:extLst>
              </a:tr>
              <a:tr h="634880">
                <a:tc>
                  <a:txBody>
                    <a:bodyPr/>
                    <a:lstStyle/>
                    <a:p>
                      <a:pPr marL="0" marR="0" lvl="0" indent="0" algn="just" defTabSz="914400" rtl="0" eaLnBrk="1" fontAlgn="auto" latinLnBrk="0" hangingPunct="0">
                        <a:lnSpc>
                          <a:spcPct val="150000"/>
                        </a:lnSpc>
                        <a:spcBef>
                          <a:spcPts val="0"/>
                        </a:spcBef>
                        <a:spcAft>
                          <a:spcPts val="0"/>
                        </a:spcAft>
                        <a:buClrTx/>
                        <a:buSzTx/>
                        <a:buFont typeface="Arial" panose="020B0604020202020204" pitchFamily="34" charset="0"/>
                        <a:buNone/>
                        <a:tabLst/>
                        <a:defRPr/>
                      </a:pPr>
                      <a:r>
                        <a:rPr lang="en"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③</a:t>
                      </a: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 推荐长效降压药足量使用或两种及多种药物联合</a:t>
                      </a:r>
                      <a:r>
                        <a:rPr lang="en-US"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endPar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E9ECF5"/>
                    </a:solidFill>
                  </a:tcPr>
                </a:tc>
                <a:extLst>
                  <a:ext uri="{0D108BD9-81ED-4DB2-BD59-A6C34878D82A}">
                    <a16:rowId xmlns:a16="http://schemas.microsoft.com/office/drawing/2014/main" val="3451739602"/>
                  </a:ext>
                </a:extLst>
              </a:tr>
              <a:tr h="634880">
                <a:tc>
                  <a:txBody>
                    <a:bodyPr/>
                    <a:lstStyle/>
                    <a:p>
                      <a:pPr marL="0" marR="0" lvl="0" indent="0" algn="just" defTabSz="914400" rtl="0" eaLnBrk="1" fontAlgn="auto" latinLnBrk="0" hangingPunct="0">
                        <a:lnSpc>
                          <a:spcPct val="150000"/>
                        </a:lnSpc>
                        <a:spcBef>
                          <a:spcPts val="0"/>
                        </a:spcBef>
                        <a:spcAft>
                          <a:spcPts val="0"/>
                        </a:spcAft>
                        <a:buClrTx/>
                        <a:buSzTx/>
                        <a:buFont typeface="Arial" panose="020B0604020202020204" pitchFamily="34" charset="0"/>
                        <a:buNone/>
                        <a:tabLst/>
                        <a:defRPr/>
                      </a:pPr>
                      <a:r>
                        <a:rPr lang="en-US"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④</a:t>
                      </a: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 在可及前提下，优先采用具有控制夜间血压优势的降压药</a:t>
                      </a:r>
                      <a:r>
                        <a:rPr lang="en-US"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endPar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CFD6EA"/>
                    </a:solidFill>
                  </a:tcPr>
                </a:tc>
                <a:extLst>
                  <a:ext uri="{0D108BD9-81ED-4DB2-BD59-A6C34878D82A}">
                    <a16:rowId xmlns:a16="http://schemas.microsoft.com/office/drawing/2014/main" val="1280476274"/>
                  </a:ext>
                </a:extLst>
              </a:tr>
              <a:tr h="634880">
                <a:tc>
                  <a:txBody>
                    <a:bodyPr/>
                    <a:lstStyle/>
                    <a:p>
                      <a:pPr marL="0" marR="0" lvl="0" indent="0" algn="just" defTabSz="914400" rtl="0" eaLnBrk="1" fontAlgn="auto" latinLnBrk="0" hangingPunct="0">
                        <a:lnSpc>
                          <a:spcPct val="150000"/>
                        </a:lnSpc>
                        <a:spcBef>
                          <a:spcPts val="0"/>
                        </a:spcBef>
                        <a:spcAft>
                          <a:spcPts val="0"/>
                        </a:spcAft>
                        <a:buClrTx/>
                        <a:buSzTx/>
                        <a:buFont typeface="Arial" panose="020B0604020202020204" pitchFamily="34" charset="0"/>
                        <a:buNone/>
                        <a:tabLst/>
                        <a:defRPr/>
                      </a:pPr>
                      <a:r>
                        <a:rPr lang="en-US"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⑤</a:t>
                      </a: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 睡前服药能否更有效控制夜间高血压还需要进一步研究。</a:t>
                      </a:r>
                    </a:p>
                  </a:txBody>
                  <a:tcPr anchor="ctr">
                    <a:solidFill>
                      <a:srgbClr val="CFD6EA"/>
                    </a:solidFill>
                  </a:tcPr>
                </a:tc>
                <a:extLst>
                  <a:ext uri="{0D108BD9-81ED-4DB2-BD59-A6C34878D82A}">
                    <a16:rowId xmlns:a16="http://schemas.microsoft.com/office/drawing/2014/main" val="3311229043"/>
                  </a:ext>
                </a:extLst>
              </a:tr>
            </a:tbl>
          </a:graphicData>
        </a:graphic>
      </p:graphicFrame>
      <p:sp>
        <p:nvSpPr>
          <p:cNvPr id="5" name="文本框 4">
            <a:extLst>
              <a:ext uri="{FF2B5EF4-FFF2-40B4-BE49-F238E27FC236}">
                <a16:creationId xmlns:a16="http://schemas.microsoft.com/office/drawing/2014/main" id="{5D4A9FCB-199E-221C-18CF-48ADDB2E33A4}"/>
              </a:ext>
            </a:extLst>
          </p:cNvPr>
          <p:cNvSpPr txBox="1"/>
          <p:nvPr/>
        </p:nvSpPr>
        <p:spPr>
          <a:xfrm>
            <a:off x="2903" y="1238797"/>
            <a:ext cx="12192000" cy="787460"/>
          </a:xfrm>
          <a:prstGeom prst="rect">
            <a:avLst/>
          </a:prstGeom>
          <a:solidFill>
            <a:schemeClr val="bg1">
              <a:lumMod val="95000"/>
            </a:schemeClr>
          </a:solidFill>
          <a:ln>
            <a:noFill/>
          </a:ln>
        </p:spPr>
        <p:txBody>
          <a:bodyPr wrap="square">
            <a:spAutoFit/>
          </a:bodyPr>
          <a:lstStyle/>
          <a:p>
            <a:pPr marL="0" lvl="0" indent="0" algn="ctr">
              <a:lnSpc>
                <a:spcPct val="150000"/>
              </a:lnSpc>
              <a:spcBef>
                <a:spcPts val="0"/>
              </a:spcBef>
              <a:buNone/>
            </a:pPr>
            <a:r>
              <a:rPr lang="zh-CN" altLang="zh-CN" sz="1600" b="1" dirty="0">
                <a:solidFill>
                  <a:srgbClr val="004582"/>
                </a:solidFill>
                <a:latin typeface="微软雅黑" panose="020B0503020204020204" pitchFamily="34" charset="-122"/>
                <a:ea typeface="微软雅黑" panose="020B0503020204020204" pitchFamily="34" charset="-122"/>
                <a:cs typeface="+mj-cs"/>
              </a:rPr>
              <a:t>普通高血压的治疗原则同样适用于夜间高血压。</a:t>
            </a:r>
            <a:r>
              <a:rPr lang="zh-CN" altLang="zh-CN" sz="1600" dirty="0">
                <a:latin typeface="微软雅黑" panose="020B0503020204020204" pitchFamily="34" charset="-122"/>
                <a:ea typeface="微软雅黑" panose="020B0503020204020204" pitchFamily="34" charset="-122"/>
              </a:rPr>
              <a:t>原则上</a:t>
            </a:r>
            <a:r>
              <a:rPr lang="zh-CN" altLang="en-US" sz="1600" dirty="0">
                <a:latin typeface="微软雅黑" panose="020B0503020204020204" pitchFamily="34" charset="-122"/>
                <a:ea typeface="微软雅黑" panose="020B0503020204020204" pitchFamily="34" charset="-122"/>
              </a:rPr>
              <a:t>，</a:t>
            </a:r>
            <a:r>
              <a:rPr lang="zh-CN" altLang="zh-CN" sz="1600" b="1" dirty="0">
                <a:solidFill>
                  <a:srgbClr val="004582"/>
                </a:solidFill>
                <a:latin typeface="微软雅黑" panose="020B0503020204020204" pitchFamily="34" charset="-122"/>
                <a:ea typeface="微软雅黑" panose="020B0503020204020204" pitchFamily="34" charset="-122"/>
                <a:cs typeface="+mj-cs"/>
              </a:rPr>
              <a:t>应将夜间平均血压控制在&lt;120/70mmHg。</a:t>
            </a:r>
            <a:endParaRPr lang="en-US" altLang="zh-CN" sz="1600" b="1" dirty="0">
              <a:solidFill>
                <a:srgbClr val="004582"/>
              </a:solidFill>
              <a:latin typeface="微软雅黑" panose="020B0503020204020204" pitchFamily="34" charset="-122"/>
              <a:ea typeface="微软雅黑" panose="020B0503020204020204" pitchFamily="34" charset="-122"/>
              <a:cs typeface="+mj-cs"/>
            </a:endParaRPr>
          </a:p>
          <a:p>
            <a:pPr marL="0" lvl="0" indent="0" algn="ctr">
              <a:lnSpc>
                <a:spcPct val="150000"/>
              </a:lnSpc>
              <a:spcBef>
                <a:spcPts val="0"/>
              </a:spcBef>
              <a:buNone/>
            </a:pPr>
            <a:r>
              <a:rPr lang="zh-CN" altLang="zh-CN" sz="1600" dirty="0">
                <a:latin typeface="微软雅黑" panose="020B0503020204020204" pitchFamily="34" charset="-122"/>
                <a:ea typeface="微软雅黑" panose="020B0503020204020204" pitchFamily="34" charset="-122"/>
              </a:rPr>
              <a:t>可根据患者耐受情况</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适当调整</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合并冠心病、衰弱老年高血压患者等尤应注意。</a:t>
            </a:r>
          </a:p>
        </p:txBody>
      </p:sp>
      <p:grpSp>
        <p:nvGrpSpPr>
          <p:cNvPr id="4" name="组合 3">
            <a:extLst>
              <a:ext uri="{FF2B5EF4-FFF2-40B4-BE49-F238E27FC236}">
                <a16:creationId xmlns:a16="http://schemas.microsoft.com/office/drawing/2014/main" id="{2BD9B13E-F949-6FD4-C61F-9D0B6BBA71F8}"/>
              </a:ext>
            </a:extLst>
          </p:cNvPr>
          <p:cNvGrpSpPr/>
          <p:nvPr/>
        </p:nvGrpSpPr>
        <p:grpSpPr>
          <a:xfrm>
            <a:off x="11016343" y="-71078"/>
            <a:ext cx="1360715" cy="911036"/>
            <a:chOff x="10809514" y="26404"/>
            <a:chExt cx="1375882" cy="914400"/>
          </a:xfrm>
        </p:grpSpPr>
        <p:pic>
          <p:nvPicPr>
            <p:cNvPr id="6" name="图形 5" descr="剪贴板">
              <a:extLst>
                <a:ext uri="{FF2B5EF4-FFF2-40B4-BE49-F238E27FC236}">
                  <a16:creationId xmlns:a16="http://schemas.microsoft.com/office/drawing/2014/main" id="{77927F02-40BF-91EE-F5C2-757C992991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7" name="文本框 6">
              <a:extLst>
                <a:ext uri="{FF2B5EF4-FFF2-40B4-BE49-F238E27FC236}">
                  <a16:creationId xmlns:a16="http://schemas.microsoft.com/office/drawing/2014/main" id="{3134646C-7CBB-8C8E-B857-4C4E08AC03F3}"/>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0807446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p:nvPr>
        </p:nvSpPr>
        <p:spPr>
          <a:xfrm>
            <a:off x="476622" y="642832"/>
            <a:ext cx="10515600" cy="805874"/>
          </a:xfrm>
        </p:spPr>
        <p:txBody>
          <a:bodyPr>
            <a:normAutofit/>
          </a:bodyPr>
          <a:lstStyle/>
          <a:p>
            <a:r>
              <a:rPr lang="zh-CN" altLang="en-US" sz="3200" b="1" dirty="0">
                <a:solidFill>
                  <a:srgbClr val="004582"/>
                </a:solidFill>
                <a:latin typeface="微软雅黑" panose="020B0503020204020204" pitchFamily="34" charset="-122"/>
                <a:ea typeface="微软雅黑" panose="020B0503020204020204" pitchFamily="34" charset="-122"/>
              </a:rPr>
              <a:t>要点</a:t>
            </a:r>
            <a:r>
              <a:rPr lang="en-US" altLang="zh-CN" sz="3200" b="1" dirty="0">
                <a:solidFill>
                  <a:srgbClr val="004582"/>
                </a:solidFill>
                <a:latin typeface="微软雅黑" panose="020B0503020204020204" pitchFamily="34" charset="-122"/>
                <a:ea typeface="微软雅黑" panose="020B0503020204020204" pitchFamily="34" charset="-122"/>
              </a:rPr>
              <a:t>6E</a:t>
            </a:r>
            <a:r>
              <a:rPr lang="zh-CN" altLang="en-US" sz="3200" b="1" dirty="0">
                <a:solidFill>
                  <a:srgbClr val="004582"/>
                </a:solidFill>
                <a:latin typeface="微软雅黑" panose="020B0503020204020204" pitchFamily="34" charset="-122"/>
                <a:ea typeface="微软雅黑" panose="020B0503020204020204" pitchFamily="34" charset="-122"/>
              </a:rPr>
              <a:t>   单纯收缩期高血压（</a:t>
            </a:r>
            <a:r>
              <a:rPr lang="en-US" altLang="zh-CN" sz="3200" b="1" dirty="0">
                <a:solidFill>
                  <a:srgbClr val="004582"/>
                </a:solidFill>
                <a:latin typeface="微软雅黑" panose="020B0503020204020204" pitchFamily="34" charset="-122"/>
                <a:ea typeface="微软雅黑" panose="020B0503020204020204" pitchFamily="34" charset="-122"/>
              </a:rPr>
              <a:t> ISH </a:t>
            </a:r>
            <a:r>
              <a:rPr lang="zh-CN" altLang="en-US" sz="3200" b="1" dirty="0">
                <a:solidFill>
                  <a:srgbClr val="004582"/>
                </a:solidFill>
                <a:latin typeface="微软雅黑" panose="020B0503020204020204" pitchFamily="34" charset="-122"/>
                <a:ea typeface="微软雅黑" panose="020B0503020204020204" pitchFamily="34" charset="-122"/>
              </a:rPr>
              <a:t>）</a:t>
            </a:r>
          </a:p>
        </p:txBody>
      </p:sp>
      <p:sp>
        <p:nvSpPr>
          <p:cNvPr id="11" name="圆角矩形 10">
            <a:extLst>
              <a:ext uri="{FF2B5EF4-FFF2-40B4-BE49-F238E27FC236}">
                <a16:creationId xmlns:a16="http://schemas.microsoft.com/office/drawing/2014/main" id="{069F450C-1CAA-4358-142E-B3617C9274E8}"/>
              </a:ext>
            </a:extLst>
          </p:cNvPr>
          <p:cNvSpPr/>
          <p:nvPr/>
        </p:nvSpPr>
        <p:spPr>
          <a:xfrm>
            <a:off x="856215" y="1703294"/>
            <a:ext cx="10389781" cy="3226846"/>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4582"/>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BBBC3BE4-4069-31DF-139B-DE82110FE381}"/>
              </a:ext>
            </a:extLst>
          </p:cNvPr>
          <p:cNvSpPr/>
          <p:nvPr/>
        </p:nvSpPr>
        <p:spPr>
          <a:xfrm>
            <a:off x="1109988" y="1885093"/>
            <a:ext cx="9882234" cy="2807948"/>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000" b="1" kern="100" dirty="0">
                <a:solidFill>
                  <a:srgbClr val="C00000"/>
                </a:solidFill>
                <a:latin typeface="Microsoft YaHei" panose="020B0503020204020204" pitchFamily="34" charset="-122"/>
                <a:ea typeface="Microsoft YaHei" panose="020B0503020204020204" pitchFamily="34" charset="-122"/>
              </a:rPr>
              <a:t>推荐老年ISH目标收缩压为140~150 mmHg（Ⅰ，A），如耐受性良好，收缩压降到130~140 mmHg也是合理的</a:t>
            </a:r>
            <a:r>
              <a:rPr lang="zh-CN" altLang="en-US" sz="2000" kern="100" dirty="0">
                <a:latin typeface="Microsoft YaHei" panose="020B0503020204020204" pitchFamily="34" charset="-122"/>
                <a:ea typeface="Microsoft YaHei" panose="020B0503020204020204" pitchFamily="34" charset="-122"/>
              </a:rPr>
              <a:t>（Ⅱa，B）。</a:t>
            </a:r>
          </a:p>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应</a:t>
            </a:r>
            <a:r>
              <a:rPr lang="zh-CN" altLang="en-US" sz="2000" b="1" kern="100" dirty="0">
                <a:solidFill>
                  <a:srgbClr val="C00000"/>
                </a:solidFill>
                <a:latin typeface="Microsoft YaHei" panose="020B0503020204020204" pitchFamily="34" charset="-122"/>
                <a:ea typeface="Microsoft YaHei" panose="020B0503020204020204" pitchFamily="34" charset="-122"/>
              </a:rPr>
              <a:t>尽可能避免将舒张压降至＜70 mmHg</a:t>
            </a:r>
            <a:r>
              <a:rPr lang="zh-CN" altLang="en-US" sz="2000" kern="100" dirty="0">
                <a:latin typeface="Microsoft YaHei" panose="020B0503020204020204" pitchFamily="34" charset="-122"/>
                <a:ea typeface="Microsoft YaHei" panose="020B0503020204020204" pitchFamily="34" charset="-122"/>
              </a:rPr>
              <a:t>（Ⅲ，C），以防止器官灌注不足。</a:t>
            </a:r>
            <a:r>
              <a:rPr lang="zh-CN" altLang="en-US" sz="2000" b="1" kern="100" dirty="0">
                <a:solidFill>
                  <a:srgbClr val="C00000"/>
                </a:solidFill>
                <a:latin typeface="Microsoft YaHei" panose="020B0503020204020204" pitchFamily="34" charset="-122"/>
                <a:ea typeface="Microsoft YaHei" panose="020B0503020204020204" pitchFamily="34" charset="-122"/>
              </a:rPr>
              <a:t>控制收缩压仍然是改善这类患者预后的主要目标（Ⅰ，C）。</a:t>
            </a:r>
          </a:p>
          <a:p>
            <a:pPr marL="342900" indent="-342900">
              <a:lnSpc>
                <a:spcPct val="150000"/>
              </a:lnSpc>
              <a:buFont typeface="Arial" panose="020B0604020202020204" pitchFamily="34" charset="0"/>
              <a:buChar char="•"/>
            </a:pPr>
            <a:r>
              <a:rPr lang="zh-CN" altLang="en-US" sz="2000" b="1" kern="100" dirty="0">
                <a:solidFill>
                  <a:srgbClr val="C00000"/>
                </a:solidFill>
                <a:latin typeface="Microsoft YaHei" panose="020B0503020204020204" pitchFamily="34" charset="-122"/>
                <a:ea typeface="Microsoft YaHei" panose="020B0503020204020204" pitchFamily="34" charset="-122"/>
              </a:rPr>
              <a:t>青少年ISH应进行积极的生活方式干预，密切随访</a:t>
            </a:r>
            <a:r>
              <a:rPr lang="zh-CN" altLang="en-US" sz="2000" kern="100" dirty="0">
                <a:latin typeface="Microsoft YaHei" panose="020B0503020204020204" pitchFamily="34" charset="-122"/>
                <a:ea typeface="Microsoft YaHei" panose="020B0503020204020204" pitchFamily="34" charset="-122"/>
              </a:rPr>
              <a:t>（Ⅰ，C）；如存在诊室外血压高、中心血压高或合并其他危险因素，应考虑药物治疗（Ⅱa，C）。</a:t>
            </a:r>
          </a:p>
        </p:txBody>
      </p:sp>
      <p:grpSp>
        <p:nvGrpSpPr>
          <p:cNvPr id="2" name="组合 1">
            <a:extLst>
              <a:ext uri="{FF2B5EF4-FFF2-40B4-BE49-F238E27FC236}">
                <a16:creationId xmlns:a16="http://schemas.microsoft.com/office/drawing/2014/main" id="{5D0AF88A-60FE-BBD5-6F84-E9242A5D8533}"/>
              </a:ext>
            </a:extLst>
          </p:cNvPr>
          <p:cNvGrpSpPr/>
          <p:nvPr/>
        </p:nvGrpSpPr>
        <p:grpSpPr>
          <a:xfrm>
            <a:off x="11016343" y="-71078"/>
            <a:ext cx="1360715" cy="911036"/>
            <a:chOff x="10809514" y="26404"/>
            <a:chExt cx="1375882" cy="914400"/>
          </a:xfrm>
        </p:grpSpPr>
        <p:pic>
          <p:nvPicPr>
            <p:cNvPr id="3" name="图形 2" descr="剪贴板">
              <a:extLst>
                <a:ext uri="{FF2B5EF4-FFF2-40B4-BE49-F238E27FC236}">
                  <a16:creationId xmlns:a16="http://schemas.microsoft.com/office/drawing/2014/main" id="{B318615C-6334-0351-5955-A50E3329FC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4" name="文本框 3">
              <a:extLst>
                <a:ext uri="{FF2B5EF4-FFF2-40B4-BE49-F238E27FC236}">
                  <a16:creationId xmlns:a16="http://schemas.microsoft.com/office/drawing/2014/main" id="{5A8740F9-4FAB-852E-3C4D-509B94E24279}"/>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0839663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31123" y="1247818"/>
            <a:ext cx="935860" cy="843784"/>
            <a:chOff x="3720691" y="2824413"/>
            <a:chExt cx="1341120" cy="1209172"/>
          </a:xfrm>
        </p:grpSpPr>
        <p:sp>
          <p:nvSpPr>
            <p:cNvPr id="15"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6"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cxnSp>
        <p:nvCxnSpPr>
          <p:cNvPr id="18" name="直接连接符 17"/>
          <p:cNvCxnSpPr>
            <a:cxnSpLocks/>
          </p:cNvCxnSpPr>
          <p:nvPr/>
        </p:nvCxnSpPr>
        <p:spPr>
          <a:xfrm>
            <a:off x="952792" y="2238544"/>
            <a:ext cx="2637901"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9" name="TextBox 498"/>
          <p:cNvSpPr txBox="1"/>
          <p:nvPr/>
        </p:nvSpPr>
        <p:spPr>
          <a:xfrm>
            <a:off x="1354183" y="1670481"/>
            <a:ext cx="2236510"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rPr>
              <a:t>流行病及临床特点</a:t>
            </a:r>
          </a:p>
        </p:txBody>
      </p:sp>
      <p:sp>
        <p:nvSpPr>
          <p:cNvPr id="20" name="TextBox 503"/>
          <p:cNvSpPr txBox="1"/>
          <p:nvPr/>
        </p:nvSpPr>
        <p:spPr>
          <a:xfrm>
            <a:off x="769047" y="2414155"/>
            <a:ext cx="3005389" cy="3003515"/>
          </a:xfrm>
          <a:prstGeom prst="rect">
            <a:avLst/>
          </a:prstGeom>
          <a:noFill/>
        </p:spPr>
        <p:txBody>
          <a:bodyPr wrap="square" rtlCol="0">
            <a:spAutoFit/>
          </a:bodyPr>
          <a:lstStyle/>
          <a:p>
            <a:pPr marL="285750" lvl="0" indent="-2857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我国</a:t>
            </a:r>
            <a:r>
              <a:rPr lang="zh-CN" altLang="zh-CN" sz="1600" b="1" dirty="0">
                <a:latin typeface="微软雅黑" panose="020B0503020204020204" pitchFamily="34" charset="-122"/>
                <a:ea typeface="微软雅黑" panose="020B0503020204020204" pitchFamily="34" charset="-122"/>
              </a:rPr>
              <a:t>60岁以上老年人中</a:t>
            </a:r>
            <a:r>
              <a:rPr lang="zh-CN" altLang="zh-CN" sz="1600" dirty="0">
                <a:latin typeface="微软雅黑" panose="020B0503020204020204" pitchFamily="34" charset="-122"/>
                <a:ea typeface="微软雅黑" panose="020B0503020204020204" pitchFamily="34" charset="-122"/>
              </a:rPr>
              <a:t>ISH患病率为</a:t>
            </a:r>
            <a:r>
              <a:rPr lang="zh-CN" altLang="zh-CN" sz="1600" b="1" dirty="0">
                <a:latin typeface="微软雅黑" panose="020B0503020204020204" pitchFamily="34" charset="-122"/>
                <a:ea typeface="微软雅黑" panose="020B0503020204020204" pitchFamily="34" charset="-122"/>
              </a:rPr>
              <a:t>30.33%。</a:t>
            </a:r>
          </a:p>
          <a:p>
            <a:pPr marL="285750" lvl="0" indent="-2857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老年ISH具有</a:t>
            </a:r>
            <a:r>
              <a:rPr lang="zh-CN" altLang="zh-CN" sz="1600" b="1" dirty="0">
                <a:solidFill>
                  <a:srgbClr val="C00000"/>
                </a:solidFill>
                <a:latin typeface="微软雅黑" panose="020B0503020204020204" pitchFamily="34" charset="-122"/>
                <a:ea typeface="微软雅黑" panose="020B0503020204020204" pitchFamily="34" charset="-122"/>
              </a:rPr>
              <a:t>BPV高</a:t>
            </a:r>
            <a:r>
              <a:rPr lang="zh-CN" altLang="zh-CN" sz="1600" dirty="0">
                <a:latin typeface="微软雅黑" panose="020B0503020204020204" pitchFamily="34" charset="-122"/>
                <a:ea typeface="微软雅黑" panose="020B0503020204020204" pitchFamily="34" charset="-122"/>
              </a:rPr>
              <a:t>的特点</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并且在诊室血压测量中常出现明显的</a:t>
            </a:r>
            <a:r>
              <a:rPr lang="zh-CN" altLang="zh-CN" sz="1600" b="1" dirty="0">
                <a:solidFill>
                  <a:srgbClr val="C00000"/>
                </a:solidFill>
                <a:latin typeface="微软雅黑" panose="020B0503020204020204" pitchFamily="34" charset="-122"/>
                <a:ea typeface="微软雅黑" panose="020B0503020204020204" pitchFamily="34" charset="-122"/>
              </a:rPr>
              <a:t>白大衣效应</a:t>
            </a:r>
            <a:r>
              <a:rPr lang="zh-CN"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lvl="0" indent="-2857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推荐进行多次诊室血压测量或诊室外血压监测</a:t>
            </a:r>
            <a:r>
              <a:rPr lang="zh-CN" altLang="en-US" sz="1600" dirty="0">
                <a:latin typeface="微软雅黑" panose="020B0503020204020204" pitchFamily="34" charset="-122"/>
                <a:ea typeface="微软雅黑" panose="020B0503020204020204" pitchFamily="34" charset="-122"/>
              </a:rPr>
              <a:t>，</a:t>
            </a:r>
            <a:r>
              <a:rPr lang="zh-CN" altLang="zh-CN" sz="1600" b="1" dirty="0">
                <a:latin typeface="微软雅黑" panose="020B0503020204020204" pitchFamily="34" charset="-122"/>
                <a:ea typeface="微软雅黑" panose="020B0503020204020204" pitchFamily="34" charset="-122"/>
              </a:rPr>
              <a:t>中心动脉压测量</a:t>
            </a:r>
            <a:r>
              <a:rPr lang="zh-CN" altLang="zh-CN" sz="1600" dirty="0">
                <a:latin typeface="微软雅黑" panose="020B0503020204020204" pitchFamily="34" charset="-122"/>
                <a:ea typeface="微软雅黑" panose="020B0503020204020204" pitchFamily="34" charset="-122"/>
              </a:rPr>
              <a:t>也有助于检测ISH</a:t>
            </a:r>
            <a:r>
              <a:rPr lang="zh-CN" altLang="zh-CN" sz="1600" b="1" dirty="0">
                <a:solidFill>
                  <a:srgbClr val="004582"/>
                </a:solidFill>
                <a:latin typeface="微软雅黑" panose="020B0503020204020204" pitchFamily="34" charset="-122"/>
                <a:ea typeface="微软雅黑" panose="020B0503020204020204" pitchFamily="34" charset="-122"/>
                <a:cs typeface="+mj-cs"/>
              </a:rPr>
              <a:t>。</a:t>
            </a:r>
          </a:p>
        </p:txBody>
      </p:sp>
      <p:grpSp>
        <p:nvGrpSpPr>
          <p:cNvPr id="21" name="组合 20"/>
          <p:cNvGrpSpPr/>
          <p:nvPr/>
        </p:nvGrpSpPr>
        <p:grpSpPr>
          <a:xfrm>
            <a:off x="7873318" y="1259981"/>
            <a:ext cx="935860" cy="843784"/>
            <a:chOff x="3720691" y="2824413"/>
            <a:chExt cx="1341120" cy="1209172"/>
          </a:xfrm>
        </p:grpSpPr>
        <p:sp>
          <p:nvSpPr>
            <p:cNvPr id="22"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3"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26" name="TextBox 498"/>
          <p:cNvSpPr txBox="1"/>
          <p:nvPr/>
        </p:nvSpPr>
        <p:spPr>
          <a:xfrm>
            <a:off x="9066213" y="1681873"/>
            <a:ext cx="697627"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rPr>
              <a:t>治疗</a:t>
            </a:r>
          </a:p>
        </p:txBody>
      </p:sp>
      <p:sp>
        <p:nvSpPr>
          <p:cNvPr id="27" name="TextBox 503"/>
          <p:cNvSpPr txBox="1"/>
          <p:nvPr/>
        </p:nvSpPr>
        <p:spPr>
          <a:xfrm>
            <a:off x="8270881" y="2414155"/>
            <a:ext cx="3152071" cy="3742178"/>
          </a:xfrm>
          <a:prstGeom prst="rect">
            <a:avLst/>
          </a:prstGeom>
          <a:noFill/>
        </p:spPr>
        <p:txBody>
          <a:bodyPr wrap="square" rtlCol="0">
            <a:spAutoFit/>
          </a:bodyPr>
          <a:lstStyle/>
          <a:p>
            <a:pPr marL="285750" lvl="0" indent="-285750">
              <a:lnSpc>
                <a:spcPct val="150000"/>
              </a:lnSpc>
              <a:spcBef>
                <a:spcPts val="0"/>
              </a:spcBef>
              <a:buFont typeface="Arial" panose="020B0604020202020204" pitchFamily="34" charset="0"/>
              <a:buChar char="•"/>
            </a:pPr>
            <a:r>
              <a:rPr lang="zh-CN" altLang="zh-CN" sz="1600" b="1" dirty="0">
                <a:latin typeface="微软雅黑" panose="020B0503020204020204" pitchFamily="34" charset="-122"/>
                <a:ea typeface="微软雅黑" panose="020B0503020204020204" pitchFamily="34" charset="-122"/>
                <a:cs typeface="+mj-cs"/>
              </a:rPr>
              <a:t>推荐</a:t>
            </a:r>
            <a:r>
              <a:rPr lang="zh-CN" altLang="zh-CN" sz="1600" b="1" dirty="0">
                <a:solidFill>
                  <a:srgbClr val="C00000"/>
                </a:solidFill>
                <a:latin typeface="微软雅黑" panose="020B0503020204020204" pitchFamily="34" charset="-122"/>
                <a:ea typeface="微软雅黑" panose="020B0503020204020204" pitchFamily="34" charset="-122"/>
                <a:cs typeface="+mj-cs"/>
              </a:rPr>
              <a:t>CCB</a:t>
            </a:r>
            <a:r>
              <a:rPr lang="zh-CN" altLang="zh-CN" sz="1600" b="1" dirty="0">
                <a:latin typeface="微软雅黑" panose="020B0503020204020204" pitchFamily="34" charset="-122"/>
                <a:ea typeface="微软雅黑" panose="020B0503020204020204" pitchFamily="34" charset="-122"/>
                <a:cs typeface="+mj-cs"/>
              </a:rPr>
              <a:t>和</a:t>
            </a:r>
            <a:r>
              <a:rPr lang="zh-CN" altLang="zh-CN" sz="1600" b="1" dirty="0">
                <a:solidFill>
                  <a:srgbClr val="C00000"/>
                </a:solidFill>
                <a:latin typeface="微软雅黑" panose="020B0503020204020204" pitchFamily="34" charset="-122"/>
                <a:ea typeface="微软雅黑" panose="020B0503020204020204" pitchFamily="34" charset="-122"/>
                <a:cs typeface="+mj-cs"/>
              </a:rPr>
              <a:t>噻嗪类利尿剂</a:t>
            </a:r>
            <a:r>
              <a:rPr lang="zh-CN" altLang="zh-CN" sz="1600" b="1" dirty="0">
                <a:latin typeface="微软雅黑" panose="020B0503020204020204" pitchFamily="34" charset="-122"/>
                <a:ea typeface="微软雅黑" panose="020B0503020204020204" pitchFamily="34" charset="-122"/>
                <a:cs typeface="+mj-cs"/>
              </a:rPr>
              <a:t>作为治疗ISH的首选药物；</a:t>
            </a:r>
            <a:endParaRPr lang="en-US" altLang="zh-CN" sz="1600" b="1" dirty="0">
              <a:latin typeface="微软雅黑" panose="020B0503020204020204" pitchFamily="34" charset="-122"/>
              <a:ea typeface="微软雅黑" panose="020B0503020204020204" pitchFamily="34" charset="-122"/>
              <a:cs typeface="+mj-cs"/>
            </a:endParaRPr>
          </a:p>
          <a:p>
            <a:pPr marL="285750" lvl="0" indent="-285750">
              <a:lnSpc>
                <a:spcPct val="150000"/>
              </a:lnSpc>
              <a:spcBef>
                <a:spcPts val="0"/>
              </a:spcBef>
              <a:buFont typeface="Arial" panose="020B0604020202020204" pitchFamily="34" charset="0"/>
              <a:buChar char="•"/>
            </a:pPr>
            <a:r>
              <a:rPr lang="zh-CN" altLang="zh-CN" sz="1600" b="1" dirty="0">
                <a:latin typeface="微软雅黑" panose="020B0503020204020204" pitchFamily="34" charset="-122"/>
                <a:ea typeface="微软雅黑" panose="020B0503020204020204" pitchFamily="34" charset="-122"/>
              </a:rPr>
              <a:t>ACEI/ARB</a:t>
            </a:r>
            <a:r>
              <a:rPr lang="zh-CN" altLang="zh-CN" sz="1600" dirty="0">
                <a:latin typeface="微软雅黑" panose="020B0503020204020204" pitchFamily="34" charset="-122"/>
                <a:ea typeface="微软雅黑" panose="020B0503020204020204" pitchFamily="34" charset="-122"/>
              </a:rPr>
              <a:t>的疗效较差</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但当患者有明显的适应证如心力衰竭、冠状动脉疾病、CKD、代谢综合征和糖尿病时</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仍应该作为初始药物。</a:t>
            </a:r>
          </a:p>
          <a:p>
            <a:pPr marL="285750" lvl="0" indent="-285750">
              <a:lnSpc>
                <a:spcPct val="150000"/>
              </a:lnSpc>
              <a:spcBef>
                <a:spcPts val="0"/>
              </a:spcBef>
              <a:buFont typeface="Arial" panose="020B0604020202020204" pitchFamily="34" charset="0"/>
              <a:buChar char="•"/>
            </a:pPr>
            <a:r>
              <a:rPr lang="zh-CN" altLang="zh-CN" sz="1600" b="1" dirty="0">
                <a:latin typeface="微软雅黑" panose="020B0503020204020204" pitchFamily="34" charset="-122"/>
                <a:ea typeface="微软雅黑" panose="020B0503020204020204" pitchFamily="34" charset="-122"/>
                <a:cs typeface="+mj-cs"/>
              </a:rPr>
              <a:t>双药联合起始治疗的一般建议也适用于</a:t>
            </a:r>
            <a:r>
              <a:rPr lang="zh-CN" altLang="zh-CN" sz="1600" dirty="0">
                <a:latin typeface="微软雅黑" panose="020B0503020204020204" pitchFamily="34" charset="-122"/>
                <a:ea typeface="微软雅黑" panose="020B0503020204020204" pitchFamily="34" charset="-122"/>
                <a:cs typeface="+mj-cs"/>
              </a:rPr>
              <a:t>非衰弱的老年ISH患者。</a:t>
            </a:r>
          </a:p>
        </p:txBody>
      </p:sp>
      <p:sp>
        <p:nvSpPr>
          <p:cNvPr id="29" name="Freeform 5"/>
          <p:cNvSpPr/>
          <p:nvPr/>
        </p:nvSpPr>
        <p:spPr bwMode="auto">
          <a:xfrm rot="1855731">
            <a:off x="3998990" y="1214246"/>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32" name="TextBox 498"/>
          <p:cNvSpPr txBox="1"/>
          <p:nvPr/>
        </p:nvSpPr>
        <p:spPr>
          <a:xfrm>
            <a:off x="5120772" y="1669710"/>
            <a:ext cx="1210588"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rPr>
              <a:t>降压目标</a:t>
            </a:r>
            <a:endPar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TextBox 503"/>
          <p:cNvSpPr txBox="1"/>
          <p:nvPr/>
        </p:nvSpPr>
        <p:spPr>
          <a:xfrm>
            <a:off x="4335093" y="2414155"/>
            <a:ext cx="3422444" cy="3372783"/>
          </a:xfrm>
          <a:prstGeom prst="rect">
            <a:avLst/>
          </a:prstGeom>
          <a:noFill/>
        </p:spPr>
        <p:txBody>
          <a:bodyPr wrap="square" rtlCol="0">
            <a:spAutoFit/>
          </a:bodyPr>
          <a:lstStyle/>
          <a:p>
            <a:pPr marL="285750" lvl="0" indent="-285750">
              <a:lnSpc>
                <a:spcPct val="150000"/>
              </a:lnSpc>
              <a:spcBef>
                <a:spcPts val="0"/>
              </a:spcBef>
              <a:buFont typeface="Arial" panose="020B0604020202020204" pitchFamily="34" charset="0"/>
              <a:buChar char="•"/>
            </a:pPr>
            <a:r>
              <a:rPr lang="zh-CN" altLang="zh-CN" sz="1600" b="1" dirty="0">
                <a:latin typeface="微软雅黑" panose="020B0503020204020204" pitchFamily="34" charset="-122"/>
                <a:ea typeface="微软雅黑" panose="020B0503020204020204" pitchFamily="34" charset="-122"/>
                <a:cs typeface="+mj-cs"/>
              </a:rPr>
              <a:t>目标</a:t>
            </a:r>
            <a:r>
              <a:rPr lang="en-US" altLang="zh-CN" sz="1600" b="1" dirty="0">
                <a:latin typeface="微软雅黑" panose="020B0503020204020204" pitchFamily="34" charset="-122"/>
                <a:ea typeface="微软雅黑" panose="020B0503020204020204" pitchFamily="34" charset="-122"/>
                <a:cs typeface="+mj-cs"/>
              </a:rPr>
              <a:t>SBP</a:t>
            </a:r>
            <a:r>
              <a:rPr lang="zh-CN" altLang="zh-CN" sz="1600" b="1" dirty="0">
                <a:latin typeface="微软雅黑" panose="020B0503020204020204" pitchFamily="34" charset="-122"/>
                <a:ea typeface="微软雅黑" panose="020B0503020204020204" pitchFamily="34" charset="-122"/>
                <a:cs typeface="+mj-cs"/>
              </a:rPr>
              <a:t>为</a:t>
            </a:r>
            <a:r>
              <a:rPr lang="zh-CN" altLang="zh-CN" sz="1600" b="1" dirty="0">
                <a:solidFill>
                  <a:srgbClr val="C00000"/>
                </a:solidFill>
                <a:latin typeface="微软雅黑" panose="020B0503020204020204" pitchFamily="34" charset="-122"/>
                <a:ea typeface="微软雅黑" panose="020B0503020204020204" pitchFamily="34" charset="-122"/>
                <a:cs typeface="+mj-cs"/>
              </a:rPr>
              <a:t>140~150mmHg</a:t>
            </a:r>
            <a:r>
              <a:rPr lang="zh-CN" altLang="en-US" sz="1600" b="1" dirty="0">
                <a:latin typeface="微软雅黑" panose="020B0503020204020204" pitchFamily="34" charset="-122"/>
                <a:ea typeface="微软雅黑" panose="020B0503020204020204" pitchFamily="34" charset="-122"/>
                <a:cs typeface="+mj-cs"/>
              </a:rPr>
              <a:t>，</a:t>
            </a:r>
            <a:r>
              <a:rPr lang="zh-CN" altLang="zh-CN" sz="1600" dirty="0">
                <a:latin typeface="微软雅黑" panose="020B0503020204020204" pitchFamily="34" charset="-122"/>
                <a:ea typeface="微软雅黑" panose="020B0503020204020204" pitchFamily="34" charset="-122"/>
                <a:cs typeface="+mj-cs"/>
              </a:rPr>
              <a:t>如耐受良好</a:t>
            </a:r>
            <a:r>
              <a:rPr lang="zh-CN" altLang="en-US" sz="1600" dirty="0">
                <a:latin typeface="微软雅黑" panose="020B0503020204020204" pitchFamily="34" charset="-122"/>
                <a:ea typeface="微软雅黑" panose="020B0503020204020204" pitchFamily="34" charset="-122"/>
                <a:cs typeface="+mj-cs"/>
              </a:rPr>
              <a:t>，</a:t>
            </a:r>
            <a:r>
              <a:rPr lang="en-US" altLang="zh-CN" sz="1600" dirty="0">
                <a:latin typeface="微软雅黑" panose="020B0503020204020204" pitchFamily="34" charset="-122"/>
                <a:ea typeface="微软雅黑" panose="020B0503020204020204" pitchFamily="34" charset="-122"/>
                <a:cs typeface="+mj-cs"/>
              </a:rPr>
              <a:t> </a:t>
            </a:r>
            <a:r>
              <a:rPr lang="zh-CN" altLang="zh-CN" sz="1600" dirty="0">
                <a:latin typeface="微软雅黑" panose="020B0503020204020204" pitchFamily="34" charset="-122"/>
                <a:ea typeface="微软雅黑" panose="020B0503020204020204" pitchFamily="34" charset="-122"/>
                <a:cs typeface="+mj-cs"/>
              </a:rPr>
              <a:t>降到</a:t>
            </a:r>
            <a:r>
              <a:rPr lang="zh-CN" altLang="zh-CN" sz="1600" b="1" dirty="0">
                <a:latin typeface="微软雅黑" panose="020B0503020204020204" pitchFamily="34" charset="-122"/>
                <a:ea typeface="微软雅黑" panose="020B0503020204020204" pitchFamily="34" charset="-122"/>
                <a:cs typeface="+mj-cs"/>
              </a:rPr>
              <a:t>130~140 mmHg也是合理的。</a:t>
            </a:r>
          </a:p>
          <a:p>
            <a:pPr marL="285750" lvl="0" indent="-285750">
              <a:lnSpc>
                <a:spcPct val="150000"/>
              </a:lnSpc>
              <a:spcBef>
                <a:spcPts val="0"/>
              </a:spcBef>
              <a:buFont typeface="Arial" panose="020B0604020202020204" pitchFamily="34" charset="0"/>
              <a:buChar char="•"/>
            </a:pPr>
            <a:r>
              <a:rPr lang="zh-CN" altLang="zh-CN" sz="1600" b="1" dirty="0">
                <a:latin typeface="微软雅黑" panose="020B0503020204020204" pitchFamily="34" charset="-122"/>
                <a:ea typeface="微软雅黑" panose="020B0503020204020204" pitchFamily="34" charset="-122"/>
                <a:cs typeface="+mj-cs"/>
              </a:rPr>
              <a:t>应尽可能</a:t>
            </a:r>
            <a:r>
              <a:rPr lang="zh-CN" altLang="zh-CN" sz="1600" b="1" dirty="0">
                <a:solidFill>
                  <a:srgbClr val="C00000"/>
                </a:solidFill>
                <a:latin typeface="微软雅黑" panose="020B0503020204020204" pitchFamily="34" charset="-122"/>
                <a:ea typeface="微软雅黑" panose="020B0503020204020204" pitchFamily="34" charset="-122"/>
                <a:cs typeface="+mj-cs"/>
              </a:rPr>
              <a:t>避免将</a:t>
            </a:r>
            <a:r>
              <a:rPr lang="en-US" altLang="zh-CN" sz="1600" b="1" dirty="0">
                <a:solidFill>
                  <a:srgbClr val="C00000"/>
                </a:solidFill>
                <a:latin typeface="微软雅黑" panose="020B0503020204020204" pitchFamily="34" charset="-122"/>
                <a:ea typeface="微软雅黑" panose="020B0503020204020204" pitchFamily="34" charset="-122"/>
                <a:cs typeface="+mj-cs"/>
              </a:rPr>
              <a:t>DBP</a:t>
            </a:r>
            <a:r>
              <a:rPr lang="zh-CN" altLang="zh-CN" sz="1600" b="1" dirty="0">
                <a:solidFill>
                  <a:srgbClr val="C00000"/>
                </a:solidFill>
                <a:latin typeface="微软雅黑" panose="020B0503020204020204" pitchFamily="34" charset="-122"/>
                <a:ea typeface="微软雅黑" panose="020B0503020204020204" pitchFamily="34" charset="-122"/>
                <a:cs typeface="+mj-cs"/>
              </a:rPr>
              <a:t>降至&lt;70mmHg</a:t>
            </a:r>
            <a:r>
              <a:rPr lang="zh-CN" altLang="en-US" sz="1600" b="1" dirty="0">
                <a:latin typeface="微软雅黑" panose="020B0503020204020204" pitchFamily="34" charset="-122"/>
                <a:ea typeface="微软雅黑" panose="020B0503020204020204" pitchFamily="34" charset="-122"/>
                <a:cs typeface="+mj-cs"/>
              </a:rPr>
              <a:t>，</a:t>
            </a:r>
            <a:r>
              <a:rPr lang="zh-CN" altLang="zh-CN" sz="1600" dirty="0">
                <a:latin typeface="微软雅黑" panose="020B0503020204020204" pitchFamily="34" charset="-122"/>
                <a:ea typeface="微软雅黑" panose="020B0503020204020204" pitchFamily="34" charset="-122"/>
              </a:rPr>
              <a:t>在</a:t>
            </a:r>
            <a:r>
              <a:rPr lang="en-US" altLang="zh-CN" sz="1600" dirty="0">
                <a:latin typeface="微软雅黑" panose="020B0503020204020204" pitchFamily="34" charset="-122"/>
                <a:ea typeface="微软雅黑" panose="020B0503020204020204" pitchFamily="34" charset="-122"/>
              </a:rPr>
              <a:t>SBP</a:t>
            </a:r>
            <a:r>
              <a:rPr lang="zh-CN" altLang="zh-CN" sz="1600" dirty="0">
                <a:latin typeface="微软雅黑" panose="020B0503020204020204" pitchFamily="34" charset="-122"/>
                <a:ea typeface="微软雅黑" panose="020B0503020204020204" pitchFamily="34" charset="-122"/>
              </a:rPr>
              <a:t>和</a:t>
            </a:r>
            <a:r>
              <a:rPr lang="en-US" altLang="zh-CN" sz="1600" dirty="0">
                <a:latin typeface="微软雅黑" panose="020B0503020204020204" pitchFamily="34" charset="-122"/>
                <a:ea typeface="微软雅黑" panose="020B0503020204020204" pitchFamily="34" charset="-122"/>
              </a:rPr>
              <a:t>DBP</a:t>
            </a:r>
            <a:r>
              <a:rPr lang="zh-CN" altLang="zh-CN" sz="1600" dirty="0">
                <a:latin typeface="微软雅黑" panose="020B0503020204020204" pitchFamily="34" charset="-122"/>
                <a:ea typeface="微软雅黑" panose="020B0503020204020204" pitchFamily="34" charset="-122"/>
              </a:rPr>
              <a:t>之间取得平衡</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以防止器官灌注不足。</a:t>
            </a:r>
            <a:endParaRPr lang="en-US" altLang="zh-CN" sz="1600" dirty="0">
              <a:latin typeface="微软雅黑" panose="020B0503020204020204" pitchFamily="34" charset="-122"/>
              <a:ea typeface="微软雅黑" panose="020B0503020204020204" pitchFamily="34" charset="-122"/>
            </a:endParaRPr>
          </a:p>
          <a:p>
            <a:pPr marL="285750" lvl="0" indent="-285750">
              <a:lnSpc>
                <a:spcPct val="150000"/>
              </a:lnSpc>
              <a:spcBef>
                <a:spcPts val="0"/>
              </a:spcBef>
              <a:buFont typeface="Arial" panose="020B0604020202020204" pitchFamily="34" charset="0"/>
              <a:buChar char="•"/>
            </a:pPr>
            <a:r>
              <a:rPr lang="zh-CN" altLang="zh-CN" sz="1600" b="1" dirty="0">
                <a:latin typeface="微软雅黑" panose="020B0503020204020204" pitchFamily="34" charset="-122"/>
                <a:ea typeface="微软雅黑" panose="020B0503020204020204" pitchFamily="34" charset="-122"/>
                <a:cs typeface="+mj-cs"/>
              </a:rPr>
              <a:t>控制</a:t>
            </a:r>
            <a:r>
              <a:rPr lang="en-US" altLang="zh-CN" sz="1600" b="1" dirty="0">
                <a:latin typeface="微软雅黑" panose="020B0503020204020204" pitchFamily="34" charset="-122"/>
                <a:ea typeface="微软雅黑" panose="020B0503020204020204" pitchFamily="34" charset="-122"/>
                <a:cs typeface="+mj-cs"/>
              </a:rPr>
              <a:t>SBP</a:t>
            </a:r>
            <a:r>
              <a:rPr lang="zh-CN" altLang="zh-CN" sz="1600" b="1" dirty="0">
                <a:latin typeface="微软雅黑" panose="020B0503020204020204" pitchFamily="34" charset="-122"/>
                <a:ea typeface="微软雅黑" panose="020B0503020204020204" pitchFamily="34" charset="-122"/>
                <a:cs typeface="+mj-cs"/>
              </a:rPr>
              <a:t>仍然是改善这类患者预后的主要目标</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如耐受性良好</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低</a:t>
            </a:r>
            <a:r>
              <a:rPr lang="en-US" altLang="zh-CN" sz="1600" dirty="0">
                <a:latin typeface="微软雅黑" panose="020B0503020204020204" pitchFamily="34" charset="-122"/>
                <a:ea typeface="微软雅黑" panose="020B0503020204020204" pitchFamily="34" charset="-122"/>
              </a:rPr>
              <a:t>DBP</a:t>
            </a:r>
            <a:r>
              <a:rPr lang="zh-CN" altLang="zh-CN" sz="1600" dirty="0">
                <a:latin typeface="微软雅黑" panose="020B0503020204020204" pitchFamily="34" charset="-122"/>
                <a:ea typeface="微软雅黑" panose="020B0503020204020204" pitchFamily="34" charset="-122"/>
              </a:rPr>
              <a:t>患者也应追求这一目标。</a:t>
            </a:r>
            <a:endParaRPr lang="en-US" altLang="zh-CN" sz="1600" dirty="0">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60A68C1E-BE4E-ACE5-CB62-B179B4F0C5E5}"/>
              </a:ext>
            </a:extLst>
          </p:cNvPr>
          <p:cNvSpPr txBox="1">
            <a:spLocks/>
          </p:cNvSpPr>
          <p:nvPr/>
        </p:nvSpPr>
        <p:spPr>
          <a:xfrm>
            <a:off x="17520" y="388891"/>
            <a:ext cx="12174480" cy="60175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老年单纯收缩期高血压</a:t>
            </a:r>
          </a:p>
        </p:txBody>
      </p:sp>
      <p:pic>
        <p:nvPicPr>
          <p:cNvPr id="5" name="图形 4" descr="男医生 纯色填充">
            <a:extLst>
              <a:ext uri="{FF2B5EF4-FFF2-40B4-BE49-F238E27FC236}">
                <a16:creationId xmlns:a16="http://schemas.microsoft.com/office/drawing/2014/main" id="{ECD82869-9355-7478-EF94-3AADE43BF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3020" y="1246504"/>
            <a:ext cx="720576" cy="720576"/>
          </a:xfrm>
          <a:prstGeom prst="rect">
            <a:avLst/>
          </a:prstGeom>
        </p:spPr>
      </p:pic>
      <p:pic>
        <p:nvPicPr>
          <p:cNvPr id="7" name="图形 6" descr="听诊器 纯色填充">
            <a:extLst>
              <a:ext uri="{FF2B5EF4-FFF2-40B4-BE49-F238E27FC236}">
                <a16:creationId xmlns:a16="http://schemas.microsoft.com/office/drawing/2014/main" id="{29FB6A1E-F13A-2990-F286-FC4521B8CF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4609" y="1356859"/>
            <a:ext cx="625702" cy="625702"/>
          </a:xfrm>
          <a:prstGeom prst="rect">
            <a:avLst/>
          </a:prstGeom>
        </p:spPr>
      </p:pic>
      <p:pic>
        <p:nvPicPr>
          <p:cNvPr id="9" name="图形 8" descr="细菌 轮廓">
            <a:extLst>
              <a:ext uri="{FF2B5EF4-FFF2-40B4-BE49-F238E27FC236}">
                <a16:creationId xmlns:a16="http://schemas.microsoft.com/office/drawing/2014/main" id="{8AB156AD-D9D9-BA8D-3E03-25EFF24B3C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8561" y="1476693"/>
            <a:ext cx="474351" cy="474351"/>
          </a:xfrm>
          <a:prstGeom prst="rect">
            <a:avLst/>
          </a:prstGeom>
        </p:spPr>
      </p:pic>
      <p:cxnSp>
        <p:nvCxnSpPr>
          <p:cNvPr id="4" name="直接连接符 17">
            <a:extLst>
              <a:ext uri="{FF2B5EF4-FFF2-40B4-BE49-F238E27FC236}">
                <a16:creationId xmlns:a16="http://schemas.microsoft.com/office/drawing/2014/main" id="{07BD290E-F171-B404-E440-DE7C060BBDB9}"/>
              </a:ext>
            </a:extLst>
          </p:cNvPr>
          <p:cNvCxnSpPr>
            <a:cxnSpLocks/>
          </p:cNvCxnSpPr>
          <p:nvPr/>
        </p:nvCxnSpPr>
        <p:spPr>
          <a:xfrm>
            <a:off x="4476348" y="2238544"/>
            <a:ext cx="3139935"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6" name="直接连接符 17">
            <a:extLst>
              <a:ext uri="{FF2B5EF4-FFF2-40B4-BE49-F238E27FC236}">
                <a16:creationId xmlns:a16="http://schemas.microsoft.com/office/drawing/2014/main" id="{E77F887C-A34E-0D45-ED47-43BDA9F7EFA8}"/>
              </a:ext>
            </a:extLst>
          </p:cNvPr>
          <p:cNvCxnSpPr>
            <a:cxnSpLocks/>
          </p:cNvCxnSpPr>
          <p:nvPr/>
        </p:nvCxnSpPr>
        <p:spPr>
          <a:xfrm>
            <a:off x="8377460" y="2238544"/>
            <a:ext cx="2761327"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14752329-7FF0-2C37-AFB7-5C07019CD5FE}"/>
              </a:ext>
            </a:extLst>
          </p:cNvPr>
          <p:cNvGrpSpPr/>
          <p:nvPr/>
        </p:nvGrpSpPr>
        <p:grpSpPr>
          <a:xfrm>
            <a:off x="11016343" y="-71078"/>
            <a:ext cx="1360715" cy="911036"/>
            <a:chOff x="10809514" y="26404"/>
            <a:chExt cx="1375882" cy="914400"/>
          </a:xfrm>
        </p:grpSpPr>
        <p:pic>
          <p:nvPicPr>
            <p:cNvPr id="8" name="图形 7" descr="剪贴板">
              <a:extLst>
                <a:ext uri="{FF2B5EF4-FFF2-40B4-BE49-F238E27FC236}">
                  <a16:creationId xmlns:a16="http://schemas.microsoft.com/office/drawing/2014/main" id="{511846C7-061C-00DB-EF3F-88FBFBBE3F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09514" y="26404"/>
              <a:ext cx="1375882" cy="914400"/>
            </a:xfrm>
            <a:prstGeom prst="rect">
              <a:avLst/>
            </a:prstGeom>
          </p:spPr>
        </p:pic>
        <p:sp>
          <p:nvSpPr>
            <p:cNvPr id="10" name="文本框 9">
              <a:extLst>
                <a:ext uri="{FF2B5EF4-FFF2-40B4-BE49-F238E27FC236}">
                  <a16:creationId xmlns:a16="http://schemas.microsoft.com/office/drawing/2014/main" id="{A150F030-4F70-AB8B-28F0-BB72C809F0BA}"/>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5724920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p:cNvSpPr/>
          <p:nvPr/>
        </p:nvSpPr>
        <p:spPr bwMode="auto">
          <a:xfrm rot="1855731">
            <a:off x="635260" y="1455328"/>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cxnSp>
        <p:nvCxnSpPr>
          <p:cNvPr id="18" name="直接连接符 17"/>
          <p:cNvCxnSpPr>
            <a:cxnSpLocks/>
          </p:cNvCxnSpPr>
          <p:nvPr/>
        </p:nvCxnSpPr>
        <p:spPr>
          <a:xfrm>
            <a:off x="1156929" y="2446054"/>
            <a:ext cx="2761327"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9" name="TextBox 498"/>
          <p:cNvSpPr txBox="1"/>
          <p:nvPr/>
        </p:nvSpPr>
        <p:spPr>
          <a:xfrm>
            <a:off x="1650596" y="1880628"/>
            <a:ext cx="697627"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rPr>
              <a:t>病因</a:t>
            </a:r>
          </a:p>
        </p:txBody>
      </p:sp>
      <p:sp>
        <p:nvSpPr>
          <p:cNvPr id="20" name="TextBox 503"/>
          <p:cNvSpPr txBox="1"/>
          <p:nvPr/>
        </p:nvSpPr>
        <p:spPr>
          <a:xfrm>
            <a:off x="1008753" y="2584369"/>
            <a:ext cx="2951442" cy="2634183"/>
          </a:xfrm>
          <a:prstGeom prst="rect">
            <a:avLst/>
          </a:prstGeom>
          <a:noFill/>
        </p:spPr>
        <p:txBody>
          <a:bodyPr wrap="square" rtlCol="0">
            <a:spAutoFit/>
          </a:bodyPr>
          <a:lstStyle/>
          <a:p>
            <a:pPr marL="285750" lvl="0" indent="-2857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青少年ISH</a:t>
            </a:r>
            <a:r>
              <a:rPr lang="zh-CN" altLang="zh-CN" sz="1600" b="1" dirty="0">
                <a:latin typeface="微软雅黑" panose="020B0503020204020204" pitchFamily="34" charset="-122"/>
                <a:ea typeface="微软雅黑" panose="020B0503020204020204" pitchFamily="34" charset="-122"/>
              </a:rPr>
              <a:t>在男性中更为常见</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也可能出现在儿童中</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并且通常</a:t>
            </a:r>
            <a:r>
              <a:rPr lang="zh-CN" altLang="zh-CN" sz="1600" b="1" dirty="0">
                <a:latin typeface="微软雅黑" panose="020B0503020204020204" pitchFamily="34" charset="-122"/>
                <a:ea typeface="微软雅黑" panose="020B0503020204020204" pitchFamily="34" charset="-122"/>
              </a:rPr>
              <a:t>与超重和肥胖有关</a:t>
            </a:r>
            <a:r>
              <a:rPr lang="zh-CN"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lvl="0" indent="-2857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青少年ISH是一种非常异质性的疾病</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可能</a:t>
            </a:r>
            <a:r>
              <a:rPr lang="zh-CN" altLang="zh-CN" sz="1600" b="1" dirty="0">
                <a:latin typeface="微软雅黑" panose="020B0503020204020204" pitchFamily="34" charset="-122"/>
                <a:ea typeface="微软雅黑" panose="020B0503020204020204" pitchFamily="34" charset="-122"/>
              </a:rPr>
              <a:t>包括了不同遗传和病理生理背景以及临床特征的个体。</a:t>
            </a:r>
          </a:p>
        </p:txBody>
      </p:sp>
      <p:sp>
        <p:nvSpPr>
          <p:cNvPr id="22" name="Freeform 5"/>
          <p:cNvSpPr/>
          <p:nvPr/>
        </p:nvSpPr>
        <p:spPr bwMode="auto">
          <a:xfrm rot="1855731">
            <a:off x="7826968" y="1392410"/>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6" name="TextBox 498"/>
          <p:cNvSpPr txBox="1"/>
          <p:nvPr/>
        </p:nvSpPr>
        <p:spPr>
          <a:xfrm>
            <a:off x="8988231" y="1892104"/>
            <a:ext cx="697627"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rPr>
              <a:t>治疗</a:t>
            </a:r>
          </a:p>
        </p:txBody>
      </p:sp>
      <p:sp>
        <p:nvSpPr>
          <p:cNvPr id="27" name="TextBox 503"/>
          <p:cNvSpPr txBox="1"/>
          <p:nvPr/>
        </p:nvSpPr>
        <p:spPr>
          <a:xfrm>
            <a:off x="8355158" y="2557610"/>
            <a:ext cx="3257722" cy="411151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青少年ISH是否与更差的结局有关</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是否需要</a:t>
            </a:r>
            <a:r>
              <a:rPr lang="zh-CN" altLang="en-US" sz="1600" dirty="0">
                <a:latin typeface="微软雅黑" panose="020B0503020204020204" pitchFamily="34" charset="-122"/>
                <a:ea typeface="微软雅黑" panose="020B0503020204020204" pitchFamily="34" charset="-122"/>
              </a:rPr>
              <a:t>降</a:t>
            </a:r>
            <a:r>
              <a:rPr lang="zh-CN" altLang="zh-CN" sz="1600" dirty="0">
                <a:latin typeface="微软雅黑" panose="020B0503020204020204" pitchFamily="34" charset="-122"/>
                <a:ea typeface="微软雅黑" panose="020B0503020204020204" pitchFamily="34" charset="-122"/>
              </a:rPr>
              <a:t>压治疗</a:t>
            </a:r>
            <a:r>
              <a:rPr lang="zh-CN" altLang="en-US" sz="1600" dirty="0">
                <a:latin typeface="微软雅黑" panose="020B0503020204020204" pitchFamily="34" charset="-122"/>
                <a:ea typeface="微软雅黑" panose="020B0503020204020204" pitchFamily="34" charset="-122"/>
              </a:rPr>
              <a:t>，</a:t>
            </a:r>
            <a:r>
              <a:rPr lang="zh-CN" altLang="zh-CN" sz="1600" b="1" dirty="0">
                <a:solidFill>
                  <a:srgbClr val="C00000"/>
                </a:solidFill>
                <a:latin typeface="微软雅黑" panose="020B0503020204020204" pitchFamily="34" charset="-122"/>
                <a:ea typeface="微软雅黑" panose="020B0503020204020204" pitchFamily="34" charset="-122"/>
              </a:rPr>
              <a:t>尚存在争议</a:t>
            </a:r>
            <a:r>
              <a:rPr lang="zh-CN"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患有青少年ISH的年轻人</a:t>
            </a:r>
            <a:r>
              <a:rPr lang="zh-CN" altLang="zh-CN" sz="1600" b="1" dirty="0">
                <a:latin typeface="微软雅黑" panose="020B0503020204020204" pitchFamily="34" charset="-122"/>
                <a:ea typeface="微软雅黑" panose="020B0503020204020204" pitchFamily="34" charset="-122"/>
              </a:rPr>
              <a:t>应接受生活方式改变的建议</a:t>
            </a:r>
            <a:r>
              <a:rPr lang="zh-CN" altLang="en-US" sz="1600" b="1"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特别是戒烟、限盐和超重时低热量饮食</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并进行密切随访。</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对于存在诊室外血压高、中心血压高和其他危险因素的个体</a:t>
            </a:r>
            <a:r>
              <a:rPr lang="zh-CN" altLang="en-US" sz="1600" dirty="0">
                <a:latin typeface="微软雅黑" panose="020B0503020204020204" pitchFamily="34" charset="-122"/>
                <a:ea typeface="微软雅黑" panose="020B0503020204020204" pitchFamily="34" charset="-122"/>
              </a:rPr>
              <a:t>，</a:t>
            </a:r>
            <a:r>
              <a:rPr lang="zh-CN" altLang="zh-CN" sz="1600" b="1" dirty="0">
                <a:solidFill>
                  <a:srgbClr val="C00000"/>
                </a:solidFill>
                <a:latin typeface="微软雅黑" panose="020B0503020204020204" pitchFamily="34" charset="-122"/>
                <a:ea typeface="微软雅黑" panose="020B0503020204020204" pitchFamily="34" charset="-122"/>
              </a:rPr>
              <a:t>应适当考虑药物治疗</a:t>
            </a:r>
            <a:r>
              <a:rPr lang="zh-CN" altLang="zh-CN" sz="1600" dirty="0">
                <a:latin typeface="微软雅黑" panose="020B0503020204020204" pitchFamily="34" charset="-122"/>
                <a:ea typeface="微软雅黑" panose="020B0503020204020204" pitchFamily="34" charset="-122"/>
              </a:rPr>
              <a:t>。</a:t>
            </a:r>
          </a:p>
          <a:p>
            <a:pPr marL="171450" indent="-171450">
              <a:lnSpc>
                <a:spcPct val="150000"/>
              </a:lnSpc>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p:txBody>
      </p:sp>
      <p:sp>
        <p:nvSpPr>
          <p:cNvPr id="29" name="Freeform 5"/>
          <p:cNvSpPr/>
          <p:nvPr/>
        </p:nvSpPr>
        <p:spPr bwMode="auto">
          <a:xfrm rot="1855731">
            <a:off x="4110500" y="1421756"/>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32" name="TextBox 498"/>
          <p:cNvSpPr txBox="1"/>
          <p:nvPr/>
        </p:nvSpPr>
        <p:spPr>
          <a:xfrm>
            <a:off x="5147340" y="1886036"/>
            <a:ext cx="1210588"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rPr>
              <a:t>诊断评估</a:t>
            </a:r>
            <a:endPar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TextBox 503"/>
          <p:cNvSpPr txBox="1"/>
          <p:nvPr/>
        </p:nvSpPr>
        <p:spPr>
          <a:xfrm>
            <a:off x="4552203" y="2557610"/>
            <a:ext cx="2951442" cy="33728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对青少年ISH患者的临床评估应考虑是否存在白大衣效应</a:t>
            </a:r>
            <a:r>
              <a:rPr lang="zh-CN" altLang="en-US" sz="1600" dirty="0">
                <a:latin typeface="微软雅黑" panose="020B0503020204020204" pitchFamily="34" charset="-122"/>
                <a:ea typeface="微软雅黑" panose="020B0503020204020204" pitchFamily="34" charset="-122"/>
              </a:rPr>
              <a:t>，</a:t>
            </a:r>
            <a:r>
              <a:rPr lang="zh-CN" altLang="zh-CN" sz="1600" b="1" dirty="0">
                <a:latin typeface="微软雅黑" panose="020B0503020204020204" pitchFamily="34" charset="-122"/>
                <a:ea typeface="微软雅黑" panose="020B0503020204020204" pitchFamily="34" charset="-122"/>
              </a:rPr>
              <a:t>建议所有青少年ISH患者</a:t>
            </a:r>
            <a:r>
              <a:rPr lang="zh-CN" altLang="zh-CN" sz="1600" b="1" dirty="0">
                <a:solidFill>
                  <a:srgbClr val="C00000"/>
                </a:solidFill>
                <a:latin typeface="微软雅黑" panose="020B0503020204020204" pitchFamily="34" charset="-122"/>
                <a:ea typeface="微软雅黑" panose="020B0503020204020204" pitchFamily="34" charset="-122"/>
              </a:rPr>
              <a:t>应进行诊室外血压测量</a:t>
            </a:r>
            <a:r>
              <a:rPr lang="zh-CN" altLang="zh-CN"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如果确诊为青少年ISH</a:t>
            </a:r>
            <a:r>
              <a:rPr lang="zh-CN" altLang="en-US" sz="1600" dirty="0">
                <a:latin typeface="微软雅黑" panose="020B0503020204020204" pitchFamily="34" charset="-122"/>
                <a:ea typeface="微软雅黑" panose="020B0503020204020204" pitchFamily="34" charset="-122"/>
              </a:rPr>
              <a:t>，</a:t>
            </a:r>
            <a:r>
              <a:rPr lang="zh-CN" altLang="zh-CN" sz="1600" b="1" dirty="0">
                <a:latin typeface="微软雅黑" panose="020B0503020204020204" pitchFamily="34" charset="-122"/>
                <a:ea typeface="微软雅黑" panose="020B0503020204020204" pitchFamily="34" charset="-122"/>
              </a:rPr>
              <a:t>评估中心血压等中心血液动力学参数和动脉可扩张性可能提供额外有价值的信息。</a:t>
            </a:r>
          </a:p>
          <a:p>
            <a:pPr marL="228600" indent="-228600">
              <a:lnSpc>
                <a:spcPct val="150000"/>
              </a:lnSpc>
              <a:buFont typeface="+mj-ea"/>
              <a:buAutoNum type="circleNumDbPlain"/>
            </a:pPr>
            <a:endParaRPr lang="en-US" altLang="zh-CN" sz="1600" dirty="0">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60A68C1E-BE4E-ACE5-CB62-B179B4F0C5E5}"/>
              </a:ext>
            </a:extLst>
          </p:cNvPr>
          <p:cNvSpPr txBox="1">
            <a:spLocks/>
          </p:cNvSpPr>
          <p:nvPr/>
        </p:nvSpPr>
        <p:spPr>
          <a:xfrm>
            <a:off x="17520" y="388891"/>
            <a:ext cx="12174480" cy="601756"/>
          </a:xfrm>
          <a:prstGeom prst="rect">
            <a:avLst/>
          </a:prstGeom>
        </p:spPr>
        <p:txBody>
          <a:bodyPr anchor="ctr">
            <a:normAutofit/>
          </a:bodyPr>
          <a:lstStyle>
            <a:defPPr>
              <a:defRPr lang="zh-CN"/>
            </a:defPPr>
            <a:lvl1pPr algn="ctr">
              <a:lnSpc>
                <a:spcPct val="90000"/>
              </a:lnSpc>
              <a:spcBef>
                <a:spcPct val="0"/>
              </a:spcBef>
              <a:buNone/>
              <a:defRPr sz="3200" b="1">
                <a:latin typeface="微软雅黑" panose="020B0503020204020204" pitchFamily="34" charset="-122"/>
                <a:ea typeface="微软雅黑" panose="020B0503020204020204" pitchFamily="34" charset="-122"/>
                <a:cs typeface="+mj-cs"/>
              </a:defRPr>
            </a:lvl1pPr>
          </a:lstStyle>
          <a:p>
            <a:r>
              <a:rPr lang="zh-CN" altLang="en-US" dirty="0"/>
              <a:t>青少年单纯收缩压高血压</a:t>
            </a:r>
          </a:p>
        </p:txBody>
      </p:sp>
      <p:pic>
        <p:nvPicPr>
          <p:cNvPr id="5" name="图形 4" descr="男医生 纯色填充">
            <a:extLst>
              <a:ext uri="{FF2B5EF4-FFF2-40B4-BE49-F238E27FC236}">
                <a16:creationId xmlns:a16="http://schemas.microsoft.com/office/drawing/2014/main" id="{ECD82869-9355-7478-EF94-3AADE43BF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7310" y="1454014"/>
            <a:ext cx="720576" cy="720576"/>
          </a:xfrm>
          <a:prstGeom prst="rect">
            <a:avLst/>
          </a:prstGeom>
        </p:spPr>
      </p:pic>
      <p:pic>
        <p:nvPicPr>
          <p:cNvPr id="7" name="图形 6" descr="听诊器 纯色填充">
            <a:extLst>
              <a:ext uri="{FF2B5EF4-FFF2-40B4-BE49-F238E27FC236}">
                <a16:creationId xmlns:a16="http://schemas.microsoft.com/office/drawing/2014/main" id="{29FB6A1E-F13A-2990-F286-FC4521B8CF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12129" y="1564369"/>
            <a:ext cx="625702" cy="625702"/>
          </a:xfrm>
          <a:prstGeom prst="rect">
            <a:avLst/>
          </a:prstGeom>
        </p:spPr>
      </p:pic>
      <p:pic>
        <p:nvPicPr>
          <p:cNvPr id="9" name="图形 8" descr="细菌 轮廓">
            <a:extLst>
              <a:ext uri="{FF2B5EF4-FFF2-40B4-BE49-F238E27FC236}">
                <a16:creationId xmlns:a16="http://schemas.microsoft.com/office/drawing/2014/main" id="{8AB156AD-D9D9-BA8D-3E03-25EFF24B3C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2698" y="1684203"/>
            <a:ext cx="474351" cy="474351"/>
          </a:xfrm>
          <a:prstGeom prst="rect">
            <a:avLst/>
          </a:prstGeom>
        </p:spPr>
      </p:pic>
      <p:cxnSp>
        <p:nvCxnSpPr>
          <p:cNvPr id="4" name="直接连接符 17">
            <a:extLst>
              <a:ext uri="{FF2B5EF4-FFF2-40B4-BE49-F238E27FC236}">
                <a16:creationId xmlns:a16="http://schemas.microsoft.com/office/drawing/2014/main" id="{07BD290E-F171-B404-E440-DE7C060BBDB9}"/>
              </a:ext>
            </a:extLst>
          </p:cNvPr>
          <p:cNvCxnSpPr>
            <a:cxnSpLocks/>
          </p:cNvCxnSpPr>
          <p:nvPr/>
        </p:nvCxnSpPr>
        <p:spPr>
          <a:xfrm>
            <a:off x="4647261" y="2446054"/>
            <a:ext cx="2761327"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6" name="直接连接符 17">
            <a:extLst>
              <a:ext uri="{FF2B5EF4-FFF2-40B4-BE49-F238E27FC236}">
                <a16:creationId xmlns:a16="http://schemas.microsoft.com/office/drawing/2014/main" id="{E77F887C-A34E-0D45-ED47-43BDA9F7EFA8}"/>
              </a:ext>
            </a:extLst>
          </p:cNvPr>
          <p:cNvCxnSpPr>
            <a:cxnSpLocks/>
          </p:cNvCxnSpPr>
          <p:nvPr/>
        </p:nvCxnSpPr>
        <p:spPr>
          <a:xfrm>
            <a:off x="8355158" y="2409213"/>
            <a:ext cx="2761327"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846FFEA3-9D70-FE5A-CFE7-F823367F516E}"/>
              </a:ext>
            </a:extLst>
          </p:cNvPr>
          <p:cNvGrpSpPr/>
          <p:nvPr/>
        </p:nvGrpSpPr>
        <p:grpSpPr>
          <a:xfrm>
            <a:off x="11016343" y="-71078"/>
            <a:ext cx="1360715" cy="911036"/>
            <a:chOff x="10809514" y="26404"/>
            <a:chExt cx="1375882" cy="914400"/>
          </a:xfrm>
        </p:grpSpPr>
        <p:pic>
          <p:nvPicPr>
            <p:cNvPr id="8" name="图形 7" descr="剪贴板">
              <a:extLst>
                <a:ext uri="{FF2B5EF4-FFF2-40B4-BE49-F238E27FC236}">
                  <a16:creationId xmlns:a16="http://schemas.microsoft.com/office/drawing/2014/main" id="{2AA42EB2-85C1-4857-819A-5766B3928A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09514" y="26404"/>
              <a:ext cx="1375882" cy="914400"/>
            </a:xfrm>
            <a:prstGeom prst="rect">
              <a:avLst/>
            </a:prstGeom>
          </p:spPr>
        </p:pic>
        <p:sp>
          <p:nvSpPr>
            <p:cNvPr id="10" name="文本框 9">
              <a:extLst>
                <a:ext uri="{FF2B5EF4-FFF2-40B4-BE49-F238E27FC236}">
                  <a16:creationId xmlns:a16="http://schemas.microsoft.com/office/drawing/2014/main" id="{FB2DC7D5-415D-4A77-E375-25E2E0EFFB7C}"/>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p:nvPr>
        </p:nvSpPr>
        <p:spPr>
          <a:xfrm>
            <a:off x="500743" y="585383"/>
            <a:ext cx="10515600" cy="805874"/>
          </a:xfrm>
        </p:spPr>
        <p:txBody>
          <a:bodyPr>
            <a:normAutofit/>
          </a:bodyPr>
          <a:lstStyle/>
          <a:p>
            <a:r>
              <a:rPr lang="zh-CN" altLang="en-US" sz="3200" b="1" dirty="0">
                <a:solidFill>
                  <a:srgbClr val="004582"/>
                </a:solidFill>
                <a:latin typeface="微软雅黑" panose="020B0503020204020204" pitchFamily="34" charset="-122"/>
                <a:ea typeface="微软雅黑" panose="020B0503020204020204" pitchFamily="34" charset="-122"/>
              </a:rPr>
              <a:t>要点</a:t>
            </a:r>
            <a:r>
              <a:rPr lang="en-US" altLang="zh-CN" sz="3200" b="1" dirty="0">
                <a:solidFill>
                  <a:srgbClr val="004582"/>
                </a:solidFill>
                <a:latin typeface="微软雅黑" panose="020B0503020204020204" pitchFamily="34" charset="-122"/>
                <a:ea typeface="微软雅黑" panose="020B0503020204020204" pitchFamily="34" charset="-122"/>
              </a:rPr>
              <a:t>6F</a:t>
            </a:r>
            <a:r>
              <a:rPr lang="zh-CN" altLang="en-US" sz="3200" b="1" dirty="0">
                <a:solidFill>
                  <a:srgbClr val="004582"/>
                </a:solidFill>
                <a:latin typeface="微软雅黑" panose="020B0503020204020204" pitchFamily="34" charset="-122"/>
                <a:ea typeface="微软雅黑" panose="020B0503020204020204" pitchFamily="34" charset="-122"/>
              </a:rPr>
              <a:t>  单纯舒张期高血压（</a:t>
            </a:r>
            <a:r>
              <a:rPr lang="en-US" altLang="zh-CN" sz="3200" b="1" dirty="0">
                <a:solidFill>
                  <a:srgbClr val="004582"/>
                </a:solidFill>
                <a:latin typeface="微软雅黑" panose="020B0503020204020204" pitchFamily="34" charset="-122"/>
                <a:ea typeface="微软雅黑" panose="020B0503020204020204" pitchFamily="34" charset="-122"/>
              </a:rPr>
              <a:t> IDH </a:t>
            </a:r>
            <a:r>
              <a:rPr lang="zh-CN" altLang="en-US" sz="3200" b="1" dirty="0">
                <a:solidFill>
                  <a:srgbClr val="004582"/>
                </a:solidFill>
                <a:latin typeface="微软雅黑" panose="020B0503020204020204" pitchFamily="34" charset="-122"/>
                <a:ea typeface="微软雅黑" panose="020B0503020204020204" pitchFamily="34" charset="-122"/>
              </a:rPr>
              <a:t>）</a:t>
            </a:r>
          </a:p>
        </p:txBody>
      </p:sp>
      <p:sp>
        <p:nvSpPr>
          <p:cNvPr id="11" name="圆角矩形 10">
            <a:extLst>
              <a:ext uri="{FF2B5EF4-FFF2-40B4-BE49-F238E27FC236}">
                <a16:creationId xmlns:a16="http://schemas.microsoft.com/office/drawing/2014/main" id="{069F450C-1CAA-4358-142E-B3617C9274E8}"/>
              </a:ext>
            </a:extLst>
          </p:cNvPr>
          <p:cNvSpPr/>
          <p:nvPr/>
        </p:nvSpPr>
        <p:spPr>
          <a:xfrm>
            <a:off x="856214" y="2239454"/>
            <a:ext cx="10389781" cy="2137186"/>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4582"/>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BBBC3BE4-4069-31DF-139B-DE82110FE381}"/>
              </a:ext>
            </a:extLst>
          </p:cNvPr>
          <p:cNvSpPr/>
          <p:nvPr/>
        </p:nvSpPr>
        <p:spPr>
          <a:xfrm>
            <a:off x="1109987" y="2454053"/>
            <a:ext cx="9882234" cy="1422954"/>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建议对所有</a:t>
            </a:r>
            <a:r>
              <a:rPr lang="en-US" altLang="zh-CN" sz="2000" kern="100" dirty="0">
                <a:latin typeface="Microsoft YaHei" panose="020B0503020204020204" pitchFamily="34" charset="-122"/>
                <a:ea typeface="Microsoft YaHei" panose="020B0503020204020204" pitchFamily="34" charset="-122"/>
              </a:rPr>
              <a:t>IDH</a:t>
            </a:r>
            <a:r>
              <a:rPr lang="zh-CN" altLang="en-US" sz="2000" kern="100" dirty="0">
                <a:latin typeface="Microsoft YaHei" panose="020B0503020204020204" pitchFamily="34" charset="-122"/>
                <a:ea typeface="Microsoft YaHei" panose="020B0503020204020204" pitchFamily="34" charset="-122"/>
              </a:rPr>
              <a:t>患者定期进行血压评估和生活方式干预。（</a:t>
            </a:r>
            <a:r>
              <a:rPr lang="en-US" altLang="zh-CN" sz="2000" kern="100" dirty="0">
                <a:latin typeface="Microsoft YaHei" panose="020B0503020204020204" pitchFamily="34" charset="-122"/>
                <a:ea typeface="Microsoft YaHei" panose="020B0503020204020204" pitchFamily="34" charset="-122"/>
              </a:rPr>
              <a:t>Ⅰ</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C</a:t>
            </a:r>
            <a:r>
              <a:rPr lang="zh-CN" altLang="en-US" sz="2000" kern="100" dirty="0">
                <a:latin typeface="Microsoft YaHei" panose="020B0503020204020204" pitchFamily="34" charset="-122"/>
                <a:ea typeface="Microsoft YaHei" panose="020B0503020204020204" pitchFamily="34" charset="-122"/>
              </a:rPr>
              <a:t>）</a:t>
            </a:r>
          </a:p>
          <a:p>
            <a:pPr marL="342900" indent="-342900">
              <a:lnSpc>
                <a:spcPct val="150000"/>
              </a:lnSpc>
              <a:buFont typeface="Arial" panose="020B0604020202020204" pitchFamily="34" charset="0"/>
              <a:buChar char="•"/>
            </a:pPr>
            <a:r>
              <a:rPr lang="zh-CN" altLang="en-US" sz="2000" b="1" kern="100" dirty="0">
                <a:solidFill>
                  <a:srgbClr val="C00000"/>
                </a:solidFill>
                <a:latin typeface="Microsoft YaHei" panose="020B0503020204020204" pitchFamily="34" charset="-122"/>
                <a:ea typeface="Microsoft YaHei" panose="020B0503020204020204" pitchFamily="34" charset="-122"/>
              </a:rPr>
              <a:t>对于心血管高风险的患者，应进行降压治疗</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Ⅰ</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C</a:t>
            </a:r>
            <a:r>
              <a:rPr lang="zh-CN" altLang="en-US" sz="2000" kern="100" dirty="0">
                <a:latin typeface="Microsoft YaHei" panose="020B0503020204020204" pitchFamily="34" charset="-122"/>
                <a:ea typeface="Microsoft YaHei" panose="020B0503020204020204" pitchFamily="34" charset="-122"/>
              </a:rPr>
              <a:t>）。对年龄</a:t>
            </a:r>
            <a:r>
              <a:rPr lang="en-US" altLang="zh-CN" sz="2000" kern="100" dirty="0">
                <a:latin typeface="Microsoft YaHei" panose="020B0503020204020204" pitchFamily="34" charset="-122"/>
                <a:ea typeface="Microsoft YaHei" panose="020B0503020204020204" pitchFamily="34" charset="-122"/>
              </a:rPr>
              <a:t>&lt;50</a:t>
            </a:r>
            <a:r>
              <a:rPr lang="zh-CN" altLang="en-US" sz="2000" kern="100" dirty="0">
                <a:latin typeface="Microsoft YaHei" panose="020B0503020204020204" pitchFamily="34" charset="-122"/>
                <a:ea typeface="Microsoft YaHei" panose="020B0503020204020204" pitchFamily="34" charset="-122"/>
              </a:rPr>
              <a:t>岁的患者进行降压药物治疗也是合理的（</a:t>
            </a:r>
            <a:r>
              <a:rPr lang="en-US" altLang="zh-CN" sz="2000" kern="100" dirty="0" err="1">
                <a:latin typeface="Microsoft YaHei" panose="020B0503020204020204" pitchFamily="34" charset="-122"/>
                <a:ea typeface="Microsoft YaHei" panose="020B0503020204020204" pitchFamily="34" charset="-122"/>
              </a:rPr>
              <a:t>Ⅱb</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C</a:t>
            </a:r>
            <a:r>
              <a:rPr lang="zh-CN" altLang="en-US" sz="2000" kern="100" dirty="0">
                <a:latin typeface="Microsoft YaHei" panose="020B0503020204020204" pitchFamily="34" charset="-122"/>
                <a:ea typeface="Microsoft YaHei" panose="020B0503020204020204" pitchFamily="34" charset="-122"/>
              </a:rPr>
              <a:t>）。</a:t>
            </a:r>
          </a:p>
        </p:txBody>
      </p:sp>
      <p:grpSp>
        <p:nvGrpSpPr>
          <p:cNvPr id="2" name="组合 1">
            <a:extLst>
              <a:ext uri="{FF2B5EF4-FFF2-40B4-BE49-F238E27FC236}">
                <a16:creationId xmlns:a16="http://schemas.microsoft.com/office/drawing/2014/main" id="{D490CA82-C3A4-A3C8-5CE2-FC808FCE807C}"/>
              </a:ext>
            </a:extLst>
          </p:cNvPr>
          <p:cNvGrpSpPr/>
          <p:nvPr/>
        </p:nvGrpSpPr>
        <p:grpSpPr>
          <a:xfrm>
            <a:off x="11016343" y="-71078"/>
            <a:ext cx="1360715" cy="911036"/>
            <a:chOff x="10809514" y="26404"/>
            <a:chExt cx="1375882" cy="914400"/>
          </a:xfrm>
        </p:grpSpPr>
        <p:pic>
          <p:nvPicPr>
            <p:cNvPr id="3" name="图形 2" descr="剪贴板">
              <a:extLst>
                <a:ext uri="{FF2B5EF4-FFF2-40B4-BE49-F238E27FC236}">
                  <a16:creationId xmlns:a16="http://schemas.microsoft.com/office/drawing/2014/main" id="{CB25DE6E-583A-DA3F-9FC8-276E7123F2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4" name="文本框 3">
              <a:extLst>
                <a:ext uri="{FF2B5EF4-FFF2-40B4-BE49-F238E27FC236}">
                  <a16:creationId xmlns:a16="http://schemas.microsoft.com/office/drawing/2014/main" id="{F32B6AC0-B25F-8636-5001-48C1D6F3EE9F}"/>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4245292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p:cNvSpPr/>
          <p:nvPr/>
        </p:nvSpPr>
        <p:spPr bwMode="auto">
          <a:xfrm rot="1855731">
            <a:off x="696639" y="1459465"/>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cxnSp>
        <p:nvCxnSpPr>
          <p:cNvPr id="18" name="直接连接符 17"/>
          <p:cNvCxnSpPr>
            <a:cxnSpLocks/>
          </p:cNvCxnSpPr>
          <p:nvPr/>
        </p:nvCxnSpPr>
        <p:spPr>
          <a:xfrm>
            <a:off x="1156929" y="2446054"/>
            <a:ext cx="2761327"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9" name="TextBox 498"/>
          <p:cNvSpPr txBox="1"/>
          <p:nvPr/>
        </p:nvSpPr>
        <p:spPr>
          <a:xfrm>
            <a:off x="1650596" y="1880628"/>
            <a:ext cx="1980029"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rPr>
              <a:t>定义和流行病学</a:t>
            </a:r>
          </a:p>
        </p:txBody>
      </p:sp>
      <p:sp>
        <p:nvSpPr>
          <p:cNvPr id="20" name="TextBox 503"/>
          <p:cNvSpPr txBox="1"/>
          <p:nvPr/>
        </p:nvSpPr>
        <p:spPr>
          <a:xfrm>
            <a:off x="1103190" y="2621665"/>
            <a:ext cx="2815066" cy="3742115"/>
          </a:xfrm>
          <a:prstGeom prst="rect">
            <a:avLst/>
          </a:prstGeom>
          <a:noFill/>
        </p:spPr>
        <p:txBody>
          <a:bodyPr wrap="square" rtlCol="0">
            <a:spAutoFit/>
          </a:bodyPr>
          <a:lstStyle/>
          <a:p>
            <a:pPr marL="285750" lvl="0" indent="-285750">
              <a:lnSpc>
                <a:spcPct val="150000"/>
              </a:lnSpc>
              <a:spcBef>
                <a:spcPts val="0"/>
              </a:spcBef>
              <a:buFont typeface="Arial" panose="020B0604020202020204" pitchFamily="34" charset="0"/>
              <a:buChar char="•"/>
            </a:pPr>
            <a:r>
              <a:rPr lang="zh-CN" altLang="zh-CN" sz="1600" b="1" dirty="0">
                <a:latin typeface="微软雅黑" panose="020B0503020204020204" pitchFamily="34" charset="-122"/>
                <a:ea typeface="微软雅黑" panose="020B0503020204020204" pitchFamily="34" charset="-122"/>
                <a:cs typeface="+mj-cs"/>
              </a:rPr>
              <a:t>IDH是一种以</a:t>
            </a:r>
            <a:r>
              <a:rPr lang="en-US" altLang="zh-CN" sz="1600" b="1" dirty="0">
                <a:latin typeface="微软雅黑" panose="020B0503020204020204" pitchFamily="34" charset="-122"/>
                <a:ea typeface="微软雅黑" panose="020B0503020204020204" pitchFamily="34" charset="-122"/>
                <a:cs typeface="+mj-cs"/>
              </a:rPr>
              <a:t>SBP</a:t>
            </a:r>
            <a:r>
              <a:rPr lang="zh-CN" altLang="zh-CN" sz="1600" b="1" dirty="0">
                <a:latin typeface="微软雅黑" panose="020B0503020204020204" pitchFamily="34" charset="-122"/>
                <a:ea typeface="微软雅黑" panose="020B0503020204020204" pitchFamily="34" charset="-122"/>
                <a:cs typeface="+mj-cs"/>
              </a:rPr>
              <a:t>&lt;140mmHg和</a:t>
            </a:r>
            <a:r>
              <a:rPr lang="en-US" altLang="zh-CN" sz="1600" b="1" dirty="0">
                <a:latin typeface="微软雅黑" panose="020B0503020204020204" pitchFamily="34" charset="-122"/>
                <a:ea typeface="微软雅黑" panose="020B0503020204020204" pitchFamily="34" charset="-122"/>
                <a:cs typeface="+mj-cs"/>
              </a:rPr>
              <a:t>DBP</a:t>
            </a:r>
            <a:r>
              <a:rPr lang="zh-CN" altLang="zh-CN" sz="1600" b="1" dirty="0">
                <a:latin typeface="微软雅黑" panose="020B0503020204020204" pitchFamily="34" charset="-122"/>
                <a:ea typeface="微软雅黑" panose="020B0503020204020204" pitchFamily="34" charset="-122"/>
                <a:cs typeface="+mj-cs"/>
              </a:rPr>
              <a:t>≥90mmHg为特征的高血压表型</a:t>
            </a:r>
            <a:r>
              <a:rPr lang="zh-CN" altLang="en-US" sz="1600" b="1" dirty="0">
                <a:latin typeface="微软雅黑" panose="020B0503020204020204" pitchFamily="34" charset="-122"/>
                <a:ea typeface="微软雅黑" panose="020B0503020204020204" pitchFamily="34" charset="-122"/>
                <a:cs typeface="+mj-cs"/>
              </a:rPr>
              <a:t>。</a:t>
            </a:r>
            <a:endParaRPr lang="en-US" altLang="zh-CN" sz="1600" b="1" dirty="0">
              <a:latin typeface="微软雅黑" panose="020B0503020204020204" pitchFamily="34" charset="-122"/>
              <a:ea typeface="微软雅黑" panose="020B0503020204020204" pitchFamily="34" charset="-122"/>
              <a:cs typeface="+mj-cs"/>
            </a:endParaRPr>
          </a:p>
          <a:p>
            <a:pPr marL="285750" lvl="0" indent="-2857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在一般成年人群中</a:t>
            </a:r>
            <a:r>
              <a:rPr lang="zh-CN" altLang="en-US" sz="1600" dirty="0">
                <a:latin typeface="微软雅黑" panose="020B0503020204020204" pitchFamily="34" charset="-122"/>
                <a:ea typeface="微软雅黑" panose="020B0503020204020204" pitchFamily="34" charset="-122"/>
              </a:rPr>
              <a:t>，</a:t>
            </a:r>
            <a:r>
              <a:rPr lang="zh-CN" altLang="zh-CN" sz="1600" b="1" dirty="0">
                <a:latin typeface="微软雅黑" panose="020B0503020204020204" pitchFamily="34" charset="-122"/>
                <a:ea typeface="微软雅黑" panose="020B0503020204020204" pitchFamily="34" charset="-122"/>
                <a:cs typeface="+mj-cs"/>
              </a:rPr>
              <a:t>IDH的患病率为2.5%~7.8%。</a:t>
            </a:r>
            <a:endParaRPr lang="en-US" altLang="zh-CN" sz="1600" b="1" dirty="0">
              <a:latin typeface="微软雅黑" panose="020B0503020204020204" pitchFamily="34" charset="-122"/>
              <a:ea typeface="微软雅黑" panose="020B0503020204020204" pitchFamily="34" charset="-122"/>
              <a:cs typeface="+mj-cs"/>
            </a:endParaRPr>
          </a:p>
          <a:p>
            <a:pPr marL="285750" lvl="0" indent="-2857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在我国东北地区40岁以上居民中进行的前瞻性队列研究结果显示</a:t>
            </a:r>
            <a:r>
              <a:rPr lang="zh-CN" altLang="en-US" sz="1600" dirty="0">
                <a:latin typeface="微软雅黑" panose="020B0503020204020204" pitchFamily="34" charset="-122"/>
                <a:ea typeface="微软雅黑" panose="020B0503020204020204" pitchFamily="34" charset="-122"/>
              </a:rPr>
              <a:t>，</a:t>
            </a:r>
            <a:r>
              <a:rPr lang="zh-CN" altLang="zh-CN" sz="1600" b="1" dirty="0">
                <a:latin typeface="微软雅黑" panose="020B0503020204020204" pitchFamily="34" charset="-122"/>
                <a:ea typeface="微软雅黑" panose="020B0503020204020204" pitchFamily="34" charset="-122"/>
                <a:cs typeface="+mj-cs"/>
              </a:rPr>
              <a:t>IDH的总体患病率为3.9</a:t>
            </a:r>
            <a:r>
              <a:rPr lang="en-US" altLang="zh-CN" sz="1600" b="1" dirty="0">
                <a:latin typeface="微软雅黑" panose="020B0503020204020204" pitchFamily="34" charset="-122"/>
                <a:ea typeface="微软雅黑" panose="020B0503020204020204" pitchFamily="34" charset="-122"/>
                <a:cs typeface="+mj-cs"/>
              </a:rPr>
              <a:t>%</a:t>
            </a:r>
            <a:r>
              <a:rPr lang="zh-CN" altLang="zh-CN" sz="1600" b="1" dirty="0">
                <a:latin typeface="微软雅黑" panose="020B0503020204020204" pitchFamily="34" charset="-122"/>
                <a:ea typeface="微软雅黑" panose="020B0503020204020204" pitchFamily="34" charset="-122"/>
                <a:cs typeface="+mj-cs"/>
              </a:rPr>
              <a:t>。</a:t>
            </a:r>
            <a:endParaRPr lang="en-US" altLang="zh-CN" sz="1600" b="1" dirty="0">
              <a:latin typeface="微软雅黑" panose="020B0503020204020204" pitchFamily="34" charset="-122"/>
              <a:ea typeface="微软雅黑" panose="020B0503020204020204" pitchFamily="34" charset="-122"/>
              <a:cs typeface="+mj-cs"/>
            </a:endParaRPr>
          </a:p>
        </p:txBody>
      </p:sp>
      <p:sp>
        <p:nvSpPr>
          <p:cNvPr id="22" name="Freeform 5"/>
          <p:cNvSpPr/>
          <p:nvPr/>
        </p:nvSpPr>
        <p:spPr bwMode="auto">
          <a:xfrm rot="1855731">
            <a:off x="7973567" y="1458064"/>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6" name="TextBox 498"/>
          <p:cNvSpPr txBox="1"/>
          <p:nvPr/>
        </p:nvSpPr>
        <p:spPr>
          <a:xfrm>
            <a:off x="8988231" y="1892104"/>
            <a:ext cx="697627"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rPr>
              <a:t>治疗</a:t>
            </a:r>
          </a:p>
        </p:txBody>
      </p:sp>
      <p:sp>
        <p:nvSpPr>
          <p:cNvPr id="27" name="TextBox 503"/>
          <p:cNvSpPr txBox="1"/>
          <p:nvPr/>
        </p:nvSpPr>
        <p:spPr>
          <a:xfrm>
            <a:off x="8355158" y="2621665"/>
            <a:ext cx="3041388" cy="3335913"/>
          </a:xfrm>
          <a:prstGeom prst="rect">
            <a:avLst/>
          </a:prstGeom>
          <a:noFill/>
        </p:spPr>
        <p:txBody>
          <a:bodyPr wrap="square" rtlCol="0">
            <a:spAutoFit/>
          </a:bodyPr>
          <a:lstStyle/>
          <a:p>
            <a:pPr marL="285750" lvl="0" indent="-2857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目前没有证据表明降压药对IDH这一表型具有保护作用。</a:t>
            </a:r>
          </a:p>
          <a:p>
            <a:pPr marL="285750" lvl="0" indent="-2857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应对所有IDH患者</a:t>
            </a:r>
            <a:r>
              <a:rPr lang="zh-CN" altLang="zh-CN" sz="1600" b="1" dirty="0">
                <a:latin typeface="微软雅黑" panose="020B0503020204020204" pitchFamily="34" charset="-122"/>
                <a:ea typeface="微软雅黑" panose="020B0503020204020204" pitchFamily="34" charset="-122"/>
              </a:rPr>
              <a:t>定期进行血压评估和生活方式干预</a:t>
            </a:r>
            <a:r>
              <a:rPr lang="zh-CN"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lvl="0" indent="-2857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对年龄&lt;50岁的患者进行降压药物治疗也是合理的。</a:t>
            </a:r>
            <a:endParaRPr lang="en-US" altLang="zh-CN" sz="1600" dirty="0">
              <a:latin typeface="微软雅黑" panose="020B0503020204020204" pitchFamily="34" charset="-122"/>
              <a:ea typeface="微软雅黑" panose="020B0503020204020204" pitchFamily="34" charset="-122"/>
            </a:endParaRPr>
          </a:p>
          <a:p>
            <a:pPr marL="285750" lvl="0" indent="-2857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对于</a:t>
            </a:r>
            <a:r>
              <a:rPr lang="zh-CN" altLang="zh-CN" sz="1600" b="1" dirty="0">
                <a:solidFill>
                  <a:srgbClr val="C00000"/>
                </a:solidFill>
                <a:latin typeface="微软雅黑" panose="020B0503020204020204" pitchFamily="34" charset="-122"/>
                <a:ea typeface="微软雅黑" panose="020B0503020204020204" pitchFamily="34" charset="-122"/>
              </a:rPr>
              <a:t>心血管疾病高风险</a:t>
            </a:r>
            <a:r>
              <a:rPr lang="zh-CN" altLang="zh-CN" sz="1600" dirty="0">
                <a:latin typeface="微软雅黑" panose="020B0503020204020204" pitchFamily="34" charset="-122"/>
                <a:ea typeface="微软雅黑" panose="020B0503020204020204" pitchFamily="34" charset="-122"/>
              </a:rPr>
              <a:t>的患者</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应进行降压治疗。</a:t>
            </a:r>
          </a:p>
          <a:p>
            <a:pPr marL="171450" indent="-171450">
              <a:lnSpc>
                <a:spcPct val="130000"/>
              </a:lnSpc>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p:txBody>
      </p:sp>
      <p:sp>
        <p:nvSpPr>
          <p:cNvPr id="29" name="Freeform 5"/>
          <p:cNvSpPr/>
          <p:nvPr/>
        </p:nvSpPr>
        <p:spPr bwMode="auto">
          <a:xfrm rot="1855731">
            <a:off x="4148208" y="1421756"/>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32" name="TextBox 498"/>
          <p:cNvSpPr txBox="1"/>
          <p:nvPr/>
        </p:nvSpPr>
        <p:spPr>
          <a:xfrm>
            <a:off x="5147340" y="1886036"/>
            <a:ext cx="697627"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rPr>
              <a:t>预后</a:t>
            </a:r>
            <a:endPar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TextBox 503"/>
          <p:cNvSpPr txBox="1"/>
          <p:nvPr/>
        </p:nvSpPr>
        <p:spPr>
          <a:xfrm>
            <a:off x="4607598" y="2621665"/>
            <a:ext cx="3041388" cy="3377528"/>
          </a:xfrm>
          <a:prstGeom prst="rect">
            <a:avLst/>
          </a:prstGeom>
          <a:noFill/>
        </p:spPr>
        <p:txBody>
          <a:bodyPr wrap="square" rtlCol="0">
            <a:spAutoFit/>
          </a:bodyPr>
          <a:lstStyle/>
          <a:p>
            <a:pPr marL="285750" lvl="0" indent="-285750">
              <a:lnSpc>
                <a:spcPct val="150000"/>
              </a:lnSpc>
              <a:spcBef>
                <a:spcPts val="0"/>
              </a:spcBef>
              <a:buFont typeface="Arial" panose="020B0604020202020204" pitchFamily="34" charset="0"/>
              <a:buChar char="•"/>
            </a:pPr>
            <a:r>
              <a:rPr lang="zh-CN" altLang="zh-CN" sz="1600" b="1" dirty="0">
                <a:latin typeface="微软雅黑" panose="020B0503020204020204" pitchFamily="34" charset="-122"/>
                <a:ea typeface="微软雅黑" panose="020B0503020204020204" pitchFamily="34" charset="-122"/>
              </a:rPr>
              <a:t>IDH是年轻人常见的心血管危险因素。</a:t>
            </a:r>
            <a:endParaRPr lang="en-US" altLang="zh-CN" sz="1600" b="1" dirty="0">
              <a:latin typeface="微软雅黑" panose="020B0503020204020204" pitchFamily="34" charset="-122"/>
              <a:ea typeface="微软雅黑" panose="020B0503020204020204" pitchFamily="34" charset="-122"/>
            </a:endParaRPr>
          </a:p>
          <a:p>
            <a:pPr marL="285750" lvl="0" indent="-2857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与正常血压者相比</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IDH更有可能</a:t>
            </a:r>
            <a:r>
              <a:rPr lang="zh-CN" altLang="zh-CN" sz="1600" b="1" dirty="0">
                <a:latin typeface="微软雅黑" panose="020B0503020204020204" pitchFamily="34" charset="-122"/>
                <a:ea typeface="微软雅黑" panose="020B0503020204020204" pitchFamily="34" charset="-122"/>
              </a:rPr>
              <a:t>发展成收缩-舒张期高血压</a:t>
            </a:r>
            <a:r>
              <a:rPr lang="zh-CN" altLang="zh-CN" sz="1600" dirty="0">
                <a:latin typeface="微软雅黑" panose="020B0503020204020204" pitchFamily="34" charset="-122"/>
                <a:ea typeface="微软雅黑" panose="020B0503020204020204" pitchFamily="34" charset="-122"/>
              </a:rPr>
              <a:t>。</a:t>
            </a:r>
          </a:p>
          <a:p>
            <a:pPr marL="285750" lvl="0" indent="-2857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我国前瞻性队列研究显示</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与正常血压相比</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IDH与脑出血、心血管疾病及心血管疾病死亡的风险增加相关。</a:t>
            </a:r>
            <a:endParaRPr lang="zh-CN" altLang="zh-CN" sz="1800" b="1" dirty="0">
              <a:cs typeface="+mj-cs"/>
            </a:endParaRPr>
          </a:p>
        </p:txBody>
      </p:sp>
      <p:sp>
        <p:nvSpPr>
          <p:cNvPr id="2" name="标题 1">
            <a:extLst>
              <a:ext uri="{FF2B5EF4-FFF2-40B4-BE49-F238E27FC236}">
                <a16:creationId xmlns:a16="http://schemas.microsoft.com/office/drawing/2014/main" id="{60A68C1E-BE4E-ACE5-CB62-B179B4F0C5E5}"/>
              </a:ext>
            </a:extLst>
          </p:cNvPr>
          <p:cNvSpPr txBox="1">
            <a:spLocks/>
          </p:cNvSpPr>
          <p:nvPr/>
        </p:nvSpPr>
        <p:spPr>
          <a:xfrm>
            <a:off x="17520" y="388891"/>
            <a:ext cx="12174480" cy="60175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单纯舒张期高血压（</a:t>
            </a:r>
            <a:r>
              <a:rPr lang="en-US" altLang="zh-CN" sz="3200" b="1" dirty="0">
                <a:latin typeface="微软雅黑" panose="020B0503020204020204" pitchFamily="34" charset="-122"/>
                <a:ea typeface="微软雅黑" panose="020B0503020204020204" pitchFamily="34" charset="-122"/>
              </a:rPr>
              <a:t> IDH </a:t>
            </a:r>
            <a:r>
              <a:rPr lang="zh-CN" altLang="en-US" sz="3200" b="1" dirty="0">
                <a:latin typeface="微软雅黑" panose="020B0503020204020204" pitchFamily="34" charset="-122"/>
                <a:ea typeface="微软雅黑" panose="020B0503020204020204" pitchFamily="34" charset="-122"/>
              </a:rPr>
              <a:t>）</a:t>
            </a:r>
          </a:p>
        </p:txBody>
      </p:sp>
      <p:pic>
        <p:nvPicPr>
          <p:cNvPr id="5" name="图形 4" descr="男医生 纯色填充">
            <a:extLst>
              <a:ext uri="{FF2B5EF4-FFF2-40B4-BE49-F238E27FC236}">
                <a16:creationId xmlns:a16="http://schemas.microsoft.com/office/drawing/2014/main" id="{ECD82869-9355-7478-EF94-3AADE43BF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7310" y="1454014"/>
            <a:ext cx="720576" cy="720576"/>
          </a:xfrm>
          <a:prstGeom prst="rect">
            <a:avLst/>
          </a:prstGeom>
        </p:spPr>
      </p:pic>
      <p:pic>
        <p:nvPicPr>
          <p:cNvPr id="7" name="图形 6" descr="听诊器 纯色填充">
            <a:extLst>
              <a:ext uri="{FF2B5EF4-FFF2-40B4-BE49-F238E27FC236}">
                <a16:creationId xmlns:a16="http://schemas.microsoft.com/office/drawing/2014/main" id="{29FB6A1E-F13A-2990-F286-FC4521B8CF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429" y="1564369"/>
            <a:ext cx="625702" cy="625702"/>
          </a:xfrm>
          <a:prstGeom prst="rect">
            <a:avLst/>
          </a:prstGeom>
        </p:spPr>
      </p:pic>
      <p:pic>
        <p:nvPicPr>
          <p:cNvPr id="9" name="图形 8" descr="细菌 轮廓">
            <a:extLst>
              <a:ext uri="{FF2B5EF4-FFF2-40B4-BE49-F238E27FC236}">
                <a16:creationId xmlns:a16="http://schemas.microsoft.com/office/drawing/2014/main" id="{8AB156AD-D9D9-BA8D-3E03-25EFF24B3C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1307" y="1644182"/>
            <a:ext cx="474351" cy="474351"/>
          </a:xfrm>
          <a:prstGeom prst="rect">
            <a:avLst/>
          </a:prstGeom>
        </p:spPr>
      </p:pic>
      <p:cxnSp>
        <p:nvCxnSpPr>
          <p:cNvPr id="4" name="直接连接符 17">
            <a:extLst>
              <a:ext uri="{FF2B5EF4-FFF2-40B4-BE49-F238E27FC236}">
                <a16:creationId xmlns:a16="http://schemas.microsoft.com/office/drawing/2014/main" id="{07BD290E-F171-B404-E440-DE7C060BBDB9}"/>
              </a:ext>
            </a:extLst>
          </p:cNvPr>
          <p:cNvCxnSpPr>
            <a:cxnSpLocks/>
          </p:cNvCxnSpPr>
          <p:nvPr/>
        </p:nvCxnSpPr>
        <p:spPr>
          <a:xfrm>
            <a:off x="4647261" y="2446054"/>
            <a:ext cx="2761327"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6" name="直接连接符 17">
            <a:extLst>
              <a:ext uri="{FF2B5EF4-FFF2-40B4-BE49-F238E27FC236}">
                <a16:creationId xmlns:a16="http://schemas.microsoft.com/office/drawing/2014/main" id="{E77F887C-A34E-0D45-ED47-43BDA9F7EFA8}"/>
              </a:ext>
            </a:extLst>
          </p:cNvPr>
          <p:cNvCxnSpPr>
            <a:cxnSpLocks/>
          </p:cNvCxnSpPr>
          <p:nvPr/>
        </p:nvCxnSpPr>
        <p:spPr>
          <a:xfrm>
            <a:off x="8460978" y="2446054"/>
            <a:ext cx="2761327"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C0472EC7-4274-1216-BFF3-119850103E78}"/>
              </a:ext>
            </a:extLst>
          </p:cNvPr>
          <p:cNvGrpSpPr/>
          <p:nvPr/>
        </p:nvGrpSpPr>
        <p:grpSpPr>
          <a:xfrm>
            <a:off x="11016343" y="-71078"/>
            <a:ext cx="1360715" cy="911036"/>
            <a:chOff x="10809514" y="26404"/>
            <a:chExt cx="1375882" cy="914400"/>
          </a:xfrm>
        </p:grpSpPr>
        <p:pic>
          <p:nvPicPr>
            <p:cNvPr id="8" name="图形 7" descr="剪贴板">
              <a:extLst>
                <a:ext uri="{FF2B5EF4-FFF2-40B4-BE49-F238E27FC236}">
                  <a16:creationId xmlns:a16="http://schemas.microsoft.com/office/drawing/2014/main" id="{F0A85B4C-6BF1-899B-2E9F-4A71EBA6D1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09514" y="26404"/>
              <a:ext cx="1375882" cy="914400"/>
            </a:xfrm>
            <a:prstGeom prst="rect">
              <a:avLst/>
            </a:prstGeom>
          </p:spPr>
        </p:pic>
        <p:sp>
          <p:nvSpPr>
            <p:cNvPr id="10" name="文本框 9">
              <a:extLst>
                <a:ext uri="{FF2B5EF4-FFF2-40B4-BE49-F238E27FC236}">
                  <a16:creationId xmlns:a16="http://schemas.microsoft.com/office/drawing/2014/main" id="{00606D53-3A15-38E8-7723-28CD2DD2D721}"/>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291636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ED2CF1E-AAC7-D90E-6ADC-9C0EA5FAFA64}"/>
              </a:ext>
            </a:extLst>
          </p:cNvPr>
          <p:cNvSpPr txBox="1"/>
          <p:nvPr/>
        </p:nvSpPr>
        <p:spPr>
          <a:xfrm>
            <a:off x="1" y="969816"/>
            <a:ext cx="12192000" cy="783277"/>
          </a:xfrm>
          <a:prstGeom prst="rect">
            <a:avLst/>
          </a:prstGeom>
          <a:solidFill>
            <a:schemeClr val="bg1">
              <a:lumMod val="85000"/>
            </a:schemeClr>
          </a:solidFill>
        </p:spPr>
        <p:txBody>
          <a:bodyPr wrap="square" lIns="1044000" rIns="1080000" anchor="ctr">
            <a:noAutofit/>
          </a:bodyPr>
          <a:lstStyle>
            <a:defPPr>
              <a:defRPr lang="zh-CN"/>
            </a:defPPr>
            <a:lvl1pPr algn="ctr">
              <a:lnSpc>
                <a:spcPct val="100000"/>
              </a:lnSpc>
              <a:spcAft>
                <a:spcPts val="600"/>
              </a:spcAft>
              <a:defRPr sz="1400" b="0" spc="40">
                <a:effectLst/>
                <a:latin typeface="Microsoft YaHei" panose="020B0503020204020204" pitchFamily="34" charset="-122"/>
                <a:ea typeface="Microsoft YaHei" panose="020B0503020204020204" pitchFamily="34" charset="-122"/>
                <a:cs typeface="Arial" panose="020B0604020202020204" pitchFamily="34" charset="0"/>
              </a:defRPr>
            </a:lvl1pPr>
          </a:lstStyle>
          <a:p>
            <a:r>
              <a:rPr lang="en-US" altLang="zh-CN" dirty="0"/>
              <a:t>2012-2015</a:t>
            </a:r>
            <a:r>
              <a:rPr lang="zh-CN" altLang="en-US" dirty="0"/>
              <a:t>年全国调查结果显示，农村地区的患病率（标化率</a:t>
            </a:r>
            <a:r>
              <a:rPr lang="en-US" altLang="zh-CN" dirty="0"/>
              <a:t>23.4%</a:t>
            </a:r>
            <a:r>
              <a:rPr lang="zh-CN" altLang="en-US" dirty="0"/>
              <a:t>）首次超越了城市地区</a:t>
            </a:r>
            <a:r>
              <a:rPr lang="en-US" altLang="zh-CN" dirty="0"/>
              <a:t>(</a:t>
            </a:r>
            <a:r>
              <a:rPr lang="zh-CN" altLang="en-US" dirty="0"/>
              <a:t>标化率</a:t>
            </a:r>
            <a:r>
              <a:rPr lang="en-US" altLang="zh-CN" dirty="0"/>
              <a:t>23.1%)</a:t>
            </a:r>
            <a:endParaRPr lang="zh-CN" altLang="en-US" dirty="0"/>
          </a:p>
        </p:txBody>
      </p:sp>
      <p:graphicFrame>
        <p:nvGraphicFramePr>
          <p:cNvPr id="6" name="表格 5">
            <a:extLst>
              <a:ext uri="{FF2B5EF4-FFF2-40B4-BE49-F238E27FC236}">
                <a16:creationId xmlns:a16="http://schemas.microsoft.com/office/drawing/2014/main" id="{FE3A9ACE-C228-65EF-FA3B-C89B12F19C9F}"/>
              </a:ext>
            </a:extLst>
          </p:cNvPr>
          <p:cNvGraphicFramePr>
            <a:graphicFrameLocks noGrp="1"/>
          </p:cNvGraphicFramePr>
          <p:nvPr>
            <p:extLst>
              <p:ext uri="{D42A27DB-BD31-4B8C-83A1-F6EECF244321}">
                <p14:modId xmlns:p14="http://schemas.microsoft.com/office/powerpoint/2010/main" val="2143963410"/>
              </p:ext>
            </p:extLst>
          </p:nvPr>
        </p:nvGraphicFramePr>
        <p:xfrm>
          <a:off x="1066800" y="1985554"/>
          <a:ext cx="10271762" cy="3547909"/>
        </p:xfrm>
        <a:graphic>
          <a:graphicData uri="http://schemas.openxmlformats.org/drawingml/2006/table">
            <a:tbl>
              <a:tblPr firstRow="1" bandRow="1">
                <a:tableStyleId>{5C22544A-7EE6-4342-B048-85BDC9FD1C3A}</a:tableStyleId>
              </a:tblPr>
              <a:tblGrid>
                <a:gridCol w="860888">
                  <a:extLst>
                    <a:ext uri="{9D8B030D-6E8A-4147-A177-3AD203B41FA5}">
                      <a16:colId xmlns:a16="http://schemas.microsoft.com/office/drawing/2014/main" val="4176620700"/>
                    </a:ext>
                  </a:extLst>
                </a:gridCol>
                <a:gridCol w="1044646">
                  <a:extLst>
                    <a:ext uri="{9D8B030D-6E8A-4147-A177-3AD203B41FA5}">
                      <a16:colId xmlns:a16="http://schemas.microsoft.com/office/drawing/2014/main" val="2652338058"/>
                    </a:ext>
                  </a:extLst>
                </a:gridCol>
                <a:gridCol w="877643">
                  <a:extLst>
                    <a:ext uri="{9D8B030D-6E8A-4147-A177-3AD203B41FA5}">
                      <a16:colId xmlns:a16="http://schemas.microsoft.com/office/drawing/2014/main" val="1639807910"/>
                    </a:ext>
                  </a:extLst>
                </a:gridCol>
                <a:gridCol w="818962">
                  <a:extLst>
                    <a:ext uri="{9D8B030D-6E8A-4147-A177-3AD203B41FA5}">
                      <a16:colId xmlns:a16="http://schemas.microsoft.com/office/drawing/2014/main" val="3770255855"/>
                    </a:ext>
                  </a:extLst>
                </a:gridCol>
                <a:gridCol w="936324">
                  <a:extLst>
                    <a:ext uri="{9D8B030D-6E8A-4147-A177-3AD203B41FA5}">
                      <a16:colId xmlns:a16="http://schemas.microsoft.com/office/drawing/2014/main" val="1625454669"/>
                    </a:ext>
                  </a:extLst>
                </a:gridCol>
                <a:gridCol w="858564">
                  <a:extLst>
                    <a:ext uri="{9D8B030D-6E8A-4147-A177-3AD203B41FA5}">
                      <a16:colId xmlns:a16="http://schemas.microsoft.com/office/drawing/2014/main" val="476646332"/>
                    </a:ext>
                  </a:extLst>
                </a:gridCol>
                <a:gridCol w="898789">
                  <a:extLst>
                    <a:ext uri="{9D8B030D-6E8A-4147-A177-3AD203B41FA5}">
                      <a16:colId xmlns:a16="http://schemas.microsoft.com/office/drawing/2014/main" val="1937755225"/>
                    </a:ext>
                  </a:extLst>
                </a:gridCol>
                <a:gridCol w="1209462">
                  <a:extLst>
                    <a:ext uri="{9D8B030D-6E8A-4147-A177-3AD203B41FA5}">
                      <a16:colId xmlns:a16="http://schemas.microsoft.com/office/drawing/2014/main" val="3542107680"/>
                    </a:ext>
                  </a:extLst>
                </a:gridCol>
                <a:gridCol w="1154291">
                  <a:extLst>
                    <a:ext uri="{9D8B030D-6E8A-4147-A177-3AD203B41FA5}">
                      <a16:colId xmlns:a16="http://schemas.microsoft.com/office/drawing/2014/main" val="1834850435"/>
                    </a:ext>
                  </a:extLst>
                </a:gridCol>
                <a:gridCol w="1612193">
                  <a:extLst>
                    <a:ext uri="{9D8B030D-6E8A-4147-A177-3AD203B41FA5}">
                      <a16:colId xmlns:a16="http://schemas.microsoft.com/office/drawing/2014/main" val="444514396"/>
                    </a:ext>
                  </a:extLst>
                </a:gridCol>
              </a:tblGrid>
              <a:tr h="565691">
                <a:tc rowSpan="2">
                  <a:txBody>
                    <a:bodyPr/>
                    <a:lstStyle/>
                    <a:p>
                      <a:pPr algn="ctr"/>
                      <a:r>
                        <a:rPr lang="zh-CN" altLang="en-US" sz="1600" b="0" dirty="0">
                          <a:solidFill>
                            <a:schemeClr val="bg1"/>
                          </a:solidFill>
                          <a:latin typeface="微软雅黑" panose="020B0503020204020204" pitchFamily="34" charset="-122"/>
                          <a:ea typeface="微软雅黑" panose="020B0503020204020204" pitchFamily="34" charset="-122"/>
                        </a:rPr>
                        <a:t>分类</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582"/>
                    </a:solidFill>
                  </a:tcPr>
                </a:tc>
                <a:tc rowSpan="2">
                  <a:txBody>
                    <a:bodyPr/>
                    <a:lstStyle/>
                    <a:p>
                      <a:pPr algn="ctr"/>
                      <a:r>
                        <a:rPr lang="en-US" altLang="zh-CN" sz="1600" b="0" dirty="0">
                          <a:solidFill>
                            <a:schemeClr val="bg1"/>
                          </a:solidFill>
                          <a:latin typeface="微软雅黑" panose="020B0503020204020204" pitchFamily="34" charset="-122"/>
                          <a:ea typeface="微软雅黑" panose="020B0503020204020204" pitchFamily="34" charset="-122"/>
                        </a:rPr>
                        <a:t>n</a:t>
                      </a:r>
                      <a:endParaRPr lang="zh-CN" altLang="en-US" sz="1600" b="0" dirty="0">
                        <a:solidFill>
                          <a:schemeClr val="bg1"/>
                        </a:solidFill>
                        <a:latin typeface="微软雅黑" panose="020B0503020204020204" pitchFamily="34" charset="-122"/>
                        <a:ea typeface="微软雅黑" panose="020B0503020204020204" pitchFamily="34" charset="-122"/>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582"/>
                    </a:solidFill>
                  </a:tcPr>
                </a:tc>
                <a:tc gridSpan="2">
                  <a:txBody>
                    <a:bodyPr/>
                    <a:lstStyle/>
                    <a:p>
                      <a:r>
                        <a:rPr lang="zh-CN" altLang="en-US" sz="1600" b="0" dirty="0">
                          <a:solidFill>
                            <a:schemeClr val="bg1"/>
                          </a:solidFill>
                          <a:latin typeface="微软雅黑" panose="020B0503020204020204" pitchFamily="34" charset="-122"/>
                          <a:ea typeface="微软雅黑" panose="020B0503020204020204" pitchFamily="34" charset="-122"/>
                        </a:rPr>
                        <a:t>血压（</a:t>
                      </a:r>
                      <a:r>
                        <a:rPr lang="en-US" altLang="zh-CN" sz="1600" b="0" dirty="0">
                          <a:solidFill>
                            <a:schemeClr val="bg1"/>
                          </a:solidFill>
                          <a:latin typeface="微软雅黑" panose="020B0503020204020204" pitchFamily="34" charset="-122"/>
                          <a:ea typeface="微软雅黑" panose="020B0503020204020204" pitchFamily="34" charset="-122"/>
                        </a:rPr>
                        <a:t>mmHg</a:t>
                      </a:r>
                      <a:r>
                        <a:rPr lang="zh-CN" altLang="en-US" sz="1600" b="0" dirty="0">
                          <a:solidFill>
                            <a:schemeClr val="bg1"/>
                          </a:solidFill>
                          <a:latin typeface="微软雅黑" panose="020B0503020204020204" pitchFamily="34" charset="-122"/>
                          <a:ea typeface="微软雅黑" panose="020B0503020204020204" pitchFamily="34" charset="-122"/>
                        </a:rPr>
                        <a:t>）</a:t>
                      </a:r>
                      <a:endParaRPr lang="zh-CN" altLang="en-US" sz="1600"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582"/>
                    </a:solidFill>
                  </a:tcPr>
                </a:tc>
                <a:tc hMerge="1">
                  <a:txBody>
                    <a:bodyPr/>
                    <a:lstStyle/>
                    <a:p>
                      <a:pPr algn="ctr"/>
                      <a:endParaRPr lang="zh-CN" altLang="en-US" b="0" dirty="0">
                        <a:solidFill>
                          <a:schemeClr val="bg1"/>
                        </a:solidFill>
                        <a:latin typeface="微软雅黑" panose="020B0503020204020204" pitchFamily="34" charset="-122"/>
                        <a:ea typeface="微软雅黑" panose="020B0503020204020204" pitchFamily="34" charset="-122"/>
                      </a:endParaRPr>
                    </a:p>
                  </a:txBody>
                  <a:tcPr anchor="ctr">
                    <a:solidFill>
                      <a:srgbClr val="004582"/>
                    </a:solidFill>
                  </a:tcPr>
                </a:tc>
                <a:tc gridSpan="5">
                  <a:txBody>
                    <a:bodyPr/>
                    <a:lstStyle/>
                    <a:p>
                      <a:pPr algn="ctr"/>
                      <a:r>
                        <a:rPr lang="zh-CN" altLang="en-US" sz="1600" b="0" dirty="0">
                          <a:solidFill>
                            <a:schemeClr val="bg1"/>
                          </a:solidFill>
                          <a:latin typeface="微软雅黑" panose="020B0503020204020204" pitchFamily="34" charset="-122"/>
                          <a:ea typeface="微软雅黑" panose="020B0503020204020204" pitchFamily="34" charset="-122"/>
                        </a:rPr>
                        <a:t>血压类型（</a:t>
                      </a:r>
                      <a:r>
                        <a:rPr lang="en-US" altLang="zh-CN" sz="1600" b="0" dirty="0">
                          <a:solidFill>
                            <a:schemeClr val="bg1"/>
                          </a:solidFill>
                          <a:latin typeface="微软雅黑" panose="020B0503020204020204" pitchFamily="34" charset="-122"/>
                          <a:ea typeface="微软雅黑" panose="020B0503020204020204" pitchFamily="34" charset="-122"/>
                        </a:rPr>
                        <a:t>%</a:t>
                      </a:r>
                      <a:r>
                        <a:rPr lang="zh-CN" altLang="en-US" sz="1600" b="0" dirty="0">
                          <a:solidFill>
                            <a:schemeClr val="bg1"/>
                          </a:solidFill>
                          <a:latin typeface="微软雅黑" panose="020B0503020204020204" pitchFamily="34" charset="-122"/>
                          <a:ea typeface="微软雅黑" panose="020B0503020204020204" pitchFamily="34" charset="-122"/>
                        </a:rPr>
                        <a:t>）</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58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pPr algn="ctr"/>
                      <a:endParaRPr lang="zh-CN" altLang="en-US" b="0" dirty="0">
                        <a:solidFill>
                          <a:schemeClr val="bg1"/>
                        </a:solidFill>
                        <a:latin typeface="微软雅黑" panose="020B0503020204020204" pitchFamily="34" charset="-122"/>
                        <a:ea typeface="微软雅黑" panose="020B0503020204020204" pitchFamily="34" charset="-122"/>
                      </a:endParaRPr>
                    </a:p>
                  </a:txBody>
                  <a:tcPr anchor="ctr">
                    <a:solidFill>
                      <a:srgbClr val="004582"/>
                    </a:solidFill>
                  </a:tcPr>
                </a:tc>
                <a:tc rowSpan="2">
                  <a:txBody>
                    <a:bodyPr/>
                    <a:lstStyle/>
                    <a:p>
                      <a:pPr algn="ctr"/>
                      <a:r>
                        <a:rPr lang="zh-CN" altLang="en-US" sz="1600" b="0" dirty="0">
                          <a:solidFill>
                            <a:schemeClr val="bg1"/>
                          </a:solidFill>
                          <a:latin typeface="微软雅黑" panose="020B0503020204020204" pitchFamily="34" charset="-122"/>
                          <a:ea typeface="微软雅黑" panose="020B0503020204020204" pitchFamily="34" charset="-122"/>
                        </a:rPr>
                        <a:t>高血压</a:t>
                      </a:r>
                      <a:endParaRPr lang="en-US" altLang="zh-CN" sz="1600" b="0" dirty="0">
                        <a:solidFill>
                          <a:schemeClr val="bg1"/>
                        </a:solidFill>
                        <a:latin typeface="微软雅黑" panose="020B0503020204020204" pitchFamily="34" charset="-122"/>
                        <a:ea typeface="微软雅黑" panose="020B0503020204020204" pitchFamily="34" charset="-122"/>
                      </a:endParaRPr>
                    </a:p>
                    <a:p>
                      <a:pPr algn="ctr"/>
                      <a:r>
                        <a:rPr lang="zh-CN" altLang="en-US" sz="1600" b="0" dirty="0">
                          <a:solidFill>
                            <a:schemeClr val="bg1"/>
                          </a:solidFill>
                          <a:latin typeface="微软雅黑" panose="020B0503020204020204" pitchFamily="34" charset="-122"/>
                          <a:ea typeface="微软雅黑" panose="020B0503020204020204" pitchFamily="34" charset="-122"/>
                        </a:rPr>
                        <a:t>加权患病率</a:t>
                      </a:r>
                      <a:endParaRPr lang="en-US" altLang="zh-CN" sz="1600" b="0" dirty="0">
                        <a:solidFill>
                          <a:schemeClr val="bg1"/>
                        </a:solidFill>
                        <a:latin typeface="微软雅黑" panose="020B0503020204020204" pitchFamily="34" charset="-122"/>
                        <a:ea typeface="微软雅黑" panose="020B0503020204020204" pitchFamily="34" charset="-122"/>
                      </a:endParaRPr>
                    </a:p>
                    <a:p>
                      <a:pPr algn="ctr"/>
                      <a:r>
                        <a:rPr lang="zh-CN" altLang="en-US" sz="1600" b="0" dirty="0">
                          <a:solidFill>
                            <a:schemeClr val="bg1"/>
                          </a:solidFill>
                          <a:latin typeface="微软雅黑" panose="020B0503020204020204" pitchFamily="34" charset="-122"/>
                          <a:ea typeface="微软雅黑" panose="020B0503020204020204" pitchFamily="34" charset="-122"/>
                        </a:rPr>
                        <a:t>（</a:t>
                      </a:r>
                      <a:r>
                        <a:rPr lang="en-US" altLang="zh-CN" sz="1600" b="0" dirty="0">
                          <a:solidFill>
                            <a:schemeClr val="bg1"/>
                          </a:solidFill>
                          <a:latin typeface="微软雅黑" panose="020B0503020204020204" pitchFamily="34" charset="-122"/>
                          <a:ea typeface="微软雅黑" panose="020B0503020204020204" pitchFamily="34" charset="-122"/>
                        </a:rPr>
                        <a:t>%</a:t>
                      </a:r>
                      <a:r>
                        <a:rPr lang="zh-CN" altLang="en-US" sz="1600" b="0" dirty="0">
                          <a:solidFill>
                            <a:schemeClr val="bg1"/>
                          </a:solidFill>
                          <a:latin typeface="微软雅黑" panose="020B0503020204020204" pitchFamily="34" charset="-122"/>
                          <a:ea typeface="微软雅黑" panose="020B0503020204020204" pitchFamily="34" charset="-122"/>
                        </a:rPr>
                        <a:t>）</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582"/>
                    </a:solidFill>
                  </a:tcPr>
                </a:tc>
                <a:extLst>
                  <a:ext uri="{0D108BD9-81ED-4DB2-BD59-A6C34878D82A}">
                    <a16:rowId xmlns:a16="http://schemas.microsoft.com/office/drawing/2014/main" val="4111955500"/>
                  </a:ext>
                </a:extLst>
              </a:tr>
              <a:tr h="866103">
                <a:tc vMerge="1">
                  <a:txBody>
                    <a:bodyPr/>
                    <a:lstStyle/>
                    <a:p>
                      <a:endParaRPr lang="zh-CN" altLang="en-US" dirty="0"/>
                    </a:p>
                  </a:txBody>
                  <a:tcPr/>
                </a:tc>
                <a:tc vMerge="1">
                  <a:txBody>
                    <a:bodyPr/>
                    <a:lstStyle/>
                    <a:p>
                      <a:endParaRPr lang="zh-CN" altLang="en-US"/>
                    </a:p>
                  </a:txBody>
                  <a:tcPr/>
                </a:tc>
                <a:tc>
                  <a:txBody>
                    <a:bodyPr/>
                    <a:lstStyle/>
                    <a:p>
                      <a:pPr algn="ctr"/>
                      <a:r>
                        <a:rPr lang="en-US" altLang="zh-CN" sz="1600" b="0" dirty="0">
                          <a:solidFill>
                            <a:schemeClr val="bg1"/>
                          </a:solidFill>
                          <a:latin typeface="微软雅黑" panose="020B0503020204020204" pitchFamily="34" charset="-122"/>
                          <a:ea typeface="微软雅黑" panose="020B0503020204020204" pitchFamily="34" charset="-122"/>
                        </a:rPr>
                        <a:t>SBP</a:t>
                      </a:r>
                      <a:endParaRPr lang="zh-CN" altLang="en-US" sz="1600" dirty="0">
                        <a:latin typeface="微软雅黑" panose="020B0503020204020204" pitchFamily="34" charset="-122"/>
                        <a:ea typeface="微软雅黑" panose="020B0503020204020204" pitchFamily="34" charset="-122"/>
                      </a:endParaRPr>
                    </a:p>
                  </a:txBody>
                  <a:tcPr anchor="ctr">
                    <a:lnL w="381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582"/>
                    </a:solidFill>
                  </a:tcPr>
                </a:tc>
                <a:tc>
                  <a:txBody>
                    <a:bodyPr/>
                    <a:lstStyle/>
                    <a:p>
                      <a:pPr algn="ctr"/>
                      <a:r>
                        <a:rPr lang="en-US" altLang="zh-CN" sz="1600" b="0" dirty="0">
                          <a:solidFill>
                            <a:schemeClr val="bg1"/>
                          </a:solidFill>
                          <a:latin typeface="微软雅黑" panose="020B0503020204020204" pitchFamily="34" charset="-122"/>
                          <a:ea typeface="微软雅黑" panose="020B0503020204020204" pitchFamily="34" charset="-122"/>
                        </a:rPr>
                        <a:t>DBP</a:t>
                      </a:r>
                      <a:endParaRPr lang="zh-CN" altLang="en-US" sz="1600" b="0" dirty="0">
                        <a:solidFill>
                          <a:schemeClr val="bg1"/>
                        </a:solidFill>
                        <a:latin typeface="微软雅黑" panose="020B0503020204020204" pitchFamily="34" charset="-122"/>
                        <a:ea typeface="微软雅黑" panose="020B0503020204020204" pitchFamily="34" charset="-122"/>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582"/>
                    </a:solidFill>
                  </a:tcPr>
                </a:tc>
                <a:tc>
                  <a:txBody>
                    <a:bodyPr/>
                    <a:lstStyle/>
                    <a:p>
                      <a:pPr algn="ctr"/>
                      <a:r>
                        <a:rPr lang="zh-CN" altLang="en-US" sz="1600" b="0" dirty="0">
                          <a:solidFill>
                            <a:schemeClr val="bg1"/>
                          </a:solidFill>
                          <a:latin typeface="微软雅黑" panose="020B0503020204020204" pitchFamily="34" charset="-122"/>
                          <a:ea typeface="微软雅黑" panose="020B0503020204020204" pitchFamily="34" charset="-122"/>
                        </a:rPr>
                        <a:t>正常</a:t>
                      </a:r>
                      <a:endParaRPr lang="en-US" altLang="zh-CN" sz="1600" b="0" dirty="0">
                        <a:solidFill>
                          <a:schemeClr val="bg1"/>
                        </a:solidFill>
                        <a:latin typeface="微软雅黑" panose="020B0503020204020204" pitchFamily="34" charset="-122"/>
                        <a:ea typeface="微软雅黑" panose="020B0503020204020204" pitchFamily="34" charset="-122"/>
                      </a:endParaRPr>
                    </a:p>
                    <a:p>
                      <a:pPr algn="ctr"/>
                      <a:r>
                        <a:rPr lang="zh-CN" altLang="en-US" sz="1600" b="0" dirty="0">
                          <a:solidFill>
                            <a:schemeClr val="bg1"/>
                          </a:solidFill>
                          <a:latin typeface="微软雅黑" panose="020B0503020204020204" pitchFamily="34" charset="-122"/>
                          <a:ea typeface="微软雅黑" panose="020B0503020204020204" pitchFamily="34" charset="-122"/>
                        </a:rPr>
                        <a:t>血压</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582"/>
                    </a:solidFill>
                  </a:tcPr>
                </a:tc>
                <a:tc>
                  <a:txBody>
                    <a:bodyPr/>
                    <a:lstStyle/>
                    <a:p>
                      <a:pPr algn="ctr"/>
                      <a:r>
                        <a:rPr lang="zh-CN" altLang="en-US" sz="1600" b="0" dirty="0">
                          <a:solidFill>
                            <a:schemeClr val="bg1"/>
                          </a:solidFill>
                          <a:latin typeface="微软雅黑" panose="020B0503020204020204" pitchFamily="34" charset="-122"/>
                          <a:ea typeface="微软雅黑" panose="020B0503020204020204" pitchFamily="34" charset="-122"/>
                        </a:rPr>
                        <a:t>正常</a:t>
                      </a:r>
                      <a:endParaRPr lang="en-US" altLang="zh-CN" sz="1600" b="0" dirty="0">
                        <a:solidFill>
                          <a:schemeClr val="bg1"/>
                        </a:solidFill>
                        <a:latin typeface="微软雅黑" panose="020B0503020204020204" pitchFamily="34" charset="-122"/>
                        <a:ea typeface="微软雅黑" panose="020B0503020204020204" pitchFamily="34" charset="-122"/>
                      </a:endParaRPr>
                    </a:p>
                    <a:p>
                      <a:pPr algn="ctr"/>
                      <a:r>
                        <a:rPr lang="zh-CN" altLang="en-US" sz="1600" b="0" dirty="0">
                          <a:solidFill>
                            <a:schemeClr val="bg1"/>
                          </a:solidFill>
                          <a:latin typeface="微软雅黑" panose="020B0503020204020204" pitchFamily="34" charset="-122"/>
                          <a:ea typeface="微软雅黑" panose="020B0503020204020204" pitchFamily="34" charset="-122"/>
                        </a:rPr>
                        <a:t>高值</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58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dirty="0">
                          <a:solidFill>
                            <a:schemeClr val="bg1"/>
                          </a:solidFill>
                          <a:latin typeface="微软雅黑" panose="020B0503020204020204" pitchFamily="34" charset="-122"/>
                          <a:ea typeface="微软雅黑" panose="020B0503020204020204" pitchFamily="34" charset="-122"/>
                        </a:rPr>
                        <a:t>1</a:t>
                      </a:r>
                      <a:r>
                        <a:rPr lang="zh-CN" altLang="en-US" sz="1600" b="0" dirty="0">
                          <a:solidFill>
                            <a:schemeClr val="bg1"/>
                          </a:solidFill>
                          <a:latin typeface="微软雅黑" panose="020B0503020204020204" pitchFamily="34" charset="-122"/>
                          <a:ea typeface="微软雅黑" panose="020B0503020204020204" pitchFamily="34" charset="-122"/>
                        </a:rPr>
                        <a:t>级</a:t>
                      </a:r>
                    </a:p>
                    <a:p>
                      <a:pPr algn="ctr"/>
                      <a:r>
                        <a:rPr lang="zh-CN" altLang="en-US" sz="1600" b="0" dirty="0">
                          <a:solidFill>
                            <a:schemeClr val="bg1"/>
                          </a:solidFill>
                          <a:latin typeface="微软雅黑" panose="020B0503020204020204" pitchFamily="34" charset="-122"/>
                          <a:ea typeface="微软雅黑" panose="020B0503020204020204" pitchFamily="34" charset="-122"/>
                        </a:rPr>
                        <a:t>高血压</a:t>
                      </a:r>
                      <a:endParaRPr lang="en-US" altLang="zh-CN" sz="1600" b="0" dirty="0">
                        <a:solidFill>
                          <a:schemeClr val="bg1"/>
                        </a:solidFill>
                        <a:latin typeface="微软雅黑" panose="020B0503020204020204" pitchFamily="34" charset="-122"/>
                        <a:ea typeface="微软雅黑" panose="020B0503020204020204" pitchFamily="34" charset="-122"/>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58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dirty="0">
                          <a:solidFill>
                            <a:schemeClr val="bg1"/>
                          </a:solidFill>
                          <a:latin typeface="微软雅黑" panose="020B0503020204020204" pitchFamily="34" charset="-122"/>
                          <a:ea typeface="微软雅黑" panose="020B0503020204020204" pitchFamily="34" charset="-122"/>
                        </a:rPr>
                        <a:t>2</a:t>
                      </a:r>
                      <a:r>
                        <a:rPr lang="zh-CN" altLang="en-US" sz="1600" b="0" dirty="0">
                          <a:solidFill>
                            <a:schemeClr val="bg1"/>
                          </a:solidFill>
                          <a:latin typeface="微软雅黑" panose="020B0503020204020204" pitchFamily="34" charset="-122"/>
                          <a:ea typeface="微软雅黑" panose="020B0503020204020204" pitchFamily="34" charset="-122"/>
                        </a:rPr>
                        <a:t>级</a:t>
                      </a:r>
                    </a:p>
                    <a:p>
                      <a:pPr algn="ctr"/>
                      <a:r>
                        <a:rPr lang="zh-CN" altLang="en-US" sz="1600" b="0" dirty="0">
                          <a:solidFill>
                            <a:schemeClr val="bg1"/>
                          </a:solidFill>
                          <a:latin typeface="微软雅黑" panose="020B0503020204020204" pitchFamily="34" charset="-122"/>
                          <a:ea typeface="微软雅黑" panose="020B0503020204020204" pitchFamily="34" charset="-122"/>
                        </a:rPr>
                        <a:t>高血压</a:t>
                      </a:r>
                      <a:endParaRPr lang="en-US" altLang="zh-CN" sz="1600" b="0" dirty="0">
                        <a:solidFill>
                          <a:schemeClr val="bg1"/>
                        </a:solidFill>
                        <a:latin typeface="微软雅黑" panose="020B0503020204020204" pitchFamily="34" charset="-122"/>
                        <a:ea typeface="微软雅黑" panose="020B0503020204020204" pitchFamily="34" charset="-122"/>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58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dirty="0">
                          <a:solidFill>
                            <a:schemeClr val="bg1"/>
                          </a:solidFill>
                          <a:latin typeface="微软雅黑" panose="020B0503020204020204" pitchFamily="34" charset="-122"/>
                          <a:ea typeface="微软雅黑" panose="020B0503020204020204" pitchFamily="34" charset="-122"/>
                        </a:rPr>
                        <a:t>3</a:t>
                      </a:r>
                      <a:r>
                        <a:rPr lang="zh-CN" altLang="en-US" sz="1600" b="0" dirty="0">
                          <a:solidFill>
                            <a:schemeClr val="bg1"/>
                          </a:solidFill>
                          <a:latin typeface="微软雅黑" panose="020B0503020204020204" pitchFamily="34" charset="-122"/>
                          <a:ea typeface="微软雅黑" panose="020B0503020204020204" pitchFamily="34" charset="-122"/>
                        </a:rPr>
                        <a:t>级</a:t>
                      </a:r>
                    </a:p>
                    <a:p>
                      <a:pPr algn="ctr"/>
                      <a:r>
                        <a:rPr lang="zh-CN" altLang="en-US" sz="1600" b="0" dirty="0">
                          <a:solidFill>
                            <a:schemeClr val="bg1"/>
                          </a:solidFill>
                          <a:latin typeface="微软雅黑" panose="020B0503020204020204" pitchFamily="34" charset="-122"/>
                          <a:ea typeface="微软雅黑" panose="020B0503020204020204" pitchFamily="34" charset="-122"/>
                        </a:rPr>
                        <a:t>高血压</a:t>
                      </a:r>
                      <a:endParaRPr lang="en-US" altLang="zh-CN" sz="1600" b="0" dirty="0">
                        <a:solidFill>
                          <a:schemeClr val="bg1"/>
                        </a:solidFill>
                        <a:latin typeface="微软雅黑" panose="020B0503020204020204" pitchFamily="34" charset="-122"/>
                        <a:ea typeface="微软雅黑" panose="020B0503020204020204" pitchFamily="34" charset="-122"/>
                      </a:endParaRPr>
                    </a:p>
                  </a:txBody>
                  <a:tcPr anchor="ctr">
                    <a:lnL w="12700" cmpd="sng">
                      <a:noFill/>
                    </a:lnL>
                    <a:lnR w="381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582"/>
                    </a:solidFill>
                  </a:tcPr>
                </a:tc>
                <a:tc vMerge="1">
                  <a:txBody>
                    <a:bodyPr/>
                    <a:lstStyle/>
                    <a:p>
                      <a:endParaRPr lang="zh-CN" altLang="en-US"/>
                    </a:p>
                  </a:txBody>
                  <a:tcPr/>
                </a:tc>
                <a:extLst>
                  <a:ext uri="{0D108BD9-81ED-4DB2-BD59-A6C34878D82A}">
                    <a16:rowId xmlns:a16="http://schemas.microsoft.com/office/drawing/2014/main" val="2786487117"/>
                  </a:ext>
                </a:extLst>
              </a:tr>
              <a:tr h="419042">
                <a:tc gridSpan="10">
                  <a:txBody>
                    <a:bodyPr/>
                    <a:lstStyle/>
                    <a:p>
                      <a:pPr algn="l"/>
                      <a:r>
                        <a:rPr lang="zh-CN" altLang="en-US" sz="1600" dirty="0">
                          <a:latin typeface="微软雅黑" panose="020B0503020204020204" pitchFamily="34" charset="-122"/>
                          <a:ea typeface="微软雅黑" panose="020B0503020204020204" pitchFamily="34" charset="-122"/>
                        </a:rPr>
                        <a:t>  地区</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lnT w="12700" cmpd="sng">
                      <a:noFill/>
                    </a:lnT>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pPr algn="l"/>
                      <a:endParaRPr lang="zh-CN" altLang="en-US"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09119701"/>
                  </a:ext>
                </a:extLst>
              </a:tr>
              <a:tr h="565691">
                <a:tc>
                  <a:txBody>
                    <a:bodyPr/>
                    <a:lstStyle/>
                    <a:p>
                      <a:pPr algn="ctr"/>
                      <a:r>
                        <a:rPr lang="zh-CN" altLang="en-US" sz="1600" dirty="0">
                          <a:latin typeface="微软雅黑" panose="020B0503020204020204" pitchFamily="34" charset="-122"/>
                          <a:ea typeface="微软雅黑" panose="020B0503020204020204" pitchFamily="34" charset="-122"/>
                        </a:rPr>
                        <a:t>城市</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220052</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a:latin typeface="微软雅黑" panose="020B0503020204020204" pitchFamily="34" charset="-122"/>
                          <a:ea typeface="微软雅黑" panose="020B0503020204020204" pitchFamily="34" charset="-122"/>
                        </a:rPr>
                        <a:t>125.6</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a:latin typeface="微软雅黑" panose="020B0503020204020204" pitchFamily="34" charset="-122"/>
                          <a:ea typeface="微软雅黑" panose="020B0503020204020204" pitchFamily="34" charset="-122"/>
                        </a:rPr>
                        <a:t>76</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35.5</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41.1</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13.4</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4.1</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1.3</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800" b="1" dirty="0">
                          <a:solidFill>
                            <a:srgbClr val="C00000"/>
                          </a:solidFill>
                          <a:latin typeface="微软雅黑" panose="020B0503020204020204" pitchFamily="34" charset="-122"/>
                          <a:ea typeface="微软雅黑" panose="020B0503020204020204" pitchFamily="34" charset="-122"/>
                        </a:rPr>
                        <a:t>23.1</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96857901"/>
                  </a:ext>
                </a:extLst>
              </a:tr>
              <a:tr h="565691">
                <a:tc>
                  <a:txBody>
                    <a:bodyPr/>
                    <a:lstStyle/>
                    <a:p>
                      <a:pPr algn="ctr"/>
                      <a:r>
                        <a:rPr lang="zh-CN" altLang="en-US" sz="1600" dirty="0">
                          <a:latin typeface="微软雅黑" panose="020B0503020204020204" pitchFamily="34" charset="-122"/>
                          <a:ea typeface="微软雅黑" panose="020B0503020204020204" pitchFamily="34" charset="-122"/>
                        </a:rPr>
                        <a:t>农村</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231703</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126.4</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76</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35.5</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a:latin typeface="微软雅黑" panose="020B0503020204020204" pitchFamily="34" charset="-122"/>
                          <a:ea typeface="微软雅黑" panose="020B0503020204020204" pitchFamily="34" charset="-122"/>
                        </a:rPr>
                        <a:t>41.4</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a:latin typeface="微软雅黑" panose="020B0503020204020204" pitchFamily="34" charset="-122"/>
                          <a:ea typeface="微软雅黑" panose="020B0503020204020204" pitchFamily="34" charset="-122"/>
                        </a:rPr>
                        <a:t>13.7</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4.7</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1.7</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1800" b="1" dirty="0">
                          <a:solidFill>
                            <a:srgbClr val="C00000"/>
                          </a:solidFill>
                          <a:latin typeface="微软雅黑" panose="020B0503020204020204" pitchFamily="34" charset="-122"/>
                          <a:ea typeface="微软雅黑" panose="020B0503020204020204" pitchFamily="34" charset="-122"/>
                        </a:rPr>
                        <a:t>23.4</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0496282"/>
                  </a:ext>
                </a:extLst>
              </a:tr>
              <a:tr h="565691">
                <a:tc>
                  <a:txBody>
                    <a:bodyPr/>
                    <a:lstStyle/>
                    <a:p>
                      <a:pPr algn="ctr"/>
                      <a:r>
                        <a:rPr lang="en-US" altLang="zh-CN" sz="1600" dirty="0">
                          <a:latin typeface="微软雅黑" panose="020B0503020204020204" pitchFamily="34" charset="-122"/>
                          <a:ea typeface="微软雅黑" panose="020B0503020204020204" pitchFamily="34" charset="-122"/>
                        </a:rPr>
                        <a:t>P</a:t>
                      </a:r>
                      <a:r>
                        <a:rPr lang="zh-CN" altLang="en-US" sz="1600" dirty="0">
                          <a:latin typeface="微软雅黑" panose="020B0503020204020204" pitchFamily="34" charset="-122"/>
                          <a:ea typeface="微软雅黑" panose="020B0503020204020204" pitchFamily="34" charset="-122"/>
                        </a:rPr>
                        <a:t>值</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0.323</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latin typeface="微软雅黑" panose="020B0503020204020204" pitchFamily="34" charset="-122"/>
                          <a:ea typeface="微软雅黑" panose="020B0503020204020204" pitchFamily="34" charset="-122"/>
                        </a:rPr>
                        <a:t>0.898</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6875281"/>
                  </a:ext>
                </a:extLst>
              </a:tr>
            </a:tbl>
          </a:graphicData>
        </a:graphic>
      </p:graphicFrame>
      <p:pic>
        <p:nvPicPr>
          <p:cNvPr id="8" name="图片 7">
            <a:extLst>
              <a:ext uri="{FF2B5EF4-FFF2-40B4-BE49-F238E27FC236}">
                <a16:creationId xmlns:a16="http://schemas.microsoft.com/office/drawing/2014/main" id="{6BCEDCA7-7737-A33C-7C48-EBE69D3B1FC9}"/>
              </a:ext>
            </a:extLst>
          </p:cNvPr>
          <p:cNvPicPr>
            <a:picLocks noChangeAspect="1"/>
          </p:cNvPicPr>
          <p:nvPr/>
        </p:nvPicPr>
        <p:blipFill>
          <a:blip r:embed="rId2"/>
          <a:stretch>
            <a:fillRect/>
          </a:stretch>
        </p:blipFill>
        <p:spPr>
          <a:xfrm>
            <a:off x="1066800" y="5658763"/>
            <a:ext cx="10271762" cy="458841"/>
          </a:xfrm>
          <a:prstGeom prst="rect">
            <a:avLst/>
          </a:prstGeom>
        </p:spPr>
      </p:pic>
      <p:sp>
        <p:nvSpPr>
          <p:cNvPr id="2" name="标题 1">
            <a:extLst>
              <a:ext uri="{FF2B5EF4-FFF2-40B4-BE49-F238E27FC236}">
                <a16:creationId xmlns:a16="http://schemas.microsoft.com/office/drawing/2014/main" id="{B36D7ED4-BB32-3430-55F2-6826E5BAEF35}"/>
              </a:ext>
            </a:extLst>
          </p:cNvPr>
          <p:cNvSpPr txBox="1"/>
          <p:nvPr/>
        </p:nvSpPr>
        <p:spPr>
          <a:xfrm>
            <a:off x="1" y="148871"/>
            <a:ext cx="12191998" cy="820945"/>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charset="-122"/>
                <a:ea typeface="微软雅黑" panose="020B0503020204020204" charset="-122"/>
                <a:cs typeface="+mj-cs"/>
              </a:defRPr>
            </a:lvl1pPr>
          </a:lstStyle>
          <a:p>
            <a:r>
              <a:rPr lang="zh-CN" altLang="en-US" sz="3200" b="1" dirty="0">
                <a:latin typeface="Microsoft YaHei" panose="020B0503020204020204" pitchFamily="34" charset="-122"/>
                <a:ea typeface="Microsoft YaHei" panose="020B0503020204020204" pitchFamily="34" charset="-122"/>
              </a:rPr>
              <a:t>农村地区居民的高血压患病率超过了城市地区</a:t>
            </a:r>
            <a:endParaRPr lang="zh-CN" altLang="en-US" dirty="0">
              <a:latin typeface="微软雅黑" panose="020B0503020204020204" pitchFamily="34" charset="-122"/>
              <a:ea typeface="微软雅黑" panose="020B0503020204020204" pitchFamily="34" charset="-122"/>
            </a:endParaRPr>
          </a:p>
        </p:txBody>
      </p:sp>
      <p:cxnSp>
        <p:nvCxnSpPr>
          <p:cNvPr id="7" name="直线连接符 6">
            <a:extLst>
              <a:ext uri="{FF2B5EF4-FFF2-40B4-BE49-F238E27FC236}">
                <a16:creationId xmlns:a16="http://schemas.microsoft.com/office/drawing/2014/main" id="{657EE0F7-8512-7F48-2DC8-29C83D183867}"/>
              </a:ext>
            </a:extLst>
          </p:cNvPr>
          <p:cNvCxnSpPr>
            <a:cxnSpLocks/>
          </p:cNvCxnSpPr>
          <p:nvPr/>
        </p:nvCxnSpPr>
        <p:spPr>
          <a:xfrm>
            <a:off x="2941674" y="2622699"/>
            <a:ext cx="165159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11">
            <a:extLst>
              <a:ext uri="{FF2B5EF4-FFF2-40B4-BE49-F238E27FC236}">
                <a16:creationId xmlns:a16="http://schemas.microsoft.com/office/drawing/2014/main" id="{8DE0A7CA-45B6-0685-7A9A-E039340F9BFE}"/>
              </a:ext>
            </a:extLst>
          </p:cNvPr>
          <p:cNvCxnSpPr>
            <a:cxnSpLocks/>
          </p:cNvCxnSpPr>
          <p:nvPr/>
        </p:nvCxnSpPr>
        <p:spPr>
          <a:xfrm>
            <a:off x="4763385" y="2622699"/>
            <a:ext cx="483427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9CAF83C5-A34C-BAE5-F526-ADCFADAF0984}"/>
              </a:ext>
            </a:extLst>
          </p:cNvPr>
          <p:cNvSpPr txBox="1"/>
          <p:nvPr/>
        </p:nvSpPr>
        <p:spPr>
          <a:xfrm>
            <a:off x="6157502" y="6642556"/>
            <a:ext cx="2220953" cy="215444"/>
          </a:xfrm>
          <a:prstGeom prst="rect">
            <a:avLst/>
          </a:prstGeom>
          <a:noFill/>
        </p:spPr>
        <p:txBody>
          <a:bodyPr wrap="square" rtlCol="0">
            <a:spAutoFit/>
          </a:bodyPr>
          <a:lstStyle>
            <a:defPPr>
              <a:defRPr lang="zh-CN"/>
            </a:defPPr>
            <a:lvl1pPr>
              <a:defRPr sz="800">
                <a:solidFill>
                  <a:schemeClr val="bg1">
                    <a:lumMod val="50000"/>
                  </a:schemeClr>
                </a:solidFill>
                <a:latin typeface="Microsoft YaHei" panose="020B0503020204020204" pitchFamily="34" charset="-122"/>
                <a:ea typeface="Microsoft YaHei" panose="020B0503020204020204" pitchFamily="34" charset="-122"/>
              </a:defRPr>
            </a:lvl1pPr>
          </a:lstStyle>
          <a:p>
            <a:r>
              <a:rPr lang="en-US" altLang="zh-CN" dirty="0">
                <a:solidFill>
                  <a:schemeClr val="bg1"/>
                </a:solidFill>
              </a:rPr>
              <a:t>Circulation,2018,137(22) :2344-2356.</a:t>
            </a:r>
          </a:p>
        </p:txBody>
      </p:sp>
    </p:spTree>
    <p:extLst>
      <p:ext uri="{BB962C8B-B14F-4D97-AF65-F5344CB8AC3E}">
        <p14:creationId xmlns:p14="http://schemas.microsoft.com/office/powerpoint/2010/main" val="26102086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99C96C5E-93A5-6AD0-5F51-A6E49D7A0638}"/>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3906565" y="2856976"/>
            <a:ext cx="4812536" cy="769441"/>
          </a:xfrm>
          <a:prstGeom prst="rect">
            <a:avLst/>
          </a:prstGeom>
          <a:noFill/>
        </p:spPr>
        <p:txBody>
          <a:bodyPr wrap="none" rtlCol="0">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rPr>
              <a:t>7. </a:t>
            </a:r>
            <a:r>
              <a:rPr lang="zh-CN" altLang="en-US" sz="4400" b="1" dirty="0">
                <a:solidFill>
                  <a:schemeClr val="bg1"/>
                </a:solidFill>
                <a:latin typeface="微软雅黑" panose="020B0503020204020204" pitchFamily="34" charset="-122"/>
                <a:ea typeface="微软雅黑" panose="020B0503020204020204" pitchFamily="34" charset="-122"/>
              </a:rPr>
              <a:t>特殊人群高血压</a:t>
            </a:r>
          </a:p>
        </p:txBody>
      </p:sp>
      <p:sp>
        <p:nvSpPr>
          <p:cNvPr id="3" name="文本框 2">
            <a:extLst>
              <a:ext uri="{FF2B5EF4-FFF2-40B4-BE49-F238E27FC236}">
                <a16:creationId xmlns:a16="http://schemas.microsoft.com/office/drawing/2014/main" id="{6167221B-6A3D-D7E0-B924-201846FB6C01}"/>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205293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p:nvPr>
        </p:nvSpPr>
        <p:spPr>
          <a:xfrm>
            <a:off x="476622" y="585383"/>
            <a:ext cx="10515600" cy="805874"/>
          </a:xfrm>
        </p:spPr>
        <p:txBody>
          <a:bodyPr>
            <a:normAutofit/>
          </a:bodyPr>
          <a:lstStyle/>
          <a:p>
            <a:r>
              <a:rPr lang="zh-CN" altLang="en-US" sz="3200" b="1" dirty="0">
                <a:solidFill>
                  <a:srgbClr val="004582"/>
                </a:solidFill>
                <a:latin typeface="微软雅黑" panose="020B0503020204020204" pitchFamily="34" charset="-122"/>
                <a:ea typeface="微软雅黑" panose="020B0503020204020204" pitchFamily="34" charset="-122"/>
              </a:rPr>
              <a:t>要点</a:t>
            </a:r>
            <a:r>
              <a:rPr lang="en-US" altLang="zh-CN" sz="3200" b="1" dirty="0">
                <a:solidFill>
                  <a:srgbClr val="004582"/>
                </a:solidFill>
                <a:latin typeface="微软雅黑" panose="020B0503020204020204" pitchFamily="34" charset="-122"/>
                <a:ea typeface="微软雅黑" panose="020B0503020204020204" pitchFamily="34" charset="-122"/>
              </a:rPr>
              <a:t>7A</a:t>
            </a:r>
            <a:r>
              <a:rPr lang="zh-CN" altLang="en-US" sz="3200" b="1" dirty="0">
                <a:solidFill>
                  <a:srgbClr val="004582"/>
                </a:solidFill>
                <a:latin typeface="微软雅黑" panose="020B0503020204020204" pitchFamily="34" charset="-122"/>
                <a:ea typeface="微软雅黑" panose="020B0503020204020204" pitchFamily="34" charset="-122"/>
              </a:rPr>
              <a:t>  老年高血压</a:t>
            </a:r>
          </a:p>
        </p:txBody>
      </p:sp>
      <p:sp>
        <p:nvSpPr>
          <p:cNvPr id="11" name="圆角矩形 10">
            <a:extLst>
              <a:ext uri="{FF2B5EF4-FFF2-40B4-BE49-F238E27FC236}">
                <a16:creationId xmlns:a16="http://schemas.microsoft.com/office/drawing/2014/main" id="{069F450C-1CAA-4358-142E-B3617C9274E8}"/>
              </a:ext>
            </a:extLst>
          </p:cNvPr>
          <p:cNvSpPr/>
          <p:nvPr/>
        </p:nvSpPr>
        <p:spPr>
          <a:xfrm>
            <a:off x="856215" y="1703294"/>
            <a:ext cx="10389781" cy="4225066"/>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4582"/>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BBBC3BE4-4069-31DF-139B-DE82110FE381}"/>
              </a:ext>
            </a:extLst>
          </p:cNvPr>
          <p:cNvSpPr/>
          <p:nvPr/>
        </p:nvSpPr>
        <p:spPr>
          <a:xfrm>
            <a:off x="1109988" y="1885093"/>
            <a:ext cx="9882234" cy="3731278"/>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一般情况下，</a:t>
            </a:r>
            <a:r>
              <a:rPr lang="en-US" altLang="zh-CN" sz="2000" b="1" kern="100" dirty="0">
                <a:solidFill>
                  <a:srgbClr val="C00000"/>
                </a:solidFill>
                <a:latin typeface="Microsoft YaHei" panose="020B0503020204020204" pitchFamily="34" charset="-122"/>
                <a:ea typeface="Microsoft YaHei" panose="020B0503020204020204" pitchFamily="34" charset="-122"/>
              </a:rPr>
              <a:t>65~79</a:t>
            </a:r>
            <a:r>
              <a:rPr lang="zh-CN" altLang="en-US" sz="2000" b="1" kern="100" dirty="0">
                <a:solidFill>
                  <a:srgbClr val="C00000"/>
                </a:solidFill>
                <a:latin typeface="Microsoft YaHei" panose="020B0503020204020204" pitchFamily="34" charset="-122"/>
                <a:ea typeface="Microsoft YaHei" panose="020B0503020204020204" pitchFamily="34" charset="-122"/>
              </a:rPr>
              <a:t>岁老年人血压≥</a:t>
            </a:r>
            <a:r>
              <a:rPr lang="en-US" altLang="zh-CN" sz="2000" b="1" kern="100" dirty="0">
                <a:solidFill>
                  <a:srgbClr val="C00000"/>
                </a:solidFill>
                <a:latin typeface="Microsoft YaHei" panose="020B0503020204020204" pitchFamily="34" charset="-122"/>
                <a:ea typeface="Microsoft YaHei" panose="020B0503020204020204" pitchFamily="34" charset="-122"/>
              </a:rPr>
              <a:t>140/90 mmHg</a:t>
            </a:r>
            <a:r>
              <a:rPr lang="zh-CN" altLang="en-US" sz="2000" b="1" kern="100" dirty="0">
                <a:solidFill>
                  <a:srgbClr val="C00000"/>
                </a:solidFill>
                <a:latin typeface="Microsoft YaHei" panose="020B0503020204020204" pitchFamily="34" charset="-122"/>
                <a:ea typeface="Microsoft YaHei" panose="020B0503020204020204" pitchFamily="34" charset="-122"/>
              </a:rPr>
              <a:t>应开始药物治疗</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I</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A</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80</a:t>
            </a:r>
            <a:r>
              <a:rPr lang="zh-CN" altLang="en-US" sz="2000" kern="100" dirty="0">
                <a:latin typeface="Microsoft YaHei" panose="020B0503020204020204" pitchFamily="34" charset="-122"/>
                <a:ea typeface="Microsoft YaHei" panose="020B0503020204020204" pitchFamily="34" charset="-122"/>
              </a:rPr>
              <a:t>岁老年人收缩压≥</a:t>
            </a:r>
            <a:r>
              <a:rPr lang="en-US" altLang="zh-CN" sz="2000" kern="100" dirty="0">
                <a:latin typeface="Microsoft YaHei" panose="020B0503020204020204" pitchFamily="34" charset="-122"/>
                <a:ea typeface="Microsoft YaHei" panose="020B0503020204020204" pitchFamily="34" charset="-122"/>
              </a:rPr>
              <a:t>150 mmHg</a:t>
            </a:r>
            <a:r>
              <a:rPr lang="zh-CN" altLang="en-US" sz="2000" kern="100" dirty="0">
                <a:latin typeface="Microsoft YaHei" panose="020B0503020204020204" pitchFamily="34" charset="-122"/>
                <a:ea typeface="Microsoft YaHei" panose="020B0503020204020204" pitchFamily="34" charset="-122"/>
              </a:rPr>
              <a:t>可开始药物治疗（</a:t>
            </a:r>
            <a:r>
              <a:rPr lang="en-US" altLang="zh-CN" sz="2000" kern="100" dirty="0" err="1">
                <a:latin typeface="Microsoft YaHei" panose="020B0503020204020204" pitchFamily="34" charset="-122"/>
                <a:ea typeface="Microsoft YaHei" panose="020B0503020204020204" pitchFamily="34" charset="-122"/>
              </a:rPr>
              <a:t>Ⅱa</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B</a:t>
            </a:r>
            <a:r>
              <a:rPr lang="zh-CN" altLang="en-US" sz="2000" kern="100" dirty="0">
                <a:latin typeface="Microsoft YaHei" panose="020B0503020204020204" pitchFamily="34" charset="-122"/>
                <a:ea typeface="Microsoft YaHei" panose="020B0503020204020204" pitchFamily="34" charset="-122"/>
              </a:rPr>
              <a:t>）；并存衰弱等老年综合征者启动药物治疗的时机可适当放宽（</a:t>
            </a:r>
            <a:r>
              <a:rPr lang="en-US" altLang="zh-CN" sz="2000" kern="100" dirty="0" err="1">
                <a:latin typeface="Microsoft YaHei" panose="020B0503020204020204" pitchFamily="34" charset="-122"/>
                <a:ea typeface="Microsoft YaHei" panose="020B0503020204020204" pitchFamily="34" charset="-122"/>
              </a:rPr>
              <a:t>Ⅱa</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C</a:t>
            </a:r>
            <a:r>
              <a:rPr lang="zh-CN" altLang="en-US" sz="2000" kern="100" dirty="0">
                <a:latin typeface="Microsoft YaHei" panose="020B0503020204020204" pitchFamily="34" charset="-122"/>
                <a:ea typeface="Microsoft YaHei" panose="020B0503020204020204" pitchFamily="34" charset="-122"/>
              </a:rPr>
              <a:t>）。</a:t>
            </a:r>
          </a:p>
          <a:p>
            <a:pPr marL="342900" indent="-342900" algn="just">
              <a:lnSpc>
                <a:spcPct val="150000"/>
              </a:lnSpc>
              <a:buFont typeface="Arial" panose="020B0604020202020204" pitchFamily="34" charset="0"/>
              <a:buChar char="•"/>
            </a:pPr>
            <a:r>
              <a:rPr lang="zh-CN" altLang="en-US" sz="2000" b="1" kern="100" dirty="0">
                <a:solidFill>
                  <a:srgbClr val="C00000"/>
                </a:solidFill>
                <a:latin typeface="Microsoft YaHei" panose="020B0503020204020204" pitchFamily="34" charset="-122"/>
                <a:ea typeface="Microsoft YaHei" panose="020B0503020204020204" pitchFamily="34" charset="-122"/>
              </a:rPr>
              <a:t>建议</a:t>
            </a:r>
            <a:r>
              <a:rPr lang="en-US" altLang="zh-CN" sz="2000" b="1" kern="100" dirty="0">
                <a:solidFill>
                  <a:srgbClr val="C00000"/>
                </a:solidFill>
                <a:latin typeface="Microsoft YaHei" panose="020B0503020204020204" pitchFamily="34" charset="-122"/>
                <a:ea typeface="Microsoft YaHei" panose="020B0503020204020204" pitchFamily="34" charset="-122"/>
              </a:rPr>
              <a:t>65~79</a:t>
            </a:r>
            <a:r>
              <a:rPr lang="zh-CN" altLang="en-US" sz="2000" b="1" kern="100" dirty="0">
                <a:solidFill>
                  <a:srgbClr val="C00000"/>
                </a:solidFill>
                <a:latin typeface="Microsoft YaHei" panose="020B0503020204020204" pitchFamily="34" charset="-122"/>
                <a:ea typeface="Microsoft YaHei" panose="020B0503020204020204" pitchFamily="34" charset="-122"/>
              </a:rPr>
              <a:t>岁老年人降压目标＜</a:t>
            </a:r>
            <a:r>
              <a:rPr lang="en-US" altLang="zh-CN" sz="2000" b="1" kern="100" dirty="0">
                <a:solidFill>
                  <a:srgbClr val="C00000"/>
                </a:solidFill>
                <a:latin typeface="Microsoft YaHei" panose="020B0503020204020204" pitchFamily="34" charset="-122"/>
                <a:ea typeface="Microsoft YaHei" panose="020B0503020204020204" pitchFamily="34" charset="-122"/>
              </a:rPr>
              <a:t>140/90 mmHg</a:t>
            </a:r>
            <a:r>
              <a:rPr lang="zh-CN" altLang="en-US" sz="2000" b="1" kern="100" dirty="0">
                <a:solidFill>
                  <a:srgbClr val="C00000"/>
                </a:solidFill>
                <a:latin typeface="Microsoft YaHei" panose="020B0503020204020204" pitchFamily="34" charset="-122"/>
                <a:ea typeface="Microsoft YaHei" panose="020B0503020204020204" pitchFamily="34" charset="-122"/>
              </a:rPr>
              <a:t>，如患者可耐受，可降至＜</a:t>
            </a:r>
            <a:r>
              <a:rPr lang="en-US" altLang="zh-CN" sz="2000" b="1" kern="100" dirty="0">
                <a:solidFill>
                  <a:srgbClr val="C00000"/>
                </a:solidFill>
                <a:latin typeface="Microsoft YaHei" panose="020B0503020204020204" pitchFamily="34" charset="-122"/>
                <a:ea typeface="Microsoft YaHei" panose="020B0503020204020204" pitchFamily="34" charset="-122"/>
              </a:rPr>
              <a:t>130/80 mmHg</a:t>
            </a:r>
            <a:r>
              <a:rPr lang="zh-CN" altLang="en-US" sz="2000" b="1" kern="100" dirty="0">
                <a:solidFill>
                  <a:srgbClr val="C00000"/>
                </a:solidFill>
                <a:latin typeface="Microsoft YaHei" panose="020B0503020204020204" pitchFamily="34" charset="-122"/>
                <a:ea typeface="Microsoft YaHei" panose="020B0503020204020204" pitchFamily="34" charset="-122"/>
              </a:rPr>
              <a:t>（</a:t>
            </a:r>
            <a:r>
              <a:rPr lang="en-US" altLang="zh-CN" sz="2000" b="1" kern="100" dirty="0" err="1">
                <a:solidFill>
                  <a:srgbClr val="C00000"/>
                </a:solidFill>
                <a:latin typeface="Microsoft YaHei" panose="020B0503020204020204" pitchFamily="34" charset="-122"/>
                <a:ea typeface="Microsoft YaHei" panose="020B0503020204020204" pitchFamily="34" charset="-122"/>
              </a:rPr>
              <a:t>Ⅱa</a:t>
            </a:r>
            <a:r>
              <a:rPr lang="zh-CN" altLang="en-US" sz="2000" b="1" kern="100" dirty="0">
                <a:solidFill>
                  <a:srgbClr val="C00000"/>
                </a:solidFill>
                <a:latin typeface="Microsoft YaHei" panose="020B0503020204020204" pitchFamily="34" charset="-122"/>
                <a:ea typeface="Microsoft YaHei" panose="020B0503020204020204" pitchFamily="34" charset="-122"/>
              </a:rPr>
              <a:t>，</a:t>
            </a:r>
            <a:r>
              <a:rPr lang="en-US" altLang="zh-CN" sz="2000" b="1" kern="100" dirty="0">
                <a:solidFill>
                  <a:srgbClr val="C00000"/>
                </a:solidFill>
                <a:latin typeface="Microsoft YaHei" panose="020B0503020204020204" pitchFamily="34" charset="-122"/>
                <a:ea typeface="Microsoft YaHei" panose="020B0503020204020204" pitchFamily="34" charset="-122"/>
              </a:rPr>
              <a:t>A</a:t>
            </a:r>
            <a:r>
              <a:rPr lang="zh-CN" altLang="en-US" sz="2000" b="1" kern="100" dirty="0">
                <a:solidFill>
                  <a:srgbClr val="C00000"/>
                </a:solidFill>
                <a:latin typeface="Microsoft YaHei" panose="020B0503020204020204" pitchFamily="34" charset="-122"/>
                <a:ea typeface="Microsoft YaHei" panose="020B0503020204020204" pitchFamily="34" charset="-122"/>
              </a:rPr>
              <a:t>）；</a:t>
            </a:r>
            <a:r>
              <a:rPr lang="en-US" altLang="zh-CN" sz="2000" b="1" kern="100" dirty="0">
                <a:solidFill>
                  <a:srgbClr val="C00000"/>
                </a:solidFill>
                <a:latin typeface="Microsoft YaHei" panose="020B0503020204020204" pitchFamily="34" charset="-122"/>
                <a:ea typeface="Microsoft YaHei" panose="020B0503020204020204" pitchFamily="34" charset="-122"/>
              </a:rPr>
              <a:t>80</a:t>
            </a:r>
            <a:r>
              <a:rPr lang="zh-CN" altLang="en-US" sz="2000" b="1" kern="100" dirty="0">
                <a:solidFill>
                  <a:srgbClr val="C00000"/>
                </a:solidFill>
                <a:latin typeface="Microsoft YaHei" panose="020B0503020204020204" pitchFamily="34" charset="-122"/>
                <a:ea typeface="Microsoft YaHei" panose="020B0503020204020204" pitchFamily="34" charset="-122"/>
              </a:rPr>
              <a:t>岁及以上高龄老年人降压目标＜</a:t>
            </a:r>
            <a:r>
              <a:rPr lang="en-US" altLang="zh-CN" sz="2000" b="1" kern="100" dirty="0">
                <a:solidFill>
                  <a:srgbClr val="C00000"/>
                </a:solidFill>
                <a:latin typeface="Microsoft YaHei" panose="020B0503020204020204" pitchFamily="34" charset="-122"/>
                <a:ea typeface="Microsoft YaHei" panose="020B0503020204020204" pitchFamily="34" charset="-122"/>
              </a:rPr>
              <a:t>150/90 mmHg</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err="1">
                <a:latin typeface="Microsoft YaHei" panose="020B0503020204020204" pitchFamily="34" charset="-122"/>
                <a:ea typeface="Microsoft YaHei" panose="020B0503020204020204" pitchFamily="34" charset="-122"/>
              </a:rPr>
              <a:t>Ⅱa</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B</a:t>
            </a:r>
            <a:r>
              <a:rPr lang="zh-CN" altLang="en-US" sz="2000" kern="100" dirty="0">
                <a:latin typeface="Microsoft YaHei" panose="020B0503020204020204" pitchFamily="34" charset="-122"/>
                <a:ea typeface="Microsoft YaHei" panose="020B0503020204020204" pitchFamily="34" charset="-122"/>
              </a:rPr>
              <a:t>），如患者可耐受，可降至＜</a:t>
            </a:r>
            <a:r>
              <a:rPr lang="en-US" altLang="zh-CN" sz="2000" kern="100" dirty="0">
                <a:latin typeface="Microsoft YaHei" panose="020B0503020204020204" pitchFamily="34" charset="-122"/>
                <a:ea typeface="Microsoft YaHei" panose="020B0503020204020204" pitchFamily="34" charset="-122"/>
              </a:rPr>
              <a:t>140/90 mmHg</a:t>
            </a:r>
            <a:r>
              <a:rPr lang="zh-CN" altLang="en-US" sz="2000" kern="100" dirty="0">
                <a:latin typeface="Microsoft YaHei" panose="020B0503020204020204" pitchFamily="34" charset="-122"/>
                <a:ea typeface="Microsoft YaHei" panose="020B0503020204020204" pitchFamily="34" charset="-122"/>
              </a:rPr>
              <a:t>。</a:t>
            </a:r>
          </a:p>
          <a:p>
            <a:pPr marL="342900" indent="-342900" algn="just">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并存多种共病或老年综合征患者降压目标需个体化，</a:t>
            </a:r>
            <a:r>
              <a:rPr lang="zh-CN" altLang="en-US" sz="2000" b="1" kern="100" dirty="0">
                <a:solidFill>
                  <a:srgbClr val="C00000"/>
                </a:solidFill>
                <a:latin typeface="Microsoft YaHei" panose="020B0503020204020204" pitchFamily="34" charset="-122"/>
                <a:ea typeface="Microsoft YaHei" panose="020B0503020204020204" pitchFamily="34" charset="-122"/>
              </a:rPr>
              <a:t>衰弱患者收缩压应不低于</a:t>
            </a:r>
            <a:r>
              <a:rPr lang="en-US" altLang="zh-CN" sz="2000" b="1" kern="100" dirty="0">
                <a:solidFill>
                  <a:srgbClr val="C00000"/>
                </a:solidFill>
                <a:latin typeface="Microsoft YaHei" panose="020B0503020204020204" pitchFamily="34" charset="-122"/>
                <a:ea typeface="Microsoft YaHei" panose="020B0503020204020204" pitchFamily="34" charset="-122"/>
              </a:rPr>
              <a:t>130 </a:t>
            </a:r>
            <a:r>
              <a:rPr lang="en-US" altLang="zh-CN" sz="2000" kern="100" dirty="0">
                <a:latin typeface="Microsoft YaHei" panose="020B0503020204020204" pitchFamily="34" charset="-122"/>
                <a:ea typeface="Microsoft YaHei" panose="020B0503020204020204" pitchFamily="34" charset="-122"/>
              </a:rPr>
              <a:t>mmHg</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err="1">
                <a:latin typeface="Microsoft YaHei" panose="020B0503020204020204" pitchFamily="34" charset="-122"/>
                <a:ea typeface="Microsoft YaHei" panose="020B0503020204020204" pitchFamily="34" charset="-122"/>
              </a:rPr>
              <a:t>Ⅱa</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C</a:t>
            </a:r>
            <a:r>
              <a:rPr lang="zh-CN" altLang="en-US" sz="2000" kern="100" dirty="0">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4102679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2BADFA3D-E446-99DD-FBD7-A6D3B9246705}"/>
              </a:ext>
            </a:extLst>
          </p:cNvPr>
          <p:cNvSpPr/>
          <p:nvPr/>
        </p:nvSpPr>
        <p:spPr bwMode="auto">
          <a:xfrm rot="1855731">
            <a:off x="431123" y="1247818"/>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cxnSp>
        <p:nvCxnSpPr>
          <p:cNvPr id="5" name="直接连接符 4">
            <a:extLst>
              <a:ext uri="{FF2B5EF4-FFF2-40B4-BE49-F238E27FC236}">
                <a16:creationId xmlns:a16="http://schemas.microsoft.com/office/drawing/2014/main" id="{35DC1BF5-62CF-E577-E93A-B0A55D35A333}"/>
              </a:ext>
            </a:extLst>
          </p:cNvPr>
          <p:cNvCxnSpPr>
            <a:cxnSpLocks/>
          </p:cNvCxnSpPr>
          <p:nvPr/>
        </p:nvCxnSpPr>
        <p:spPr>
          <a:xfrm>
            <a:off x="952792" y="2238544"/>
            <a:ext cx="2637901"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6" name="TextBox 498">
            <a:extLst>
              <a:ext uri="{FF2B5EF4-FFF2-40B4-BE49-F238E27FC236}">
                <a16:creationId xmlns:a16="http://schemas.microsoft.com/office/drawing/2014/main" id="{1A9B92BE-C34E-E5F8-92FA-556072B17DCD}"/>
              </a:ext>
            </a:extLst>
          </p:cNvPr>
          <p:cNvSpPr txBox="1"/>
          <p:nvPr/>
        </p:nvSpPr>
        <p:spPr>
          <a:xfrm>
            <a:off x="1354183" y="1670481"/>
            <a:ext cx="1723549"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rPr>
              <a:t>定义及流行病</a:t>
            </a:r>
          </a:p>
        </p:txBody>
      </p:sp>
      <p:sp>
        <p:nvSpPr>
          <p:cNvPr id="9" name="Freeform 5">
            <a:extLst>
              <a:ext uri="{FF2B5EF4-FFF2-40B4-BE49-F238E27FC236}">
                <a16:creationId xmlns:a16="http://schemas.microsoft.com/office/drawing/2014/main" id="{278ED5B0-E209-1811-062C-19A900A73C59}"/>
              </a:ext>
            </a:extLst>
          </p:cNvPr>
          <p:cNvSpPr/>
          <p:nvPr/>
        </p:nvSpPr>
        <p:spPr bwMode="auto">
          <a:xfrm rot="1855731">
            <a:off x="7873318" y="1259981"/>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1" name="TextBox 498">
            <a:extLst>
              <a:ext uri="{FF2B5EF4-FFF2-40B4-BE49-F238E27FC236}">
                <a16:creationId xmlns:a16="http://schemas.microsoft.com/office/drawing/2014/main" id="{B73079FC-518A-4094-A2E1-96B49CC9CF12}"/>
              </a:ext>
            </a:extLst>
          </p:cNvPr>
          <p:cNvSpPr txBox="1"/>
          <p:nvPr/>
        </p:nvSpPr>
        <p:spPr>
          <a:xfrm>
            <a:off x="9066213" y="1681873"/>
            <a:ext cx="1723549"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rPr>
              <a:t>药物治疗原则</a:t>
            </a:r>
          </a:p>
        </p:txBody>
      </p:sp>
      <p:sp>
        <p:nvSpPr>
          <p:cNvPr id="13" name="Freeform 5">
            <a:extLst>
              <a:ext uri="{FF2B5EF4-FFF2-40B4-BE49-F238E27FC236}">
                <a16:creationId xmlns:a16="http://schemas.microsoft.com/office/drawing/2014/main" id="{7B00E7C5-F8AE-28DE-820C-19BAE20630EE}"/>
              </a:ext>
            </a:extLst>
          </p:cNvPr>
          <p:cNvSpPr/>
          <p:nvPr/>
        </p:nvSpPr>
        <p:spPr bwMode="auto">
          <a:xfrm rot="1855731">
            <a:off x="3998990" y="1214246"/>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4" name="TextBox 498">
            <a:extLst>
              <a:ext uri="{FF2B5EF4-FFF2-40B4-BE49-F238E27FC236}">
                <a16:creationId xmlns:a16="http://schemas.microsoft.com/office/drawing/2014/main" id="{B5645C50-495D-ED65-34A5-4FAEB6B390CE}"/>
              </a:ext>
            </a:extLst>
          </p:cNvPr>
          <p:cNvSpPr txBox="1"/>
          <p:nvPr/>
        </p:nvSpPr>
        <p:spPr>
          <a:xfrm>
            <a:off x="5120772" y="1669710"/>
            <a:ext cx="1210588"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rPr>
              <a:t>临床特点</a:t>
            </a:r>
            <a:endPar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标题 1">
            <a:extLst>
              <a:ext uri="{FF2B5EF4-FFF2-40B4-BE49-F238E27FC236}">
                <a16:creationId xmlns:a16="http://schemas.microsoft.com/office/drawing/2014/main" id="{B870B041-26A0-D48A-461B-33E5A9F7DFAC}"/>
              </a:ext>
            </a:extLst>
          </p:cNvPr>
          <p:cNvSpPr txBox="1">
            <a:spLocks/>
          </p:cNvSpPr>
          <p:nvPr/>
        </p:nvSpPr>
        <p:spPr>
          <a:xfrm>
            <a:off x="17520" y="388891"/>
            <a:ext cx="12174480" cy="60175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老年高血压</a:t>
            </a:r>
          </a:p>
        </p:txBody>
      </p:sp>
      <p:pic>
        <p:nvPicPr>
          <p:cNvPr id="17" name="图形 16" descr="男医生 纯色填充">
            <a:extLst>
              <a:ext uri="{FF2B5EF4-FFF2-40B4-BE49-F238E27FC236}">
                <a16:creationId xmlns:a16="http://schemas.microsoft.com/office/drawing/2014/main" id="{FE0819F3-661F-2F35-A591-5DCA63460D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3020" y="1246504"/>
            <a:ext cx="720576" cy="720576"/>
          </a:xfrm>
          <a:prstGeom prst="rect">
            <a:avLst/>
          </a:prstGeom>
        </p:spPr>
      </p:pic>
      <p:pic>
        <p:nvPicPr>
          <p:cNvPr id="18" name="图形 17" descr="听诊器 纯色填充">
            <a:extLst>
              <a:ext uri="{FF2B5EF4-FFF2-40B4-BE49-F238E27FC236}">
                <a16:creationId xmlns:a16="http://schemas.microsoft.com/office/drawing/2014/main" id="{793A43B2-49A1-566D-2E4F-81A6B04BF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64609" y="1356859"/>
            <a:ext cx="625702" cy="625702"/>
          </a:xfrm>
          <a:prstGeom prst="rect">
            <a:avLst/>
          </a:prstGeom>
        </p:spPr>
      </p:pic>
      <p:pic>
        <p:nvPicPr>
          <p:cNvPr id="19" name="图形 18" descr="细菌 轮廓">
            <a:extLst>
              <a:ext uri="{FF2B5EF4-FFF2-40B4-BE49-F238E27FC236}">
                <a16:creationId xmlns:a16="http://schemas.microsoft.com/office/drawing/2014/main" id="{50A72620-868D-A165-FD0A-0EF6724078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426" y="1448412"/>
            <a:ext cx="474351" cy="474351"/>
          </a:xfrm>
          <a:prstGeom prst="rect">
            <a:avLst/>
          </a:prstGeom>
        </p:spPr>
      </p:pic>
      <p:cxnSp>
        <p:nvCxnSpPr>
          <p:cNvPr id="20" name="直接连接符 17">
            <a:extLst>
              <a:ext uri="{FF2B5EF4-FFF2-40B4-BE49-F238E27FC236}">
                <a16:creationId xmlns:a16="http://schemas.microsoft.com/office/drawing/2014/main" id="{81A49FF5-B421-6381-CDA5-284B708958C2}"/>
              </a:ext>
            </a:extLst>
          </p:cNvPr>
          <p:cNvCxnSpPr>
            <a:cxnSpLocks/>
          </p:cNvCxnSpPr>
          <p:nvPr/>
        </p:nvCxnSpPr>
        <p:spPr>
          <a:xfrm>
            <a:off x="4476348" y="2238544"/>
            <a:ext cx="3139935"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1" name="直接连接符 17">
            <a:extLst>
              <a:ext uri="{FF2B5EF4-FFF2-40B4-BE49-F238E27FC236}">
                <a16:creationId xmlns:a16="http://schemas.microsoft.com/office/drawing/2014/main" id="{273526F2-6AEA-CC6E-CE97-1AFC2AD9A406}"/>
              </a:ext>
            </a:extLst>
          </p:cNvPr>
          <p:cNvCxnSpPr>
            <a:cxnSpLocks/>
          </p:cNvCxnSpPr>
          <p:nvPr/>
        </p:nvCxnSpPr>
        <p:spPr>
          <a:xfrm>
            <a:off x="8377460" y="2238544"/>
            <a:ext cx="2761327"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5" name="TextBox 503"/>
          <p:cNvSpPr txBox="1"/>
          <p:nvPr/>
        </p:nvSpPr>
        <p:spPr>
          <a:xfrm>
            <a:off x="780197" y="2406498"/>
            <a:ext cx="2810496" cy="3003515"/>
          </a:xfrm>
          <a:prstGeom prst="rect">
            <a:avLst/>
          </a:prstGeom>
          <a:noFill/>
        </p:spPr>
        <p:txBody>
          <a:bodyPr wrap="square" rtlCol="0">
            <a:spAutoFit/>
          </a:bodyPr>
          <a:lstStyle/>
          <a:p>
            <a:pPr marL="285750" lvl="0" indent="-285750" algn="just">
              <a:lnSpc>
                <a:spcPct val="150000"/>
              </a:lnSpc>
              <a:spcBef>
                <a:spcPts val="0"/>
              </a:spcBef>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年龄≥</a:t>
            </a:r>
            <a:r>
              <a:rPr lang="en-US" altLang="zh-CN" sz="1600" b="1" dirty="0">
                <a:latin typeface="微软雅黑" panose="020B0503020204020204" pitchFamily="34" charset="-122"/>
                <a:ea typeface="微软雅黑" panose="020B0503020204020204" pitchFamily="34" charset="-122"/>
              </a:rPr>
              <a:t>65</a:t>
            </a:r>
            <a:r>
              <a:rPr lang="zh-CN" altLang="en-US" sz="1600" b="1" dirty="0">
                <a:latin typeface="微软雅黑" panose="020B0503020204020204" pitchFamily="34" charset="-122"/>
                <a:ea typeface="微软雅黑" panose="020B0503020204020204" pitchFamily="34" charset="-122"/>
              </a:rPr>
              <a:t>岁，符合高血压诊断标准者可定义为老年高血压。</a:t>
            </a:r>
            <a:endParaRPr lang="en-US" altLang="zh-CN" sz="1600" b="1" dirty="0">
              <a:latin typeface="微软雅黑" panose="020B0503020204020204" pitchFamily="34" charset="-122"/>
              <a:ea typeface="微软雅黑" panose="020B0503020204020204" pitchFamily="34" charset="-122"/>
            </a:endParaRPr>
          </a:p>
          <a:p>
            <a:pPr marL="285750" lvl="0" indent="-285750" algn="just">
              <a:lnSpc>
                <a:spcPct val="150000"/>
              </a:lnSpc>
              <a:spcBef>
                <a:spcPts val="0"/>
              </a:spcBef>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SBP</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140mmHg</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DBP&lt;90mmHg</a:t>
            </a:r>
            <a:r>
              <a:rPr lang="zh-CN" altLang="en-US" sz="1600" dirty="0">
                <a:latin typeface="微软雅黑" panose="020B0503020204020204" pitchFamily="34" charset="-122"/>
                <a:ea typeface="微软雅黑" panose="020B0503020204020204" pitchFamily="34" charset="-122"/>
              </a:rPr>
              <a:t>者为</a:t>
            </a:r>
            <a:r>
              <a:rPr lang="en-US" altLang="zh-CN" sz="1600" dirty="0">
                <a:latin typeface="微软雅黑" panose="020B0503020204020204" pitchFamily="34" charset="-122"/>
                <a:ea typeface="微软雅黑" panose="020B0503020204020204" pitchFamily="34" charset="-122"/>
              </a:rPr>
              <a:t>ISH</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lvl="0" indent="-285750" algn="just">
              <a:lnSpc>
                <a:spcPct val="150000"/>
              </a:lnSpc>
              <a:spcBef>
                <a:spcPts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我国</a:t>
            </a:r>
            <a:r>
              <a:rPr lang="en-US" altLang="zh-CN" sz="1600" b="1" dirty="0">
                <a:latin typeface="微软雅黑" panose="020B0503020204020204" pitchFamily="34" charset="-122"/>
                <a:ea typeface="微软雅黑" panose="020B0503020204020204" pitchFamily="34" charset="-122"/>
              </a:rPr>
              <a:t>65~74</a:t>
            </a:r>
            <a:r>
              <a:rPr lang="zh-CN" altLang="en-US" sz="1600" b="1" dirty="0">
                <a:latin typeface="微软雅黑" panose="020B0503020204020204" pitchFamily="34" charset="-122"/>
                <a:ea typeface="微软雅黑" panose="020B0503020204020204" pitchFamily="34" charset="-122"/>
              </a:rPr>
              <a:t>岁及≥</a:t>
            </a:r>
            <a:r>
              <a:rPr lang="en-US" altLang="zh-CN" sz="1600" b="1" dirty="0">
                <a:latin typeface="微软雅黑" panose="020B0503020204020204" pitchFamily="34" charset="-122"/>
                <a:ea typeface="微软雅黑" panose="020B0503020204020204" pitchFamily="34" charset="-122"/>
              </a:rPr>
              <a:t>75</a:t>
            </a:r>
            <a:r>
              <a:rPr lang="zh-CN" altLang="en-US" sz="1600" b="1" dirty="0">
                <a:latin typeface="微软雅黑" panose="020B0503020204020204" pitchFamily="34" charset="-122"/>
                <a:ea typeface="微软雅黑" panose="020B0503020204020204" pitchFamily="34" charset="-122"/>
              </a:rPr>
              <a:t>岁者高血压患病率分别为</a:t>
            </a:r>
            <a:r>
              <a:rPr lang="en-US" altLang="zh-CN" sz="1600" b="1" dirty="0">
                <a:latin typeface="微软雅黑" panose="020B0503020204020204" pitchFamily="34" charset="-122"/>
                <a:ea typeface="微软雅黑" panose="020B0503020204020204" pitchFamily="34" charset="-122"/>
              </a:rPr>
              <a:t>55.7%</a:t>
            </a:r>
            <a:r>
              <a:rPr lang="zh-CN" altLang="en-US" sz="1600" b="1" dirty="0">
                <a:latin typeface="微软雅黑" panose="020B0503020204020204" pitchFamily="34" charset="-122"/>
                <a:ea typeface="微软雅黑" panose="020B0503020204020204" pitchFamily="34" charset="-122"/>
              </a:rPr>
              <a:t>和</a:t>
            </a:r>
            <a:r>
              <a:rPr lang="en-US" altLang="zh-CN" sz="1600" b="1" dirty="0">
                <a:latin typeface="微软雅黑" panose="020B0503020204020204" pitchFamily="34" charset="-122"/>
                <a:ea typeface="微软雅黑" panose="020B0503020204020204" pitchFamily="34" charset="-122"/>
              </a:rPr>
              <a:t>60.2%</a:t>
            </a:r>
            <a:r>
              <a:rPr lang="zh-CN" altLang="en-US" sz="1600" b="1" dirty="0">
                <a:latin typeface="微软雅黑" panose="020B0503020204020204" pitchFamily="34" charset="-122"/>
                <a:ea typeface="微软雅黑" panose="020B0503020204020204" pitchFamily="34" charset="-122"/>
              </a:rPr>
              <a:t>。</a:t>
            </a:r>
            <a:endParaRPr lang="zh-CN" altLang="zh-CN" sz="1600" b="1" dirty="0">
              <a:latin typeface="微软雅黑" panose="020B0503020204020204" pitchFamily="34" charset="-122"/>
              <a:ea typeface="微软雅黑" panose="020B0503020204020204" pitchFamily="34" charset="-122"/>
            </a:endParaRPr>
          </a:p>
        </p:txBody>
      </p:sp>
      <p:sp>
        <p:nvSpPr>
          <p:cNvPr id="33" name="TextBox 503"/>
          <p:cNvSpPr txBox="1"/>
          <p:nvPr/>
        </p:nvSpPr>
        <p:spPr>
          <a:xfrm>
            <a:off x="4176880" y="2449007"/>
            <a:ext cx="3439404" cy="3609065"/>
          </a:xfrm>
          <a:prstGeom prst="rect">
            <a:avLst/>
          </a:prstGeom>
          <a:noFill/>
        </p:spPr>
        <p:txBody>
          <a:bodyPr wrap="square" rtlCol="0">
            <a:spAutoFit/>
          </a:bodyPr>
          <a:lstStyle/>
          <a:p>
            <a:pPr marL="171450" lvl="0" indent="-171450">
              <a:lnSpc>
                <a:spcPct val="150000"/>
              </a:lnSpc>
              <a:spcBef>
                <a:spcPts val="0"/>
              </a:spcBef>
              <a:buFont typeface="Arial" panose="020B0604020202020204" pitchFamily="34" charset="0"/>
              <a:buChar char="•"/>
            </a:pPr>
            <a:r>
              <a:rPr lang="zh-CN" altLang="zh-CN" sz="1400" b="1" dirty="0">
                <a:latin typeface="微软雅黑" panose="020B0503020204020204" pitchFamily="34" charset="-122"/>
                <a:ea typeface="微软雅黑" panose="020B0503020204020204" pitchFamily="34" charset="-122"/>
              </a:rPr>
              <a:t>ISH是老年高血压最常见的类型</a:t>
            </a:r>
            <a:r>
              <a:rPr lang="zh-CN" altLang="en-US" sz="1400" b="1"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我国</a:t>
            </a:r>
            <a:r>
              <a:rPr lang="zh-CN" altLang="zh-CN" sz="1400" b="1" dirty="0">
                <a:latin typeface="微软雅黑" panose="020B0503020204020204" pitchFamily="34" charset="-122"/>
                <a:ea typeface="微软雅黑" panose="020B0503020204020204" pitchFamily="34" charset="-122"/>
              </a:rPr>
              <a:t>80岁以上高龄高血压患者中</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ISH占66%。</a:t>
            </a:r>
          </a:p>
          <a:p>
            <a:pPr marL="171450" lvl="0" indent="-171450">
              <a:lnSpc>
                <a:spcPct val="150000"/>
              </a:lnSpc>
              <a:spcBef>
                <a:spcPts val="0"/>
              </a:spcBef>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SBP</a:t>
            </a:r>
            <a:r>
              <a:rPr lang="zh-CN" altLang="zh-CN" sz="1400" dirty="0">
                <a:latin typeface="微软雅黑" panose="020B0503020204020204" pitchFamily="34" charset="-122"/>
                <a:ea typeface="微软雅黑" panose="020B0503020204020204" pitchFamily="34" charset="-122"/>
              </a:rPr>
              <a:t>增高、脉压增大是老年高血压</a:t>
            </a:r>
            <a:r>
              <a:rPr lang="zh-CN" altLang="zh-CN" sz="1400" b="1" dirty="0">
                <a:solidFill>
                  <a:srgbClr val="C00000"/>
                </a:solidFill>
                <a:latin typeface="微软雅黑" panose="020B0503020204020204" pitchFamily="34" charset="-122"/>
                <a:ea typeface="微软雅黑" panose="020B0503020204020204" pitchFamily="34" charset="-122"/>
              </a:rPr>
              <a:t>最突出的临床特征</a:t>
            </a:r>
            <a:r>
              <a:rPr lang="zh-CN" altLang="zh-CN" sz="1400" dirty="0">
                <a:latin typeface="微软雅黑" panose="020B0503020204020204" pitchFamily="34" charset="-122"/>
                <a:ea typeface="微软雅黑" panose="020B0503020204020204" pitchFamily="34" charset="-122"/>
              </a:rPr>
              <a:t>。</a:t>
            </a:r>
          </a:p>
          <a:p>
            <a:pPr marL="171450" lvl="0" indent="-171450">
              <a:lnSpc>
                <a:spcPct val="150000"/>
              </a:lnSpc>
              <a:spcBef>
                <a:spcPts val="0"/>
              </a:spcBef>
              <a:buFont typeface="Arial" panose="020B0604020202020204" pitchFamily="34" charset="0"/>
              <a:buChar char="•"/>
            </a:pPr>
            <a:r>
              <a:rPr lang="zh-CN" altLang="zh-CN" sz="1400" b="1" dirty="0">
                <a:latin typeface="微软雅黑" panose="020B0503020204020204" pitchFamily="34" charset="-122"/>
                <a:ea typeface="微软雅黑" panose="020B0503020204020204" pitchFamily="34" charset="-122"/>
              </a:rPr>
              <a:t>老年人短时BPV增大</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部分高血压患者可发生体位性血压变异或餐后低血压。</a:t>
            </a:r>
          </a:p>
          <a:p>
            <a:pPr marL="171450" lvl="0" indent="-171450">
              <a:lnSpc>
                <a:spcPct val="150000"/>
              </a:lnSpc>
              <a:spcBef>
                <a:spcPts val="0"/>
              </a:spcBef>
              <a:buFont typeface="Arial" panose="020B0604020202020204" pitchFamily="34" charset="0"/>
              <a:buChar char="•"/>
            </a:pPr>
            <a:r>
              <a:rPr lang="zh-CN" altLang="zh-CN" sz="1400" b="1" dirty="0">
                <a:latin typeface="微软雅黑" panose="020B0503020204020204" pitchFamily="34" charset="-122"/>
                <a:ea typeface="微软雅黑" panose="020B0503020204020204" pitchFamily="34" charset="-122"/>
              </a:rPr>
              <a:t>老年患者血压昼夜节律异常多见</a:t>
            </a:r>
            <a:r>
              <a:rPr lang="zh-CN" altLang="zh-CN" sz="1400" dirty="0">
                <a:latin typeface="微软雅黑" panose="020B0503020204020204" pitchFamily="34" charset="-122"/>
                <a:ea typeface="微软雅黑" panose="020B0503020204020204" pitchFamily="34" charset="-122"/>
              </a:rPr>
              <a:t>。</a:t>
            </a:r>
          </a:p>
          <a:p>
            <a:pPr marL="171450" lvl="0" indent="-171450">
              <a:lnSpc>
                <a:spcPct val="150000"/>
              </a:lnSpc>
              <a:spcBef>
                <a:spcPts val="0"/>
              </a:spcBef>
              <a:buFont typeface="Arial" panose="020B0604020202020204" pitchFamily="34" charset="0"/>
              <a:buChar char="•"/>
            </a:pPr>
            <a:r>
              <a:rPr lang="zh-CN" altLang="zh-CN" sz="1400" b="1" dirty="0">
                <a:latin typeface="微软雅黑" panose="020B0503020204020204" pitchFamily="34" charset="-122"/>
                <a:ea typeface="微软雅黑" panose="020B0503020204020204" pitchFamily="34" charset="-122"/>
              </a:rPr>
              <a:t>老年高血压常与各种心脑血管疾病、内分泌代谢病或CKD等并存</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共病或老年综合征明显增加老年高血压的管理难度。</a:t>
            </a:r>
          </a:p>
        </p:txBody>
      </p:sp>
      <p:sp>
        <p:nvSpPr>
          <p:cNvPr id="27" name="TextBox 503"/>
          <p:cNvSpPr txBox="1"/>
          <p:nvPr/>
        </p:nvSpPr>
        <p:spPr>
          <a:xfrm>
            <a:off x="8341248" y="2405687"/>
            <a:ext cx="3400898" cy="3372846"/>
          </a:xfrm>
          <a:prstGeom prst="rect">
            <a:avLst/>
          </a:prstGeom>
          <a:noFill/>
        </p:spPr>
        <p:txBody>
          <a:bodyPr wrap="square" rtlCol="0">
            <a:spAutoFit/>
          </a:bodyPr>
          <a:lstStyle/>
          <a:p>
            <a:pPr marL="171450" lvl="0" indent="-1714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老年患者</a:t>
            </a:r>
            <a:r>
              <a:rPr lang="zh-CN" altLang="zh-CN" sz="1600" b="1" dirty="0">
                <a:solidFill>
                  <a:srgbClr val="C00000"/>
                </a:solidFill>
                <a:latin typeface="微软雅黑" panose="020B0503020204020204" pitchFamily="34" charset="-122"/>
                <a:ea typeface="微软雅黑" panose="020B0503020204020204" pitchFamily="34" charset="-122"/>
              </a:rPr>
              <a:t>启动药物治疗的时机</a:t>
            </a:r>
            <a:r>
              <a:rPr lang="zh-CN" altLang="zh-CN" sz="1600" b="1" dirty="0">
                <a:latin typeface="微软雅黑" panose="020B0503020204020204" pitchFamily="34" charset="-122"/>
                <a:ea typeface="微软雅黑" panose="020B0503020204020204" pitchFamily="34" charset="-122"/>
              </a:rPr>
              <a:t>应综合考虑血压水平、心血管疾病风险程度及CGA或衰弱评估结果。</a:t>
            </a:r>
          </a:p>
          <a:p>
            <a:pPr marL="171450" lvl="0" indent="-171450">
              <a:lnSpc>
                <a:spcPct val="150000"/>
              </a:lnSpc>
              <a:spcBef>
                <a:spcPts val="0"/>
              </a:spcBef>
              <a:buFont typeface="Arial" panose="020B0604020202020204" pitchFamily="34" charset="0"/>
              <a:buChar char="•"/>
            </a:pPr>
            <a:r>
              <a:rPr lang="zh-CN" altLang="zh-CN" sz="1600" b="1" dirty="0">
                <a:latin typeface="微软雅黑" panose="020B0503020204020204" pitchFamily="34" charset="-122"/>
                <a:ea typeface="微软雅黑" panose="020B0503020204020204" pitchFamily="34" charset="-122"/>
              </a:rPr>
              <a:t>在可耐受前提下</a:t>
            </a:r>
            <a:r>
              <a:rPr lang="zh-CN" altLang="en-US" sz="1600" b="1" dirty="0">
                <a:latin typeface="微软雅黑" panose="020B0503020204020204" pitchFamily="34" charset="-122"/>
                <a:ea typeface="微软雅黑" panose="020B0503020204020204" pitchFamily="34" charset="-122"/>
              </a:rPr>
              <a:t>，</a:t>
            </a:r>
            <a:r>
              <a:rPr lang="zh-CN" altLang="zh-CN" sz="1600" b="1" dirty="0">
                <a:latin typeface="微软雅黑" panose="020B0503020204020204" pitchFamily="34" charset="-122"/>
                <a:ea typeface="微软雅黑" panose="020B0503020204020204" pitchFamily="34" charset="-122"/>
              </a:rPr>
              <a:t>老年患者</a:t>
            </a:r>
            <a:r>
              <a:rPr lang="zh-CN" altLang="zh-CN" sz="1600" b="1" dirty="0">
                <a:solidFill>
                  <a:srgbClr val="C00000"/>
                </a:solidFill>
                <a:latin typeface="微软雅黑" panose="020B0503020204020204" pitchFamily="34" charset="-122"/>
                <a:ea typeface="微软雅黑" panose="020B0503020204020204" pitchFamily="34" charset="-122"/>
              </a:rPr>
              <a:t>严格控制血压</a:t>
            </a:r>
            <a:r>
              <a:rPr lang="zh-CN" altLang="zh-CN" sz="1600" b="1" dirty="0">
                <a:latin typeface="微软雅黑" panose="020B0503020204020204" pitchFamily="34" charset="-122"/>
                <a:ea typeface="微软雅黑" panose="020B0503020204020204" pitchFamily="34" charset="-122"/>
              </a:rPr>
              <a:t>的心血管获益明确。</a:t>
            </a:r>
            <a:endParaRPr lang="en-US" altLang="zh-CN" sz="1600" b="1" dirty="0">
              <a:latin typeface="微软雅黑" panose="020B0503020204020204" pitchFamily="34" charset="-122"/>
              <a:ea typeface="微软雅黑" panose="020B0503020204020204" pitchFamily="34" charset="-122"/>
            </a:endParaRPr>
          </a:p>
          <a:p>
            <a:pPr marL="171450" lvl="0" indent="-171450">
              <a:lnSpc>
                <a:spcPct val="150000"/>
              </a:lnSpc>
              <a:spcBef>
                <a:spcPts val="0"/>
              </a:spcBef>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无论年龄</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如患者达到预设降压目标后可耐受进一步降压</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则可设定更低的血压目标值。但需关注低血压及相关风险。</a:t>
            </a:r>
          </a:p>
        </p:txBody>
      </p:sp>
    </p:spTree>
    <p:extLst>
      <p:ext uri="{BB962C8B-B14F-4D97-AF65-F5344CB8AC3E}">
        <p14:creationId xmlns:p14="http://schemas.microsoft.com/office/powerpoint/2010/main" val="19727579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796320318"/>
              </p:ext>
            </p:extLst>
          </p:nvPr>
        </p:nvGraphicFramePr>
        <p:xfrm>
          <a:off x="781419" y="1433547"/>
          <a:ext cx="10629162" cy="4408207"/>
        </p:xfrm>
        <a:graphic>
          <a:graphicData uri="http://schemas.openxmlformats.org/drawingml/2006/table">
            <a:tbl>
              <a:tblPr firstRow="1" bandRow="1">
                <a:tableStyleId>{69012ECD-51FC-41F1-AA8D-1B2483CD663E}</a:tableStyleId>
              </a:tblPr>
              <a:tblGrid>
                <a:gridCol w="3191713">
                  <a:extLst>
                    <a:ext uri="{9D8B030D-6E8A-4147-A177-3AD203B41FA5}">
                      <a16:colId xmlns:a16="http://schemas.microsoft.com/office/drawing/2014/main" val="20000"/>
                    </a:ext>
                  </a:extLst>
                </a:gridCol>
                <a:gridCol w="3551987">
                  <a:extLst>
                    <a:ext uri="{9D8B030D-6E8A-4147-A177-3AD203B41FA5}">
                      <a16:colId xmlns:a16="http://schemas.microsoft.com/office/drawing/2014/main" val="20001"/>
                    </a:ext>
                  </a:extLst>
                </a:gridCol>
                <a:gridCol w="3885462">
                  <a:extLst>
                    <a:ext uri="{9D8B030D-6E8A-4147-A177-3AD203B41FA5}">
                      <a16:colId xmlns:a16="http://schemas.microsoft.com/office/drawing/2014/main" val="20002"/>
                    </a:ext>
                  </a:extLst>
                </a:gridCol>
              </a:tblGrid>
              <a:tr h="665608">
                <a:tc>
                  <a:txBody>
                    <a:bodyPr/>
                    <a:lstStyle/>
                    <a:p>
                      <a:pPr algn="ctr">
                        <a:lnSpc>
                          <a:spcPct val="150000"/>
                        </a:lnSpc>
                      </a:pPr>
                      <a:r>
                        <a:rPr lang="zh-CN" altLang="en-US" sz="1800" kern="0" dirty="0">
                          <a:solidFill>
                            <a:schemeClr val="bg1"/>
                          </a:solidFill>
                          <a:effectLst/>
                          <a:latin typeface="Microsoft YaHei" panose="020B0503020204020204" pitchFamily="34" charset="-122"/>
                          <a:ea typeface="Microsoft YaHei" panose="020B0503020204020204" pitchFamily="34" charset="-122"/>
                        </a:rPr>
                        <a:t>老年人群</a:t>
                      </a:r>
                      <a:endParaRPr lang="zh-CN" sz="18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solidFill>
                      <a:srgbClr val="004582"/>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1800" b="1" dirty="0">
                          <a:solidFill>
                            <a:schemeClr val="bg1"/>
                          </a:solidFill>
                          <a:effectLst/>
                          <a:latin typeface="Microsoft YaHei" panose="020B0503020204020204" pitchFamily="34" charset="-122"/>
                          <a:ea typeface="Microsoft YaHei" panose="020B0503020204020204" pitchFamily="34" charset="-122"/>
                        </a:rPr>
                        <a:t>启动降压时机</a:t>
                      </a:r>
                    </a:p>
                  </a:txBody>
                  <a:tcPr marL="108000" marR="108000" marT="36000" marB="36000" anchor="ctr">
                    <a:solidFill>
                      <a:srgbClr val="004582"/>
                    </a:solidFill>
                  </a:tcPr>
                </a:tc>
                <a:tc>
                  <a:txBody>
                    <a:bodyPr/>
                    <a:lstStyle/>
                    <a:p>
                      <a:pPr algn="ctr">
                        <a:lnSpc>
                          <a:spcPct val="150000"/>
                        </a:lnSpc>
                      </a:pPr>
                      <a:r>
                        <a:rPr lang="zh-CN" altLang="en-US" sz="1800" kern="0" dirty="0">
                          <a:solidFill>
                            <a:schemeClr val="bg1"/>
                          </a:solidFill>
                          <a:effectLst/>
                          <a:latin typeface="Microsoft YaHei" panose="020B0503020204020204" pitchFamily="34" charset="-122"/>
                          <a:ea typeface="Microsoft YaHei" panose="020B0503020204020204" pitchFamily="34" charset="-122"/>
                        </a:rPr>
                        <a:t>血压目标值</a:t>
                      </a:r>
                      <a:endParaRPr lang="zh-CN" sz="18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solidFill>
                      <a:srgbClr val="004582"/>
                    </a:solidFill>
                  </a:tcPr>
                </a:tc>
                <a:extLst>
                  <a:ext uri="{0D108BD9-81ED-4DB2-BD59-A6C34878D82A}">
                    <a16:rowId xmlns:a16="http://schemas.microsoft.com/office/drawing/2014/main" val="10000"/>
                  </a:ext>
                </a:extLst>
              </a:tr>
              <a:tr h="877725">
                <a:tc>
                  <a:txBody>
                    <a:bodyPr/>
                    <a:lstStyle/>
                    <a:p>
                      <a:pPr algn="l">
                        <a:lnSpc>
                          <a:spcPct val="150000"/>
                        </a:lnSpc>
                        <a:spcAft>
                          <a:spcPts val="0"/>
                        </a:spcAft>
                      </a:pPr>
                      <a:r>
                        <a:rPr sz="1600" b="0" dirty="0">
                          <a:solidFill>
                            <a:schemeClr val="tx1"/>
                          </a:solidFill>
                          <a:effectLst/>
                          <a:latin typeface="Microsoft YaHei" panose="020B0503020204020204" pitchFamily="34" charset="-122"/>
                          <a:ea typeface="Microsoft YaHei" panose="020B0503020204020204" pitchFamily="34" charset="-122"/>
                        </a:rPr>
                        <a:t>65~79岁老年人</a:t>
                      </a:r>
                    </a:p>
                  </a:txBody>
                  <a:tcPr marL="63756" marR="63756" marT="0" marB="0" anchor="ctr"/>
                </a:tc>
                <a:tc>
                  <a:txBody>
                    <a:bodyPr/>
                    <a:lstStyle/>
                    <a:p>
                      <a:pPr algn="l">
                        <a:lnSpc>
                          <a:spcPct val="150000"/>
                        </a:lnSpc>
                        <a:spcAft>
                          <a:spcPts val="0"/>
                        </a:spcAft>
                      </a:pPr>
                      <a:r>
                        <a:rPr sz="1600" b="0" dirty="0">
                          <a:solidFill>
                            <a:schemeClr val="tx1"/>
                          </a:solidFill>
                          <a:effectLst/>
                          <a:latin typeface="Microsoft YaHei" panose="020B0503020204020204" pitchFamily="34" charset="-122"/>
                          <a:ea typeface="Microsoft YaHei" panose="020B0503020204020204" pitchFamily="34" charset="-122"/>
                        </a:rPr>
                        <a:t>血压≥140/90</a:t>
                      </a:r>
                      <a:r>
                        <a:rPr lang="en-US" sz="1600" b="0" dirty="0">
                          <a:solidFill>
                            <a:schemeClr val="tx1"/>
                          </a:solidFill>
                          <a:effectLst/>
                          <a:latin typeface="Microsoft YaHei" panose="020B0503020204020204" pitchFamily="34" charset="-122"/>
                          <a:ea typeface="Microsoft YaHei" panose="020B0503020204020204" pitchFamily="34" charset="-122"/>
                        </a:rPr>
                        <a:t> </a:t>
                      </a:r>
                      <a:r>
                        <a:rPr sz="1600" b="0" dirty="0">
                          <a:solidFill>
                            <a:schemeClr val="tx1"/>
                          </a:solidFill>
                          <a:effectLst/>
                          <a:latin typeface="Microsoft YaHei" panose="020B0503020204020204" pitchFamily="34" charset="-122"/>
                          <a:ea typeface="Microsoft YaHei" panose="020B0503020204020204" pitchFamily="34" charset="-122"/>
                        </a:rPr>
                        <a:t>mmHg</a:t>
                      </a:r>
                      <a:endParaRPr lang="en-US" sz="1600" b="0" dirty="0">
                        <a:solidFill>
                          <a:schemeClr val="tx1"/>
                        </a:solidFill>
                        <a:effectLst/>
                        <a:latin typeface="Microsoft YaHei" panose="020B0503020204020204" pitchFamily="34" charset="-122"/>
                        <a:ea typeface="Microsoft YaHei" panose="020B0503020204020204" pitchFamily="34" charset="-122"/>
                      </a:endParaRPr>
                    </a:p>
                    <a:p>
                      <a:pPr algn="l">
                        <a:lnSpc>
                          <a:spcPct val="150000"/>
                        </a:lnSpc>
                        <a:spcAft>
                          <a:spcPts val="0"/>
                        </a:spcAft>
                      </a:pPr>
                      <a:r>
                        <a:rPr sz="1600" b="0" dirty="0" err="1">
                          <a:solidFill>
                            <a:schemeClr val="tx1"/>
                          </a:solidFill>
                          <a:effectLst/>
                          <a:latin typeface="Microsoft YaHei" panose="020B0503020204020204" pitchFamily="34" charset="-122"/>
                          <a:ea typeface="Microsoft YaHei" panose="020B0503020204020204" pitchFamily="34" charset="-122"/>
                        </a:rPr>
                        <a:t>应开始药物治疗</a:t>
                      </a:r>
                      <a:endParaRPr sz="160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defRPr/>
                      </a:pPr>
                      <a:r>
                        <a:rPr sz="1600" b="0" dirty="0">
                          <a:solidFill>
                            <a:schemeClr val="tx1"/>
                          </a:solidFill>
                          <a:effectLst/>
                          <a:latin typeface="Microsoft YaHei" panose="020B0503020204020204" pitchFamily="34" charset="-122"/>
                          <a:ea typeface="Microsoft YaHei" panose="020B0503020204020204" pitchFamily="34" charset="-122"/>
                        </a:rPr>
                        <a:t>降压目标&lt;140/90mmHg</a:t>
                      </a:r>
                      <a:r>
                        <a:rPr lang="zh-CN" altLang="en-US" sz="1600" b="0" dirty="0">
                          <a:solidFill>
                            <a:schemeClr val="tx1"/>
                          </a:solidFill>
                          <a:effectLst/>
                          <a:latin typeface="Microsoft YaHei" panose="020B0503020204020204" pitchFamily="34" charset="-122"/>
                          <a:ea typeface="Microsoft YaHei" panose="020B0503020204020204" pitchFamily="34" charset="-122"/>
                        </a:rPr>
                        <a:t>，</a:t>
                      </a:r>
                      <a:endParaRPr lang="en-US" altLang="zh-CN" sz="1600" b="0" dirty="0">
                        <a:solidFill>
                          <a:schemeClr val="tx1"/>
                        </a:solidFill>
                        <a:effectLst/>
                        <a:latin typeface="Microsoft YaHei" panose="020B0503020204020204" pitchFamily="34" charset="-122"/>
                        <a:ea typeface="Microsoft YaHei" panose="020B0503020204020204" pitchFamily="34" charset="-122"/>
                      </a:endParaRPr>
                    </a:p>
                    <a:p>
                      <a:pPr marL="0" marR="0" indent="0" algn="l" defTabSz="914400" rtl="0" eaLnBrk="1" fontAlgn="auto" latinLnBrk="0" hangingPunct="1">
                        <a:lnSpc>
                          <a:spcPct val="150000"/>
                        </a:lnSpc>
                        <a:spcBef>
                          <a:spcPts val="0"/>
                        </a:spcBef>
                        <a:spcAft>
                          <a:spcPts val="0"/>
                        </a:spcAft>
                        <a:buClrTx/>
                        <a:buSzTx/>
                        <a:buFontTx/>
                        <a:buNone/>
                        <a:defRPr/>
                      </a:pPr>
                      <a:r>
                        <a:rPr sz="1600" b="0" dirty="0" err="1">
                          <a:solidFill>
                            <a:schemeClr val="tx1"/>
                          </a:solidFill>
                          <a:effectLst/>
                          <a:latin typeface="Microsoft YaHei" panose="020B0503020204020204" pitchFamily="34" charset="-122"/>
                          <a:ea typeface="Microsoft YaHei" panose="020B0503020204020204" pitchFamily="34" charset="-122"/>
                        </a:rPr>
                        <a:t>如可耐受</a:t>
                      </a:r>
                      <a:r>
                        <a:rPr lang="zh-CN" altLang="en-US" sz="1600" b="0" dirty="0">
                          <a:solidFill>
                            <a:schemeClr val="tx1"/>
                          </a:solidFill>
                          <a:effectLst/>
                          <a:latin typeface="Microsoft YaHei" panose="020B0503020204020204" pitchFamily="34" charset="-122"/>
                          <a:ea typeface="Microsoft YaHei" panose="020B0503020204020204" pitchFamily="34" charset="-122"/>
                        </a:rPr>
                        <a:t>，</a:t>
                      </a:r>
                      <a:r>
                        <a:rPr sz="1600" b="0" dirty="0" err="1">
                          <a:solidFill>
                            <a:schemeClr val="tx1"/>
                          </a:solidFill>
                          <a:effectLst/>
                          <a:latin typeface="Microsoft YaHei" panose="020B0503020204020204" pitchFamily="34" charset="-122"/>
                          <a:ea typeface="Microsoft YaHei" panose="020B0503020204020204" pitchFamily="34" charset="-122"/>
                        </a:rPr>
                        <a:t>可降至</a:t>
                      </a:r>
                      <a:r>
                        <a:rPr sz="1600" b="0" dirty="0">
                          <a:solidFill>
                            <a:schemeClr val="tx1"/>
                          </a:solidFill>
                          <a:effectLst/>
                          <a:latin typeface="Microsoft YaHei" panose="020B0503020204020204" pitchFamily="34" charset="-122"/>
                          <a:ea typeface="Microsoft YaHei" panose="020B0503020204020204" pitchFamily="34" charset="-122"/>
                        </a:rPr>
                        <a:t>&lt;130/80mmHg</a:t>
                      </a:r>
                    </a:p>
                  </a:txBody>
                  <a:tcPr marL="63756" marR="63756" marT="0" marB="0" anchor="ctr"/>
                </a:tc>
                <a:extLst>
                  <a:ext uri="{0D108BD9-81ED-4DB2-BD59-A6C34878D82A}">
                    <a16:rowId xmlns:a16="http://schemas.microsoft.com/office/drawing/2014/main" val="10001"/>
                  </a:ext>
                </a:extLst>
              </a:tr>
              <a:tr h="924560">
                <a:tc>
                  <a:txBody>
                    <a:bodyPr/>
                    <a:lstStyle/>
                    <a:p>
                      <a:pPr algn="l">
                        <a:lnSpc>
                          <a:spcPct val="150000"/>
                        </a:lnSpc>
                        <a:spcAft>
                          <a:spcPts val="0"/>
                        </a:spcAft>
                      </a:pPr>
                      <a:r>
                        <a:rPr sz="1600" b="0" dirty="0">
                          <a:solidFill>
                            <a:schemeClr val="tx1"/>
                          </a:solidFill>
                          <a:effectLst/>
                          <a:latin typeface="Microsoft YaHei" panose="020B0503020204020204" pitchFamily="34" charset="-122"/>
                          <a:ea typeface="Microsoft YaHei" panose="020B0503020204020204" pitchFamily="34" charset="-122"/>
                        </a:rPr>
                        <a:t>≥80岁老年人</a:t>
                      </a:r>
                    </a:p>
                  </a:txBody>
                  <a:tcPr marL="63756" marR="63756" marT="0" marB="0" anchor="ctr"/>
                </a:tc>
                <a:tc>
                  <a:txBody>
                    <a:bodyPr/>
                    <a:lstStyle/>
                    <a:p>
                      <a:pPr algn="l">
                        <a:lnSpc>
                          <a:spcPct val="150000"/>
                        </a:lnSpc>
                        <a:spcAft>
                          <a:spcPts val="0"/>
                        </a:spcAft>
                      </a:pPr>
                      <a:r>
                        <a:rPr sz="1600" b="0" dirty="0">
                          <a:solidFill>
                            <a:schemeClr val="tx1"/>
                          </a:solidFill>
                          <a:effectLst/>
                          <a:latin typeface="Microsoft YaHei" panose="020B0503020204020204" pitchFamily="34" charset="-122"/>
                          <a:ea typeface="Microsoft YaHei" panose="020B0503020204020204" pitchFamily="34" charset="-122"/>
                        </a:rPr>
                        <a:t>收缩压≥150</a:t>
                      </a:r>
                      <a:r>
                        <a:rPr lang="en-US" sz="1600" b="0" dirty="0">
                          <a:solidFill>
                            <a:schemeClr val="tx1"/>
                          </a:solidFill>
                          <a:effectLst/>
                          <a:latin typeface="Microsoft YaHei" panose="020B0503020204020204" pitchFamily="34" charset="-122"/>
                          <a:ea typeface="Microsoft YaHei" panose="020B0503020204020204" pitchFamily="34" charset="-122"/>
                        </a:rPr>
                        <a:t> </a:t>
                      </a:r>
                      <a:r>
                        <a:rPr sz="1600" b="0" dirty="0">
                          <a:solidFill>
                            <a:schemeClr val="tx1"/>
                          </a:solidFill>
                          <a:effectLst/>
                          <a:latin typeface="Microsoft YaHei" panose="020B0503020204020204" pitchFamily="34" charset="-122"/>
                          <a:ea typeface="Microsoft YaHei" panose="020B0503020204020204" pitchFamily="34" charset="-122"/>
                        </a:rPr>
                        <a:t>mmHg</a:t>
                      </a:r>
                      <a:endParaRPr lang="en-US" sz="1600" b="0" dirty="0">
                        <a:solidFill>
                          <a:schemeClr val="tx1"/>
                        </a:solidFill>
                        <a:effectLst/>
                        <a:latin typeface="Microsoft YaHei" panose="020B0503020204020204" pitchFamily="34" charset="-122"/>
                        <a:ea typeface="Microsoft YaHei" panose="020B0503020204020204" pitchFamily="34" charset="-122"/>
                      </a:endParaRPr>
                    </a:p>
                    <a:p>
                      <a:pPr algn="l">
                        <a:lnSpc>
                          <a:spcPct val="150000"/>
                        </a:lnSpc>
                        <a:spcAft>
                          <a:spcPts val="0"/>
                        </a:spcAft>
                      </a:pPr>
                      <a:r>
                        <a:rPr sz="1600" b="0" dirty="0" err="1">
                          <a:solidFill>
                            <a:schemeClr val="tx1"/>
                          </a:solidFill>
                          <a:effectLst/>
                          <a:latin typeface="Microsoft YaHei" panose="020B0503020204020204" pitchFamily="34" charset="-122"/>
                          <a:ea typeface="Microsoft YaHei" panose="020B0503020204020204" pitchFamily="34" charset="-122"/>
                        </a:rPr>
                        <a:t>可开始药物治疗</a:t>
                      </a:r>
                      <a:endParaRPr sz="160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tc>
                  <a:txBody>
                    <a:bodyPr/>
                    <a:lstStyle/>
                    <a:p>
                      <a:pPr algn="l">
                        <a:lnSpc>
                          <a:spcPct val="150000"/>
                        </a:lnSpc>
                        <a:spcAft>
                          <a:spcPts val="0"/>
                        </a:spcAft>
                      </a:pPr>
                      <a:r>
                        <a:rPr sz="1600" b="0" dirty="0">
                          <a:solidFill>
                            <a:schemeClr val="tx1"/>
                          </a:solidFill>
                          <a:effectLst/>
                          <a:latin typeface="Microsoft YaHei" panose="020B0503020204020204" pitchFamily="34" charset="-122"/>
                          <a:ea typeface="Microsoft YaHei" panose="020B0503020204020204" pitchFamily="34" charset="-122"/>
                        </a:rPr>
                        <a:t>降压目标&lt;150/90mmHg</a:t>
                      </a:r>
                      <a:r>
                        <a:rPr lang="zh-CN" altLang="en-US" sz="1600" b="0" dirty="0">
                          <a:solidFill>
                            <a:schemeClr val="tx1"/>
                          </a:solidFill>
                          <a:effectLst/>
                          <a:latin typeface="Microsoft YaHei" panose="020B0503020204020204" pitchFamily="34" charset="-122"/>
                          <a:ea typeface="Microsoft YaHei" panose="020B0503020204020204" pitchFamily="34" charset="-122"/>
                        </a:rPr>
                        <a:t>，</a:t>
                      </a:r>
                      <a:endParaRPr lang="en-US" altLang="zh-CN" sz="1600" b="0" dirty="0">
                        <a:solidFill>
                          <a:schemeClr val="tx1"/>
                        </a:solidFill>
                        <a:effectLst/>
                        <a:latin typeface="Microsoft YaHei" panose="020B0503020204020204" pitchFamily="34" charset="-122"/>
                        <a:ea typeface="Microsoft YaHei" panose="020B0503020204020204" pitchFamily="34" charset="-122"/>
                      </a:endParaRPr>
                    </a:p>
                    <a:p>
                      <a:pPr algn="l">
                        <a:lnSpc>
                          <a:spcPct val="150000"/>
                        </a:lnSpc>
                        <a:spcAft>
                          <a:spcPts val="0"/>
                        </a:spcAft>
                      </a:pPr>
                      <a:r>
                        <a:rPr sz="1600" b="0" dirty="0" err="1">
                          <a:solidFill>
                            <a:schemeClr val="tx1"/>
                          </a:solidFill>
                          <a:effectLst/>
                          <a:latin typeface="Microsoft YaHei" panose="020B0503020204020204" pitchFamily="34" charset="-122"/>
                          <a:ea typeface="Microsoft YaHei" panose="020B0503020204020204" pitchFamily="34" charset="-122"/>
                        </a:rPr>
                        <a:t>如可耐受</a:t>
                      </a:r>
                      <a:r>
                        <a:rPr lang="zh-CN" altLang="en-US" sz="1600" b="0" dirty="0">
                          <a:solidFill>
                            <a:schemeClr val="tx1"/>
                          </a:solidFill>
                          <a:effectLst/>
                          <a:latin typeface="Microsoft YaHei" panose="020B0503020204020204" pitchFamily="34" charset="-122"/>
                          <a:ea typeface="Microsoft YaHei" panose="020B0503020204020204" pitchFamily="34" charset="-122"/>
                        </a:rPr>
                        <a:t>，</a:t>
                      </a:r>
                      <a:r>
                        <a:rPr sz="1600" b="0" dirty="0" err="1">
                          <a:solidFill>
                            <a:schemeClr val="tx1"/>
                          </a:solidFill>
                          <a:effectLst/>
                          <a:latin typeface="Microsoft YaHei" panose="020B0503020204020204" pitchFamily="34" charset="-122"/>
                          <a:ea typeface="Microsoft YaHei" panose="020B0503020204020204" pitchFamily="34" charset="-122"/>
                        </a:rPr>
                        <a:t>可考虑更低的血压目标</a:t>
                      </a:r>
                      <a:endParaRPr sz="160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10002"/>
                  </a:ext>
                </a:extLst>
              </a:tr>
              <a:tr h="821576">
                <a:tc>
                  <a:txBody>
                    <a:bodyPr/>
                    <a:lstStyle/>
                    <a:p>
                      <a:pPr algn="l">
                        <a:lnSpc>
                          <a:spcPct val="150000"/>
                        </a:lnSpc>
                        <a:spcAft>
                          <a:spcPts val="0"/>
                        </a:spcAft>
                      </a:pPr>
                      <a:r>
                        <a:rPr sz="1600" b="0" dirty="0" err="1">
                          <a:solidFill>
                            <a:schemeClr val="tx1"/>
                          </a:solidFill>
                          <a:effectLst/>
                          <a:latin typeface="Microsoft YaHei" panose="020B0503020204020204" pitchFamily="34" charset="-122"/>
                          <a:ea typeface="Microsoft YaHei" panose="020B0503020204020204" pitchFamily="34" charset="-122"/>
                        </a:rPr>
                        <a:t>合并心血管并发症或靶器官损害、心血管疾病风险高危者</a:t>
                      </a:r>
                      <a:endParaRPr sz="160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tc>
                  <a:txBody>
                    <a:bodyPr/>
                    <a:lstStyle/>
                    <a:p>
                      <a:pPr algn="l">
                        <a:lnSpc>
                          <a:spcPct val="150000"/>
                        </a:lnSpc>
                        <a:spcAft>
                          <a:spcPts val="0"/>
                        </a:spcAft>
                      </a:pPr>
                      <a:r>
                        <a:rPr sz="1600" b="0" dirty="0">
                          <a:solidFill>
                            <a:schemeClr val="tx1"/>
                          </a:solidFill>
                          <a:effectLst/>
                          <a:latin typeface="Microsoft YaHei" panose="020B0503020204020204" pitchFamily="34" charset="-122"/>
                          <a:ea typeface="Microsoft YaHei" panose="020B0503020204020204" pitchFamily="34" charset="-122"/>
                        </a:rPr>
                        <a:t>应及早启动药物降压以改善预后</a:t>
                      </a:r>
                    </a:p>
                  </a:txBody>
                  <a:tcPr marL="63756" marR="63756" marT="0" marB="0" anchor="ctr"/>
                </a:tc>
                <a:tc>
                  <a:txBody>
                    <a:bodyPr/>
                    <a:lstStyle/>
                    <a:p>
                      <a:pPr algn="l">
                        <a:lnSpc>
                          <a:spcPct val="150000"/>
                        </a:lnSpc>
                        <a:spcAft>
                          <a:spcPts val="0"/>
                        </a:spcAft>
                      </a:pPr>
                      <a:r>
                        <a:rPr lang="en-GB" altLang="zh-CN" sz="1600" b="0" dirty="0" err="1">
                          <a:solidFill>
                            <a:schemeClr val="tx1"/>
                          </a:solidFill>
                          <a:effectLst/>
                          <a:latin typeface="Microsoft YaHei" panose="020B0503020204020204" pitchFamily="34" charset="-122"/>
                          <a:ea typeface="Microsoft YaHei" panose="020B0503020204020204" pitchFamily="34" charset="-122"/>
                        </a:rPr>
                        <a:t>经CGA等评估后在患者可耐受前提下</a:t>
                      </a:r>
                      <a:endParaRPr lang="en-GB" altLang="zh-CN" sz="1600" b="0" dirty="0">
                        <a:solidFill>
                          <a:schemeClr val="tx1"/>
                        </a:solidFill>
                        <a:effectLst/>
                        <a:latin typeface="Microsoft YaHei" panose="020B0503020204020204" pitchFamily="34" charset="-122"/>
                        <a:ea typeface="Microsoft YaHei" panose="020B0503020204020204" pitchFamily="34" charset="-122"/>
                      </a:endParaRPr>
                    </a:p>
                    <a:p>
                      <a:pPr algn="l">
                        <a:lnSpc>
                          <a:spcPct val="150000"/>
                        </a:lnSpc>
                        <a:spcAft>
                          <a:spcPts val="0"/>
                        </a:spcAft>
                      </a:pPr>
                      <a:r>
                        <a:rPr lang="en-GB" altLang="zh-CN" sz="1600" b="0" dirty="0" err="1">
                          <a:solidFill>
                            <a:schemeClr val="tx1"/>
                          </a:solidFill>
                          <a:effectLst/>
                          <a:latin typeface="Microsoft YaHei" panose="020B0503020204020204" pitchFamily="34" charset="-122"/>
                          <a:ea typeface="Microsoft YaHei" panose="020B0503020204020204" pitchFamily="34" charset="-122"/>
                        </a:rPr>
                        <a:t>可采取较严格的降压策略</a:t>
                      </a:r>
                      <a:endParaRPr lang="en-GB" altLang="zh-CN" sz="160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10003"/>
                  </a:ext>
                </a:extLst>
              </a:tr>
              <a:tr h="1118738">
                <a:tc>
                  <a:txBody>
                    <a:bodyPr/>
                    <a:lstStyle/>
                    <a:p>
                      <a:pPr algn="l">
                        <a:lnSpc>
                          <a:spcPct val="150000"/>
                        </a:lnSpc>
                        <a:spcAft>
                          <a:spcPts val="0"/>
                        </a:spcAft>
                      </a:pPr>
                      <a:r>
                        <a:rPr sz="1600" b="0" dirty="0" err="1">
                          <a:effectLst/>
                          <a:latin typeface="Microsoft YaHei" panose="020B0503020204020204" pitchFamily="34" charset="-122"/>
                          <a:ea typeface="Microsoft YaHei" panose="020B0503020204020204" pitchFamily="34" charset="-122"/>
                          <a:sym typeface="+mn-ea"/>
                        </a:rPr>
                        <a:t>合并多种共病或衰弱等</a:t>
                      </a:r>
                      <a:endParaRPr lang="en-US" sz="1600" b="0" dirty="0">
                        <a:effectLst/>
                        <a:latin typeface="Microsoft YaHei" panose="020B0503020204020204" pitchFamily="34" charset="-122"/>
                        <a:ea typeface="Microsoft YaHei" panose="020B0503020204020204" pitchFamily="34" charset="-122"/>
                        <a:sym typeface="+mn-ea"/>
                      </a:endParaRPr>
                    </a:p>
                    <a:p>
                      <a:pPr algn="l">
                        <a:lnSpc>
                          <a:spcPct val="150000"/>
                        </a:lnSpc>
                        <a:spcAft>
                          <a:spcPts val="0"/>
                        </a:spcAft>
                      </a:pPr>
                      <a:r>
                        <a:rPr sz="1600" b="0" dirty="0" err="1">
                          <a:effectLst/>
                          <a:latin typeface="Microsoft YaHei" panose="020B0503020204020204" pitchFamily="34" charset="-122"/>
                          <a:ea typeface="Microsoft YaHei" panose="020B0503020204020204" pitchFamily="34" charset="-122"/>
                          <a:sym typeface="+mn-ea"/>
                        </a:rPr>
                        <a:t>老年综合征者</a:t>
                      </a:r>
                      <a:endParaRPr sz="1600" b="0" dirty="0">
                        <a:effectLst/>
                        <a:latin typeface="Microsoft YaHei" panose="020B0503020204020204" pitchFamily="34" charset="-122"/>
                        <a:ea typeface="Microsoft YaHei" panose="020B0503020204020204" pitchFamily="34" charset="-122"/>
                        <a:sym typeface="+mn-ea"/>
                      </a:endParaRPr>
                    </a:p>
                  </a:txBody>
                  <a:tcPr marL="63756" marR="63756" marT="0" marB="0" anchor="ctr"/>
                </a:tc>
                <a:tc>
                  <a:txBody>
                    <a:bodyPr/>
                    <a:lstStyle/>
                    <a:p>
                      <a:pPr algn="l">
                        <a:lnSpc>
                          <a:spcPct val="150000"/>
                        </a:lnSpc>
                        <a:spcAft>
                          <a:spcPts val="0"/>
                        </a:spcAft>
                      </a:pPr>
                      <a:r>
                        <a:rPr sz="1600" b="0" dirty="0" err="1">
                          <a:solidFill>
                            <a:schemeClr val="tx1"/>
                          </a:solidFill>
                          <a:effectLst/>
                          <a:latin typeface="Microsoft YaHei" panose="020B0503020204020204" pitchFamily="34" charset="-122"/>
                          <a:ea typeface="Microsoft YaHei" panose="020B0503020204020204" pitchFamily="34" charset="-122"/>
                        </a:rPr>
                        <a:t>启动药物治疗的时机可适当放宽</a:t>
                      </a:r>
                      <a:r>
                        <a:rPr lang="zh-CN" sz="1600" b="0" dirty="0">
                          <a:solidFill>
                            <a:schemeClr val="tx1"/>
                          </a:solidFill>
                          <a:effectLst/>
                          <a:latin typeface="Microsoft YaHei" panose="020B0503020204020204" pitchFamily="34" charset="-122"/>
                          <a:ea typeface="Microsoft YaHei" panose="020B0503020204020204" pitchFamily="34" charset="-122"/>
                        </a:rPr>
                        <a:t>；</a:t>
                      </a:r>
                      <a:endParaRPr lang="en-US" altLang="zh-CN" sz="1600" b="0" dirty="0">
                        <a:solidFill>
                          <a:schemeClr val="tx1"/>
                        </a:solidFill>
                        <a:effectLst/>
                        <a:latin typeface="Microsoft YaHei" panose="020B0503020204020204" pitchFamily="34" charset="-122"/>
                        <a:ea typeface="Microsoft YaHei" panose="020B0503020204020204" pitchFamily="34" charset="-122"/>
                      </a:endParaRPr>
                    </a:p>
                    <a:p>
                      <a:pPr algn="l">
                        <a:lnSpc>
                          <a:spcPct val="150000"/>
                        </a:lnSpc>
                        <a:spcAft>
                          <a:spcPts val="0"/>
                        </a:spcAft>
                      </a:pPr>
                      <a:r>
                        <a:rPr sz="1600" b="0" dirty="0">
                          <a:solidFill>
                            <a:schemeClr val="tx1"/>
                          </a:solidFill>
                          <a:effectLst/>
                          <a:latin typeface="Microsoft YaHei" panose="020B0503020204020204" pitchFamily="34" charset="-122"/>
                          <a:ea typeface="Microsoft YaHei" panose="020B0503020204020204" pitchFamily="34" charset="-122"/>
                        </a:rPr>
                        <a:t>高龄衰弱者收缩压≥160</a:t>
                      </a:r>
                      <a:r>
                        <a:rPr lang="en-US" sz="1600" b="0" dirty="0">
                          <a:solidFill>
                            <a:schemeClr val="tx1"/>
                          </a:solidFill>
                          <a:effectLst/>
                          <a:latin typeface="Microsoft YaHei" panose="020B0503020204020204" pitchFamily="34" charset="-122"/>
                          <a:ea typeface="Microsoft YaHei" panose="020B0503020204020204" pitchFamily="34" charset="-122"/>
                        </a:rPr>
                        <a:t> </a:t>
                      </a:r>
                      <a:r>
                        <a:rPr sz="1600" b="0" dirty="0">
                          <a:solidFill>
                            <a:schemeClr val="tx1"/>
                          </a:solidFill>
                          <a:effectLst/>
                          <a:latin typeface="Microsoft YaHei" panose="020B0503020204020204" pitchFamily="34" charset="-122"/>
                          <a:ea typeface="Microsoft YaHei" panose="020B0503020204020204" pitchFamily="34" charset="-122"/>
                        </a:rPr>
                        <a:t>mmHg可启动药物治疗</a:t>
                      </a:r>
                    </a:p>
                  </a:txBody>
                  <a:tcPr marL="63756" marR="63756" marT="0" marB="0" anchor="ctr"/>
                </a:tc>
                <a:tc>
                  <a:txBody>
                    <a:bodyPr/>
                    <a:lstStyle/>
                    <a:p>
                      <a:pPr algn="l">
                        <a:lnSpc>
                          <a:spcPct val="150000"/>
                        </a:lnSpc>
                        <a:spcAft>
                          <a:spcPts val="0"/>
                        </a:spcAft>
                      </a:pPr>
                      <a:r>
                        <a:rPr sz="1600" b="0" dirty="0" err="1">
                          <a:solidFill>
                            <a:schemeClr val="tx1"/>
                          </a:solidFill>
                          <a:effectLst/>
                          <a:latin typeface="Microsoft YaHei" panose="020B0503020204020204" pitchFamily="34" charset="-122"/>
                          <a:ea typeface="Microsoft YaHei" panose="020B0503020204020204" pitchFamily="34" charset="-122"/>
                        </a:rPr>
                        <a:t>降压目标需个体化</a:t>
                      </a:r>
                      <a:r>
                        <a:rPr lang="zh-CN" altLang="en-US" sz="1600" b="0" dirty="0">
                          <a:solidFill>
                            <a:schemeClr val="tx1"/>
                          </a:solidFill>
                          <a:effectLst/>
                          <a:latin typeface="Microsoft YaHei" panose="020B0503020204020204" pitchFamily="34" charset="-122"/>
                          <a:ea typeface="Microsoft YaHei" panose="020B0503020204020204" pitchFamily="34" charset="-122"/>
                        </a:rPr>
                        <a:t>，</a:t>
                      </a:r>
                      <a:r>
                        <a:rPr sz="1600" b="0" dirty="0" err="1">
                          <a:solidFill>
                            <a:schemeClr val="tx1"/>
                          </a:solidFill>
                          <a:effectLst/>
                          <a:latin typeface="Microsoft YaHei" panose="020B0503020204020204" pitchFamily="34" charset="-122"/>
                          <a:ea typeface="Microsoft YaHei" panose="020B0503020204020204" pitchFamily="34" charset="-122"/>
                        </a:rPr>
                        <a:t>合并衰弱患者收缩压目标</a:t>
                      </a:r>
                      <a:r>
                        <a:rPr sz="1600" b="0" dirty="0">
                          <a:solidFill>
                            <a:schemeClr val="tx1"/>
                          </a:solidFill>
                          <a:effectLst/>
                          <a:latin typeface="Microsoft YaHei" panose="020B0503020204020204" pitchFamily="34" charset="-122"/>
                          <a:ea typeface="Microsoft YaHei" panose="020B0503020204020204" pitchFamily="34" charset="-122"/>
                        </a:rPr>
                        <a:t>&lt;150mmHg</a:t>
                      </a:r>
                      <a:r>
                        <a:rPr lang="zh-CN" altLang="en-US" sz="1600" b="0" dirty="0">
                          <a:solidFill>
                            <a:schemeClr val="tx1"/>
                          </a:solidFill>
                          <a:effectLst/>
                          <a:latin typeface="Microsoft YaHei" panose="020B0503020204020204" pitchFamily="34" charset="-122"/>
                          <a:ea typeface="Microsoft YaHei" panose="020B0503020204020204" pitchFamily="34" charset="-122"/>
                        </a:rPr>
                        <a:t>，</a:t>
                      </a:r>
                      <a:r>
                        <a:rPr sz="1600" b="0" dirty="0">
                          <a:solidFill>
                            <a:schemeClr val="tx1"/>
                          </a:solidFill>
                          <a:effectLst/>
                          <a:latin typeface="Microsoft YaHei" panose="020B0503020204020204" pitchFamily="34" charset="-122"/>
                          <a:ea typeface="Microsoft YaHei" panose="020B0503020204020204" pitchFamily="34" charset="-122"/>
                        </a:rPr>
                        <a:t>应不低于130mmHg</a:t>
                      </a:r>
                    </a:p>
                  </a:txBody>
                  <a:tcPr marL="63756" marR="63756" marT="0" marB="0" anchor="ctr"/>
                </a:tc>
                <a:extLst>
                  <a:ext uri="{0D108BD9-81ED-4DB2-BD59-A6C34878D82A}">
                    <a16:rowId xmlns:a16="http://schemas.microsoft.com/office/drawing/2014/main" val="1078774611"/>
                  </a:ext>
                </a:extLst>
              </a:tr>
            </a:tbl>
          </a:graphicData>
        </a:graphic>
      </p:graphicFrame>
      <p:sp>
        <p:nvSpPr>
          <p:cNvPr id="5" name="标题 1">
            <a:extLst>
              <a:ext uri="{FF2B5EF4-FFF2-40B4-BE49-F238E27FC236}">
                <a16:creationId xmlns:a16="http://schemas.microsoft.com/office/drawing/2014/main" id="{2DB6CD58-D1B3-D6DB-247D-88823C798E5C}"/>
              </a:ext>
            </a:extLst>
          </p:cNvPr>
          <p:cNvSpPr txBox="1">
            <a:spLocks/>
          </p:cNvSpPr>
          <p:nvPr/>
        </p:nvSpPr>
        <p:spPr>
          <a:xfrm>
            <a:off x="838200" y="345406"/>
            <a:ext cx="10515600" cy="61447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Microsoft YaHei" panose="020B0503020204020204" pitchFamily="34" charset="-122"/>
                <a:ea typeface="Microsoft YaHei" panose="020B0503020204020204" pitchFamily="34" charset="-122"/>
                <a:sym typeface="+mn-ea"/>
              </a:rPr>
              <a:t>老年高血压患者启动降压时机及血压目标值</a:t>
            </a:r>
            <a:endParaRPr lang="zh-CN" altLang="en-US" sz="3200" b="1"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p:nvPr>
        </p:nvSpPr>
        <p:spPr>
          <a:xfrm>
            <a:off x="838200" y="220980"/>
            <a:ext cx="10515600" cy="546051"/>
          </a:xfrm>
        </p:spPr>
        <p:txBody>
          <a:bodyPr>
            <a:normAutofit/>
          </a:bodyPr>
          <a:lstStyle/>
          <a:p>
            <a:pPr algn="ctr"/>
            <a:r>
              <a:rPr lang="zh-CN" altLang="en-US" sz="3200" b="1" dirty="0">
                <a:solidFill>
                  <a:schemeClr val="tx1"/>
                </a:solidFill>
                <a:latin typeface="微软雅黑" panose="020B0503020204020204" pitchFamily="34" charset="-122"/>
                <a:ea typeface="微软雅黑" panose="020B0503020204020204" pitchFamily="34" charset="-122"/>
              </a:rPr>
              <a:t>老年高血压患者评估要点</a:t>
            </a:r>
          </a:p>
        </p:txBody>
      </p:sp>
      <p:graphicFrame>
        <p:nvGraphicFramePr>
          <p:cNvPr id="2" name="表格 1">
            <a:extLst>
              <a:ext uri="{FF2B5EF4-FFF2-40B4-BE49-F238E27FC236}">
                <a16:creationId xmlns:a16="http://schemas.microsoft.com/office/drawing/2014/main" id="{9F71938E-56A5-8045-E0C2-86FBE9BD11E4}"/>
              </a:ext>
            </a:extLst>
          </p:cNvPr>
          <p:cNvGraphicFramePr>
            <a:graphicFrameLocks noGrp="1"/>
          </p:cNvGraphicFramePr>
          <p:nvPr>
            <p:extLst>
              <p:ext uri="{D42A27DB-BD31-4B8C-83A1-F6EECF244321}">
                <p14:modId xmlns:p14="http://schemas.microsoft.com/office/powerpoint/2010/main" val="3466327507"/>
              </p:ext>
            </p:extLst>
          </p:nvPr>
        </p:nvGraphicFramePr>
        <p:xfrm>
          <a:off x="838200" y="1028257"/>
          <a:ext cx="10515600" cy="5254155"/>
        </p:xfrm>
        <a:graphic>
          <a:graphicData uri="http://schemas.openxmlformats.org/drawingml/2006/table">
            <a:tbl>
              <a:tblPr firstRow="1" bandRow="1">
                <a:tableStyleId>{69012ECD-51FC-41F1-AA8D-1B2483CD663E}</a:tableStyleId>
              </a:tblPr>
              <a:tblGrid>
                <a:gridCol w="1711960">
                  <a:extLst>
                    <a:ext uri="{9D8B030D-6E8A-4147-A177-3AD203B41FA5}">
                      <a16:colId xmlns:a16="http://schemas.microsoft.com/office/drawing/2014/main" val="2244145151"/>
                    </a:ext>
                  </a:extLst>
                </a:gridCol>
                <a:gridCol w="8803640">
                  <a:extLst>
                    <a:ext uri="{9D8B030D-6E8A-4147-A177-3AD203B41FA5}">
                      <a16:colId xmlns:a16="http://schemas.microsoft.com/office/drawing/2014/main" val="4180348915"/>
                    </a:ext>
                  </a:extLst>
                </a:gridCol>
              </a:tblGrid>
              <a:tr h="501533">
                <a:tc>
                  <a:txBody>
                    <a:bodyPr/>
                    <a:lstStyle/>
                    <a:p>
                      <a:pPr algn="ctr"/>
                      <a:r>
                        <a:rPr lang="zh-CN" altLang="en-US" sz="2000" b="1" dirty="0">
                          <a:solidFill>
                            <a:schemeClr val="bg1"/>
                          </a:solidFill>
                          <a:latin typeface="Microsoft YaHei" panose="020B0503020204020204" pitchFamily="34" charset="-122"/>
                          <a:ea typeface="Microsoft YaHei" panose="020B0503020204020204" pitchFamily="34" charset="-122"/>
                        </a:rPr>
                        <a:t>评估类型</a:t>
                      </a:r>
                    </a:p>
                  </a:txBody>
                  <a:tcPr anchor="ctr">
                    <a:solidFill>
                      <a:srgbClr val="004582"/>
                    </a:solidFill>
                  </a:tcPr>
                </a:tc>
                <a:tc>
                  <a:txBody>
                    <a:bodyPr/>
                    <a:lstStyle/>
                    <a:p>
                      <a:pPr algn="ctr"/>
                      <a:r>
                        <a:rPr lang="zh-CN" altLang="en-US" sz="2000" b="1" dirty="0">
                          <a:solidFill>
                            <a:schemeClr val="bg1"/>
                          </a:solidFill>
                          <a:latin typeface="Microsoft YaHei" panose="020B0503020204020204" pitchFamily="34" charset="-122"/>
                          <a:ea typeface="Microsoft YaHei" panose="020B0503020204020204" pitchFamily="34" charset="-122"/>
                        </a:rPr>
                        <a:t>评估重点</a:t>
                      </a:r>
                    </a:p>
                  </a:txBody>
                  <a:tcPr anchor="ctr">
                    <a:solidFill>
                      <a:srgbClr val="004582"/>
                    </a:solidFill>
                  </a:tcPr>
                </a:tc>
                <a:extLst>
                  <a:ext uri="{0D108BD9-81ED-4DB2-BD59-A6C34878D82A}">
                    <a16:rowId xmlns:a16="http://schemas.microsoft.com/office/drawing/2014/main" val="1346410562"/>
                  </a:ext>
                </a:extLst>
              </a:tr>
              <a:tr h="554724">
                <a:tc rowSpan="3">
                  <a:txBody>
                    <a:bodyPr/>
                    <a:lstStyle/>
                    <a:p>
                      <a:pPr algn="ctr"/>
                      <a:r>
                        <a:rPr lang="zh-CN" altLang="en-US" sz="1600" b="0" dirty="0">
                          <a:latin typeface="Microsoft YaHei" panose="020B0503020204020204" pitchFamily="34" charset="-122"/>
                          <a:ea typeface="Microsoft YaHei" panose="020B0503020204020204" pitchFamily="34" charset="-122"/>
                        </a:rPr>
                        <a:t>诊断性评估</a:t>
                      </a:r>
                    </a:p>
                  </a:txBody>
                  <a:tcPr anchor="ctr"/>
                </a:tc>
                <a:tc>
                  <a:txBody>
                    <a:bodyPr/>
                    <a:lstStyle/>
                    <a:p>
                      <a:pPr marL="0" indent="0" algn="l">
                        <a:lnSpc>
                          <a:spcPct val="150000"/>
                        </a:lnSpc>
                        <a:buFont typeface="Arial" panose="020B0604020202020204" pitchFamily="34" charset="0"/>
                        <a:buNone/>
                      </a:pPr>
                      <a:r>
                        <a:rPr lang="zh-CN" altLang="en-US" sz="1600" b="0" kern="1200" dirty="0">
                          <a:solidFill>
                            <a:schemeClr val="tx1"/>
                          </a:solidFill>
                          <a:latin typeface="Microsoft YaHei" panose="020B0503020204020204" pitchFamily="34" charset="-122"/>
                          <a:ea typeface="Microsoft YaHei" panose="020B0503020204020204" pitchFamily="34" charset="-122"/>
                        </a:rPr>
                        <a:t>初诊老年高血压患者均应测量双侧上肢血压和站立位血压</a:t>
                      </a:r>
                      <a:endParaRPr lang="en-US" altLang="zh-CN" sz="1600" b="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3473860442"/>
                  </a:ext>
                </a:extLst>
              </a:tr>
              <a:tr h="554724">
                <a:tc vMerge="1">
                  <a:txBody>
                    <a:bodyPr/>
                    <a:lstStyle/>
                    <a:p>
                      <a:pPr algn="ctr"/>
                      <a:endParaRPr lang="zh-CN" altLang="en-US" sz="1200" b="0" dirty="0">
                        <a:latin typeface="Microsoft YaHei" panose="020B0503020204020204" pitchFamily="34" charset="-122"/>
                        <a:ea typeface="Microsoft YaHei" panose="020B0503020204020204" pitchFamily="34" charset="-122"/>
                      </a:endParaRPr>
                    </a:p>
                  </a:txBody>
                  <a:tcPr anchor="ctr">
                    <a:noFill/>
                  </a:tcPr>
                </a:tc>
                <a:tc>
                  <a:txBody>
                    <a:bodyPr/>
                    <a:lstStyle/>
                    <a:p>
                      <a:pPr algn="l"/>
                      <a:r>
                        <a:rPr lang="zh-CN" altLang="en-US" sz="1600" b="1" kern="0" dirty="0">
                          <a:solidFill>
                            <a:srgbClr val="004582"/>
                          </a:solidFill>
                          <a:effectLst/>
                          <a:latin typeface="Microsoft YaHei" panose="020B0503020204020204" pitchFamily="34" charset="-122"/>
                          <a:ea typeface="Microsoft YaHei" panose="020B0503020204020204" pitchFamily="34" charset="-122"/>
                        </a:rPr>
                        <a:t>应排查白大衣现象和假性高血压</a:t>
                      </a:r>
                      <a:endParaRPr lang="zh-CN" altLang="en-US" sz="1600" b="0" dirty="0">
                        <a:solidFill>
                          <a:srgbClr val="004582"/>
                        </a:solidFill>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703557503"/>
                  </a:ext>
                </a:extLst>
              </a:tr>
              <a:tr h="777248">
                <a:tc vMerge="1">
                  <a:txBody>
                    <a:bodyPr/>
                    <a:lstStyle/>
                    <a:p>
                      <a:pPr algn="ctr"/>
                      <a:endParaRPr lang="zh-CN" altLang="en-US" sz="1200" b="0" dirty="0">
                        <a:latin typeface="Microsoft YaHei" panose="020B0503020204020204" pitchFamily="34" charset="-122"/>
                        <a:ea typeface="Microsoft YaHei" panose="020B0503020204020204" pitchFamily="34" charset="-122"/>
                      </a:endParaRPr>
                    </a:p>
                  </a:txBody>
                  <a:tcPr anchor="ctr">
                    <a:noFill/>
                  </a:tcPr>
                </a:tc>
                <a:tc>
                  <a:txBody>
                    <a:bodyPr/>
                    <a:lstStyle/>
                    <a:p>
                      <a:pPr marL="0" marR="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zh-CN" sz="1600" dirty="0">
                          <a:latin typeface="Microsoft YaHei" panose="020B0503020204020204" pitchFamily="34" charset="-122"/>
                          <a:ea typeface="Microsoft YaHei" panose="020B0503020204020204" pitchFamily="34" charset="-122"/>
                          <a:sym typeface="+mn-ea"/>
                        </a:rPr>
                        <a:t>HBPM对老年高血压的诊断和疗效评估具有重要价值</a:t>
                      </a:r>
                      <a:r>
                        <a:rPr lang="zh-CN" altLang="en-US" sz="1600" dirty="0">
                          <a:latin typeface="Microsoft YaHei" panose="020B0503020204020204" pitchFamily="34" charset="-122"/>
                          <a:ea typeface="Microsoft YaHei" panose="020B0503020204020204" pitchFamily="34" charset="-122"/>
                          <a:sym typeface="+mn-ea"/>
                        </a:rPr>
                        <a:t>，</a:t>
                      </a:r>
                      <a:r>
                        <a:rPr lang="zh-CN" altLang="zh-CN" sz="1600" dirty="0">
                          <a:latin typeface="Microsoft YaHei" panose="020B0503020204020204" pitchFamily="34" charset="-122"/>
                          <a:ea typeface="Microsoft YaHei" panose="020B0503020204020204" pitchFamily="34" charset="-122"/>
                          <a:sym typeface="+mn-ea"/>
                        </a:rPr>
                        <a:t>ABPM有助于发现异常血压波动、夜间或清晨高血压等血压节律失常</a:t>
                      </a:r>
                      <a:r>
                        <a:rPr lang="zh-CN" altLang="en-US" sz="1600" dirty="0">
                          <a:latin typeface="Microsoft YaHei" panose="020B0503020204020204" pitchFamily="34" charset="-122"/>
                          <a:ea typeface="Microsoft YaHei" panose="020B0503020204020204" pitchFamily="34" charset="-122"/>
                          <a:sym typeface="+mn-ea"/>
                        </a:rPr>
                        <a:t>，</a:t>
                      </a:r>
                      <a:r>
                        <a:rPr lang="zh-CN" altLang="zh-CN" sz="1600" dirty="0">
                          <a:latin typeface="Microsoft YaHei" panose="020B0503020204020204" pitchFamily="34" charset="-122"/>
                          <a:ea typeface="Microsoft YaHei" panose="020B0503020204020204" pitchFamily="34" charset="-122"/>
                          <a:sym typeface="+mn-ea"/>
                        </a:rPr>
                        <a:t>评估白大衣性高血压和隐蔽性高血压</a:t>
                      </a:r>
                      <a:endParaRPr lang="zh-CN" altLang="zh-C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anchor="ctr"/>
                </a:tc>
                <a:extLst>
                  <a:ext uri="{0D108BD9-81ED-4DB2-BD59-A6C34878D82A}">
                    <a16:rowId xmlns:a16="http://schemas.microsoft.com/office/drawing/2014/main" val="2103069592"/>
                  </a:ext>
                </a:extLst>
              </a:tr>
              <a:tr h="554724">
                <a:tc rowSpan="4">
                  <a:txBody>
                    <a:bodyPr/>
                    <a:lstStyle/>
                    <a:p>
                      <a:pPr algn="ctr"/>
                      <a:r>
                        <a:rPr lang="zh-CN" altLang="en-US" sz="1600" b="0" dirty="0">
                          <a:latin typeface="Microsoft YaHei" panose="020B0503020204020204" pitchFamily="34" charset="-122"/>
                          <a:ea typeface="Microsoft YaHei" panose="020B0503020204020204" pitchFamily="34" charset="-122"/>
                        </a:rPr>
                        <a:t>老年综合评估</a:t>
                      </a:r>
                    </a:p>
                  </a:txBody>
                  <a:tcPr anchor="ctr"/>
                </a:tc>
                <a:tc>
                  <a:txBody>
                    <a:bodyPr/>
                    <a:lstStyle/>
                    <a:p>
                      <a:pPr marL="0" indent="0" algn="l">
                        <a:lnSpc>
                          <a:spcPct val="150000"/>
                        </a:lnSpc>
                        <a:buFont typeface="Arial" panose="020B0604020202020204" pitchFamily="34" charset="0"/>
                        <a:buNone/>
                      </a:pPr>
                      <a:r>
                        <a:rPr lang="zh-CN" altLang="en-US" sz="1600" b="0" kern="0" dirty="0">
                          <a:solidFill>
                            <a:schemeClr val="tx1"/>
                          </a:solidFill>
                          <a:effectLst/>
                          <a:latin typeface="Microsoft YaHei" panose="020B0503020204020204" pitchFamily="34" charset="-122"/>
                          <a:ea typeface="Microsoft YaHei" panose="020B0503020204020204" pitchFamily="34" charset="-122"/>
                        </a:rPr>
                        <a:t>通过</a:t>
                      </a:r>
                      <a:r>
                        <a:rPr lang="zh-CN" altLang="en-US" sz="1600" b="1" kern="0" dirty="0">
                          <a:solidFill>
                            <a:srgbClr val="004582"/>
                          </a:solidFill>
                          <a:effectLst/>
                          <a:latin typeface="Microsoft YaHei" panose="020B0503020204020204" pitchFamily="34" charset="-122"/>
                          <a:ea typeface="Microsoft YaHei" panose="020B0503020204020204" pitchFamily="34" charset="-122"/>
                        </a:rPr>
                        <a:t>老年综合评估（</a:t>
                      </a:r>
                      <a:r>
                        <a:rPr lang="en-US" altLang="zh-CN" sz="1600" b="1" kern="0" dirty="0">
                          <a:solidFill>
                            <a:srgbClr val="004582"/>
                          </a:solidFill>
                          <a:effectLst/>
                          <a:latin typeface="Microsoft YaHei" panose="020B0503020204020204" pitchFamily="34" charset="-122"/>
                          <a:ea typeface="Microsoft YaHei" panose="020B0503020204020204" pitchFamily="34" charset="-122"/>
                        </a:rPr>
                        <a:t>CGA）</a:t>
                      </a:r>
                      <a:r>
                        <a:rPr lang="zh-CN" altLang="en-US" sz="1600" b="1" kern="0" dirty="0">
                          <a:solidFill>
                            <a:srgbClr val="004582"/>
                          </a:solidFill>
                          <a:effectLst/>
                          <a:latin typeface="Microsoft YaHei" panose="020B0503020204020204" pitchFamily="34" charset="-122"/>
                          <a:ea typeface="Microsoft YaHei" panose="020B0503020204020204" pitchFamily="34" charset="-122"/>
                        </a:rPr>
                        <a:t>和衰弱状态评估</a:t>
                      </a:r>
                      <a:r>
                        <a:rPr lang="zh-CN" altLang="en-US" sz="1600" b="0" kern="0" dirty="0">
                          <a:solidFill>
                            <a:schemeClr val="tx1"/>
                          </a:solidFill>
                          <a:effectLst/>
                          <a:latin typeface="Microsoft YaHei" panose="020B0503020204020204" pitchFamily="34" charset="-122"/>
                          <a:ea typeface="Microsoft YaHei" panose="020B0503020204020204" pitchFamily="34" charset="-122"/>
                        </a:rPr>
                        <a:t>制定适宜的血压管理策略</a:t>
                      </a: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3044692736"/>
                  </a:ext>
                </a:extLst>
              </a:tr>
              <a:tr h="847741">
                <a:tc vMerge="1">
                  <a:txBody>
                    <a:bodyPr/>
                    <a:lstStyle/>
                    <a:p>
                      <a:pPr algn="ctr"/>
                      <a:endParaRPr lang="zh-CN" altLang="en-US" sz="1200" b="0" dirty="0">
                        <a:latin typeface="Microsoft YaHei" panose="020B0503020204020204" pitchFamily="34" charset="-122"/>
                        <a:ea typeface="Microsoft YaHei" panose="020B0503020204020204" pitchFamily="34" charset="-122"/>
                      </a:endParaRPr>
                    </a:p>
                  </a:txBody>
                  <a:tcPr anchor="ctr">
                    <a:noFill/>
                  </a:tcPr>
                </a:tc>
                <a:tc>
                  <a:txBody>
                    <a:bodyPr/>
                    <a:lstStyle/>
                    <a:p>
                      <a:pPr marL="0" marR="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zh-CN" sz="1600" u="none" dirty="0">
                          <a:latin typeface="Microsoft YaHei" panose="020B0503020204020204" pitchFamily="34" charset="-122"/>
                          <a:ea typeface="Microsoft YaHei" panose="020B0503020204020204" pitchFamily="34" charset="-122"/>
                          <a:sym typeface="+mn-ea"/>
                        </a:rPr>
                        <a:t>通常</a:t>
                      </a:r>
                      <a:r>
                        <a:rPr lang="zh-CN" altLang="zh-CN" sz="1600" b="1" u="none" kern="1200" dirty="0">
                          <a:solidFill>
                            <a:srgbClr val="004582"/>
                          </a:solidFill>
                          <a:latin typeface="Microsoft YaHei" panose="020B0503020204020204" pitchFamily="34" charset="-122"/>
                          <a:ea typeface="Microsoft YaHei" panose="020B0503020204020204" pitchFamily="34" charset="-122"/>
                          <a:sym typeface="+mn-ea"/>
                        </a:rPr>
                        <a:t>采用评估量表或检查设备以多学科团队协作方式</a:t>
                      </a:r>
                      <a:r>
                        <a:rPr lang="zh-CN" altLang="zh-CN" sz="1600" u="none" dirty="0">
                          <a:latin typeface="Microsoft YaHei" panose="020B0503020204020204" pitchFamily="34" charset="-122"/>
                          <a:ea typeface="Microsoft YaHei" panose="020B0503020204020204" pitchFamily="34" charset="-122"/>
                          <a:sym typeface="+mn-ea"/>
                        </a:rPr>
                        <a:t>对老年患者的活动能力及认知功能、并存疾病及多器官功能、心理情绪及精神状态</a:t>
                      </a:r>
                      <a:r>
                        <a:rPr lang="zh-CN" altLang="en-US" sz="1600" u="none" dirty="0">
                          <a:latin typeface="Microsoft YaHei" panose="020B0503020204020204" pitchFamily="34" charset="-122"/>
                          <a:ea typeface="Microsoft YaHei" panose="020B0503020204020204" pitchFamily="34" charset="-122"/>
                          <a:sym typeface="+mn-ea"/>
                        </a:rPr>
                        <a:t>，</a:t>
                      </a:r>
                      <a:r>
                        <a:rPr lang="zh-CN" altLang="zh-CN" sz="1600" u="none" dirty="0">
                          <a:latin typeface="Microsoft YaHei" panose="020B0503020204020204" pitchFamily="34" charset="-122"/>
                          <a:ea typeface="Microsoft YaHei" panose="020B0503020204020204" pitchFamily="34" charset="-122"/>
                          <a:sym typeface="+mn-ea"/>
                        </a:rPr>
                        <a:t>以及家庭社会支持等诸方面进行综合评价</a:t>
                      </a:r>
                    </a:p>
                  </a:txBody>
                  <a:tcPr anchor="ctr"/>
                </a:tc>
                <a:extLst>
                  <a:ext uri="{0D108BD9-81ED-4DB2-BD59-A6C34878D82A}">
                    <a16:rowId xmlns:a16="http://schemas.microsoft.com/office/drawing/2014/main" val="3811713091"/>
                  </a:ext>
                </a:extLst>
              </a:tr>
              <a:tr h="707609">
                <a:tc vMerge="1">
                  <a:txBody>
                    <a:bodyPr/>
                    <a:lstStyle/>
                    <a:p>
                      <a:pPr algn="ctr"/>
                      <a:endParaRPr lang="zh-CN" altLang="en-US" sz="1200" b="0" dirty="0">
                        <a:latin typeface="Microsoft YaHei" panose="020B0503020204020204" pitchFamily="34" charset="-122"/>
                        <a:ea typeface="Microsoft YaHei" panose="020B0503020204020204" pitchFamily="34" charset="-122"/>
                      </a:endParaRPr>
                    </a:p>
                  </a:txBody>
                  <a:tcPr anchor="ctr">
                    <a:noFill/>
                  </a:tcPr>
                </a:tc>
                <a:tc>
                  <a:txBody>
                    <a:bodyPr/>
                    <a:lstStyle/>
                    <a:p>
                      <a:pPr marL="0" marR="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zh-CN" sz="1600" b="1" kern="1200" dirty="0">
                          <a:solidFill>
                            <a:srgbClr val="004582"/>
                          </a:solidFill>
                          <a:latin typeface="Microsoft YaHei" panose="020B0503020204020204" pitchFamily="34" charset="-122"/>
                          <a:ea typeface="Microsoft YaHei" panose="020B0503020204020204" pitchFamily="34" charset="-122"/>
                          <a:sym typeface="+mn-ea"/>
                        </a:rPr>
                        <a:t>以维持和促进老年患者生活质量及功能保存为主要干预目标</a:t>
                      </a:r>
                      <a:endParaRPr lang="zh-CN" altLang="zh-CN" sz="1600" dirty="0">
                        <a:solidFill>
                          <a:srgbClr val="004582"/>
                        </a:solidFill>
                        <a:latin typeface="Microsoft YaHei" panose="020B0503020204020204" pitchFamily="34" charset="-122"/>
                        <a:ea typeface="Microsoft YaHei" panose="020B0503020204020204" pitchFamily="34" charset="-122"/>
                        <a:sym typeface="+mn-ea"/>
                      </a:endParaRPr>
                    </a:p>
                  </a:txBody>
                  <a:tcPr anchor="ctr"/>
                </a:tc>
                <a:extLst>
                  <a:ext uri="{0D108BD9-81ED-4DB2-BD59-A6C34878D82A}">
                    <a16:rowId xmlns:a16="http://schemas.microsoft.com/office/drawing/2014/main" val="81447722"/>
                  </a:ext>
                </a:extLst>
              </a:tr>
              <a:tr h="753193">
                <a:tc vMerge="1">
                  <a:txBody>
                    <a:bodyPr/>
                    <a:lstStyle/>
                    <a:p>
                      <a:pPr algn="ctr"/>
                      <a:endParaRPr lang="zh-CN" altLang="en-US" sz="1200" b="0" dirty="0">
                        <a:latin typeface="Microsoft YaHei" panose="020B0503020204020204" pitchFamily="34" charset="-122"/>
                        <a:ea typeface="Microsoft YaHei" panose="020B0503020204020204" pitchFamily="34" charset="-122"/>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0" kern="100" dirty="0">
                          <a:solidFill>
                            <a:schemeClr val="tx1"/>
                          </a:solidFill>
                          <a:effectLst/>
                          <a:latin typeface="Microsoft YaHei" panose="020B0503020204020204" pitchFamily="34" charset="-122"/>
                          <a:ea typeface="Microsoft YaHei" panose="020B0503020204020204" pitchFamily="34" charset="-122"/>
                        </a:rPr>
                        <a:t>通常</a:t>
                      </a:r>
                      <a:r>
                        <a:rPr lang="zh-CN" altLang="en-US" sz="1600" b="0" kern="100" dirty="0">
                          <a:solidFill>
                            <a:srgbClr val="004582"/>
                          </a:solidFill>
                          <a:effectLst/>
                          <a:latin typeface="Microsoft YaHei" panose="020B0503020204020204" pitchFamily="34" charset="-122"/>
                          <a:ea typeface="Microsoft YaHei" panose="020B0503020204020204" pitchFamily="34" charset="-122"/>
                        </a:rPr>
                        <a:t>采用</a:t>
                      </a:r>
                      <a:r>
                        <a:rPr lang="zh-CN" altLang="zh-CN" sz="1600" b="1" kern="1200" dirty="0">
                          <a:solidFill>
                            <a:srgbClr val="004582"/>
                          </a:solidFill>
                          <a:latin typeface="Microsoft YaHei" panose="020B0503020204020204" pitchFamily="34" charset="-122"/>
                          <a:ea typeface="Microsoft YaHei" panose="020B0503020204020204" pitchFamily="34" charset="-122"/>
                          <a:sym typeface="+mn-ea"/>
                        </a:rPr>
                        <a:t>采用衰弱评估（FRAIL）</a:t>
                      </a:r>
                      <a:r>
                        <a:rPr lang="zh-CN" altLang="en-US" sz="1600" b="1" kern="0" dirty="0">
                          <a:solidFill>
                            <a:srgbClr val="004582"/>
                          </a:solidFill>
                          <a:effectLst/>
                          <a:latin typeface="Microsoft YaHei" panose="020B0503020204020204" pitchFamily="34" charset="-122"/>
                          <a:ea typeface="Microsoft YaHei" panose="020B0503020204020204" pitchFamily="34" charset="-122"/>
                        </a:rPr>
                        <a:t>量表或</a:t>
                      </a:r>
                      <a:r>
                        <a:rPr lang="en-GB" altLang="zh-CN" sz="1600" b="1" kern="0" dirty="0">
                          <a:solidFill>
                            <a:srgbClr val="004582"/>
                          </a:solidFill>
                          <a:effectLst/>
                          <a:latin typeface="Microsoft YaHei" panose="020B0503020204020204" pitchFamily="34" charset="-122"/>
                          <a:ea typeface="Microsoft YaHei" panose="020B0503020204020204" pitchFamily="34" charset="-122"/>
                        </a:rPr>
                        <a:t>FRIED</a:t>
                      </a:r>
                      <a:r>
                        <a:rPr lang="zh-CN" altLang="en-US" sz="1600" b="1" kern="0" dirty="0">
                          <a:solidFill>
                            <a:srgbClr val="004582"/>
                          </a:solidFill>
                          <a:effectLst/>
                          <a:latin typeface="Microsoft YaHei" panose="020B0503020204020204" pitchFamily="34" charset="-122"/>
                          <a:ea typeface="Microsoft YaHei" panose="020B0503020204020204" pitchFamily="34" charset="-122"/>
                        </a:rPr>
                        <a:t>评价标准对患者进行衰弱评估</a:t>
                      </a:r>
                      <a:r>
                        <a:rPr lang="zh-CN" altLang="en-US" sz="1600" b="0" kern="100" dirty="0">
                          <a:solidFill>
                            <a:schemeClr val="tx1"/>
                          </a:solidFill>
                          <a:effectLst/>
                          <a:latin typeface="Microsoft YaHei" panose="020B0503020204020204" pitchFamily="34" charset="-122"/>
                          <a:ea typeface="Microsoft YaHei" panose="020B0503020204020204" pitchFamily="34" charset="-122"/>
                        </a:rPr>
                        <a:t>，并以此作为制定血压管理策略的依据</a:t>
                      </a:r>
                      <a:endParaRPr lang="zh-CN" altLang="zh-C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anchor="ctr"/>
                </a:tc>
                <a:extLst>
                  <a:ext uri="{0D108BD9-81ED-4DB2-BD59-A6C34878D82A}">
                    <a16:rowId xmlns:a16="http://schemas.microsoft.com/office/drawing/2014/main" val="1439740111"/>
                  </a:ext>
                </a:extLst>
              </a:tr>
            </a:tbl>
          </a:graphicData>
        </a:graphic>
      </p:graphicFrame>
    </p:spTree>
    <p:extLst>
      <p:ext uri="{BB962C8B-B14F-4D97-AF65-F5344CB8AC3E}">
        <p14:creationId xmlns:p14="http://schemas.microsoft.com/office/powerpoint/2010/main" val="36102604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空心弧 36"/>
          <p:cNvSpPr/>
          <p:nvPr/>
        </p:nvSpPr>
        <p:spPr>
          <a:xfrm rot="5400000">
            <a:off x="514702" y="1875805"/>
            <a:ext cx="4190637" cy="3899619"/>
          </a:xfrm>
          <a:prstGeom prst="blockArc">
            <a:avLst>
              <a:gd name="adj1" fmla="val 10897210"/>
              <a:gd name="adj2" fmla="val 6953"/>
              <a:gd name="adj3" fmla="val 1246"/>
            </a:avLst>
          </a:prstGeom>
          <a:solidFill>
            <a:srgbClr val="00458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anchor="ctr"/>
          <a:lstStyle/>
          <a:p>
            <a:pPr algn="ctr" defTabSz="1218323">
              <a:defRPr/>
            </a:pPr>
            <a:endParaRPr lang="zh-CN" altLang="en-US" sz="3320">
              <a:solidFill>
                <a:schemeClr val="tx1"/>
              </a:solidFill>
              <a:latin typeface="黑体" panose="02010600030101010101" charset="-122"/>
              <a:ea typeface="黑体" panose="02010600030101010101" charset="-122"/>
              <a:cs typeface="Arial" panose="020B0604020202020204" pitchFamily="34" charset="0"/>
            </a:endParaRPr>
          </a:p>
        </p:txBody>
      </p:sp>
      <p:cxnSp>
        <p:nvCxnSpPr>
          <p:cNvPr id="38" name="直接连接符 37"/>
          <p:cNvCxnSpPr/>
          <p:nvPr/>
        </p:nvCxnSpPr>
        <p:spPr bwMode="auto">
          <a:xfrm>
            <a:off x="2828120" y="1730294"/>
            <a:ext cx="1921933"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cxnSpLocks/>
          </p:cNvCxnSpPr>
          <p:nvPr/>
        </p:nvCxnSpPr>
        <p:spPr bwMode="auto">
          <a:xfrm>
            <a:off x="4181741" y="4826099"/>
            <a:ext cx="1341022"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cxnSpLocks/>
          </p:cNvCxnSpPr>
          <p:nvPr/>
        </p:nvCxnSpPr>
        <p:spPr bwMode="auto">
          <a:xfrm>
            <a:off x="4392084" y="2641409"/>
            <a:ext cx="1562302" cy="25352"/>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cxnSpLocks/>
          </p:cNvCxnSpPr>
          <p:nvPr/>
        </p:nvCxnSpPr>
        <p:spPr bwMode="auto">
          <a:xfrm>
            <a:off x="4636837" y="3543123"/>
            <a:ext cx="1920933"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43" name="矩形 47"/>
          <p:cNvSpPr>
            <a:spLocks noChangeArrowheads="1"/>
          </p:cNvSpPr>
          <p:nvPr/>
        </p:nvSpPr>
        <p:spPr bwMode="auto">
          <a:xfrm>
            <a:off x="4750053" y="1499023"/>
            <a:ext cx="6234445" cy="553988"/>
          </a:xfrm>
          <a:prstGeom prst="rect">
            <a:avLst/>
          </a:prstGeom>
          <a:noFill/>
          <a:ln>
            <a:noFill/>
          </a:ln>
        </p:spPr>
        <p:txBody>
          <a:bodyPr wrap="square" lIns="121908" tIns="60955" rIns="121908" bIns="6095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indent="-285750"/>
            <a:r>
              <a:rPr lang="zh-CN" altLang="zh-CN" sz="1400" dirty="0">
                <a:latin typeface="Microsoft YaHei" panose="020B0503020204020204" pitchFamily="34" charset="-122"/>
                <a:ea typeface="Microsoft YaHei" panose="020B0503020204020204" pitchFamily="34" charset="-122"/>
              </a:rPr>
              <a:t>根据患者合并靶器官损害或并发症及药物适应证优先选择起始降压药的种类和剂量。通常采用</a:t>
            </a:r>
            <a:r>
              <a:rPr lang="zh-CN" altLang="zh-CN" sz="1400" b="1" dirty="0">
                <a:solidFill>
                  <a:srgbClr val="C00000"/>
                </a:solidFill>
                <a:latin typeface="Microsoft YaHei" panose="020B0503020204020204" pitchFamily="34" charset="-122"/>
                <a:ea typeface="Microsoft YaHei" panose="020B0503020204020204" pitchFamily="34" charset="-122"/>
              </a:rPr>
              <a:t>小剂量</a:t>
            </a:r>
            <a:r>
              <a:rPr lang="zh-CN" altLang="zh-CN" sz="1400" b="1" dirty="0">
                <a:solidFill>
                  <a:srgbClr val="C00000"/>
                </a:solidFill>
                <a:latin typeface="Microsoft YaHei" panose="020B0503020204020204" pitchFamily="34" charset="-122"/>
                <a:ea typeface="Microsoft YaHei" panose="020B0503020204020204" pitchFamily="34" charset="-122"/>
                <a:sym typeface="+mn-ea"/>
              </a:rPr>
              <a:t>噻嗪类利尿剂</a:t>
            </a:r>
            <a:r>
              <a:rPr lang="zh-CN" altLang="zh-CN" sz="1400" dirty="0">
                <a:latin typeface="Microsoft YaHei" panose="020B0503020204020204" pitchFamily="34" charset="-122"/>
                <a:ea typeface="Microsoft YaHei" panose="020B0503020204020204" pitchFamily="34" charset="-122"/>
              </a:rPr>
              <a:t>或</a:t>
            </a:r>
            <a:r>
              <a:rPr lang="zh-CN" altLang="zh-CN" sz="1400" b="1" dirty="0">
                <a:solidFill>
                  <a:srgbClr val="C00000"/>
                </a:solidFill>
                <a:latin typeface="Microsoft YaHei" panose="020B0503020204020204" pitchFamily="34" charset="-122"/>
                <a:ea typeface="Microsoft YaHei" panose="020B0503020204020204" pitchFamily="34" charset="-122"/>
              </a:rPr>
              <a:t>与RAS抑制剂联合</a:t>
            </a:r>
            <a:r>
              <a:rPr lang="zh-CN" altLang="zh-CN" sz="1400" dirty="0">
                <a:latin typeface="Microsoft YaHei" panose="020B0503020204020204" pitchFamily="34" charset="-122"/>
                <a:ea typeface="Microsoft YaHei" panose="020B0503020204020204" pitchFamily="34" charset="-122"/>
              </a:rPr>
              <a:t>。</a:t>
            </a:r>
          </a:p>
        </p:txBody>
      </p:sp>
      <p:sp>
        <p:nvSpPr>
          <p:cNvPr id="47" name="椭圆 46"/>
          <p:cNvSpPr/>
          <p:nvPr/>
        </p:nvSpPr>
        <p:spPr>
          <a:xfrm>
            <a:off x="2389023" y="1525718"/>
            <a:ext cx="497747" cy="497747"/>
          </a:xfrm>
          <a:prstGeom prst="ellipse">
            <a:avLst/>
          </a:prstGeom>
          <a:solidFill>
            <a:srgbClr val="0045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黑体" panose="02010600030101010101" charset="-122"/>
                <a:ea typeface="黑体" panose="02010600030101010101" charset="-122"/>
              </a:rPr>
              <a:t>1</a:t>
            </a:r>
          </a:p>
        </p:txBody>
      </p:sp>
      <p:sp>
        <p:nvSpPr>
          <p:cNvPr id="48" name="椭圆 47"/>
          <p:cNvSpPr/>
          <p:nvPr/>
        </p:nvSpPr>
        <p:spPr>
          <a:xfrm>
            <a:off x="3894337" y="2417888"/>
            <a:ext cx="497747" cy="497747"/>
          </a:xfrm>
          <a:prstGeom prst="ellipse">
            <a:avLst/>
          </a:prstGeom>
          <a:solidFill>
            <a:srgbClr val="0045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黑体" panose="02010600030101010101" charset="-122"/>
                <a:ea typeface="黑体" panose="02010600030101010101" charset="-122"/>
              </a:rPr>
              <a:t>2</a:t>
            </a:r>
          </a:p>
        </p:txBody>
      </p:sp>
      <p:sp>
        <p:nvSpPr>
          <p:cNvPr id="49" name="椭圆 48"/>
          <p:cNvSpPr/>
          <p:nvPr/>
        </p:nvSpPr>
        <p:spPr>
          <a:xfrm>
            <a:off x="4286663" y="3354354"/>
            <a:ext cx="497747" cy="497747"/>
          </a:xfrm>
          <a:prstGeom prst="ellipse">
            <a:avLst/>
          </a:prstGeom>
          <a:solidFill>
            <a:srgbClr val="0045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黑体" panose="02010600030101010101" charset="-122"/>
                <a:ea typeface="黑体" panose="02010600030101010101" charset="-122"/>
              </a:rPr>
              <a:t>3</a:t>
            </a:r>
          </a:p>
        </p:txBody>
      </p:sp>
      <p:sp>
        <p:nvSpPr>
          <p:cNvPr id="50" name="椭圆 49"/>
          <p:cNvSpPr/>
          <p:nvPr/>
        </p:nvSpPr>
        <p:spPr>
          <a:xfrm>
            <a:off x="3940155" y="4598332"/>
            <a:ext cx="497747" cy="497747"/>
          </a:xfrm>
          <a:prstGeom prst="ellipse">
            <a:avLst/>
          </a:prstGeom>
          <a:solidFill>
            <a:srgbClr val="0045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黑体" panose="02010600030101010101" charset="-122"/>
                <a:ea typeface="黑体" panose="02010600030101010101" charset="-122"/>
              </a:rPr>
              <a:t>4</a:t>
            </a:r>
          </a:p>
        </p:txBody>
      </p:sp>
      <p:sp>
        <p:nvSpPr>
          <p:cNvPr id="80" name="矩形 47"/>
          <p:cNvSpPr>
            <a:spLocks noChangeArrowheads="1"/>
          </p:cNvSpPr>
          <p:nvPr/>
        </p:nvSpPr>
        <p:spPr bwMode="auto">
          <a:xfrm>
            <a:off x="6313322" y="3127201"/>
            <a:ext cx="5502248" cy="769431"/>
          </a:xfrm>
          <a:prstGeom prst="rect">
            <a:avLst/>
          </a:prstGeom>
          <a:noFill/>
          <a:ln>
            <a:noFill/>
          </a:ln>
        </p:spPr>
        <p:txBody>
          <a:bodyPr wrap="square" lIns="121908" tIns="60955" rIns="121908" bIns="6095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lvl="0" indent="-285750"/>
            <a:r>
              <a:rPr lang="zh-CN" altLang="zh-CN" sz="1400" dirty="0">
                <a:latin typeface="Microsoft YaHei" panose="020B0503020204020204" pitchFamily="34" charset="-122"/>
                <a:ea typeface="Microsoft YaHei" panose="020B0503020204020204" pitchFamily="34" charset="-122"/>
              </a:rPr>
              <a:t>老年患者应用</a:t>
            </a:r>
            <a:r>
              <a:rPr lang="zh-CN" altLang="zh-CN" sz="1400" b="1" dirty="0">
                <a:solidFill>
                  <a:srgbClr val="C00000"/>
                </a:solidFill>
                <a:latin typeface="Microsoft YaHei" panose="020B0503020204020204" pitchFamily="34" charset="-122"/>
                <a:ea typeface="Microsoft YaHei" panose="020B0503020204020204" pitchFamily="34" charset="-122"/>
              </a:rPr>
              <a:t>β受体阻滞剂</a:t>
            </a:r>
            <a:r>
              <a:rPr lang="zh-CN" altLang="zh-CN" sz="1400" dirty="0">
                <a:latin typeface="Microsoft YaHei" panose="020B0503020204020204" pitchFamily="34" charset="-122"/>
                <a:ea typeface="Microsoft YaHei" panose="020B0503020204020204" pitchFamily="34" charset="-122"/>
              </a:rPr>
              <a:t>应注意适应证</a:t>
            </a:r>
            <a:r>
              <a:rPr lang="zh-CN" altLang="en-US" sz="1400" dirty="0">
                <a:latin typeface="Microsoft YaHei" panose="020B0503020204020204" pitchFamily="34" charset="-122"/>
                <a:ea typeface="Microsoft YaHei" panose="020B0503020204020204" pitchFamily="34" charset="-122"/>
              </a:rPr>
              <a:t>，</a:t>
            </a:r>
            <a:r>
              <a:rPr lang="zh-CN" altLang="zh-CN" sz="1400" dirty="0">
                <a:latin typeface="Microsoft YaHei" panose="020B0503020204020204" pitchFamily="34" charset="-122"/>
                <a:ea typeface="Microsoft YaHei" panose="020B0503020204020204" pitchFamily="34" charset="-122"/>
              </a:rPr>
              <a:t>选择高度β1受体选择性或兼有α受体作用的β受体阻滞剂。使用α受体阻滞剂的老年患者需注意直立性低血压</a:t>
            </a:r>
            <a:endParaRPr lang="zh-CN" altLang="en-US" sz="1400" dirty="0">
              <a:latin typeface="Microsoft YaHei" panose="020B0503020204020204" pitchFamily="34" charset="-122"/>
              <a:ea typeface="Microsoft YaHei" panose="020B0503020204020204" pitchFamily="34" charset="-122"/>
            </a:endParaRPr>
          </a:p>
        </p:txBody>
      </p:sp>
      <p:sp>
        <p:nvSpPr>
          <p:cNvPr id="4" name="标题 1">
            <a:extLst>
              <a:ext uri="{FF2B5EF4-FFF2-40B4-BE49-F238E27FC236}">
                <a16:creationId xmlns:a16="http://schemas.microsoft.com/office/drawing/2014/main" id="{4F46DF3C-3920-FAAE-07EB-23AB9F5511C9}"/>
              </a:ext>
            </a:extLst>
          </p:cNvPr>
          <p:cNvSpPr txBox="1">
            <a:spLocks/>
          </p:cNvSpPr>
          <p:nvPr/>
        </p:nvSpPr>
        <p:spPr>
          <a:xfrm>
            <a:off x="0" y="395823"/>
            <a:ext cx="12192000" cy="5981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zh-CN" sz="3200" b="1" dirty="0">
                <a:latin typeface="微软雅黑" panose="020B0503020204020204" pitchFamily="34" charset="-122"/>
                <a:ea typeface="微软雅黑" panose="020B0503020204020204" pitchFamily="34" charset="-122"/>
                <a:sym typeface="+mn-ea"/>
              </a:rPr>
              <a:t>老年高血压的药物应用方法</a:t>
            </a:r>
            <a:endParaRPr lang="zh-CN" altLang="en-US" sz="3200" b="1" dirty="0">
              <a:latin typeface="微软雅黑" panose="020B0503020204020204" pitchFamily="34" charset="-122"/>
              <a:ea typeface="微软雅黑" panose="020B0503020204020204" pitchFamily="34" charset="-122"/>
            </a:endParaRPr>
          </a:p>
        </p:txBody>
      </p:sp>
      <p:sp>
        <p:nvSpPr>
          <p:cNvPr id="3" name="矩形 47">
            <a:extLst>
              <a:ext uri="{FF2B5EF4-FFF2-40B4-BE49-F238E27FC236}">
                <a16:creationId xmlns:a16="http://schemas.microsoft.com/office/drawing/2014/main" id="{2A289016-A13C-AA44-6DF0-44C8ABFB2598}"/>
              </a:ext>
            </a:extLst>
          </p:cNvPr>
          <p:cNvSpPr>
            <a:spLocks noChangeArrowheads="1"/>
          </p:cNvSpPr>
          <p:nvPr/>
        </p:nvSpPr>
        <p:spPr bwMode="auto">
          <a:xfrm>
            <a:off x="5812146" y="2281101"/>
            <a:ext cx="5599279" cy="553988"/>
          </a:xfrm>
          <a:prstGeom prst="rect">
            <a:avLst/>
          </a:prstGeom>
          <a:noFill/>
          <a:ln>
            <a:noFill/>
          </a:ln>
        </p:spPr>
        <p:txBody>
          <a:bodyPr wrap="square" lIns="121908" tIns="60955" rIns="121908" bIns="6095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indent="-285750" algn="just"/>
            <a:r>
              <a:rPr lang="zh-CN" altLang="zh-CN" sz="1400" b="1" dirty="0">
                <a:solidFill>
                  <a:srgbClr val="C00000"/>
                </a:solidFill>
                <a:latin typeface="Microsoft YaHei" panose="020B0503020204020204" pitchFamily="34" charset="-122"/>
                <a:ea typeface="Microsoft YaHei" panose="020B0503020204020204" pitchFamily="34" charset="-122"/>
              </a:rPr>
              <a:t>CCB</a:t>
            </a:r>
            <a:r>
              <a:rPr lang="zh-CN" altLang="zh-CN" sz="1400" dirty="0">
                <a:latin typeface="Microsoft YaHei" panose="020B0503020204020204" pitchFamily="34" charset="-122"/>
                <a:ea typeface="Microsoft YaHei" panose="020B0503020204020204" pitchFamily="34" charset="-122"/>
              </a:rPr>
              <a:t>可能引发踝部水肿等不良反应</a:t>
            </a:r>
            <a:r>
              <a:rPr lang="zh-CN" altLang="en-US" sz="1400" dirty="0">
                <a:latin typeface="Microsoft YaHei" panose="020B0503020204020204" pitchFamily="34" charset="-122"/>
                <a:ea typeface="Microsoft YaHei" panose="020B0503020204020204" pitchFamily="34" charset="-122"/>
              </a:rPr>
              <a:t>，</a:t>
            </a:r>
            <a:r>
              <a:rPr lang="zh-CN" altLang="zh-CN" sz="1400" dirty="0">
                <a:latin typeface="Microsoft YaHei" panose="020B0503020204020204" pitchFamily="34" charset="-122"/>
                <a:ea typeface="Microsoft YaHei" panose="020B0503020204020204" pitchFamily="34" charset="-122"/>
              </a:rPr>
              <a:t>减少使用剂量或与RAS抑制剂联用可减轻或消除。</a:t>
            </a:r>
          </a:p>
        </p:txBody>
      </p:sp>
      <p:sp>
        <p:nvSpPr>
          <p:cNvPr id="5" name="矩形 47">
            <a:extLst>
              <a:ext uri="{FF2B5EF4-FFF2-40B4-BE49-F238E27FC236}">
                <a16:creationId xmlns:a16="http://schemas.microsoft.com/office/drawing/2014/main" id="{C886AD1D-FCCA-4ABF-687C-F8E0BD93E0AE}"/>
              </a:ext>
            </a:extLst>
          </p:cNvPr>
          <p:cNvSpPr>
            <a:spLocks noChangeArrowheads="1"/>
          </p:cNvSpPr>
          <p:nvPr/>
        </p:nvSpPr>
        <p:spPr bwMode="auto">
          <a:xfrm>
            <a:off x="5597303" y="4298084"/>
            <a:ext cx="6071337" cy="984875"/>
          </a:xfrm>
          <a:prstGeom prst="rect">
            <a:avLst/>
          </a:prstGeom>
          <a:noFill/>
          <a:ln>
            <a:noFill/>
          </a:ln>
        </p:spPr>
        <p:txBody>
          <a:bodyPr wrap="square" lIns="121908" tIns="60955" rIns="121908" bIns="6095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lvl="0" indent="-285750" algn="just"/>
            <a:r>
              <a:rPr lang="zh-CN" altLang="zh-CN" sz="1400" dirty="0">
                <a:latin typeface="Microsoft YaHei" panose="020B0503020204020204" pitchFamily="34" charset="-122"/>
                <a:ea typeface="Microsoft YaHei" panose="020B0503020204020204" pitchFamily="34" charset="-122"/>
              </a:rPr>
              <a:t>根据患者血压水平和心血管疾病风险程度及对降压的耐受性</a:t>
            </a:r>
            <a:r>
              <a:rPr lang="zh-CN" altLang="zh-CN" sz="1400" b="1" dirty="0">
                <a:solidFill>
                  <a:srgbClr val="C00000"/>
                </a:solidFill>
                <a:latin typeface="Microsoft YaHei" panose="020B0503020204020204" pitchFamily="34" charset="-122"/>
                <a:ea typeface="Microsoft YaHei" panose="020B0503020204020204" pitchFamily="34" charset="-122"/>
              </a:rPr>
              <a:t>决定起始治疗的方式</a:t>
            </a:r>
            <a:r>
              <a:rPr lang="zh-CN" altLang="zh-CN" sz="1400" dirty="0">
                <a:latin typeface="Microsoft YaHei" panose="020B0503020204020204" pitchFamily="34" charset="-122"/>
                <a:ea typeface="Microsoft YaHei" panose="020B0503020204020204" pitchFamily="34" charset="-122"/>
              </a:rPr>
              <a:t>。80岁以上高龄、存在多种共病或衰弱患者可</a:t>
            </a:r>
            <a:r>
              <a:rPr lang="zh-CN" altLang="zh-CN" sz="1400" b="1" dirty="0">
                <a:solidFill>
                  <a:srgbClr val="C00000"/>
                </a:solidFill>
                <a:latin typeface="Microsoft YaHei" panose="020B0503020204020204" pitchFamily="34" charset="-122"/>
                <a:ea typeface="Microsoft YaHei" panose="020B0503020204020204" pitchFamily="34" charset="-122"/>
              </a:rPr>
              <a:t>从小剂量单药起始</a:t>
            </a:r>
            <a:r>
              <a:rPr lang="zh-CN" altLang="zh-CN" sz="1400" dirty="0">
                <a:latin typeface="Microsoft YaHei" panose="020B0503020204020204" pitchFamily="34" charset="-122"/>
                <a:ea typeface="Microsoft YaHei" panose="020B0503020204020204" pitchFamily="34" charset="-122"/>
              </a:rPr>
              <a:t>。血压不达标者应及时调整药物剂量或启动联合治疗。</a:t>
            </a:r>
            <a:r>
              <a:rPr lang="zh-CN" altLang="zh-CN" sz="1400" b="1" dirty="0">
                <a:latin typeface="Microsoft YaHei" panose="020B0503020204020204" pitchFamily="34" charset="-122"/>
                <a:ea typeface="Microsoft YaHei" panose="020B0503020204020204" pitchFamily="34" charset="-122"/>
              </a:rPr>
              <a:t>优先选择每天1次服用的长效制剂</a:t>
            </a:r>
            <a:r>
              <a:rPr lang="zh-CN" altLang="en-US" sz="1400" b="1" dirty="0">
                <a:latin typeface="Microsoft YaHei" panose="020B0503020204020204" pitchFamily="34" charset="-122"/>
                <a:ea typeface="Microsoft YaHei" panose="020B0503020204020204" pitchFamily="34" charset="-122"/>
              </a:rPr>
              <a:t>，</a:t>
            </a:r>
            <a:r>
              <a:rPr lang="zh-CN" altLang="zh-CN" sz="1400" b="1" dirty="0">
                <a:latin typeface="Microsoft YaHei" panose="020B0503020204020204" pitchFamily="34" charset="-122"/>
                <a:ea typeface="Microsoft YaHei" panose="020B0503020204020204" pitchFamily="34" charset="-122"/>
              </a:rPr>
              <a:t>联合治疗时优先选择SPC</a:t>
            </a:r>
            <a:r>
              <a:rPr lang="zh-CN" altLang="zh-CN" sz="1400" dirty="0">
                <a:latin typeface="Microsoft YaHei" panose="020B0503020204020204" pitchFamily="34" charset="-122"/>
                <a:ea typeface="Microsoft YaHei" panose="020B0503020204020204" pitchFamily="34" charset="-122"/>
              </a:rPr>
              <a:t>。</a:t>
            </a:r>
            <a:endParaRPr lang="zh-CN" altLang="en-US" sz="1400" dirty="0">
              <a:latin typeface="Microsoft YaHei" panose="020B0503020204020204" pitchFamily="34" charset="-122"/>
              <a:ea typeface="Microsoft YaHei" panose="020B0503020204020204" pitchFamily="34" charset="-122"/>
            </a:endParaRPr>
          </a:p>
        </p:txBody>
      </p:sp>
      <p:sp>
        <p:nvSpPr>
          <p:cNvPr id="7" name="椭圆 6">
            <a:extLst>
              <a:ext uri="{FF2B5EF4-FFF2-40B4-BE49-F238E27FC236}">
                <a16:creationId xmlns:a16="http://schemas.microsoft.com/office/drawing/2014/main" id="{ECDF5AC2-BA3B-AD79-703A-E5CA760DDB78}"/>
              </a:ext>
            </a:extLst>
          </p:cNvPr>
          <p:cNvSpPr/>
          <p:nvPr/>
        </p:nvSpPr>
        <p:spPr>
          <a:xfrm>
            <a:off x="2361146" y="5721857"/>
            <a:ext cx="497747" cy="497747"/>
          </a:xfrm>
          <a:prstGeom prst="ellipse">
            <a:avLst/>
          </a:prstGeom>
          <a:solidFill>
            <a:srgbClr val="0045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黑体" panose="02010600030101010101" charset="-122"/>
                <a:ea typeface="黑体" panose="02010600030101010101" charset="-122"/>
              </a:rPr>
              <a:t>5</a:t>
            </a:r>
          </a:p>
        </p:txBody>
      </p:sp>
      <p:sp>
        <p:nvSpPr>
          <p:cNvPr id="11" name="矩形 47">
            <a:extLst>
              <a:ext uri="{FF2B5EF4-FFF2-40B4-BE49-F238E27FC236}">
                <a16:creationId xmlns:a16="http://schemas.microsoft.com/office/drawing/2014/main" id="{E88ECC6A-EC2B-6F2B-C83A-D5E789835312}"/>
              </a:ext>
            </a:extLst>
          </p:cNvPr>
          <p:cNvSpPr>
            <a:spLocks noChangeArrowheads="1"/>
          </p:cNvSpPr>
          <p:nvPr/>
        </p:nvSpPr>
        <p:spPr bwMode="auto">
          <a:xfrm>
            <a:off x="4636837" y="5665279"/>
            <a:ext cx="6458711" cy="769431"/>
          </a:xfrm>
          <a:prstGeom prst="rect">
            <a:avLst/>
          </a:prstGeom>
          <a:noFill/>
          <a:ln>
            <a:noFill/>
          </a:ln>
        </p:spPr>
        <p:txBody>
          <a:bodyPr wrap="square" lIns="121908" tIns="60955" rIns="121908" bIns="6095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lvl="0" indent="-285750" algn="just"/>
            <a:r>
              <a:rPr lang="zh-CN" altLang="zh-CN" sz="1400" dirty="0">
                <a:latin typeface="Microsoft YaHei" panose="020B0503020204020204" pitchFamily="34" charset="-122"/>
                <a:ea typeface="Microsoft YaHei" panose="020B0503020204020204" pitchFamily="34" charset="-122"/>
              </a:rPr>
              <a:t>开始药物治疗的老年患者</a:t>
            </a:r>
            <a:r>
              <a:rPr lang="zh-CN" altLang="zh-CN" sz="1400" b="1" dirty="0">
                <a:solidFill>
                  <a:srgbClr val="C00000"/>
                </a:solidFill>
                <a:latin typeface="Microsoft YaHei" panose="020B0503020204020204" pitchFamily="34" charset="-122"/>
                <a:ea typeface="Microsoft YaHei" panose="020B0503020204020204" pitchFamily="34" charset="-122"/>
              </a:rPr>
              <a:t>应在4~12周内逐步降压达标</a:t>
            </a:r>
            <a:r>
              <a:rPr lang="zh-CN" altLang="zh-CN" sz="1400" dirty="0">
                <a:latin typeface="Microsoft YaHei" panose="020B0503020204020204" pitchFamily="34" charset="-122"/>
                <a:ea typeface="Microsoft YaHei" panose="020B0503020204020204" pitchFamily="34" charset="-122"/>
              </a:rPr>
              <a:t>。老年ISH伴低舒张压（&lt;60mmHg）患者</a:t>
            </a:r>
            <a:r>
              <a:rPr lang="zh-CN" altLang="zh-CN" sz="1400" b="1" dirty="0">
                <a:latin typeface="Microsoft YaHei" panose="020B0503020204020204" pitchFamily="34" charset="-122"/>
                <a:ea typeface="Microsoft YaHei" panose="020B0503020204020204" pitchFamily="34" charset="-122"/>
              </a:rPr>
              <a:t>一般以小剂量单药起始治疗</a:t>
            </a:r>
            <a:r>
              <a:rPr lang="zh-CN" altLang="en-US" sz="1400" dirty="0">
                <a:latin typeface="Microsoft YaHei" panose="020B0503020204020204" pitchFamily="34" charset="-122"/>
                <a:ea typeface="Microsoft YaHei" panose="020B0503020204020204" pitchFamily="34" charset="-122"/>
              </a:rPr>
              <a:t>，</a:t>
            </a:r>
            <a:r>
              <a:rPr lang="zh-CN" altLang="zh-CN" sz="1400" dirty="0">
                <a:latin typeface="Microsoft YaHei" panose="020B0503020204020204" pitchFamily="34" charset="-122"/>
                <a:ea typeface="Microsoft YaHei" panose="020B0503020204020204" pitchFamily="34" charset="-122"/>
              </a:rPr>
              <a:t>逐步增加药物剂量或联合治疗直至收缩压达标。</a:t>
            </a:r>
            <a:endParaRPr lang="zh-CN" altLang="en-US" sz="1400" dirty="0">
              <a:latin typeface="Microsoft YaHei" panose="020B0503020204020204" pitchFamily="34" charset="-122"/>
              <a:ea typeface="Microsoft YaHei" panose="020B0503020204020204" pitchFamily="34" charset="-122"/>
            </a:endParaRPr>
          </a:p>
        </p:txBody>
      </p:sp>
      <p:cxnSp>
        <p:nvCxnSpPr>
          <p:cNvPr id="13" name="直接连接符 12">
            <a:extLst>
              <a:ext uri="{FF2B5EF4-FFF2-40B4-BE49-F238E27FC236}">
                <a16:creationId xmlns:a16="http://schemas.microsoft.com/office/drawing/2014/main" id="{F57ABA0F-2E60-1BB7-F9D1-4AB9646D4FC2}"/>
              </a:ext>
            </a:extLst>
          </p:cNvPr>
          <p:cNvCxnSpPr>
            <a:cxnSpLocks/>
          </p:cNvCxnSpPr>
          <p:nvPr/>
        </p:nvCxnSpPr>
        <p:spPr bwMode="auto">
          <a:xfrm>
            <a:off x="2858893" y="5981698"/>
            <a:ext cx="1834649" cy="635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pic>
        <p:nvPicPr>
          <p:cNvPr id="1030" name="Picture 6" descr="30岁小伙被诊断为肾衰竭,后悔当初不该这样做,女友苦恼不堪">
            <a:extLst>
              <a:ext uri="{FF2B5EF4-FFF2-40B4-BE49-F238E27FC236}">
                <a16:creationId xmlns:a16="http://schemas.microsoft.com/office/drawing/2014/main" id="{5643AF04-ABB1-EA37-D9F3-14C0A3677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575" y="2179159"/>
            <a:ext cx="3357618" cy="33402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5">
            <a:extLst>
              <a:ext uri="{FF2B5EF4-FFF2-40B4-BE49-F238E27FC236}">
                <a16:creationId xmlns:a16="http://schemas.microsoft.com/office/drawing/2014/main" id="{F7F25A80-10E6-4906-1BE3-9823FBFB8BE9}"/>
              </a:ext>
            </a:extLst>
          </p:cNvPr>
          <p:cNvSpPr/>
          <p:nvPr/>
        </p:nvSpPr>
        <p:spPr bwMode="auto">
          <a:xfrm rot="1855731">
            <a:off x="5940481" y="3945659"/>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5" name="Freeform 5"/>
          <p:cNvSpPr/>
          <p:nvPr/>
        </p:nvSpPr>
        <p:spPr bwMode="auto">
          <a:xfrm rot="1855731">
            <a:off x="1039928" y="1247818"/>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dirty="0"/>
          </a:p>
        </p:txBody>
      </p:sp>
      <p:cxnSp>
        <p:nvCxnSpPr>
          <p:cNvPr id="18" name="直接连接符 17"/>
          <p:cNvCxnSpPr>
            <a:cxnSpLocks/>
          </p:cNvCxnSpPr>
          <p:nvPr/>
        </p:nvCxnSpPr>
        <p:spPr>
          <a:xfrm>
            <a:off x="1561597" y="2238544"/>
            <a:ext cx="3835593"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9" name="TextBox 498"/>
          <p:cNvSpPr txBox="1"/>
          <p:nvPr/>
        </p:nvSpPr>
        <p:spPr>
          <a:xfrm>
            <a:off x="2183504" y="1673118"/>
            <a:ext cx="1980029" cy="400110"/>
          </a:xfrm>
          <a:prstGeom prst="rect">
            <a:avLst/>
          </a:prstGeom>
          <a:noFill/>
        </p:spPr>
        <p:txBody>
          <a:bodyPr wrap="none" rtlCol="0" anchor="ctr">
            <a:spAutoFit/>
          </a:bodyPr>
          <a:lstStyle>
            <a:defPPr>
              <a:defRPr lang="zh-CN"/>
            </a:defPPr>
            <a:lvl1pPr>
              <a:spcBef>
                <a:spcPct val="0"/>
              </a:spcBef>
              <a:buFont typeface="Arial" panose="020B0604020202020204" pitchFamily="34" charset="0"/>
              <a:buNone/>
              <a:defRPr sz="2000" b="1">
                <a:solidFill>
                  <a:srgbClr val="004582"/>
                </a:solidFill>
                <a:latin typeface="微软雅黑" panose="020B0503020204020204" pitchFamily="34" charset="-122"/>
                <a:ea typeface="微软雅黑" panose="020B0503020204020204" pitchFamily="34" charset="-122"/>
              </a:defRPr>
            </a:lvl1pPr>
          </a:lstStyle>
          <a:p>
            <a:r>
              <a:rPr lang="zh-CN" altLang="en-US" dirty="0"/>
              <a:t>定义及流行情况</a:t>
            </a:r>
          </a:p>
        </p:txBody>
      </p:sp>
      <p:sp>
        <p:nvSpPr>
          <p:cNvPr id="20" name="TextBox 503"/>
          <p:cNvSpPr txBox="1"/>
          <p:nvPr/>
        </p:nvSpPr>
        <p:spPr>
          <a:xfrm>
            <a:off x="1452101" y="2246246"/>
            <a:ext cx="4126879" cy="13469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目前</a:t>
            </a:r>
            <a:r>
              <a:rPr lang="zh-CN" altLang="zh-CN" sz="1400" b="1" dirty="0">
                <a:latin typeface="微软雅黑" panose="020B0503020204020204" pitchFamily="34" charset="-122"/>
                <a:ea typeface="微软雅黑" panose="020B0503020204020204" pitchFamily="34" charset="-122"/>
              </a:rPr>
              <a:t>将年龄≥80岁的人群定义为高龄老年人</a:t>
            </a:r>
            <a:r>
              <a:rPr lang="zh-CN"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2012—2015年全国高血压分层调查资料显示</a:t>
            </a:r>
            <a:r>
              <a:rPr lang="zh-CN" altLang="en-US" sz="1400"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高龄老年高血压患病率为60.27%</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其中ISH的患病率为39.75</a:t>
            </a:r>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Freeform 5"/>
          <p:cNvSpPr/>
          <p:nvPr/>
        </p:nvSpPr>
        <p:spPr bwMode="auto">
          <a:xfrm rot="1855731">
            <a:off x="6005059" y="1214246"/>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32" name="TextBox 498"/>
          <p:cNvSpPr txBox="1"/>
          <p:nvPr/>
        </p:nvSpPr>
        <p:spPr>
          <a:xfrm>
            <a:off x="6982496" y="1678526"/>
            <a:ext cx="697627" cy="400110"/>
          </a:xfrm>
          <a:prstGeom prst="rect">
            <a:avLst/>
          </a:prstGeom>
          <a:noFill/>
        </p:spPr>
        <p:txBody>
          <a:bodyPr wrap="none" rtlCol="0" anchor="ctr">
            <a:spAutoFit/>
          </a:bodyPr>
          <a:lstStyle>
            <a:defPPr>
              <a:defRPr lang="zh-CN"/>
            </a:defPPr>
            <a:lvl1pPr>
              <a:spcBef>
                <a:spcPct val="0"/>
              </a:spcBef>
              <a:buFont typeface="Arial" panose="020B0604020202020204" pitchFamily="34" charset="0"/>
              <a:buNone/>
              <a:defRPr sz="2000" b="1">
                <a:solidFill>
                  <a:srgbClr val="004582"/>
                </a:solidFill>
                <a:latin typeface="微软雅黑" panose="020B0503020204020204" pitchFamily="34" charset="-122"/>
                <a:ea typeface="微软雅黑" panose="020B0503020204020204" pitchFamily="34" charset="-122"/>
              </a:defRPr>
            </a:lvl1pPr>
          </a:lstStyle>
          <a:p>
            <a:r>
              <a:rPr lang="zh-CN" altLang="en-US" dirty="0"/>
              <a:t>评估</a:t>
            </a:r>
          </a:p>
        </p:txBody>
      </p:sp>
      <p:sp>
        <p:nvSpPr>
          <p:cNvPr id="33" name="TextBox 503"/>
          <p:cNvSpPr txBox="1"/>
          <p:nvPr/>
        </p:nvSpPr>
        <p:spPr>
          <a:xfrm>
            <a:off x="6345837" y="2241104"/>
            <a:ext cx="4783079" cy="13469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zh-CN" sz="1400" b="1" dirty="0">
                <a:latin typeface="微软雅黑" panose="020B0503020204020204" pitchFamily="34" charset="-122"/>
                <a:ea typeface="微软雅黑" panose="020B0503020204020204" pitchFamily="34" charset="-122"/>
              </a:rPr>
              <a:t>衰弱是影响降压治疗的重要因素</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对高龄老年高血压患者</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除了公认的心血管危险因素、靶器官损害和伴发临床疾病的评估外</a:t>
            </a:r>
            <a:r>
              <a:rPr lang="zh-CN" altLang="en-US" sz="1400"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还要进行CGA</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特别是衰弱评估</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推荐采用FRAIL量表或步速测定评估衰弱。</a:t>
            </a:r>
          </a:p>
        </p:txBody>
      </p:sp>
      <p:sp>
        <p:nvSpPr>
          <p:cNvPr id="2" name="标题 1">
            <a:extLst>
              <a:ext uri="{FF2B5EF4-FFF2-40B4-BE49-F238E27FC236}">
                <a16:creationId xmlns:a16="http://schemas.microsoft.com/office/drawing/2014/main" id="{60A68C1E-BE4E-ACE5-CB62-B179B4F0C5E5}"/>
              </a:ext>
            </a:extLst>
          </p:cNvPr>
          <p:cNvSpPr txBox="1">
            <a:spLocks/>
          </p:cNvSpPr>
          <p:nvPr/>
        </p:nvSpPr>
        <p:spPr>
          <a:xfrm>
            <a:off x="0" y="398405"/>
            <a:ext cx="12192000" cy="60175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高龄老年高血压</a:t>
            </a:r>
          </a:p>
        </p:txBody>
      </p:sp>
      <p:pic>
        <p:nvPicPr>
          <p:cNvPr id="5" name="图形 4" descr="男医生 纯色填充">
            <a:extLst>
              <a:ext uri="{FF2B5EF4-FFF2-40B4-BE49-F238E27FC236}">
                <a16:creationId xmlns:a16="http://schemas.microsoft.com/office/drawing/2014/main" id="{ECD82869-9355-7478-EF94-3AADE43BF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9089" y="1246504"/>
            <a:ext cx="720576" cy="720576"/>
          </a:xfrm>
          <a:prstGeom prst="rect">
            <a:avLst/>
          </a:prstGeom>
        </p:spPr>
      </p:pic>
      <p:pic>
        <p:nvPicPr>
          <p:cNvPr id="9" name="图形 8" descr="细菌 轮廓">
            <a:extLst>
              <a:ext uri="{FF2B5EF4-FFF2-40B4-BE49-F238E27FC236}">
                <a16:creationId xmlns:a16="http://schemas.microsoft.com/office/drawing/2014/main" id="{8AB156AD-D9D9-BA8D-3E03-25EFF24B3C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0682" y="1449255"/>
            <a:ext cx="474351" cy="474351"/>
          </a:xfrm>
          <a:prstGeom prst="rect">
            <a:avLst/>
          </a:prstGeom>
        </p:spPr>
      </p:pic>
      <p:cxnSp>
        <p:nvCxnSpPr>
          <p:cNvPr id="4" name="直接连接符 17">
            <a:extLst>
              <a:ext uri="{FF2B5EF4-FFF2-40B4-BE49-F238E27FC236}">
                <a16:creationId xmlns:a16="http://schemas.microsoft.com/office/drawing/2014/main" id="{07BD290E-F171-B404-E440-DE7C060BBDB9}"/>
              </a:ext>
            </a:extLst>
          </p:cNvPr>
          <p:cNvCxnSpPr>
            <a:cxnSpLocks/>
          </p:cNvCxnSpPr>
          <p:nvPr/>
        </p:nvCxnSpPr>
        <p:spPr>
          <a:xfrm>
            <a:off x="6482417" y="2238544"/>
            <a:ext cx="4646500"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A9BF3E3C-733E-EEAB-9D49-53F6C671B121}"/>
              </a:ext>
            </a:extLst>
          </p:cNvPr>
          <p:cNvSpPr/>
          <p:nvPr/>
        </p:nvSpPr>
        <p:spPr bwMode="auto">
          <a:xfrm rot="1855731">
            <a:off x="1039928" y="3912858"/>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cxnSp>
        <p:nvCxnSpPr>
          <p:cNvPr id="11" name="直接连接符 17">
            <a:extLst>
              <a:ext uri="{FF2B5EF4-FFF2-40B4-BE49-F238E27FC236}">
                <a16:creationId xmlns:a16="http://schemas.microsoft.com/office/drawing/2014/main" id="{4B00AAA6-D7B2-13A8-3628-D0384FA2F2F5}"/>
              </a:ext>
            </a:extLst>
          </p:cNvPr>
          <p:cNvCxnSpPr>
            <a:cxnSpLocks/>
          </p:cNvCxnSpPr>
          <p:nvPr/>
        </p:nvCxnSpPr>
        <p:spPr>
          <a:xfrm>
            <a:off x="1561597" y="4903584"/>
            <a:ext cx="3835593"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2" name="TextBox 498">
            <a:extLst>
              <a:ext uri="{FF2B5EF4-FFF2-40B4-BE49-F238E27FC236}">
                <a16:creationId xmlns:a16="http://schemas.microsoft.com/office/drawing/2014/main" id="{FDB6009D-727B-218B-C8F9-D417E5315A94}"/>
              </a:ext>
            </a:extLst>
          </p:cNvPr>
          <p:cNvSpPr txBox="1"/>
          <p:nvPr/>
        </p:nvSpPr>
        <p:spPr>
          <a:xfrm>
            <a:off x="2055264" y="4338158"/>
            <a:ext cx="1210588"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rPr>
              <a:t>降压目标</a:t>
            </a:r>
            <a:endPar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TextBox 503">
            <a:extLst>
              <a:ext uri="{FF2B5EF4-FFF2-40B4-BE49-F238E27FC236}">
                <a16:creationId xmlns:a16="http://schemas.microsoft.com/office/drawing/2014/main" id="{23C03F45-BF69-A924-9056-B5C77B383448}"/>
              </a:ext>
            </a:extLst>
          </p:cNvPr>
          <p:cNvSpPr txBox="1"/>
          <p:nvPr/>
        </p:nvSpPr>
        <p:spPr>
          <a:xfrm>
            <a:off x="1452100" y="4892552"/>
            <a:ext cx="4126879" cy="13469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在高龄老人中，血压</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150/90</a:t>
            </a:r>
            <a:r>
              <a:rPr lang="en" altLang="zh-CN" sz="1400" b="1" dirty="0">
                <a:latin typeface="微软雅黑" panose="020B0503020204020204" pitchFamily="34" charset="-122"/>
                <a:ea typeface="微软雅黑" panose="020B0503020204020204" pitchFamily="34" charset="-122"/>
              </a:rPr>
              <a:t>mmHg</a:t>
            </a:r>
            <a:r>
              <a:rPr lang="zh-CN" altLang="e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启动药物降压治疗</a:t>
            </a:r>
            <a:r>
              <a:rPr lang="zh-CN" altLang="en-US" sz="1400" dirty="0">
                <a:latin typeface="微软雅黑" panose="020B0503020204020204" pitchFamily="34" charset="-122"/>
                <a:ea typeface="微软雅黑" panose="020B0503020204020204" pitchFamily="34" charset="-122"/>
              </a:rPr>
              <a:t>，首先将血压降至</a:t>
            </a:r>
            <a:r>
              <a:rPr lang="en-US" altLang="zh-CN" sz="1400" b="1" dirty="0">
                <a:latin typeface="微软雅黑" panose="020B0503020204020204" pitchFamily="34" charset="-122"/>
                <a:ea typeface="微软雅黑" panose="020B0503020204020204" pitchFamily="34" charset="-122"/>
              </a:rPr>
              <a:t>&lt;150/90</a:t>
            </a:r>
            <a:r>
              <a:rPr lang="en" altLang="zh-CN" sz="1400" b="1" dirty="0">
                <a:latin typeface="微软雅黑" panose="020B0503020204020204" pitchFamily="34" charset="-122"/>
                <a:ea typeface="微软雅黑" panose="020B0503020204020204" pitchFamily="34" charset="-122"/>
              </a:rPr>
              <a:t>mmHg</a:t>
            </a:r>
            <a:r>
              <a:rPr lang="zh-CN" altLang="e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若耐受性良好，则进一步将血压将至</a:t>
            </a:r>
            <a:r>
              <a:rPr lang="en-US" altLang="zh-CN" sz="1400" b="1" dirty="0">
                <a:latin typeface="微软雅黑" panose="020B0503020204020204" pitchFamily="34" charset="-122"/>
                <a:ea typeface="微软雅黑" panose="020B0503020204020204" pitchFamily="34" charset="-122"/>
              </a:rPr>
              <a:t>&lt;140/90</a:t>
            </a:r>
            <a:r>
              <a:rPr lang="en" altLang="zh-CN" sz="1400" b="1" dirty="0">
                <a:latin typeface="微软雅黑" panose="020B0503020204020204" pitchFamily="34" charset="-122"/>
                <a:ea typeface="微软雅黑" panose="020B0503020204020204" pitchFamily="34" charset="-122"/>
              </a:rPr>
              <a:t>mmHg</a:t>
            </a:r>
            <a:r>
              <a:rPr lang="zh-CN" altLang="en" sz="1400" dirty="0">
                <a:latin typeface="微软雅黑" panose="020B0503020204020204" pitchFamily="34" charset="-122"/>
                <a:ea typeface="微软雅黑" panose="020B0503020204020204" pitchFamily="34" charset="-122"/>
              </a:rPr>
              <a:t>。</a:t>
            </a:r>
          </a:p>
        </p:txBody>
      </p:sp>
      <p:sp>
        <p:nvSpPr>
          <p:cNvPr id="17" name="TextBox 498">
            <a:extLst>
              <a:ext uri="{FF2B5EF4-FFF2-40B4-BE49-F238E27FC236}">
                <a16:creationId xmlns:a16="http://schemas.microsoft.com/office/drawing/2014/main" id="{21E48824-2262-FF73-2AB8-72D89D07742D}"/>
              </a:ext>
            </a:extLst>
          </p:cNvPr>
          <p:cNvSpPr txBox="1"/>
          <p:nvPr/>
        </p:nvSpPr>
        <p:spPr>
          <a:xfrm>
            <a:off x="6982496" y="4343566"/>
            <a:ext cx="697627" cy="400110"/>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2000" b="1" dirty="0">
                <a:solidFill>
                  <a:srgbClr val="004582"/>
                </a:solidFill>
                <a:latin typeface="微软雅黑" panose="020B0503020204020204" pitchFamily="34" charset="-122"/>
                <a:ea typeface="微软雅黑" panose="020B0503020204020204" pitchFamily="34" charset="-122"/>
              </a:rPr>
              <a:t>治疗</a:t>
            </a:r>
            <a:endParaRPr lang="zh-CN" altLang="en-US" sz="2000"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TextBox 503">
            <a:extLst>
              <a:ext uri="{FF2B5EF4-FFF2-40B4-BE49-F238E27FC236}">
                <a16:creationId xmlns:a16="http://schemas.microsoft.com/office/drawing/2014/main" id="{D952302F-4A68-9A36-63B5-D491A8405B0E}"/>
              </a:ext>
            </a:extLst>
          </p:cNvPr>
          <p:cNvSpPr txBox="1"/>
          <p:nvPr/>
        </p:nvSpPr>
        <p:spPr>
          <a:xfrm>
            <a:off x="6345837" y="4906144"/>
            <a:ext cx="4917341" cy="13469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降压治疗应</a:t>
            </a:r>
            <a:r>
              <a:rPr lang="zh-CN" altLang="zh-CN" sz="1400" b="1" dirty="0">
                <a:latin typeface="微软雅黑" panose="020B0503020204020204" pitchFamily="34" charset="-122"/>
                <a:ea typeface="微软雅黑" panose="020B0503020204020204" pitchFamily="34" charset="-122"/>
              </a:rPr>
              <a:t>遵循小剂量、缓慢、联合、适度、尽可能使用长效降压药的原则。</a:t>
            </a:r>
            <a:endParaRPr lang="en-US" altLang="zh-CN" sz="1400"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高龄老年患者药物治疗推荐使用</a:t>
            </a:r>
            <a:r>
              <a:rPr lang="zh-CN" altLang="zh-CN" sz="1400" b="1" dirty="0">
                <a:latin typeface="微软雅黑" panose="020B0503020204020204" pitchFamily="34" charset="-122"/>
                <a:ea typeface="微软雅黑" panose="020B0503020204020204" pitchFamily="34" charset="-122"/>
              </a:rPr>
              <a:t>利尿剂、CCB、ACEI或ARB。联合应用时</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首选单片长效复方制剂。</a:t>
            </a:r>
          </a:p>
        </p:txBody>
      </p:sp>
      <p:cxnSp>
        <p:nvCxnSpPr>
          <p:cNvPr id="30" name="直接连接符 17">
            <a:extLst>
              <a:ext uri="{FF2B5EF4-FFF2-40B4-BE49-F238E27FC236}">
                <a16:creationId xmlns:a16="http://schemas.microsoft.com/office/drawing/2014/main" id="{9E857DB6-8B37-9A25-E6E4-1B2A4D494557}"/>
              </a:ext>
            </a:extLst>
          </p:cNvPr>
          <p:cNvCxnSpPr>
            <a:cxnSpLocks/>
          </p:cNvCxnSpPr>
          <p:nvPr/>
        </p:nvCxnSpPr>
        <p:spPr>
          <a:xfrm>
            <a:off x="6482417" y="4903584"/>
            <a:ext cx="3139935"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31" name="图形 30" descr="秒表 75% 纯色填充">
            <a:extLst>
              <a:ext uri="{FF2B5EF4-FFF2-40B4-BE49-F238E27FC236}">
                <a16:creationId xmlns:a16="http://schemas.microsoft.com/office/drawing/2014/main" id="{90505633-44FB-2DDD-CCFB-45D3E49B71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71295" y="4031249"/>
            <a:ext cx="686353" cy="686353"/>
          </a:xfrm>
          <a:prstGeom prst="rect">
            <a:avLst/>
          </a:prstGeom>
        </p:spPr>
      </p:pic>
      <p:pic>
        <p:nvPicPr>
          <p:cNvPr id="34" name="图形 33" descr="闹钟 纯色填充">
            <a:extLst>
              <a:ext uri="{FF2B5EF4-FFF2-40B4-BE49-F238E27FC236}">
                <a16:creationId xmlns:a16="http://schemas.microsoft.com/office/drawing/2014/main" id="{1B6E7E07-848E-6237-BBA3-6721790063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7962" y="3975798"/>
            <a:ext cx="741804" cy="741804"/>
          </a:xfrm>
          <a:prstGeom prst="rect">
            <a:avLst/>
          </a:prstGeom>
        </p:spPr>
      </p:pic>
    </p:spTree>
    <p:extLst>
      <p:ext uri="{BB962C8B-B14F-4D97-AF65-F5344CB8AC3E}">
        <p14:creationId xmlns:p14="http://schemas.microsoft.com/office/powerpoint/2010/main" val="16339922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p:nvPr>
        </p:nvSpPr>
        <p:spPr>
          <a:xfrm>
            <a:off x="476622" y="585383"/>
            <a:ext cx="10515600" cy="805874"/>
          </a:xfrm>
        </p:spPr>
        <p:txBody>
          <a:bodyPr>
            <a:normAutofit/>
          </a:bodyPr>
          <a:lstStyle/>
          <a:p>
            <a:r>
              <a:rPr lang="zh-CN" altLang="en-US" sz="3200" b="1" dirty="0">
                <a:solidFill>
                  <a:srgbClr val="004582"/>
                </a:solidFill>
                <a:latin typeface="微软雅黑" panose="020B0503020204020204" pitchFamily="34" charset="-122"/>
                <a:ea typeface="微软雅黑" panose="020B0503020204020204" pitchFamily="34" charset="-122"/>
              </a:rPr>
              <a:t>要点</a:t>
            </a:r>
            <a:r>
              <a:rPr lang="en-US" altLang="zh-CN" sz="3200" b="1" dirty="0">
                <a:solidFill>
                  <a:srgbClr val="004582"/>
                </a:solidFill>
                <a:latin typeface="微软雅黑" panose="020B0503020204020204" pitchFamily="34" charset="-122"/>
                <a:ea typeface="微软雅黑" panose="020B0503020204020204" pitchFamily="34" charset="-122"/>
              </a:rPr>
              <a:t>7B</a:t>
            </a:r>
            <a:r>
              <a:rPr lang="zh-CN" altLang="en-US" sz="3200" b="1" dirty="0">
                <a:solidFill>
                  <a:srgbClr val="004582"/>
                </a:solidFill>
                <a:latin typeface="微软雅黑" panose="020B0503020204020204" pitchFamily="34" charset="-122"/>
                <a:ea typeface="微软雅黑" panose="020B0503020204020204" pitchFamily="34" charset="-122"/>
              </a:rPr>
              <a:t> 儿童与青少年高血压</a:t>
            </a:r>
          </a:p>
        </p:txBody>
      </p:sp>
      <p:sp>
        <p:nvSpPr>
          <p:cNvPr id="11" name="圆角矩形 10">
            <a:extLst>
              <a:ext uri="{FF2B5EF4-FFF2-40B4-BE49-F238E27FC236}">
                <a16:creationId xmlns:a16="http://schemas.microsoft.com/office/drawing/2014/main" id="{069F450C-1CAA-4358-142E-B3617C9274E8}"/>
              </a:ext>
            </a:extLst>
          </p:cNvPr>
          <p:cNvSpPr/>
          <p:nvPr/>
        </p:nvSpPr>
        <p:spPr>
          <a:xfrm>
            <a:off x="856215" y="1703294"/>
            <a:ext cx="10389781" cy="2373406"/>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4582"/>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BBBC3BE4-4069-31DF-139B-DE82110FE381}"/>
              </a:ext>
            </a:extLst>
          </p:cNvPr>
          <p:cNvSpPr/>
          <p:nvPr/>
        </p:nvSpPr>
        <p:spPr>
          <a:xfrm>
            <a:off x="1109988" y="1885093"/>
            <a:ext cx="9882234" cy="1884618"/>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000" b="1" kern="100" dirty="0">
                <a:solidFill>
                  <a:srgbClr val="C00000"/>
                </a:solidFill>
                <a:latin typeface="Microsoft YaHei" panose="020B0503020204020204" pitchFamily="34" charset="-122"/>
                <a:ea typeface="Microsoft YaHei" panose="020B0503020204020204" pitchFamily="34" charset="-122"/>
              </a:rPr>
              <a:t>无论是原发性还是继发性高血压，均应将其血压降至</a:t>
            </a:r>
            <a:r>
              <a:rPr lang="en-US" altLang="zh-CN" sz="2000" b="1" kern="100" dirty="0">
                <a:solidFill>
                  <a:srgbClr val="C00000"/>
                </a:solidFill>
                <a:latin typeface="Microsoft YaHei" panose="020B0503020204020204" pitchFamily="34" charset="-122"/>
                <a:ea typeface="Microsoft YaHei" panose="020B0503020204020204" pitchFamily="34" charset="-122"/>
              </a:rPr>
              <a:t>P</a:t>
            </a:r>
            <a:r>
              <a:rPr lang="en-US" altLang="zh-CN" sz="2000" b="1" kern="100" baseline="-25000" dirty="0">
                <a:solidFill>
                  <a:srgbClr val="C00000"/>
                </a:solidFill>
                <a:latin typeface="Microsoft YaHei" panose="020B0503020204020204" pitchFamily="34" charset="-122"/>
                <a:ea typeface="Microsoft YaHei" panose="020B0503020204020204" pitchFamily="34" charset="-122"/>
              </a:rPr>
              <a:t>95</a:t>
            </a:r>
            <a:r>
              <a:rPr lang="zh-CN" altLang="en-US" sz="2000" b="1" kern="100" dirty="0">
                <a:solidFill>
                  <a:srgbClr val="C00000"/>
                </a:solidFill>
                <a:latin typeface="Microsoft YaHei" panose="020B0503020204020204" pitchFamily="34" charset="-122"/>
                <a:ea typeface="Microsoft YaHei" panose="020B0503020204020204" pitchFamily="34" charset="-122"/>
              </a:rPr>
              <a:t>以下（</a:t>
            </a:r>
            <a:r>
              <a:rPr lang="en-US" altLang="zh-CN" sz="2000" b="1" kern="100" dirty="0">
                <a:solidFill>
                  <a:srgbClr val="C00000"/>
                </a:solidFill>
                <a:latin typeface="Microsoft YaHei" panose="020B0503020204020204" pitchFamily="34" charset="-122"/>
                <a:ea typeface="Microsoft YaHei" panose="020B0503020204020204" pitchFamily="34" charset="-122"/>
              </a:rPr>
              <a:t>Ⅰ</a:t>
            </a:r>
            <a:r>
              <a:rPr lang="zh-CN" altLang="en-US" sz="2000" b="1" kern="100" dirty="0">
                <a:solidFill>
                  <a:srgbClr val="C00000"/>
                </a:solidFill>
                <a:latin typeface="Microsoft YaHei" panose="020B0503020204020204" pitchFamily="34" charset="-122"/>
                <a:ea typeface="Microsoft YaHei" panose="020B0503020204020204" pitchFamily="34" charset="-122"/>
              </a:rPr>
              <a:t>，</a:t>
            </a:r>
            <a:r>
              <a:rPr lang="en-US" altLang="zh-CN" sz="2000" b="1" kern="100" dirty="0">
                <a:solidFill>
                  <a:srgbClr val="C00000"/>
                </a:solidFill>
                <a:latin typeface="Microsoft YaHei" panose="020B0503020204020204" pitchFamily="34" charset="-122"/>
                <a:ea typeface="Microsoft YaHei" panose="020B0503020204020204" pitchFamily="34" charset="-122"/>
              </a:rPr>
              <a:t>C</a:t>
            </a:r>
            <a:r>
              <a:rPr lang="zh-CN" altLang="en-US" sz="2000" b="1" kern="100" dirty="0">
                <a:solidFill>
                  <a:srgbClr val="C00000"/>
                </a:solidFill>
                <a:latin typeface="Microsoft YaHei" panose="020B0503020204020204" pitchFamily="34" charset="-122"/>
                <a:ea typeface="Microsoft YaHei" panose="020B0503020204020204" pitchFamily="34" charset="-122"/>
              </a:rPr>
              <a:t>）；当合并肾脏疾病、糖尿病或出现靶器官损害时，应将血压降至</a:t>
            </a:r>
            <a:r>
              <a:rPr lang="en-US" altLang="zh-CN" sz="2000" b="1" kern="100" dirty="0">
                <a:solidFill>
                  <a:srgbClr val="C00000"/>
                </a:solidFill>
                <a:latin typeface="Microsoft YaHei" panose="020B0503020204020204" pitchFamily="34" charset="-122"/>
                <a:ea typeface="Microsoft YaHei" panose="020B0503020204020204" pitchFamily="34" charset="-122"/>
              </a:rPr>
              <a:t>P</a:t>
            </a:r>
            <a:r>
              <a:rPr lang="en-US" altLang="zh-CN" sz="2000" b="1" kern="100" baseline="-25000" dirty="0">
                <a:solidFill>
                  <a:srgbClr val="C00000"/>
                </a:solidFill>
                <a:latin typeface="Microsoft YaHei" panose="020B0503020204020204" pitchFamily="34" charset="-122"/>
                <a:ea typeface="Microsoft YaHei" panose="020B0503020204020204" pitchFamily="34" charset="-122"/>
              </a:rPr>
              <a:t>90</a:t>
            </a:r>
            <a:r>
              <a:rPr lang="zh-CN" altLang="en-US" sz="2000" b="1" kern="100" dirty="0">
                <a:solidFill>
                  <a:srgbClr val="C00000"/>
                </a:solidFill>
                <a:latin typeface="Microsoft YaHei" panose="020B0503020204020204" pitchFamily="34" charset="-122"/>
                <a:ea typeface="Microsoft YaHei" panose="020B0503020204020204" pitchFamily="34" charset="-122"/>
              </a:rPr>
              <a:t>以下</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Ⅰ</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B</a:t>
            </a:r>
            <a:r>
              <a:rPr lang="zh-CN" altLang="en-US" sz="2000" kern="100" dirty="0">
                <a:latin typeface="Microsoft YaHei" panose="020B0503020204020204" pitchFamily="34" charset="-122"/>
                <a:ea typeface="Microsoft YaHei" panose="020B0503020204020204" pitchFamily="34" charset="-122"/>
              </a:rPr>
              <a:t>）。</a:t>
            </a:r>
          </a:p>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多数患儿经过生活方式干预后，其血压可达到控制目标；</a:t>
            </a:r>
            <a:r>
              <a:rPr lang="zh-CN" altLang="en-US" sz="2000" b="1" kern="100" dirty="0">
                <a:solidFill>
                  <a:srgbClr val="C00000"/>
                </a:solidFill>
                <a:latin typeface="Microsoft YaHei" panose="020B0503020204020204" pitchFamily="34" charset="-122"/>
                <a:ea typeface="Microsoft YaHei" panose="020B0503020204020204" pitchFamily="34" charset="-122"/>
              </a:rPr>
              <a:t>必要时应考虑启动药物治疗</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err="1">
                <a:latin typeface="Microsoft YaHei" panose="020B0503020204020204" pitchFamily="34" charset="-122"/>
                <a:ea typeface="Microsoft YaHei" panose="020B0503020204020204" pitchFamily="34" charset="-122"/>
              </a:rPr>
              <a:t>Ⅱa</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C</a:t>
            </a:r>
            <a:r>
              <a:rPr lang="zh-CN" altLang="en-US" sz="2000" kern="100" dirty="0">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31030022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p:cNvSpPr/>
          <p:nvPr/>
        </p:nvSpPr>
        <p:spPr bwMode="auto">
          <a:xfrm rot="1855731">
            <a:off x="913019" y="1309296"/>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cxnSp>
        <p:nvCxnSpPr>
          <p:cNvPr id="18" name="直接连接符 17"/>
          <p:cNvCxnSpPr/>
          <p:nvPr/>
        </p:nvCxnSpPr>
        <p:spPr>
          <a:xfrm>
            <a:off x="1577336" y="2187988"/>
            <a:ext cx="3427298"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9" name="TextBox 498"/>
          <p:cNvSpPr txBox="1"/>
          <p:nvPr/>
        </p:nvSpPr>
        <p:spPr>
          <a:xfrm>
            <a:off x="1847113" y="1673051"/>
            <a:ext cx="2262158" cy="369332"/>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b="1" dirty="0">
                <a:solidFill>
                  <a:srgbClr val="004582"/>
                </a:solidFill>
                <a:latin typeface="微软雅黑" panose="020B0503020204020204" pitchFamily="34" charset="-122"/>
                <a:ea typeface="微软雅黑" panose="020B0503020204020204" pitchFamily="34" charset="-122"/>
                <a:sym typeface="+mn-ea"/>
              </a:rPr>
              <a:t>流行现状和影响因素</a:t>
            </a:r>
            <a:endParaRPr lang="zh-CN" altLang="en-US" b="1" dirty="0">
              <a:solidFill>
                <a:srgbClr val="004582"/>
              </a:solidFill>
              <a:latin typeface="微软雅黑" panose="020B0503020204020204" pitchFamily="34" charset="-122"/>
              <a:ea typeface="微软雅黑" panose="020B0503020204020204" pitchFamily="34" charset="-122"/>
            </a:endParaRPr>
          </a:p>
        </p:txBody>
      </p:sp>
      <p:sp>
        <p:nvSpPr>
          <p:cNvPr id="20" name="TextBox 503"/>
          <p:cNvSpPr txBox="1"/>
          <p:nvPr/>
        </p:nvSpPr>
        <p:spPr>
          <a:xfrm>
            <a:off x="1616734" y="2202581"/>
            <a:ext cx="4282259" cy="1351011"/>
          </a:xfrm>
          <a:prstGeom prst="rect">
            <a:avLst/>
          </a:prstGeom>
          <a:noFill/>
        </p:spPr>
        <p:txBody>
          <a:bodyPr wrap="square" rtlCol="0">
            <a:spAutoFit/>
          </a:bodyPr>
          <a:lstStyle/>
          <a:p>
            <a:pPr marL="285750" lvl="0" indent="-285750" algn="just">
              <a:lnSpc>
                <a:spcPct val="150000"/>
              </a:lnSpc>
              <a:spcBef>
                <a:spcPts val="0"/>
              </a:spcBef>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2019年全国学生体质调研结果显示</a:t>
            </a:r>
            <a:r>
              <a:rPr lang="zh-CN" altLang="en-US" sz="1400"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6~17岁学龄儿童的高血压患病率为13.0</a:t>
            </a:r>
            <a:r>
              <a:rPr lang="en-US" altLang="zh-CN" sz="1400" b="1"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lvl="0" indent="-285750" algn="just">
              <a:lnSpc>
                <a:spcPct val="150000"/>
              </a:lnSpc>
              <a:spcBef>
                <a:spcPts val="0"/>
              </a:spcBef>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按照非同日3次的血压测量</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儿童高血压患病率大幅下降</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趋于3%~5%水平。</a:t>
            </a:r>
            <a:endParaRPr lang="zh-CN" altLang="zh-CN" sz="1400" b="1" dirty="0">
              <a:cs typeface="+mj-cs"/>
            </a:endParaRPr>
          </a:p>
        </p:txBody>
      </p:sp>
      <p:sp>
        <p:nvSpPr>
          <p:cNvPr id="22" name="Freeform 5"/>
          <p:cNvSpPr/>
          <p:nvPr/>
        </p:nvSpPr>
        <p:spPr bwMode="auto">
          <a:xfrm rot="1855731">
            <a:off x="911253" y="3773518"/>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cxnSp>
        <p:nvCxnSpPr>
          <p:cNvPr id="25" name="直接连接符 24"/>
          <p:cNvCxnSpPr/>
          <p:nvPr/>
        </p:nvCxnSpPr>
        <p:spPr>
          <a:xfrm>
            <a:off x="1571223" y="4678046"/>
            <a:ext cx="3427298"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6" name="TextBox 498"/>
          <p:cNvSpPr txBox="1"/>
          <p:nvPr/>
        </p:nvSpPr>
        <p:spPr>
          <a:xfrm>
            <a:off x="1997418" y="4196566"/>
            <a:ext cx="1107996" cy="369204"/>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1799" b="1" dirty="0">
                <a:solidFill>
                  <a:srgbClr val="004582"/>
                </a:solidFill>
                <a:latin typeface="微软雅黑" panose="020B0503020204020204" pitchFamily="34" charset="-122"/>
                <a:ea typeface="微软雅黑" panose="020B0503020204020204" pitchFamily="34" charset="-122"/>
                <a:cs typeface="Arial" panose="020B0604020202020204" pitchFamily="34" charset="0"/>
              </a:rPr>
              <a:t>血压测量</a:t>
            </a:r>
          </a:p>
        </p:txBody>
      </p:sp>
      <p:sp>
        <p:nvSpPr>
          <p:cNvPr id="27" name="TextBox 503"/>
          <p:cNvSpPr txBox="1"/>
          <p:nvPr/>
        </p:nvSpPr>
        <p:spPr>
          <a:xfrm>
            <a:off x="1616735" y="4789880"/>
            <a:ext cx="4282259" cy="1185324"/>
          </a:xfrm>
          <a:prstGeom prst="rect">
            <a:avLst/>
          </a:prstGeom>
          <a:noFill/>
        </p:spPr>
        <p:txBody>
          <a:bodyPr wrap="square" rtlCol="0">
            <a:spAutoFit/>
          </a:bodyPr>
          <a:lstStyle/>
          <a:p>
            <a:pPr marL="171450" indent="-171450" algn="just">
              <a:lnSpc>
                <a:spcPct val="130000"/>
              </a:lnSpc>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通常</a:t>
            </a:r>
            <a:r>
              <a:rPr lang="zh-CN" altLang="zh-CN" sz="1400" b="1" dirty="0">
                <a:latin typeface="微软雅黑" panose="020B0503020204020204" pitchFamily="34" charset="-122"/>
                <a:ea typeface="微软雅黑" panose="020B0503020204020204" pitchFamily="34" charset="-122"/>
              </a:rPr>
              <a:t>测量儿童坐位右上臂肱动脉血压。</a:t>
            </a:r>
            <a:endParaRPr lang="en-US" altLang="zh-CN" sz="1400" dirty="0">
              <a:latin typeface="微软雅黑" panose="020B0503020204020204" pitchFamily="34" charset="-122"/>
              <a:ea typeface="微软雅黑" panose="020B0503020204020204" pitchFamily="34" charset="-122"/>
            </a:endParaRPr>
          </a:p>
          <a:p>
            <a:pPr marL="171450" indent="-171450" algn="just">
              <a:lnSpc>
                <a:spcPct val="130000"/>
              </a:lnSpc>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对于初次测量血压的儿童</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应测量四肢血压以排除主动脉狭窄；同时测量不同体位（坐、卧、立）血压以发现体位性高血压。</a:t>
            </a:r>
            <a:endParaRPr lang="zh-CN" altLang="en-US" sz="1400" dirty="0">
              <a:latin typeface="微软雅黑" panose="020B0503020204020204" pitchFamily="34" charset="-122"/>
              <a:ea typeface="微软雅黑" panose="020B0503020204020204" pitchFamily="34" charset="-122"/>
            </a:endParaRPr>
          </a:p>
        </p:txBody>
      </p:sp>
      <p:sp>
        <p:nvSpPr>
          <p:cNvPr id="29" name="Freeform 5"/>
          <p:cNvSpPr/>
          <p:nvPr/>
        </p:nvSpPr>
        <p:spPr bwMode="auto">
          <a:xfrm rot="1855731">
            <a:off x="6597822" y="1233557"/>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cxnSp>
        <p:nvCxnSpPr>
          <p:cNvPr id="31" name="直接连接符 30"/>
          <p:cNvCxnSpPr/>
          <p:nvPr/>
        </p:nvCxnSpPr>
        <p:spPr>
          <a:xfrm>
            <a:off x="7175013" y="2187988"/>
            <a:ext cx="3427298"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2" name="TextBox 498"/>
          <p:cNvSpPr txBox="1"/>
          <p:nvPr/>
        </p:nvSpPr>
        <p:spPr>
          <a:xfrm>
            <a:off x="7683987" y="1617059"/>
            <a:ext cx="1107996" cy="369332"/>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b="1" dirty="0">
                <a:solidFill>
                  <a:srgbClr val="004582"/>
                </a:solidFill>
                <a:latin typeface="微软雅黑" panose="020B0503020204020204" pitchFamily="34" charset="-122"/>
                <a:ea typeface="微软雅黑" panose="020B0503020204020204" pitchFamily="34" charset="-122"/>
              </a:rPr>
              <a:t>影响因素</a:t>
            </a:r>
            <a:endParaRPr lang="zh-CN" altLang="en-US" sz="1799"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TextBox 503"/>
          <p:cNvSpPr txBox="1"/>
          <p:nvPr/>
        </p:nvSpPr>
        <p:spPr>
          <a:xfrm>
            <a:off x="7038352" y="2289455"/>
            <a:ext cx="4235530" cy="1346907"/>
          </a:xfrm>
          <a:prstGeom prst="rect">
            <a:avLst/>
          </a:prstGeom>
          <a:noFill/>
        </p:spPr>
        <p:txBody>
          <a:bodyPr wrap="square" rtlCol="0">
            <a:spAutoFit/>
          </a:bodyPr>
          <a:lstStyle>
            <a:defPPr>
              <a:defRPr lang="zh-CN"/>
            </a:defPPr>
            <a:lvl1pPr lvl="0" indent="0">
              <a:lnSpc>
                <a:spcPct val="150000"/>
              </a:lnSpc>
              <a:spcBef>
                <a:spcPts val="0"/>
              </a:spcBef>
              <a:buNone/>
              <a:defRPr sz="1400">
                <a:latin typeface="微软雅黑" panose="020B0503020204020204" pitchFamily="34" charset="-122"/>
                <a:ea typeface="微软雅黑" panose="020B0503020204020204" pitchFamily="34" charset="-122"/>
              </a:defRPr>
            </a:lvl1pPr>
          </a:lstStyle>
          <a:p>
            <a:pPr marL="285750" indent="-285750" algn="just">
              <a:buFont typeface="Arial" panose="020B0604020202020204" pitchFamily="34" charset="0"/>
              <a:buChar char="•"/>
            </a:pPr>
            <a:r>
              <a:rPr lang="zh-CN" altLang="zh-CN" dirty="0"/>
              <a:t>在诸多影响因素中</a:t>
            </a:r>
            <a:r>
              <a:rPr lang="zh-CN" altLang="en-US" dirty="0"/>
              <a:t>，</a:t>
            </a:r>
            <a:r>
              <a:rPr lang="zh-CN" altLang="zh-CN" b="1" dirty="0"/>
              <a:t>肥胖是第一位危险因素</a:t>
            </a:r>
            <a:r>
              <a:rPr lang="zh-CN" altLang="en-US" dirty="0"/>
              <a:t>，</a:t>
            </a:r>
            <a:r>
              <a:rPr lang="zh-CN" altLang="zh-CN" dirty="0"/>
              <a:t>对高血压患病风险的独立贡献近20%</a:t>
            </a:r>
            <a:r>
              <a:rPr lang="zh-CN" altLang="en-US" dirty="0"/>
              <a:t>，</a:t>
            </a:r>
            <a:r>
              <a:rPr lang="zh-CN" altLang="zh-CN" dirty="0"/>
              <a:t>其他危险因素包括父母高血压史、低出生体重、早产、不良生活习惯以及心理与精神压力等。</a:t>
            </a:r>
            <a:endParaRPr lang="en-US" altLang="zh-CN" dirty="0"/>
          </a:p>
        </p:txBody>
      </p:sp>
      <p:sp>
        <p:nvSpPr>
          <p:cNvPr id="2" name="标题 1">
            <a:extLst>
              <a:ext uri="{FF2B5EF4-FFF2-40B4-BE49-F238E27FC236}">
                <a16:creationId xmlns:a16="http://schemas.microsoft.com/office/drawing/2014/main" id="{60A68C1E-BE4E-ACE5-CB62-B179B4F0C5E5}"/>
              </a:ext>
            </a:extLst>
          </p:cNvPr>
          <p:cNvSpPr txBox="1">
            <a:spLocks/>
          </p:cNvSpPr>
          <p:nvPr/>
        </p:nvSpPr>
        <p:spPr>
          <a:xfrm>
            <a:off x="17520" y="254438"/>
            <a:ext cx="12174480" cy="60175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儿童与青少年高血压</a:t>
            </a:r>
          </a:p>
        </p:txBody>
      </p:sp>
      <p:pic>
        <p:nvPicPr>
          <p:cNvPr id="5" name="图形 4" descr="男医生 纯色填充">
            <a:extLst>
              <a:ext uri="{FF2B5EF4-FFF2-40B4-BE49-F238E27FC236}">
                <a16:creationId xmlns:a16="http://schemas.microsoft.com/office/drawing/2014/main" id="{ECD82869-9355-7478-EF94-3AADE43BF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4632" y="1265815"/>
            <a:ext cx="720576" cy="720576"/>
          </a:xfrm>
          <a:prstGeom prst="rect">
            <a:avLst/>
          </a:prstGeom>
        </p:spPr>
      </p:pic>
      <p:pic>
        <p:nvPicPr>
          <p:cNvPr id="9" name="图形 8" descr="细菌 轮廓">
            <a:extLst>
              <a:ext uri="{FF2B5EF4-FFF2-40B4-BE49-F238E27FC236}">
                <a16:creationId xmlns:a16="http://schemas.microsoft.com/office/drawing/2014/main" id="{8AB156AD-D9D9-BA8D-3E03-25EFF24B3C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4237" y="1564549"/>
            <a:ext cx="474351" cy="474351"/>
          </a:xfrm>
          <a:prstGeom prst="rect">
            <a:avLst/>
          </a:prstGeom>
        </p:spPr>
      </p:pic>
      <p:sp>
        <p:nvSpPr>
          <p:cNvPr id="3" name="TextBox 503">
            <a:extLst>
              <a:ext uri="{FF2B5EF4-FFF2-40B4-BE49-F238E27FC236}">
                <a16:creationId xmlns:a16="http://schemas.microsoft.com/office/drawing/2014/main" id="{EF4C40E1-B15A-ADC8-8425-80BBFC440B4F}"/>
              </a:ext>
            </a:extLst>
          </p:cNvPr>
          <p:cNvSpPr txBox="1"/>
          <p:nvPr/>
        </p:nvSpPr>
        <p:spPr>
          <a:xfrm>
            <a:off x="7091984" y="4789880"/>
            <a:ext cx="4339067" cy="1465401"/>
          </a:xfrm>
          <a:prstGeom prst="rect">
            <a:avLst/>
          </a:prstGeom>
          <a:noFill/>
        </p:spPr>
        <p:txBody>
          <a:bodyPr wrap="square" rtlCol="0">
            <a:spAutoFit/>
          </a:bodyPr>
          <a:lstStyle/>
          <a:p>
            <a:pPr marL="171450" indent="-171450" algn="just">
              <a:lnSpc>
                <a:spcPct val="130000"/>
              </a:lnSpc>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对</a:t>
            </a:r>
            <a:r>
              <a:rPr lang="zh-CN" altLang="zh-CN" sz="1400" b="1" dirty="0">
                <a:latin typeface="微软雅黑" panose="020B0503020204020204" pitchFamily="34" charset="-122"/>
                <a:ea typeface="微软雅黑" panose="020B0503020204020204" pitchFamily="34" charset="-122"/>
              </a:rPr>
              <a:t>儿童高血压的诊断性评估包括下述四方面</a:t>
            </a:r>
            <a:r>
              <a:rPr lang="zh-CN" altLang="zh-CN" sz="1400"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血压水平的真实性与血压水平分级</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高血压病因</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靶器官损害及程度</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其他心血管疾病及并发症。</a:t>
            </a:r>
            <a:r>
              <a:rPr lang="en-US" altLang="zh-CN" sz="1400" dirty="0">
                <a:latin typeface="微软雅黑" panose="020B0503020204020204" pitchFamily="34" charset="-122"/>
                <a:ea typeface="微软雅黑" panose="020B0503020204020204" pitchFamily="34" charset="-122"/>
              </a:rPr>
              <a:t> </a:t>
            </a:r>
          </a:p>
          <a:p>
            <a:pPr marL="171450" indent="-171450" algn="just">
              <a:lnSpc>
                <a:spcPct val="130000"/>
              </a:lnSpc>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儿童“白大衣性高血压”和“直立性高血压”较为常见</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可通过ABPM或直立倾斜试验予以鉴别。</a:t>
            </a:r>
            <a:endParaRPr lang="en-US" altLang="zh-CN" sz="1400" b="1" dirty="0">
              <a:latin typeface="微软雅黑" panose="020B0503020204020204" pitchFamily="34" charset="-122"/>
              <a:ea typeface="微软雅黑" panose="020B0503020204020204" pitchFamily="34" charset="-122"/>
            </a:endParaRPr>
          </a:p>
        </p:txBody>
      </p:sp>
      <p:sp>
        <p:nvSpPr>
          <p:cNvPr id="6" name="Freeform 5">
            <a:extLst>
              <a:ext uri="{FF2B5EF4-FFF2-40B4-BE49-F238E27FC236}">
                <a16:creationId xmlns:a16="http://schemas.microsoft.com/office/drawing/2014/main" id="{1E4EB298-24E0-0C71-D503-1FD610BD7E55}"/>
              </a:ext>
            </a:extLst>
          </p:cNvPr>
          <p:cNvSpPr/>
          <p:nvPr/>
        </p:nvSpPr>
        <p:spPr bwMode="auto">
          <a:xfrm rot="1855731">
            <a:off x="6553770" y="3773518"/>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cxnSp>
        <p:nvCxnSpPr>
          <p:cNvPr id="10" name="直接连接符 24">
            <a:extLst>
              <a:ext uri="{FF2B5EF4-FFF2-40B4-BE49-F238E27FC236}">
                <a16:creationId xmlns:a16="http://schemas.microsoft.com/office/drawing/2014/main" id="{56F93B80-65DD-1FB8-80DC-4696E5362475}"/>
              </a:ext>
            </a:extLst>
          </p:cNvPr>
          <p:cNvCxnSpPr/>
          <p:nvPr/>
        </p:nvCxnSpPr>
        <p:spPr>
          <a:xfrm>
            <a:off x="7213740" y="4678046"/>
            <a:ext cx="3427298"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1" name="TextBox 498">
            <a:extLst>
              <a:ext uri="{FF2B5EF4-FFF2-40B4-BE49-F238E27FC236}">
                <a16:creationId xmlns:a16="http://schemas.microsoft.com/office/drawing/2014/main" id="{9DCBB547-AAEB-10C4-D7E9-0E2F25C5F637}"/>
              </a:ext>
            </a:extLst>
          </p:cNvPr>
          <p:cNvSpPr txBox="1"/>
          <p:nvPr/>
        </p:nvSpPr>
        <p:spPr>
          <a:xfrm>
            <a:off x="7639935" y="4196566"/>
            <a:ext cx="646331" cy="369204"/>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1799" b="1" dirty="0">
                <a:solidFill>
                  <a:srgbClr val="004582"/>
                </a:solidFill>
                <a:latin typeface="微软雅黑" panose="020B0503020204020204" pitchFamily="34" charset="-122"/>
                <a:ea typeface="微软雅黑" panose="020B0503020204020204" pitchFamily="34" charset="-122"/>
                <a:cs typeface="Arial" panose="020B0604020202020204" pitchFamily="34" charset="0"/>
              </a:rPr>
              <a:t>评估</a:t>
            </a:r>
          </a:p>
        </p:txBody>
      </p:sp>
      <p:pic>
        <p:nvPicPr>
          <p:cNvPr id="13" name="图形 12" descr="秒表 75% 纯色填充">
            <a:extLst>
              <a:ext uri="{FF2B5EF4-FFF2-40B4-BE49-F238E27FC236}">
                <a16:creationId xmlns:a16="http://schemas.microsoft.com/office/drawing/2014/main" id="{E4D85795-F1E2-322B-A291-16FEDC1186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5176" y="3855436"/>
            <a:ext cx="686353" cy="686353"/>
          </a:xfrm>
          <a:prstGeom prst="rect">
            <a:avLst/>
          </a:prstGeom>
        </p:spPr>
      </p:pic>
      <p:pic>
        <p:nvPicPr>
          <p:cNvPr id="17" name="图形 16" descr="闹钟 纯色填充">
            <a:extLst>
              <a:ext uri="{FF2B5EF4-FFF2-40B4-BE49-F238E27FC236}">
                <a16:creationId xmlns:a16="http://schemas.microsoft.com/office/drawing/2014/main" id="{EB7E0C92-0FD0-38D8-1D6B-F6024B2498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0511" y="3823966"/>
            <a:ext cx="741804" cy="741804"/>
          </a:xfrm>
          <a:prstGeom prst="rect">
            <a:avLst/>
          </a:prstGeom>
        </p:spPr>
      </p:pic>
    </p:spTree>
    <p:extLst>
      <p:ext uri="{BB962C8B-B14F-4D97-AF65-F5344CB8AC3E}">
        <p14:creationId xmlns:p14="http://schemas.microsoft.com/office/powerpoint/2010/main" val="26144454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1366000" y="1603797"/>
            <a:ext cx="670385" cy="604429"/>
            <a:chOff x="5424755" y="1340768"/>
            <a:chExt cx="670560" cy="604586"/>
          </a:xfrm>
        </p:grpSpPr>
        <p:grpSp>
          <p:nvGrpSpPr>
            <p:cNvPr id="51" name="组合 50"/>
            <p:cNvGrpSpPr/>
            <p:nvPr/>
          </p:nvGrpSpPr>
          <p:grpSpPr>
            <a:xfrm>
              <a:off x="5424755" y="1340768"/>
              <a:ext cx="670560" cy="604586"/>
              <a:chOff x="5424755" y="1340768"/>
              <a:chExt cx="670560" cy="604586"/>
            </a:xfrm>
          </p:grpSpPr>
          <p:grpSp>
            <p:nvGrpSpPr>
              <p:cNvPr id="53" name="组合 52"/>
              <p:cNvGrpSpPr/>
              <p:nvPr/>
            </p:nvGrpSpPr>
            <p:grpSpPr>
              <a:xfrm>
                <a:off x="5424755" y="1340768"/>
                <a:ext cx="670560" cy="604586"/>
                <a:chOff x="3720691" y="2824413"/>
                <a:chExt cx="1341120" cy="1209172"/>
              </a:xfrm>
            </p:grpSpPr>
            <p:sp>
              <p:nvSpPr>
                <p:cNvPr id="55"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56"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54"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52"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latin typeface="方正兰亭黑简体" panose="02000000000000000000" pitchFamily="2" charset="-122"/>
                  <a:ea typeface="方正兰亭黑简体" panose="02000000000000000000" pitchFamily="2" charset="-122"/>
                  <a:sym typeface="微软雅黑" panose="020B0503020204020204" pitchFamily="34" charset="-122"/>
                </a:rPr>
                <a:t>01</a:t>
              </a:r>
              <a:endParaRPr lang="zh-CN" altLang="en-US" sz="1999" b="1" dirty="0">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66" name="矩形 47"/>
          <p:cNvSpPr>
            <a:spLocks noChangeArrowheads="1"/>
          </p:cNvSpPr>
          <p:nvPr/>
        </p:nvSpPr>
        <p:spPr bwMode="auto">
          <a:xfrm>
            <a:off x="2395646" y="2664936"/>
            <a:ext cx="8037874" cy="107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a:lnSpc>
                <a:spcPct val="130000"/>
              </a:lnSpc>
              <a:buNone/>
            </a:pPr>
            <a:r>
              <a:rPr lang="zh-CN" altLang="zh-CN" sz="1600" b="1" dirty="0">
                <a:solidFill>
                  <a:srgbClr val="C00000"/>
                </a:solidFill>
              </a:rPr>
              <a:t>降压治疗</a:t>
            </a:r>
            <a:r>
              <a:rPr lang="zh-CN" altLang="zh-CN" sz="1600" b="1" dirty="0"/>
              <a:t>：</a:t>
            </a:r>
            <a:r>
              <a:rPr lang="zh-CN" altLang="zh-CN" sz="1600" dirty="0"/>
              <a:t>儿童继发性高血压应优先考虑</a:t>
            </a:r>
            <a:r>
              <a:rPr lang="zh-CN" altLang="zh-CN" sz="1600" b="1" dirty="0"/>
              <a:t>针对病因治疗</a:t>
            </a:r>
            <a:r>
              <a:rPr lang="zh-CN" altLang="zh-CN" sz="1600" dirty="0"/>
              <a:t>。改善生活方式应贯穿始终。</a:t>
            </a:r>
            <a:endParaRPr lang="en-US" altLang="zh-CN" sz="1600" dirty="0"/>
          </a:p>
          <a:p>
            <a:pPr algn="just">
              <a:lnSpc>
                <a:spcPct val="130000"/>
              </a:lnSpc>
              <a:buNone/>
            </a:pPr>
            <a:r>
              <a:rPr lang="zh-CN" altLang="zh-CN" sz="1600" dirty="0"/>
              <a:t>当高血压</a:t>
            </a:r>
            <a:r>
              <a:rPr lang="zh-CN" altLang="zh-CN" sz="1600" b="1" dirty="0"/>
              <a:t>合并下述任意一种情况</a:t>
            </a:r>
            <a:r>
              <a:rPr lang="zh-CN" altLang="en-US" sz="1600" b="1" dirty="0"/>
              <a:t>，</a:t>
            </a:r>
            <a:r>
              <a:rPr lang="zh-CN" altLang="zh-CN" sz="1600" b="1" dirty="0"/>
              <a:t>或达到中重度高血压时</a:t>
            </a:r>
            <a:r>
              <a:rPr lang="zh-CN" altLang="en-US" sz="1600" b="1" dirty="0"/>
              <a:t>，</a:t>
            </a:r>
            <a:r>
              <a:rPr lang="zh-CN" altLang="zh-CN" sz="1600" b="1" dirty="0"/>
              <a:t>应考虑启动药物治疗：①出现高血压的临床症状；②糖尿病；③继发性高血压；④靶器官的损害。</a:t>
            </a:r>
          </a:p>
        </p:txBody>
      </p:sp>
      <p:grpSp>
        <p:nvGrpSpPr>
          <p:cNvPr id="67" name="组合 66"/>
          <p:cNvGrpSpPr/>
          <p:nvPr/>
        </p:nvGrpSpPr>
        <p:grpSpPr>
          <a:xfrm>
            <a:off x="1364524" y="2965723"/>
            <a:ext cx="670385" cy="604429"/>
            <a:chOff x="5424755" y="1340768"/>
            <a:chExt cx="670560" cy="604586"/>
          </a:xfrm>
        </p:grpSpPr>
        <p:grpSp>
          <p:nvGrpSpPr>
            <p:cNvPr id="68" name="组合 67"/>
            <p:cNvGrpSpPr/>
            <p:nvPr/>
          </p:nvGrpSpPr>
          <p:grpSpPr>
            <a:xfrm>
              <a:off x="5424755" y="1340768"/>
              <a:ext cx="670560" cy="604586"/>
              <a:chOff x="5424755" y="1340768"/>
              <a:chExt cx="670560" cy="604586"/>
            </a:xfrm>
          </p:grpSpPr>
          <p:grpSp>
            <p:nvGrpSpPr>
              <p:cNvPr id="70" name="组合 69"/>
              <p:cNvGrpSpPr/>
              <p:nvPr/>
            </p:nvGrpSpPr>
            <p:grpSpPr>
              <a:xfrm>
                <a:off x="5424755" y="1340768"/>
                <a:ext cx="670560" cy="604586"/>
                <a:chOff x="3720691" y="2824413"/>
                <a:chExt cx="1341120" cy="1209172"/>
              </a:xfrm>
            </p:grpSpPr>
            <p:sp>
              <p:nvSpPr>
                <p:cNvPr id="72"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73"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71"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69"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latin typeface="方正兰亭黑简体" panose="02000000000000000000" pitchFamily="2" charset="-122"/>
                  <a:ea typeface="方正兰亭黑简体" panose="02000000000000000000" pitchFamily="2" charset="-122"/>
                  <a:sym typeface="微软雅黑" panose="020B0503020204020204" pitchFamily="34" charset="-122"/>
                </a:rPr>
                <a:t>02</a:t>
              </a:r>
              <a:endParaRPr lang="zh-CN" altLang="en-US" sz="1999" b="1" dirty="0">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grpSp>
        <p:nvGrpSpPr>
          <p:cNvPr id="76" name="组合 75"/>
          <p:cNvGrpSpPr/>
          <p:nvPr/>
        </p:nvGrpSpPr>
        <p:grpSpPr>
          <a:xfrm>
            <a:off x="1363048" y="4526593"/>
            <a:ext cx="670385" cy="604429"/>
            <a:chOff x="5424755" y="1340768"/>
            <a:chExt cx="670560" cy="604586"/>
          </a:xfrm>
        </p:grpSpPr>
        <p:grpSp>
          <p:nvGrpSpPr>
            <p:cNvPr id="77" name="组合 76"/>
            <p:cNvGrpSpPr/>
            <p:nvPr/>
          </p:nvGrpSpPr>
          <p:grpSpPr>
            <a:xfrm>
              <a:off x="5424755" y="1340768"/>
              <a:ext cx="670560" cy="604586"/>
              <a:chOff x="5424755" y="1340768"/>
              <a:chExt cx="670560" cy="604586"/>
            </a:xfrm>
          </p:grpSpPr>
          <p:grpSp>
            <p:nvGrpSpPr>
              <p:cNvPr id="79" name="组合 78"/>
              <p:cNvGrpSpPr/>
              <p:nvPr/>
            </p:nvGrpSpPr>
            <p:grpSpPr>
              <a:xfrm>
                <a:off x="5424755" y="1340768"/>
                <a:ext cx="670560" cy="604586"/>
                <a:chOff x="3720691" y="2824413"/>
                <a:chExt cx="1341120" cy="1209172"/>
              </a:xfrm>
            </p:grpSpPr>
            <p:sp>
              <p:nvSpPr>
                <p:cNvPr id="81"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82"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80"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78"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latin typeface="方正兰亭黑简体" panose="02000000000000000000" pitchFamily="2" charset="-122"/>
                  <a:ea typeface="方正兰亭黑简体" panose="02000000000000000000" pitchFamily="2" charset="-122"/>
                  <a:sym typeface="微软雅黑" panose="020B0503020204020204" pitchFamily="34" charset="-122"/>
                </a:rPr>
                <a:t>03</a:t>
              </a:r>
              <a:endParaRPr lang="zh-CN" altLang="en-US" sz="1999" b="1" dirty="0">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84" name="矩形 47"/>
          <p:cNvSpPr>
            <a:spLocks noChangeArrowheads="1"/>
          </p:cNvSpPr>
          <p:nvPr/>
        </p:nvSpPr>
        <p:spPr bwMode="auto">
          <a:xfrm>
            <a:off x="2398124" y="1532965"/>
            <a:ext cx="7608149" cy="70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a:lnSpc>
                <a:spcPct val="130000"/>
              </a:lnSpc>
              <a:buNone/>
            </a:pPr>
            <a:r>
              <a:rPr lang="zh-CN" altLang="zh-CN" sz="1600" b="1" dirty="0">
                <a:solidFill>
                  <a:srgbClr val="C00000"/>
                </a:solidFill>
              </a:rPr>
              <a:t>血压控制目标</a:t>
            </a:r>
            <a:r>
              <a:rPr lang="zh-CN" altLang="zh-CN" sz="1600" b="1" dirty="0"/>
              <a:t>：</a:t>
            </a:r>
            <a:r>
              <a:rPr lang="zh-CN" altLang="zh-CN" sz="1600" dirty="0"/>
              <a:t>无论是原发性还是继发性高血压儿童</a:t>
            </a:r>
            <a:r>
              <a:rPr lang="zh-CN" altLang="en-US" sz="1600" dirty="0"/>
              <a:t>，</a:t>
            </a:r>
            <a:r>
              <a:rPr lang="zh-CN" altLang="zh-CN" sz="1600" b="1" dirty="0"/>
              <a:t>均应将其血压降至P</a:t>
            </a:r>
            <a:r>
              <a:rPr lang="zh-CN" altLang="zh-CN" sz="1600" b="1" baseline="-25000" dirty="0"/>
              <a:t>95</a:t>
            </a:r>
            <a:r>
              <a:rPr lang="zh-CN" altLang="zh-CN" sz="1600" b="1" dirty="0"/>
              <a:t>以下</a:t>
            </a:r>
            <a:r>
              <a:rPr lang="zh-CN" altLang="zh-CN" sz="1600" dirty="0"/>
              <a:t>；</a:t>
            </a:r>
            <a:r>
              <a:rPr lang="zh-CN" altLang="zh-CN" sz="1600" b="1" dirty="0"/>
              <a:t>当合并肾脏疾病、糖尿病或出现靶器官损害时</a:t>
            </a:r>
            <a:r>
              <a:rPr lang="zh-CN" altLang="en-US" sz="1600" b="1" dirty="0"/>
              <a:t>，</a:t>
            </a:r>
            <a:r>
              <a:rPr lang="zh-CN" altLang="zh-CN" sz="1600" b="1" dirty="0"/>
              <a:t>应将血压降至P</a:t>
            </a:r>
            <a:r>
              <a:rPr lang="zh-CN" altLang="zh-CN" sz="1600" b="1" baseline="-25000" dirty="0"/>
              <a:t>90</a:t>
            </a:r>
            <a:r>
              <a:rPr lang="zh-CN" altLang="zh-CN" sz="1600" b="1" dirty="0"/>
              <a:t>以下。</a:t>
            </a:r>
          </a:p>
        </p:txBody>
      </p:sp>
      <p:sp>
        <p:nvSpPr>
          <p:cNvPr id="93" name="矩形 47"/>
          <p:cNvSpPr>
            <a:spLocks noChangeArrowheads="1"/>
          </p:cNvSpPr>
          <p:nvPr/>
        </p:nvSpPr>
        <p:spPr bwMode="auto">
          <a:xfrm>
            <a:off x="2331966" y="4231774"/>
            <a:ext cx="8165234" cy="16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a:lnSpc>
                <a:spcPct val="130000"/>
              </a:lnSpc>
              <a:buNone/>
            </a:pPr>
            <a:r>
              <a:rPr lang="zh-CN" altLang="zh-CN" sz="1600" b="1" dirty="0">
                <a:solidFill>
                  <a:srgbClr val="C00000"/>
                </a:solidFill>
              </a:rPr>
              <a:t>药物治疗原则</a:t>
            </a:r>
            <a:r>
              <a:rPr lang="zh-CN" altLang="zh-CN" sz="1600" b="1" dirty="0"/>
              <a:t>是从小剂量、单一用药开始</a:t>
            </a:r>
            <a:r>
              <a:rPr lang="zh-CN" altLang="en-US" sz="1600" b="1" dirty="0"/>
              <a:t>，</a:t>
            </a:r>
            <a:r>
              <a:rPr lang="zh-CN" altLang="zh-CN" sz="1600" b="1" dirty="0"/>
              <a:t>同时兼顾个体化</a:t>
            </a:r>
            <a:r>
              <a:rPr lang="zh-CN" altLang="en-US" sz="1600" b="1" dirty="0"/>
              <a:t>，</a:t>
            </a:r>
            <a:r>
              <a:rPr lang="zh-CN" altLang="zh-CN" sz="1600" b="1" dirty="0"/>
              <a:t>视疗效和血压水平变化调整治疗方案和治疗时限</a:t>
            </a:r>
            <a:r>
              <a:rPr lang="zh-CN" altLang="en-US" sz="1600" b="1" dirty="0"/>
              <a:t>，</a:t>
            </a:r>
            <a:r>
              <a:rPr lang="zh-CN" altLang="zh-CN" sz="1600" b="1" dirty="0"/>
              <a:t>必要时联合用药。</a:t>
            </a:r>
            <a:r>
              <a:rPr lang="zh-CN" altLang="zh-CN" sz="1600" dirty="0"/>
              <a:t>儿童用药选择主要参考药品说明书。为既能达到疗效又尽量减少药物不良反应</a:t>
            </a:r>
            <a:r>
              <a:rPr lang="zh-CN" altLang="en-US" sz="1600" dirty="0"/>
              <a:t>，</a:t>
            </a:r>
            <a:r>
              <a:rPr lang="zh-CN" altLang="zh-CN" sz="1600" b="1" dirty="0"/>
              <a:t>最好使用药效持续时间长（可持续24h作用）的药物。</a:t>
            </a:r>
            <a:r>
              <a:rPr lang="zh-CN" altLang="zh-CN" sz="1600" dirty="0"/>
              <a:t>经治疗血压控制满意后可</a:t>
            </a:r>
            <a:r>
              <a:rPr lang="zh-CN" altLang="zh-CN" sz="1600" b="1" dirty="0"/>
              <a:t>逐步减少降压药剂量直至停药</a:t>
            </a:r>
            <a:r>
              <a:rPr lang="zh-CN" altLang="en-US" sz="1600" b="1" dirty="0"/>
              <a:t>，</a:t>
            </a:r>
            <a:r>
              <a:rPr lang="zh-CN" altLang="zh-CN" sz="1600" b="1" dirty="0"/>
              <a:t>不可骤停</a:t>
            </a:r>
            <a:r>
              <a:rPr lang="zh-CN" altLang="en-US" sz="1600" b="1" dirty="0"/>
              <a:t>，</a:t>
            </a:r>
            <a:r>
              <a:rPr lang="zh-CN" altLang="zh-CN" sz="1600" b="1" dirty="0"/>
              <a:t>并注意治疗过程中定期监测血压</a:t>
            </a:r>
            <a:r>
              <a:rPr lang="zh-CN" altLang="zh-CN" sz="1600" dirty="0"/>
              <a:t>及评价治疗效果。</a:t>
            </a:r>
          </a:p>
        </p:txBody>
      </p:sp>
      <p:cxnSp>
        <p:nvCxnSpPr>
          <p:cNvPr id="100" name="直接连接符 99"/>
          <p:cNvCxnSpPr/>
          <p:nvPr/>
        </p:nvCxnSpPr>
        <p:spPr>
          <a:xfrm>
            <a:off x="2398124" y="2315157"/>
            <a:ext cx="8165234" cy="0"/>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99">
            <a:extLst>
              <a:ext uri="{FF2B5EF4-FFF2-40B4-BE49-F238E27FC236}">
                <a16:creationId xmlns:a16="http://schemas.microsoft.com/office/drawing/2014/main" id="{EF3C9B23-1A2C-B61F-A47A-CA03B87A0D0F}"/>
              </a:ext>
            </a:extLst>
          </p:cNvPr>
          <p:cNvCxnSpPr/>
          <p:nvPr/>
        </p:nvCxnSpPr>
        <p:spPr>
          <a:xfrm>
            <a:off x="2417281" y="3715936"/>
            <a:ext cx="8165234" cy="0"/>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99">
            <a:extLst>
              <a:ext uri="{FF2B5EF4-FFF2-40B4-BE49-F238E27FC236}">
                <a16:creationId xmlns:a16="http://schemas.microsoft.com/office/drawing/2014/main" id="{2CA6AA72-D418-6D3F-FE77-985644D8A6AA}"/>
              </a:ext>
            </a:extLst>
          </p:cNvPr>
          <p:cNvCxnSpPr/>
          <p:nvPr/>
        </p:nvCxnSpPr>
        <p:spPr>
          <a:xfrm>
            <a:off x="2396961" y="6017433"/>
            <a:ext cx="8165234" cy="0"/>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D6C0CCC2-B8D1-CD2E-6D5F-8D0F207ED20B}"/>
              </a:ext>
            </a:extLst>
          </p:cNvPr>
          <p:cNvGrpSpPr/>
          <p:nvPr/>
        </p:nvGrpSpPr>
        <p:grpSpPr>
          <a:xfrm>
            <a:off x="10854381" y="2198555"/>
            <a:ext cx="258653" cy="233204"/>
            <a:chOff x="3720691" y="2824413"/>
            <a:chExt cx="1341120" cy="1209172"/>
          </a:xfrm>
        </p:grpSpPr>
        <p:sp>
          <p:nvSpPr>
            <p:cNvPr id="6" name="Freeform 5">
              <a:extLst>
                <a:ext uri="{FF2B5EF4-FFF2-40B4-BE49-F238E27FC236}">
                  <a16:creationId xmlns:a16="http://schemas.microsoft.com/office/drawing/2014/main" id="{D9DEA4E5-EBE2-B0C5-5290-72A1D99627E2}"/>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7" name="Freeform 5">
              <a:extLst>
                <a:ext uri="{FF2B5EF4-FFF2-40B4-BE49-F238E27FC236}">
                  <a16:creationId xmlns:a16="http://schemas.microsoft.com/office/drawing/2014/main" id="{9E9BE8BE-9C36-A7B8-2AA8-921692AAEF3E}"/>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grpSp>
        <p:nvGrpSpPr>
          <p:cNvPr id="8" name="组合 7">
            <a:extLst>
              <a:ext uri="{FF2B5EF4-FFF2-40B4-BE49-F238E27FC236}">
                <a16:creationId xmlns:a16="http://schemas.microsoft.com/office/drawing/2014/main" id="{BB940A82-EA4A-D218-E6F5-5FAF317A642A}"/>
              </a:ext>
            </a:extLst>
          </p:cNvPr>
          <p:cNvGrpSpPr/>
          <p:nvPr/>
        </p:nvGrpSpPr>
        <p:grpSpPr>
          <a:xfrm>
            <a:off x="10856029" y="3560481"/>
            <a:ext cx="258653" cy="233204"/>
            <a:chOff x="3720691" y="2824413"/>
            <a:chExt cx="1341120" cy="1209172"/>
          </a:xfrm>
        </p:grpSpPr>
        <p:sp>
          <p:nvSpPr>
            <p:cNvPr id="9" name="Freeform 5">
              <a:extLst>
                <a:ext uri="{FF2B5EF4-FFF2-40B4-BE49-F238E27FC236}">
                  <a16:creationId xmlns:a16="http://schemas.microsoft.com/office/drawing/2014/main" id="{E20CF592-C575-2166-35DB-8849DB0F1178}"/>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0" name="Freeform 5">
              <a:extLst>
                <a:ext uri="{FF2B5EF4-FFF2-40B4-BE49-F238E27FC236}">
                  <a16:creationId xmlns:a16="http://schemas.microsoft.com/office/drawing/2014/main" id="{78C0BFD7-ED21-F15C-A673-719D4DE3EA50}"/>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grpSp>
        <p:nvGrpSpPr>
          <p:cNvPr id="11" name="组合 10">
            <a:extLst>
              <a:ext uri="{FF2B5EF4-FFF2-40B4-BE49-F238E27FC236}">
                <a16:creationId xmlns:a16="http://schemas.microsoft.com/office/drawing/2014/main" id="{A2F1A08C-9187-C625-02B9-3FCC82719A13}"/>
              </a:ext>
            </a:extLst>
          </p:cNvPr>
          <p:cNvGrpSpPr/>
          <p:nvPr/>
        </p:nvGrpSpPr>
        <p:grpSpPr>
          <a:xfrm>
            <a:off x="10854380" y="5893287"/>
            <a:ext cx="258653" cy="233204"/>
            <a:chOff x="3720691" y="2824413"/>
            <a:chExt cx="1341120" cy="1209172"/>
          </a:xfrm>
        </p:grpSpPr>
        <p:sp>
          <p:nvSpPr>
            <p:cNvPr id="12" name="Freeform 5">
              <a:extLst>
                <a:ext uri="{FF2B5EF4-FFF2-40B4-BE49-F238E27FC236}">
                  <a16:creationId xmlns:a16="http://schemas.microsoft.com/office/drawing/2014/main" id="{9FA63C33-F474-A956-D56A-76A3F9FD7201}"/>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3" name="Freeform 5">
              <a:extLst>
                <a:ext uri="{FF2B5EF4-FFF2-40B4-BE49-F238E27FC236}">
                  <a16:creationId xmlns:a16="http://schemas.microsoft.com/office/drawing/2014/main" id="{A403BC44-B97E-ADB6-60BE-359AC4CBB618}"/>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14" name="标题 1">
            <a:extLst>
              <a:ext uri="{FF2B5EF4-FFF2-40B4-BE49-F238E27FC236}">
                <a16:creationId xmlns:a16="http://schemas.microsoft.com/office/drawing/2014/main" id="{D71EBCC4-C681-FE70-B644-A845765827EC}"/>
              </a:ext>
            </a:extLst>
          </p:cNvPr>
          <p:cNvSpPr txBox="1">
            <a:spLocks/>
          </p:cNvSpPr>
          <p:nvPr/>
        </p:nvSpPr>
        <p:spPr>
          <a:xfrm>
            <a:off x="17520" y="312623"/>
            <a:ext cx="12174480" cy="60175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儿童与青少年高血压的综合干预</a:t>
            </a:r>
          </a:p>
        </p:txBody>
      </p:sp>
    </p:spTree>
    <p:extLst>
      <p:ext uri="{BB962C8B-B14F-4D97-AF65-F5344CB8AC3E}">
        <p14:creationId xmlns:p14="http://schemas.microsoft.com/office/powerpoint/2010/main" val="2097114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23C9EDBE-1BAD-5B13-17C0-09B31528B21E}"/>
              </a:ext>
            </a:extLst>
          </p:cNvPr>
          <p:cNvSpPr>
            <a:spLocks noGrp="1"/>
          </p:cNvSpPr>
          <p:nvPr>
            <p:ph type="title"/>
          </p:nvPr>
        </p:nvSpPr>
        <p:spPr>
          <a:xfrm>
            <a:off x="390544" y="191345"/>
            <a:ext cx="10515600" cy="824940"/>
          </a:xfrm>
        </p:spPr>
        <p:txBody>
          <a:bodyPr>
            <a:normAutofit/>
          </a:bodyPr>
          <a:lstStyle/>
          <a:p>
            <a:pPr algn="ctr"/>
            <a:r>
              <a:rPr lang="zh-CN" altLang="en-US" sz="3200" b="1" dirty="0">
                <a:latin typeface="Microsoft YaHei" panose="020B0503020204020204" pitchFamily="34" charset="-122"/>
                <a:ea typeface="Microsoft YaHei" panose="020B0503020204020204" pitchFamily="34" charset="-122"/>
              </a:rPr>
              <a:t>中国高血压人群的知晓率、治疗率和控制率明显增高</a:t>
            </a:r>
          </a:p>
        </p:txBody>
      </p:sp>
      <p:sp>
        <p:nvSpPr>
          <p:cNvPr id="7" name="标题 1">
            <a:extLst>
              <a:ext uri="{FF2B5EF4-FFF2-40B4-BE49-F238E27FC236}">
                <a16:creationId xmlns:a16="http://schemas.microsoft.com/office/drawing/2014/main" id="{3685EF74-952A-5D06-64F8-9909D4423FCB}"/>
              </a:ext>
            </a:extLst>
          </p:cNvPr>
          <p:cNvSpPr txBox="1">
            <a:spLocks/>
          </p:cNvSpPr>
          <p:nvPr/>
        </p:nvSpPr>
        <p:spPr>
          <a:xfrm>
            <a:off x="759619" y="1386084"/>
            <a:ext cx="10515600" cy="849313"/>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100000"/>
              </a:lnSpc>
              <a:spcBef>
                <a:spcPct val="0"/>
              </a:spcBef>
              <a:buNone/>
              <a:defRPr sz="3200" b="1" kern="1200">
                <a:solidFill>
                  <a:schemeClr val="tx1"/>
                </a:solidFill>
                <a:latin typeface="Microsoft YaHei" panose="020B0503020204020204" pitchFamily="34" charset="-122"/>
                <a:ea typeface="Microsoft YaHei"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zh-CN" altLang="en-US" sz="6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j-cs"/>
            </a:endParaRPr>
          </a:p>
        </p:txBody>
      </p:sp>
      <p:sp>
        <p:nvSpPr>
          <p:cNvPr id="9" name="矩形 8">
            <a:extLst>
              <a:ext uri="{FF2B5EF4-FFF2-40B4-BE49-F238E27FC236}">
                <a16:creationId xmlns:a16="http://schemas.microsoft.com/office/drawing/2014/main" id="{619A021D-DCEA-7A19-F388-F7521E8EFF78}"/>
              </a:ext>
            </a:extLst>
          </p:cNvPr>
          <p:cNvSpPr/>
          <p:nvPr/>
        </p:nvSpPr>
        <p:spPr>
          <a:xfrm>
            <a:off x="-1" y="1154029"/>
            <a:ext cx="12192001" cy="676805"/>
          </a:xfrm>
          <a:prstGeom prst="rect">
            <a:avLst/>
          </a:prstGeom>
          <a:solidFill>
            <a:schemeClr val="bg1">
              <a:lumMod val="85000"/>
            </a:schemeClr>
          </a:solidFill>
        </p:spPr>
        <p:txBody>
          <a:bodyPr wrap="square" lIns="1044000" rIns="1080000" anchor="ctr">
            <a:noAutofit/>
          </a:bodyPr>
          <a:lstStyle/>
          <a:p>
            <a:pPr algn="ctr">
              <a:spcAft>
                <a:spcPts val="600"/>
              </a:spcAft>
            </a:pP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2012-2015</a:t>
            </a: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年调查显示，</a:t>
            </a: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18</a:t>
            </a: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岁以上人群高血压的知晓率、治疗率和控制率分别为</a:t>
            </a: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51.6%</a:t>
            </a: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a:t>
            </a: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45.8% </a:t>
            </a: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和</a:t>
            </a: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16.8%</a:t>
            </a: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a:t>
            </a:r>
            <a:endParaRPr lang="en-US" altLang="zh-CN" sz="1400" spc="40" dirty="0">
              <a:latin typeface="Microsoft YaHei" panose="020B0503020204020204" pitchFamily="34" charset="-122"/>
              <a:ea typeface="Microsoft YaHei" panose="020B0503020204020204" pitchFamily="34" charset="-122"/>
              <a:cs typeface="Arial" panose="020B0604020202020204" pitchFamily="34" charset="0"/>
            </a:endParaRPr>
          </a:p>
          <a:p>
            <a:pPr algn="ctr">
              <a:spcAft>
                <a:spcPts val="600"/>
              </a:spcAft>
            </a:pP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较 </a:t>
            </a: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1991 </a:t>
            </a: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年和 </a:t>
            </a:r>
            <a:r>
              <a:rPr lang="en-US" altLang="zh-CN" sz="1400" spc="40" dirty="0">
                <a:latin typeface="Microsoft YaHei" panose="020B0503020204020204" pitchFamily="34" charset="-122"/>
                <a:ea typeface="Microsoft YaHei" panose="020B0503020204020204" pitchFamily="34" charset="-122"/>
                <a:cs typeface="Arial" panose="020B0604020202020204" pitchFamily="34" charset="0"/>
              </a:rPr>
              <a:t>2002 </a:t>
            </a:r>
            <a:r>
              <a:rPr lang="zh-CN" altLang="en-US" sz="1400" spc="40" dirty="0">
                <a:latin typeface="Microsoft YaHei" panose="020B0503020204020204" pitchFamily="34" charset="-122"/>
                <a:ea typeface="Microsoft YaHei" panose="020B0503020204020204" pitchFamily="34" charset="-122"/>
                <a:cs typeface="Arial" panose="020B0604020202020204" pitchFamily="34" charset="0"/>
              </a:rPr>
              <a:t>年明显增高 </a:t>
            </a:r>
          </a:p>
        </p:txBody>
      </p:sp>
      <p:graphicFrame>
        <p:nvGraphicFramePr>
          <p:cNvPr id="2" name="对象 1">
            <a:extLst>
              <a:ext uri="{FF2B5EF4-FFF2-40B4-BE49-F238E27FC236}">
                <a16:creationId xmlns:a16="http://schemas.microsoft.com/office/drawing/2014/main" id="{2EAE4754-973C-D23E-D2E1-EB25B2EBD5B9}"/>
              </a:ext>
            </a:extLst>
          </p:cNvPr>
          <p:cNvGraphicFramePr>
            <a:graphicFrameLocks/>
          </p:cNvGraphicFramePr>
          <p:nvPr>
            <p:extLst>
              <p:ext uri="{D42A27DB-BD31-4B8C-83A1-F6EECF244321}">
                <p14:modId xmlns:p14="http://schemas.microsoft.com/office/powerpoint/2010/main" val="1862812448"/>
              </p:ext>
            </p:extLst>
          </p:nvPr>
        </p:nvGraphicFramePr>
        <p:xfrm>
          <a:off x="620945" y="1849895"/>
          <a:ext cx="10054798" cy="4571444"/>
        </p:xfrm>
        <a:graphic>
          <a:graphicData uri="http://schemas.openxmlformats.org/drawingml/2006/chart">
            <c:chart xmlns:c="http://schemas.openxmlformats.org/drawingml/2006/chart" xmlns:r="http://schemas.openxmlformats.org/officeDocument/2006/relationships" r:id="rId2"/>
          </a:graphicData>
        </a:graphic>
      </p:graphicFrame>
      <p:sp>
        <p:nvSpPr>
          <p:cNvPr id="10" name="矩形 3">
            <a:extLst>
              <a:ext uri="{FF2B5EF4-FFF2-40B4-BE49-F238E27FC236}">
                <a16:creationId xmlns:a16="http://schemas.microsoft.com/office/drawing/2014/main" id="{8038BABF-758E-AA67-AADE-B932B82D2EC0}"/>
              </a:ext>
            </a:extLst>
          </p:cNvPr>
          <p:cNvSpPr>
            <a:spLocks noChangeArrowheads="1"/>
          </p:cNvSpPr>
          <p:nvPr/>
        </p:nvSpPr>
        <p:spPr bwMode="auto">
          <a:xfrm>
            <a:off x="811131" y="6435823"/>
            <a:ext cx="358463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Wang Z</a:t>
            </a:r>
            <a:r>
              <a:rPr kumimoji="0" lang="zh-CN" altLang="en-US" sz="9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9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et al. Circulation. 2018 </a:t>
            </a:r>
            <a:r>
              <a:rPr kumimoji="0" lang="en-US" altLang="zh-CN" sz="9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May 29;137(22</a:t>
            </a:r>
            <a:r>
              <a:rPr kumimoji="0" lang="zh-CN" altLang="en-US" sz="9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9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9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2344-2356.</a:t>
            </a:r>
            <a:endParaRPr kumimoji="0" lang="zh-CN" altLang="en-US" sz="9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B243C710-D53D-46E9-F822-065C5CAE431F}"/>
              </a:ext>
            </a:extLst>
          </p:cNvPr>
          <p:cNvSpPr txBox="1"/>
          <p:nvPr/>
        </p:nvSpPr>
        <p:spPr>
          <a:xfrm>
            <a:off x="6490684" y="6625426"/>
            <a:ext cx="2809262" cy="215444"/>
          </a:xfrm>
          <a:prstGeom prst="rect">
            <a:avLst/>
          </a:prstGeom>
          <a:noFill/>
        </p:spPr>
        <p:txBody>
          <a:bodyPr wrap="square" rtlCol="0">
            <a:spAutoFit/>
          </a:bodyPr>
          <a:lstStyle/>
          <a:p>
            <a:r>
              <a:rPr lang="zh-CN" altLang="en-US" sz="800" dirty="0">
                <a:solidFill>
                  <a:schemeClr val="bg1">
                    <a:lumMod val="95000"/>
                  </a:schemeClr>
                </a:solidFill>
                <a:latin typeface="Microsoft YaHei" panose="020B0503020204020204" pitchFamily="34" charset="-122"/>
                <a:ea typeface="Microsoft YaHei" panose="020B0503020204020204" pitchFamily="34" charset="-122"/>
              </a:rPr>
              <a:t>中国心血管病研究</a:t>
            </a:r>
            <a:r>
              <a:rPr lang="en-US" altLang="zh-CN" sz="800" dirty="0">
                <a:solidFill>
                  <a:schemeClr val="bg1">
                    <a:lumMod val="95000"/>
                  </a:schemeClr>
                </a:solidFill>
                <a:latin typeface="Microsoft YaHei" panose="020B0503020204020204" pitchFamily="34" charset="-122"/>
                <a:ea typeface="Microsoft YaHei" panose="020B0503020204020204" pitchFamily="34" charset="-122"/>
              </a:rPr>
              <a:t>,2022,20(7) :577-596.</a:t>
            </a:r>
          </a:p>
        </p:txBody>
      </p:sp>
    </p:spTree>
    <p:extLst>
      <p:ext uri="{BB962C8B-B14F-4D97-AF65-F5344CB8AC3E}">
        <p14:creationId xmlns:p14="http://schemas.microsoft.com/office/powerpoint/2010/main" val="15881839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p:nvPr>
        </p:nvSpPr>
        <p:spPr>
          <a:xfrm>
            <a:off x="555669" y="710750"/>
            <a:ext cx="10515600" cy="805874"/>
          </a:xfrm>
        </p:spPr>
        <p:txBody>
          <a:bodyPr>
            <a:normAutofit/>
          </a:bodyPr>
          <a:lstStyle/>
          <a:p>
            <a:r>
              <a:rPr lang="zh-CN" altLang="en-US" sz="3200" b="1" dirty="0">
                <a:solidFill>
                  <a:srgbClr val="004582"/>
                </a:solidFill>
                <a:latin typeface="微软雅黑" panose="020B0503020204020204" pitchFamily="34" charset="-122"/>
                <a:ea typeface="微软雅黑" panose="020B0503020204020204" pitchFamily="34" charset="-122"/>
              </a:rPr>
              <a:t>要点</a:t>
            </a:r>
            <a:r>
              <a:rPr lang="en-US" altLang="zh-CN" sz="3200" b="1" dirty="0">
                <a:solidFill>
                  <a:srgbClr val="004582"/>
                </a:solidFill>
                <a:latin typeface="微软雅黑" panose="020B0503020204020204" pitchFamily="34" charset="-122"/>
                <a:ea typeface="微软雅黑" panose="020B0503020204020204" pitchFamily="34" charset="-122"/>
              </a:rPr>
              <a:t>7C</a:t>
            </a:r>
            <a:r>
              <a:rPr lang="zh-CN" altLang="en-US" sz="3200" b="1" dirty="0">
                <a:solidFill>
                  <a:srgbClr val="004582"/>
                </a:solidFill>
                <a:latin typeface="微软雅黑" panose="020B0503020204020204" pitchFamily="34" charset="-122"/>
                <a:ea typeface="微软雅黑" panose="020B0503020204020204" pitchFamily="34" charset="-122"/>
              </a:rPr>
              <a:t>  妊娠期高血压疾病（</a:t>
            </a:r>
            <a:r>
              <a:rPr lang="en-US" altLang="zh-CN" sz="3200" b="1" dirty="0">
                <a:solidFill>
                  <a:srgbClr val="004582"/>
                </a:solidFill>
                <a:latin typeface="微软雅黑" panose="020B0503020204020204" pitchFamily="34" charset="-122"/>
                <a:ea typeface="微软雅黑" panose="020B0503020204020204" pitchFamily="34" charset="-122"/>
              </a:rPr>
              <a:t>HPD</a:t>
            </a:r>
            <a:r>
              <a:rPr lang="zh-CN" altLang="en-US" sz="3200" b="1" dirty="0">
                <a:solidFill>
                  <a:srgbClr val="004582"/>
                </a:solidFill>
                <a:latin typeface="微软雅黑" panose="020B0503020204020204" pitchFamily="34" charset="-122"/>
                <a:ea typeface="微软雅黑" panose="020B0503020204020204" pitchFamily="34" charset="-122"/>
              </a:rPr>
              <a:t>）</a:t>
            </a:r>
          </a:p>
        </p:txBody>
      </p:sp>
      <p:sp>
        <p:nvSpPr>
          <p:cNvPr id="11" name="圆角矩形 10">
            <a:extLst>
              <a:ext uri="{FF2B5EF4-FFF2-40B4-BE49-F238E27FC236}">
                <a16:creationId xmlns:a16="http://schemas.microsoft.com/office/drawing/2014/main" id="{069F450C-1CAA-4358-142E-B3617C9274E8}"/>
              </a:ext>
            </a:extLst>
          </p:cNvPr>
          <p:cNvSpPr/>
          <p:nvPr/>
        </p:nvSpPr>
        <p:spPr>
          <a:xfrm>
            <a:off x="901109" y="2144713"/>
            <a:ext cx="10389781" cy="2568573"/>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4582"/>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BBBC3BE4-4069-31DF-139B-DE82110FE381}"/>
              </a:ext>
            </a:extLst>
          </p:cNvPr>
          <p:cNvSpPr/>
          <p:nvPr/>
        </p:nvSpPr>
        <p:spPr>
          <a:xfrm>
            <a:off x="1109988" y="2209260"/>
            <a:ext cx="9882234" cy="2807948"/>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妊娠期高血压疾病患者，</a:t>
            </a:r>
            <a:r>
              <a:rPr lang="zh-CN" altLang="en-US" sz="2000" b="1" kern="100" dirty="0">
                <a:solidFill>
                  <a:srgbClr val="C00000"/>
                </a:solidFill>
                <a:latin typeface="Microsoft YaHei" panose="020B0503020204020204" pitchFamily="34" charset="-122"/>
                <a:ea typeface="Microsoft YaHei" panose="020B0503020204020204" pitchFamily="34" charset="-122"/>
              </a:rPr>
              <a:t>当诊室血压≥</a:t>
            </a:r>
            <a:r>
              <a:rPr lang="en-US" altLang="zh-CN" sz="2000" b="1" kern="100" dirty="0">
                <a:solidFill>
                  <a:srgbClr val="C00000"/>
                </a:solidFill>
                <a:latin typeface="Microsoft YaHei" panose="020B0503020204020204" pitchFamily="34" charset="-122"/>
                <a:ea typeface="Microsoft YaHei" panose="020B0503020204020204" pitchFamily="34" charset="-122"/>
              </a:rPr>
              <a:t>140/90 mmHg</a:t>
            </a:r>
            <a:r>
              <a:rPr lang="zh-CN" altLang="en-US" sz="2000" b="1" kern="100" dirty="0">
                <a:solidFill>
                  <a:srgbClr val="C00000"/>
                </a:solidFill>
                <a:latin typeface="Microsoft YaHei" panose="020B0503020204020204" pitchFamily="34" charset="-122"/>
                <a:ea typeface="Microsoft YaHei" panose="020B0503020204020204" pitchFamily="34" charset="-122"/>
              </a:rPr>
              <a:t>时应启动降压治疗。</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Ⅰ</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B</a:t>
            </a:r>
            <a:r>
              <a:rPr lang="zh-CN" altLang="en-US" sz="2000" kern="100" dirty="0">
                <a:latin typeface="Microsoft YaHei" panose="020B0503020204020204" pitchFamily="34" charset="-122"/>
                <a:ea typeface="Microsoft YaHei" panose="020B0503020204020204" pitchFamily="34" charset="-122"/>
              </a:rPr>
              <a:t>）</a:t>
            </a:r>
          </a:p>
          <a:p>
            <a:pPr marL="342900" indent="-342900">
              <a:lnSpc>
                <a:spcPct val="150000"/>
              </a:lnSpc>
              <a:buFont typeface="Arial" panose="020B0604020202020204" pitchFamily="34" charset="0"/>
              <a:buChar char="•"/>
            </a:pPr>
            <a:r>
              <a:rPr lang="zh-CN" altLang="en-US" sz="2000" b="1" kern="100" dirty="0">
                <a:solidFill>
                  <a:srgbClr val="C00000"/>
                </a:solidFill>
                <a:latin typeface="Microsoft YaHei" panose="020B0503020204020204" pitchFamily="34" charset="-122"/>
                <a:ea typeface="Microsoft YaHei" panose="020B0503020204020204" pitchFamily="34" charset="-122"/>
              </a:rPr>
              <a:t>具有子痫前期高危因素的孕妇应在妊娠</a:t>
            </a:r>
            <a:r>
              <a:rPr lang="en-US" altLang="zh-CN" sz="2000" b="1" kern="100" dirty="0">
                <a:solidFill>
                  <a:srgbClr val="C00000"/>
                </a:solidFill>
                <a:latin typeface="Microsoft YaHei" panose="020B0503020204020204" pitchFamily="34" charset="-122"/>
                <a:ea typeface="Microsoft YaHei" panose="020B0503020204020204" pitchFamily="34" charset="-122"/>
              </a:rPr>
              <a:t>12~16</a:t>
            </a:r>
            <a:r>
              <a:rPr lang="zh-CN" altLang="en-US" sz="2000" b="1" kern="100" dirty="0">
                <a:solidFill>
                  <a:srgbClr val="C00000"/>
                </a:solidFill>
                <a:latin typeface="Microsoft YaHei" panose="020B0503020204020204" pitchFamily="34" charset="-122"/>
                <a:ea typeface="Microsoft YaHei" panose="020B0503020204020204" pitchFamily="34" charset="-122"/>
              </a:rPr>
              <a:t>周开始服用小剂量阿司匹林（</a:t>
            </a:r>
            <a:r>
              <a:rPr lang="en-US" altLang="zh-CN" sz="2000" b="1" kern="100" dirty="0">
                <a:solidFill>
                  <a:srgbClr val="C00000"/>
                </a:solidFill>
                <a:latin typeface="Microsoft YaHei" panose="020B0503020204020204" pitchFamily="34" charset="-122"/>
                <a:ea typeface="Microsoft YaHei" panose="020B0503020204020204" pitchFamily="34" charset="-122"/>
              </a:rPr>
              <a:t>75~150 mg/d</a:t>
            </a:r>
            <a:r>
              <a:rPr lang="zh-CN" altLang="en-US" sz="2000" b="1" kern="100" dirty="0">
                <a:solidFill>
                  <a:srgbClr val="C00000"/>
                </a:solidFill>
                <a:latin typeface="Microsoft YaHei" panose="020B0503020204020204" pitchFamily="34" charset="-122"/>
                <a:ea typeface="Microsoft YaHei" panose="020B0503020204020204" pitchFamily="34" charset="-122"/>
              </a:rPr>
              <a:t>）预防子痫前期，直至分娩前。</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Ⅰ</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A</a:t>
            </a:r>
            <a:r>
              <a:rPr lang="zh-CN" altLang="en-US" sz="2000" kern="100" dirty="0">
                <a:latin typeface="Microsoft YaHei" panose="020B0503020204020204" pitchFamily="34" charset="-122"/>
                <a:ea typeface="Microsoft YaHei" panose="020B0503020204020204" pitchFamily="34" charset="-122"/>
              </a:rPr>
              <a:t>）</a:t>
            </a:r>
          </a:p>
          <a:p>
            <a:pPr marL="342900" indent="-342900">
              <a:lnSpc>
                <a:spcPct val="150000"/>
              </a:lnSpc>
              <a:buFont typeface="Arial" panose="020B0604020202020204" pitchFamily="34" charset="0"/>
              <a:buChar char="•"/>
            </a:pPr>
            <a:r>
              <a:rPr lang="zh-CN" altLang="en-US" sz="2000" kern="100" dirty="0">
                <a:latin typeface="Microsoft YaHei" panose="020B0503020204020204" pitchFamily="34" charset="-122"/>
                <a:ea typeface="Microsoft YaHei" panose="020B0503020204020204" pitchFamily="34" charset="-122"/>
              </a:rPr>
              <a:t>妊娠期高血压疾病患者应在产后进行心血管风险评估和危险因素筛查。（</a:t>
            </a:r>
            <a:r>
              <a:rPr lang="en-US" altLang="zh-CN" sz="2000" kern="100" dirty="0">
                <a:latin typeface="Microsoft YaHei" panose="020B0503020204020204" pitchFamily="34" charset="-122"/>
                <a:ea typeface="Microsoft YaHei" panose="020B0503020204020204" pitchFamily="34" charset="-122"/>
              </a:rPr>
              <a:t>Ⅰ</a:t>
            </a:r>
            <a:r>
              <a:rPr lang="zh-CN" altLang="en-US" sz="2000" kern="100" dirty="0">
                <a:latin typeface="Microsoft YaHei" panose="020B0503020204020204" pitchFamily="34" charset="-122"/>
                <a:ea typeface="Microsoft YaHei" panose="020B0503020204020204" pitchFamily="34" charset="-122"/>
              </a:rPr>
              <a:t>，</a:t>
            </a:r>
            <a:r>
              <a:rPr lang="en-US" altLang="zh-CN" sz="2000" kern="100" dirty="0">
                <a:latin typeface="Microsoft YaHei" panose="020B0503020204020204" pitchFamily="34" charset="-122"/>
                <a:ea typeface="Microsoft YaHei" panose="020B0503020204020204" pitchFamily="34" charset="-122"/>
              </a:rPr>
              <a:t>C</a:t>
            </a:r>
            <a:r>
              <a:rPr lang="zh-CN" altLang="en-US" sz="2000" kern="100" dirty="0">
                <a:latin typeface="Microsoft YaHei" panose="020B0503020204020204" pitchFamily="34" charset="-122"/>
                <a:ea typeface="Microsoft YaHei" panose="020B0503020204020204" pitchFamily="34" charset="-122"/>
              </a:rPr>
              <a:t>）</a:t>
            </a:r>
          </a:p>
          <a:p>
            <a:pPr marL="342900" indent="-342900">
              <a:lnSpc>
                <a:spcPct val="150000"/>
              </a:lnSpc>
              <a:buFont typeface="Arial" panose="020B0604020202020204" pitchFamily="34" charset="0"/>
              <a:buChar char="•"/>
            </a:pPr>
            <a:r>
              <a:rPr lang="zh-CN" altLang="en-US" sz="2000" b="1" kern="100" dirty="0">
                <a:solidFill>
                  <a:srgbClr val="C00000"/>
                </a:solidFill>
                <a:latin typeface="Microsoft YaHei" panose="020B0503020204020204" pitchFamily="34" charset="-122"/>
                <a:ea typeface="Microsoft YaHei" panose="020B0503020204020204" pitchFamily="34" charset="-122"/>
              </a:rPr>
              <a:t>降压治疗时，血压水平不低于</a:t>
            </a:r>
            <a:r>
              <a:rPr lang="en-US" altLang="zh-CN" sz="2000" b="1" kern="100" dirty="0">
                <a:solidFill>
                  <a:srgbClr val="C00000"/>
                </a:solidFill>
                <a:latin typeface="Microsoft YaHei" panose="020B0503020204020204" pitchFamily="34" charset="-122"/>
                <a:ea typeface="Microsoft YaHei" panose="020B0503020204020204" pitchFamily="34" charset="-122"/>
              </a:rPr>
              <a:t>110/70mmHg</a:t>
            </a:r>
            <a:r>
              <a:rPr lang="zh-CN" altLang="en-US" sz="2000" b="1" kern="100" dirty="0">
                <a:solidFill>
                  <a:srgbClr val="C00000"/>
                </a:solidFill>
                <a:latin typeface="Microsoft YaHei" panose="020B0503020204020204" pitchFamily="34" charset="-122"/>
                <a:ea typeface="Microsoft YaHei" panose="020B0503020204020204" pitchFamily="34" charset="-122"/>
              </a:rPr>
              <a:t>。（</a:t>
            </a:r>
            <a:r>
              <a:rPr lang="en-US" altLang="zh-CN" sz="2000" b="1" kern="100" dirty="0">
                <a:solidFill>
                  <a:srgbClr val="C00000"/>
                </a:solidFill>
                <a:latin typeface="Microsoft YaHei" panose="020B0503020204020204" pitchFamily="34" charset="-122"/>
                <a:ea typeface="Microsoft YaHei" panose="020B0503020204020204" pitchFamily="34" charset="-122"/>
              </a:rPr>
              <a:t>Ⅲ</a:t>
            </a:r>
            <a:r>
              <a:rPr lang="zh-CN" altLang="en-US" sz="2000" b="1" kern="100" dirty="0">
                <a:solidFill>
                  <a:srgbClr val="C00000"/>
                </a:solidFill>
                <a:latin typeface="Microsoft YaHei" panose="020B0503020204020204" pitchFamily="34" charset="-122"/>
                <a:ea typeface="Microsoft YaHei" panose="020B0503020204020204" pitchFamily="34" charset="-122"/>
              </a:rPr>
              <a:t>，</a:t>
            </a:r>
            <a:r>
              <a:rPr lang="en-US" altLang="zh-CN" sz="2000" b="1" kern="100" dirty="0">
                <a:solidFill>
                  <a:srgbClr val="C00000"/>
                </a:solidFill>
                <a:latin typeface="Microsoft YaHei" panose="020B0503020204020204" pitchFamily="34" charset="-122"/>
                <a:ea typeface="Microsoft YaHei" panose="020B0503020204020204" pitchFamily="34" charset="-122"/>
              </a:rPr>
              <a:t>C</a:t>
            </a:r>
            <a:r>
              <a:rPr lang="zh-CN" altLang="en-US" sz="2000" b="1" kern="100" dirty="0">
                <a:solidFill>
                  <a:srgbClr val="C00000"/>
                </a:solidFill>
                <a:latin typeface="Microsoft YaHei" panose="020B0503020204020204" pitchFamily="34" charset="-122"/>
                <a:ea typeface="Microsoft YaHei" panose="020B0503020204020204" pitchFamily="34" charset="-122"/>
              </a:rPr>
              <a:t>）</a:t>
            </a:r>
          </a:p>
          <a:p>
            <a:pPr marL="342900" indent="-342900">
              <a:lnSpc>
                <a:spcPct val="150000"/>
              </a:lnSpc>
              <a:buFont typeface="Arial" panose="020B0604020202020204" pitchFamily="34" charset="0"/>
              <a:buChar char="•"/>
            </a:pPr>
            <a:endParaRPr lang="zh-CN" altLang="en-US" sz="2000" kern="1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18648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03"/>
          <p:cNvSpPr txBox="1"/>
          <p:nvPr/>
        </p:nvSpPr>
        <p:spPr>
          <a:xfrm>
            <a:off x="939022" y="1688635"/>
            <a:ext cx="3548879" cy="3372783"/>
          </a:xfrm>
          <a:prstGeom prst="rect">
            <a:avLst/>
          </a:prstGeom>
          <a:noFill/>
        </p:spPr>
        <p:txBody>
          <a:bodyPr wrap="square" rtlCol="0">
            <a:spAutoFit/>
          </a:bodyPr>
          <a:lstStyle/>
          <a:p>
            <a:pPr marL="171450" lvl="0" indent="-171450">
              <a:lnSpc>
                <a:spcPct val="150000"/>
              </a:lnSpc>
              <a:spcBef>
                <a:spcPts val="0"/>
              </a:spcBef>
              <a:buFont typeface="Arial" panose="020B0604020202020204" pitchFamily="34" charset="0"/>
              <a:buChar char="•"/>
            </a:pPr>
            <a:r>
              <a:rPr lang="zh-CN" altLang="en-US" sz="1600" b="1" dirty="0">
                <a:solidFill>
                  <a:srgbClr val="C00000"/>
                </a:solidFill>
                <a:latin typeface="微软雅黑" panose="020B0503020204020204" pitchFamily="34" charset="-122"/>
                <a:ea typeface="微软雅黑" panose="020B0503020204020204" pitchFamily="34" charset="-122"/>
              </a:rPr>
              <a:t>妊娠期间的高血压定义为诊室血压≥</a:t>
            </a:r>
            <a:r>
              <a:rPr lang="en-US" altLang="zh-CN" sz="1600" b="1" dirty="0">
                <a:solidFill>
                  <a:srgbClr val="C00000"/>
                </a:solidFill>
                <a:latin typeface="微软雅黑" panose="020B0503020204020204" pitchFamily="34" charset="-122"/>
                <a:ea typeface="微软雅黑" panose="020B0503020204020204" pitchFamily="34" charset="-122"/>
              </a:rPr>
              <a:t>140/90mmHg</a:t>
            </a:r>
          </a:p>
          <a:p>
            <a:pPr marL="171450" lvl="0" indent="-171450">
              <a:lnSpc>
                <a:spcPct val="150000"/>
              </a:lnSpc>
              <a:spcBef>
                <a:spcPts val="0"/>
              </a:spcBef>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140~159mmHg/90~109mmHg</a:t>
            </a:r>
            <a:r>
              <a:rPr lang="zh-CN" altLang="en-US" sz="1600" dirty="0">
                <a:latin typeface="微软雅黑" panose="020B0503020204020204" pitchFamily="34" charset="-122"/>
                <a:ea typeface="微软雅黑" panose="020B0503020204020204" pitchFamily="34" charset="-122"/>
              </a:rPr>
              <a:t>为</a:t>
            </a:r>
            <a:r>
              <a:rPr lang="zh-CN" altLang="en-US" sz="1600" b="1" dirty="0">
                <a:solidFill>
                  <a:srgbClr val="C00000"/>
                </a:solidFill>
                <a:latin typeface="微软雅黑" panose="020B0503020204020204" pitchFamily="34" charset="-122"/>
                <a:ea typeface="微软雅黑" panose="020B0503020204020204" pitchFamily="34" charset="-122"/>
              </a:rPr>
              <a:t>非重度高血压</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71450" lvl="0" indent="-171450">
              <a:lnSpc>
                <a:spcPct val="150000"/>
              </a:lnSpc>
              <a:spcBef>
                <a:spcPts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160mmHg/</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110mmHg</a:t>
            </a:r>
          </a:p>
          <a:p>
            <a:pPr lvl="0">
              <a:lnSpc>
                <a:spcPct val="150000"/>
              </a:lnSpc>
              <a:spcBef>
                <a:spcPts val="0"/>
              </a:spcBef>
            </a:pPr>
            <a:r>
              <a:rPr lang="zh-CN" altLang="en-US" sz="1600" dirty="0">
                <a:latin typeface="微软雅黑" panose="020B0503020204020204" pitchFamily="34" charset="-122"/>
                <a:ea typeface="微软雅黑" panose="020B0503020204020204" pitchFamily="34" charset="-122"/>
              </a:rPr>
              <a:t>   为</a:t>
            </a:r>
            <a:r>
              <a:rPr lang="zh-CN" altLang="en-US" sz="1600" b="1" dirty="0">
                <a:solidFill>
                  <a:srgbClr val="C00000"/>
                </a:solidFill>
                <a:latin typeface="微软雅黑" panose="020B0503020204020204" pitchFamily="34" charset="-122"/>
                <a:ea typeface="微软雅黑" panose="020B0503020204020204" pitchFamily="34" charset="-122"/>
              </a:rPr>
              <a:t>重度高血压</a:t>
            </a:r>
            <a:endParaRPr lang="zh-CN" altLang="en-US" sz="1600" dirty="0">
              <a:latin typeface="微软雅黑" panose="020B0503020204020204" pitchFamily="34" charset="-122"/>
              <a:ea typeface="微软雅黑" panose="020B0503020204020204" pitchFamily="34" charset="-122"/>
            </a:endParaRPr>
          </a:p>
          <a:p>
            <a:pPr marL="171450" lvl="0" indent="-171450">
              <a:lnSpc>
                <a:spcPct val="150000"/>
              </a:lnSpc>
              <a:spcBef>
                <a:spcPts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妊娠高血压分为：妊娠期高血压、子痫前期</a:t>
            </a:r>
            <a:r>
              <a:rPr lang="en-US" altLang="zh-CN" sz="1600" dirty="0">
                <a:latin typeface="微软雅黑" panose="020B0503020204020204" pitchFamily="34" charset="-122"/>
                <a:ea typeface="微软雅黑" panose="020B0503020204020204" pitchFamily="34" charset="-122"/>
                <a:sym typeface="+mn-ea"/>
              </a:rPr>
              <a:t>/</a:t>
            </a:r>
            <a:r>
              <a:rPr lang="zh-CN" altLang="en-US" sz="1600" dirty="0">
                <a:latin typeface="微软雅黑" panose="020B0503020204020204" pitchFamily="34" charset="-122"/>
                <a:ea typeface="微软雅黑" panose="020B0503020204020204" pitchFamily="34" charset="-122"/>
                <a:sym typeface="+mn-ea"/>
              </a:rPr>
              <a:t>子痫、妊娠合并慢性高血压、慢性高血压并发子痫前期。</a:t>
            </a:r>
            <a:endParaRPr lang="zh-CN" altLang="zh-CN" sz="1600" dirty="0">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60A68C1E-BE4E-ACE5-CB62-B179B4F0C5E5}"/>
              </a:ext>
            </a:extLst>
          </p:cNvPr>
          <p:cNvSpPr txBox="1">
            <a:spLocks/>
          </p:cNvSpPr>
          <p:nvPr/>
        </p:nvSpPr>
        <p:spPr>
          <a:xfrm>
            <a:off x="17520" y="432857"/>
            <a:ext cx="12174480" cy="60175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妊娠期高血压疾病的定义与分类</a:t>
            </a:r>
          </a:p>
        </p:txBody>
      </p:sp>
      <p:pic>
        <p:nvPicPr>
          <p:cNvPr id="3" name="图片 2">
            <a:extLst>
              <a:ext uri="{FF2B5EF4-FFF2-40B4-BE49-F238E27FC236}">
                <a16:creationId xmlns:a16="http://schemas.microsoft.com/office/drawing/2014/main" id="{AF261820-1ABC-4CF5-EFD8-DF4F35C1FADA}"/>
              </a:ext>
            </a:extLst>
          </p:cNvPr>
          <p:cNvPicPr>
            <a:picLocks noChangeAspect="1"/>
          </p:cNvPicPr>
          <p:nvPr/>
        </p:nvPicPr>
        <p:blipFill>
          <a:blip r:embed="rId3"/>
          <a:stretch>
            <a:fillRect/>
          </a:stretch>
        </p:blipFill>
        <p:spPr>
          <a:xfrm>
            <a:off x="4487901" y="1688635"/>
            <a:ext cx="6585260" cy="3537305"/>
          </a:xfrm>
          <a:prstGeom prst="rect">
            <a:avLst/>
          </a:prstGeom>
        </p:spPr>
      </p:pic>
      <p:sp>
        <p:nvSpPr>
          <p:cNvPr id="6" name="文本框 5">
            <a:extLst>
              <a:ext uri="{FF2B5EF4-FFF2-40B4-BE49-F238E27FC236}">
                <a16:creationId xmlns:a16="http://schemas.microsoft.com/office/drawing/2014/main" id="{97396BF1-7A07-5F9B-A2B5-317C7340AEC2}"/>
              </a:ext>
            </a:extLst>
          </p:cNvPr>
          <p:cNvSpPr txBox="1"/>
          <p:nvPr/>
        </p:nvSpPr>
        <p:spPr>
          <a:xfrm>
            <a:off x="5937792" y="5225940"/>
            <a:ext cx="3685478" cy="307777"/>
          </a:xfrm>
          <a:prstGeom prst="rect">
            <a:avLst/>
          </a:prstGeom>
          <a:noFill/>
        </p:spPr>
        <p:txBody>
          <a:bodyPr wrap="square">
            <a:spAutoFit/>
          </a:bodyPr>
          <a:lstStyle/>
          <a:p>
            <a:pPr algn="ctr"/>
            <a:r>
              <a:rPr lang="zh-CN" altLang="en-US" sz="1400" b="1" dirty="0">
                <a:effectLst/>
                <a:latin typeface="Helvetica" pitchFamily="2" charset="0"/>
              </a:rPr>
              <a:t>妊娠期高血压疾病的分类</a:t>
            </a:r>
          </a:p>
        </p:txBody>
      </p:sp>
    </p:spTree>
    <p:extLst>
      <p:ext uri="{BB962C8B-B14F-4D97-AF65-F5344CB8AC3E}">
        <p14:creationId xmlns:p14="http://schemas.microsoft.com/office/powerpoint/2010/main" val="34561056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3991618" y="1258760"/>
            <a:ext cx="935860" cy="843784"/>
            <a:chOff x="3720691" y="2824413"/>
            <a:chExt cx="1341120" cy="1209172"/>
          </a:xfrm>
        </p:grpSpPr>
        <p:sp>
          <p:nvSpPr>
            <p:cNvPr id="22"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3"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cxnSp>
        <p:nvCxnSpPr>
          <p:cNvPr id="25" name="直接连接符 24"/>
          <p:cNvCxnSpPr>
            <a:cxnSpLocks/>
          </p:cNvCxnSpPr>
          <p:nvPr/>
        </p:nvCxnSpPr>
        <p:spPr>
          <a:xfrm>
            <a:off x="4562533" y="2247330"/>
            <a:ext cx="6501707"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7" name="TextBox 503"/>
          <p:cNvSpPr txBox="1"/>
          <p:nvPr/>
        </p:nvSpPr>
        <p:spPr>
          <a:xfrm>
            <a:off x="4562533" y="2365416"/>
            <a:ext cx="2808918" cy="3285900"/>
          </a:xfrm>
          <a:prstGeom prst="rect">
            <a:avLst/>
          </a:prstGeom>
          <a:noFill/>
        </p:spPr>
        <p:txBody>
          <a:bodyPr wrap="square" rtlCol="0">
            <a:spAutoFit/>
          </a:bodyPr>
          <a:lstStyle/>
          <a:p>
            <a:pPr marL="0" lvl="0" indent="0" algn="just">
              <a:lnSpc>
                <a:spcPct val="150000"/>
              </a:lnSpc>
              <a:spcBef>
                <a:spcPts val="0"/>
              </a:spcBef>
              <a:buNone/>
            </a:pPr>
            <a:r>
              <a:rPr lang="zh-CN" altLang="zh-CN" sz="1400" b="1" dirty="0">
                <a:solidFill>
                  <a:srgbClr val="C00000"/>
                </a:solidFill>
                <a:latin typeface="微软雅黑" panose="020B0503020204020204" pitchFamily="34" charset="-122"/>
                <a:ea typeface="微软雅黑" panose="020B0503020204020204" pitchFamily="34" charset="-122"/>
              </a:rPr>
              <a:t>非重度高血压</a:t>
            </a:r>
            <a:r>
              <a:rPr lang="zh-CN" altLang="en-US" sz="1400" b="1" dirty="0">
                <a:solidFill>
                  <a:srgbClr val="C00000"/>
                </a:solidFill>
                <a:latin typeface="微软雅黑" panose="020B0503020204020204" pitchFamily="34" charset="-122"/>
                <a:ea typeface="微软雅黑" panose="020B0503020204020204" pitchFamily="34" charset="-122"/>
              </a:rPr>
              <a:t>孕妇</a:t>
            </a:r>
            <a:r>
              <a:rPr lang="zh-CN" altLang="zh-CN" sz="1400" b="1" dirty="0">
                <a:latin typeface="微软雅黑" panose="020B0503020204020204" pitchFamily="34" charset="-122"/>
                <a:ea typeface="微软雅黑" panose="020B0503020204020204" pitchFamily="34" charset="-122"/>
              </a:rPr>
              <a:t>：</a:t>
            </a:r>
            <a:endParaRPr lang="en-US" altLang="zh-CN" sz="1400" b="1" dirty="0">
              <a:latin typeface="微软雅黑" panose="020B0503020204020204" pitchFamily="34" charset="-122"/>
              <a:ea typeface="微软雅黑" panose="020B0503020204020204" pitchFamily="34" charset="-122"/>
            </a:endParaRPr>
          </a:p>
          <a:p>
            <a:pPr marL="285750" lvl="0" indent="-285750" algn="just">
              <a:lnSpc>
                <a:spcPct val="150000"/>
              </a:lnSpc>
              <a:spcBef>
                <a:spcPts val="0"/>
              </a:spcBef>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应启动降压治疗</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根据妊娠期间血压水平变化及时调整药物治疗方案</a:t>
            </a:r>
            <a:endParaRPr lang="en-US" altLang="zh-CN" sz="1400" dirty="0">
              <a:latin typeface="微软雅黑" panose="020B0503020204020204" pitchFamily="34" charset="-122"/>
              <a:ea typeface="微软雅黑" panose="020B0503020204020204" pitchFamily="34" charset="-122"/>
            </a:endParaRPr>
          </a:p>
          <a:p>
            <a:pPr marL="285750" lvl="0" indent="-285750" algn="just">
              <a:lnSpc>
                <a:spcPct val="150000"/>
              </a:lnSpc>
              <a:spcBef>
                <a:spcPts val="0"/>
              </a:spcBef>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原则上如</a:t>
            </a:r>
            <a:r>
              <a:rPr lang="zh-CN" altLang="zh-CN" sz="1400" b="1" dirty="0">
                <a:latin typeface="微软雅黑" panose="020B0503020204020204" pitchFamily="34" charset="-122"/>
                <a:ea typeface="微软雅黑" panose="020B0503020204020204" pitchFamily="34" charset="-122"/>
              </a:rPr>
              <a:t>中低剂量的单药治疗不能达标时</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应联合另外一种中低剂量药物治疗</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而非增加单药剂量</a:t>
            </a:r>
            <a:endParaRPr lang="en-US" altLang="zh-CN" sz="1400" dirty="0">
              <a:latin typeface="微软雅黑" panose="020B0503020204020204" pitchFamily="34" charset="-122"/>
              <a:ea typeface="微软雅黑" panose="020B0503020204020204" pitchFamily="34" charset="-122"/>
            </a:endParaRPr>
          </a:p>
          <a:p>
            <a:pPr marL="285750" lvl="0" indent="-285750" algn="just">
              <a:lnSpc>
                <a:spcPct val="150000"/>
              </a:lnSpc>
              <a:spcBef>
                <a:spcPts val="0"/>
              </a:spcBef>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需监测孕妇血压水平及尿蛋白变化情况及胎儿状况。</a:t>
            </a:r>
            <a:endParaRPr lang="zh-CN" altLang="en-US" sz="1400" dirty="0">
              <a:latin typeface="微软雅黑" panose="020B0503020204020204" pitchFamily="34" charset="-122"/>
              <a:ea typeface="微软雅黑" panose="020B0503020204020204" pitchFamily="34" charset="-122"/>
            </a:endParaRPr>
          </a:p>
        </p:txBody>
      </p:sp>
      <p:sp>
        <p:nvSpPr>
          <p:cNvPr id="29" name="Freeform 5"/>
          <p:cNvSpPr/>
          <p:nvPr/>
        </p:nvSpPr>
        <p:spPr bwMode="auto">
          <a:xfrm rot="1855731">
            <a:off x="680302" y="1223032"/>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cxnSp>
        <p:nvCxnSpPr>
          <p:cNvPr id="31" name="直接连接符 30"/>
          <p:cNvCxnSpPr>
            <a:cxnSpLocks/>
          </p:cNvCxnSpPr>
          <p:nvPr/>
        </p:nvCxnSpPr>
        <p:spPr>
          <a:xfrm>
            <a:off x="1120833" y="2249366"/>
            <a:ext cx="2676959"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2" name="TextBox 498"/>
          <p:cNvSpPr txBox="1"/>
          <p:nvPr/>
        </p:nvSpPr>
        <p:spPr>
          <a:xfrm>
            <a:off x="1576887" y="1700930"/>
            <a:ext cx="2031325" cy="369332"/>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b="1" dirty="0">
                <a:solidFill>
                  <a:srgbClr val="004582"/>
                </a:solidFill>
                <a:latin typeface="微软雅黑" panose="020B0503020204020204" pitchFamily="34" charset="-122"/>
                <a:ea typeface="微软雅黑" panose="020B0503020204020204" pitchFamily="34" charset="-122"/>
              </a:rPr>
              <a:t>降压时机及目标值</a:t>
            </a:r>
            <a:endParaRPr lang="zh-CN" altLang="en-US" sz="1799"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TextBox 503"/>
          <p:cNvSpPr txBox="1"/>
          <p:nvPr/>
        </p:nvSpPr>
        <p:spPr>
          <a:xfrm>
            <a:off x="1079974" y="2359097"/>
            <a:ext cx="2761339" cy="3609065"/>
          </a:xfrm>
          <a:prstGeom prst="rect">
            <a:avLst/>
          </a:prstGeom>
          <a:noFill/>
        </p:spPr>
        <p:txBody>
          <a:bodyPr wrap="square" rtlCol="0">
            <a:spAutoFit/>
          </a:bodyPr>
          <a:lstStyle/>
          <a:p>
            <a:pPr marL="285750" lvl="0" indent="-285750" algn="just">
              <a:lnSpc>
                <a:spcPct val="150000"/>
              </a:lnSpc>
              <a:spcBef>
                <a:spcPts val="0"/>
              </a:spcBef>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建议</a:t>
            </a:r>
            <a:r>
              <a:rPr lang="zh-CN" altLang="zh-CN" sz="1400" b="1" dirty="0">
                <a:latin typeface="微软雅黑" panose="020B0503020204020204" pitchFamily="34" charset="-122"/>
                <a:ea typeface="微软雅黑" panose="020B0503020204020204" pitchFamily="34" charset="-122"/>
              </a:rPr>
              <a:t>HDP患者诊室血压≥140/90mmHg</a:t>
            </a:r>
            <a:r>
              <a:rPr lang="zh-CN" altLang="en-US" sz="1400" b="1" dirty="0">
                <a:latin typeface="微软雅黑" panose="020B0503020204020204" pitchFamily="34" charset="-122"/>
                <a:ea typeface="微软雅黑" panose="020B0503020204020204" pitchFamily="34" charset="-122"/>
              </a:rPr>
              <a:t>时</a:t>
            </a:r>
            <a:r>
              <a:rPr lang="zh-CN" altLang="zh-CN" sz="1400" b="1" dirty="0">
                <a:latin typeface="微软雅黑" panose="020B0503020204020204" pitchFamily="34" charset="-122"/>
                <a:ea typeface="微软雅黑" panose="020B0503020204020204" pitchFamily="34" charset="-122"/>
              </a:rPr>
              <a:t>启动降压治疗。</a:t>
            </a:r>
          </a:p>
          <a:p>
            <a:pPr marL="285750" lvl="0" indent="-285750" algn="just">
              <a:lnSpc>
                <a:spcPct val="150000"/>
              </a:lnSpc>
              <a:spcBef>
                <a:spcPts val="0"/>
              </a:spcBef>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CHAP研究显示</a:t>
            </a:r>
            <a:r>
              <a:rPr lang="zh-CN" altLang="en-US" sz="1400"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严格降压组（&lt;140/90mmHg）与非严格降压组（&lt;160/105mmHg）相比</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母婴复合不良事件风险降低18%</a:t>
            </a:r>
            <a:r>
              <a:rPr lang="zh-CN"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lvl="0" indent="-285750" algn="just">
              <a:lnSpc>
                <a:spcPct val="150000"/>
              </a:lnSpc>
              <a:spcBef>
                <a:spcPts val="0"/>
              </a:spcBef>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降压治疗时血压不低于110/70mmHg。</a:t>
            </a:r>
          </a:p>
        </p:txBody>
      </p:sp>
      <p:sp>
        <p:nvSpPr>
          <p:cNvPr id="2" name="标题 1">
            <a:extLst>
              <a:ext uri="{FF2B5EF4-FFF2-40B4-BE49-F238E27FC236}">
                <a16:creationId xmlns:a16="http://schemas.microsoft.com/office/drawing/2014/main" id="{60A68C1E-BE4E-ACE5-CB62-B179B4F0C5E5}"/>
              </a:ext>
            </a:extLst>
          </p:cNvPr>
          <p:cNvSpPr txBox="1">
            <a:spLocks/>
          </p:cNvSpPr>
          <p:nvPr/>
        </p:nvSpPr>
        <p:spPr>
          <a:xfrm>
            <a:off x="17520" y="254438"/>
            <a:ext cx="12174480" cy="60175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妊娠期高血压疾病的降压治疗</a:t>
            </a:r>
          </a:p>
        </p:txBody>
      </p:sp>
      <p:pic>
        <p:nvPicPr>
          <p:cNvPr id="5" name="图形 4" descr="男医生 纯色填充">
            <a:extLst>
              <a:ext uri="{FF2B5EF4-FFF2-40B4-BE49-F238E27FC236}">
                <a16:creationId xmlns:a16="http://schemas.microsoft.com/office/drawing/2014/main" id="{ECD82869-9355-7478-EF94-3AADE43BF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7112" y="1255290"/>
            <a:ext cx="720576" cy="720576"/>
          </a:xfrm>
          <a:prstGeom prst="rect">
            <a:avLst/>
          </a:prstGeom>
        </p:spPr>
      </p:pic>
      <p:pic>
        <p:nvPicPr>
          <p:cNvPr id="7" name="图形 6" descr="听诊器 纯色填充">
            <a:extLst>
              <a:ext uri="{FF2B5EF4-FFF2-40B4-BE49-F238E27FC236}">
                <a16:creationId xmlns:a16="http://schemas.microsoft.com/office/drawing/2014/main" id="{29FB6A1E-F13A-2990-F286-FC4521B8CF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9682" y="1388079"/>
            <a:ext cx="625702" cy="625702"/>
          </a:xfrm>
          <a:prstGeom prst="rect">
            <a:avLst/>
          </a:prstGeom>
        </p:spPr>
      </p:pic>
      <p:sp>
        <p:nvSpPr>
          <p:cNvPr id="6" name="TextBox 498">
            <a:extLst>
              <a:ext uri="{FF2B5EF4-FFF2-40B4-BE49-F238E27FC236}">
                <a16:creationId xmlns:a16="http://schemas.microsoft.com/office/drawing/2014/main" id="{E8AD4DE6-3F94-82C1-1C3D-DCA751E8F018}"/>
              </a:ext>
            </a:extLst>
          </p:cNvPr>
          <p:cNvSpPr txBox="1"/>
          <p:nvPr/>
        </p:nvSpPr>
        <p:spPr>
          <a:xfrm>
            <a:off x="4933900" y="1700930"/>
            <a:ext cx="1569660" cy="369332"/>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b="1" dirty="0">
                <a:solidFill>
                  <a:srgbClr val="004582"/>
                </a:solidFill>
                <a:latin typeface="微软雅黑" panose="020B0503020204020204" pitchFamily="34" charset="-122"/>
                <a:ea typeface="微软雅黑" panose="020B0503020204020204" pitchFamily="34" charset="-122"/>
              </a:rPr>
              <a:t>药物降压治疗</a:t>
            </a:r>
            <a:endParaRPr lang="zh-CN" altLang="en-US" sz="1799"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框 9">
            <a:extLst>
              <a:ext uri="{FF2B5EF4-FFF2-40B4-BE49-F238E27FC236}">
                <a16:creationId xmlns:a16="http://schemas.microsoft.com/office/drawing/2014/main" id="{8B0ABDF5-F1F1-889B-A1C7-5E5E1BA92CA9}"/>
              </a:ext>
            </a:extLst>
          </p:cNvPr>
          <p:cNvSpPr txBox="1"/>
          <p:nvPr/>
        </p:nvSpPr>
        <p:spPr>
          <a:xfrm>
            <a:off x="6386560" y="1733567"/>
            <a:ext cx="3838756" cy="336695"/>
          </a:xfrm>
          <a:prstGeom prst="rect">
            <a:avLst/>
          </a:prstGeom>
          <a:noFill/>
        </p:spPr>
        <p:txBody>
          <a:bodyPr wrap="square">
            <a:spAutoFit/>
          </a:bodyPr>
          <a:lstStyle/>
          <a:p>
            <a:pPr marL="0" lvl="0" indent="0">
              <a:lnSpc>
                <a:spcPct val="150000"/>
              </a:lnSpc>
              <a:spcBef>
                <a:spcPts val="0"/>
              </a:spcBef>
              <a:buNone/>
            </a:pPr>
            <a:r>
              <a:rPr lang="zh-CN" altLang="zh-CN" sz="1200" b="1" dirty="0">
                <a:solidFill>
                  <a:srgbClr val="004582"/>
                </a:solidFill>
                <a:latin typeface="微软雅黑" panose="020B0503020204020204" pitchFamily="34" charset="-122"/>
                <a:ea typeface="微软雅黑" panose="020B0503020204020204" pitchFamily="34" charset="-122"/>
              </a:rPr>
              <a:t>非重度和重度高血压孕妇应采取不同的降压治疗策略</a:t>
            </a:r>
          </a:p>
        </p:txBody>
      </p:sp>
      <p:sp>
        <p:nvSpPr>
          <p:cNvPr id="11" name="TextBox 503">
            <a:extLst>
              <a:ext uri="{FF2B5EF4-FFF2-40B4-BE49-F238E27FC236}">
                <a16:creationId xmlns:a16="http://schemas.microsoft.com/office/drawing/2014/main" id="{B31AC116-F485-C5AB-6B44-222E6EAEA046}"/>
              </a:ext>
            </a:extLst>
          </p:cNvPr>
          <p:cNvSpPr txBox="1"/>
          <p:nvPr/>
        </p:nvSpPr>
        <p:spPr>
          <a:xfrm>
            <a:off x="7645771" y="2359097"/>
            <a:ext cx="3466255" cy="3899914"/>
          </a:xfrm>
          <a:prstGeom prst="rect">
            <a:avLst/>
          </a:prstGeom>
          <a:noFill/>
        </p:spPr>
        <p:txBody>
          <a:bodyPr wrap="square" rtlCol="0">
            <a:spAutoFit/>
          </a:bodyPr>
          <a:lstStyle/>
          <a:p>
            <a:pPr marL="0" lvl="0" indent="0" algn="just">
              <a:lnSpc>
                <a:spcPct val="150000"/>
              </a:lnSpc>
              <a:spcBef>
                <a:spcPts val="0"/>
              </a:spcBef>
              <a:buNone/>
            </a:pPr>
            <a:r>
              <a:rPr lang="zh-CN" altLang="zh-CN" sz="1400" b="1" dirty="0">
                <a:solidFill>
                  <a:srgbClr val="C00000"/>
                </a:solidFill>
                <a:latin typeface="微软雅黑" panose="020B0503020204020204" pitchFamily="34" charset="-122"/>
                <a:ea typeface="微软雅黑" panose="020B0503020204020204" pitchFamily="34" charset="-122"/>
              </a:rPr>
              <a:t>重度高血压</a:t>
            </a:r>
            <a:r>
              <a:rPr lang="zh-CN" altLang="en-US" sz="1400" b="1" dirty="0">
                <a:solidFill>
                  <a:srgbClr val="C00000"/>
                </a:solidFill>
                <a:latin typeface="微软雅黑" panose="020B0503020204020204" pitchFamily="34" charset="-122"/>
                <a:ea typeface="微软雅黑" panose="020B0503020204020204" pitchFamily="34" charset="-122"/>
              </a:rPr>
              <a:t>孕妇</a:t>
            </a:r>
            <a:r>
              <a:rPr lang="zh-CN" altLang="zh-CN" sz="1400" b="1" dirty="0">
                <a:latin typeface="微软雅黑" panose="020B0503020204020204" pitchFamily="34" charset="-122"/>
                <a:ea typeface="微软雅黑" panose="020B0503020204020204" pitchFamily="34" charset="-122"/>
              </a:rPr>
              <a:t>：</a:t>
            </a:r>
            <a:endParaRPr lang="en-US" altLang="zh-CN" sz="1400" b="1" dirty="0">
              <a:latin typeface="微软雅黑" panose="020B0503020204020204" pitchFamily="34" charset="-122"/>
              <a:ea typeface="微软雅黑" panose="020B0503020204020204" pitchFamily="34" charset="-122"/>
            </a:endParaRPr>
          </a:p>
          <a:p>
            <a:pPr marL="285750" lvl="0" indent="-285750" algn="just">
              <a:lnSpc>
                <a:spcPct val="150000"/>
              </a:lnSpc>
              <a:spcBef>
                <a:spcPts val="0"/>
              </a:spcBef>
              <a:buFont typeface="Arial" panose="020B0604020202020204" pitchFamily="34" charset="0"/>
              <a:buChar char="•"/>
            </a:pPr>
            <a:r>
              <a:rPr lang="zh-CN" altLang="zh-CN" sz="1400" b="1" dirty="0">
                <a:latin typeface="微软雅黑" panose="020B0503020204020204" pitchFamily="34" charset="-122"/>
                <a:ea typeface="微软雅黑" panose="020B0503020204020204" pitchFamily="34" charset="-122"/>
              </a:rPr>
              <a:t>需要紧急处理</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目标是最大程度降低母儿围产期并发症发生率和死亡率。</a:t>
            </a:r>
            <a:endParaRPr lang="en-US" altLang="zh-CN" sz="1400" b="1" dirty="0">
              <a:latin typeface="微软雅黑" panose="020B0503020204020204" pitchFamily="34" charset="-122"/>
              <a:ea typeface="微软雅黑" panose="020B0503020204020204" pitchFamily="34" charset="-122"/>
            </a:endParaRPr>
          </a:p>
          <a:p>
            <a:pPr marL="285750" lvl="0" indent="-285750" algn="just">
              <a:lnSpc>
                <a:spcPct val="150000"/>
              </a:lnSpc>
              <a:spcBef>
                <a:spcPts val="0"/>
              </a:spcBef>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rPr>
              <a:t>在严密监测母婴状态的前提下</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应明确降压治疗的持续时间、降压目标、药物选择和终止妊娠的指征。</a:t>
            </a:r>
            <a:endParaRPr lang="en-US" altLang="zh-CN" sz="1400" dirty="0">
              <a:latin typeface="微软雅黑" panose="020B0503020204020204" pitchFamily="34" charset="-122"/>
              <a:ea typeface="微软雅黑" panose="020B0503020204020204" pitchFamily="34" charset="-122"/>
            </a:endParaRPr>
          </a:p>
          <a:p>
            <a:pPr marL="285750" lvl="0" indent="-285750" algn="just">
              <a:lnSpc>
                <a:spcPct val="150000"/>
              </a:lnSpc>
              <a:spcBef>
                <a:spcPts val="0"/>
              </a:spcBef>
              <a:buFont typeface="Arial" panose="020B0604020202020204" pitchFamily="34" charset="0"/>
              <a:buChar char="•"/>
            </a:pPr>
            <a:r>
              <a:rPr lang="zh-CN" altLang="zh-CN" sz="1400" b="1" dirty="0">
                <a:latin typeface="微软雅黑" panose="020B0503020204020204" pitchFamily="34" charset="-122"/>
                <a:ea typeface="微软雅黑" panose="020B0503020204020204" pitchFamily="34" charset="-122"/>
              </a:rPr>
              <a:t>若孕妇发展为重度子痫前期或子痫</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应静脉使用硫酸镁作为一线药物预防/治疗子痫。当收缩压≥180mmHg或舒张压≥120mmHg时</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应按照高血压急症采取相应的处理措施。</a:t>
            </a:r>
          </a:p>
          <a:p>
            <a:pPr marL="171450" indent="-171450" algn="just">
              <a:lnSpc>
                <a:spcPct val="130000"/>
              </a:lnSpc>
              <a:buFont typeface="Arial" panose="020B0604020202020204" pitchFamily="34" charset="0"/>
              <a:buChar char="•"/>
            </a:pPr>
            <a:endParaRPr lang="zh-CN" altLang="en-US"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614559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1358621" y="2453447"/>
            <a:ext cx="670385" cy="604429"/>
            <a:chOff x="5424755" y="1340768"/>
            <a:chExt cx="670560" cy="604586"/>
          </a:xfrm>
        </p:grpSpPr>
        <p:grpSp>
          <p:nvGrpSpPr>
            <p:cNvPr id="51" name="组合 50"/>
            <p:cNvGrpSpPr/>
            <p:nvPr/>
          </p:nvGrpSpPr>
          <p:grpSpPr>
            <a:xfrm>
              <a:off x="5424755" y="1340768"/>
              <a:ext cx="670560" cy="604586"/>
              <a:chOff x="5424755" y="1340768"/>
              <a:chExt cx="670560" cy="604586"/>
            </a:xfrm>
          </p:grpSpPr>
          <p:grpSp>
            <p:nvGrpSpPr>
              <p:cNvPr id="53" name="组合 52"/>
              <p:cNvGrpSpPr/>
              <p:nvPr/>
            </p:nvGrpSpPr>
            <p:grpSpPr>
              <a:xfrm>
                <a:off x="5424755" y="1340768"/>
                <a:ext cx="670560" cy="604586"/>
                <a:chOff x="3720691" y="2824413"/>
                <a:chExt cx="1341120" cy="1209172"/>
              </a:xfrm>
            </p:grpSpPr>
            <p:sp>
              <p:nvSpPr>
                <p:cNvPr id="55"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56"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54"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52"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latin typeface="方正兰亭黑简体" panose="02000000000000000000" pitchFamily="2" charset="-122"/>
                  <a:ea typeface="方正兰亭黑简体" panose="02000000000000000000" pitchFamily="2" charset="-122"/>
                  <a:sym typeface="微软雅黑" panose="020B0503020204020204" pitchFamily="34" charset="-122"/>
                </a:rPr>
                <a:t>01</a:t>
              </a:r>
              <a:endParaRPr lang="zh-CN" altLang="en-US" sz="1999" b="1" dirty="0">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66" name="矩形 47"/>
          <p:cNvSpPr>
            <a:spLocks noChangeArrowheads="1"/>
          </p:cNvSpPr>
          <p:nvPr/>
        </p:nvSpPr>
        <p:spPr bwMode="auto">
          <a:xfrm>
            <a:off x="2398124" y="3216194"/>
            <a:ext cx="8364676" cy="874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50000"/>
              </a:lnSpc>
              <a:spcBef>
                <a:spcPts val="0"/>
              </a:spcBef>
              <a:buNone/>
            </a:pPr>
            <a:r>
              <a:rPr lang="zh-CN" altLang="zh-CN" sz="1800" dirty="0"/>
              <a:t>鼓励患者改变不良生活方式</a:t>
            </a:r>
            <a:r>
              <a:rPr lang="zh-CN" altLang="en-US" sz="1800" dirty="0"/>
              <a:t>，</a:t>
            </a:r>
            <a:r>
              <a:rPr lang="zh-CN" altLang="zh-CN" sz="1800" b="1" dirty="0"/>
              <a:t>血压≥160/100mmHg</a:t>
            </a:r>
            <a:r>
              <a:rPr lang="zh-CN" altLang="zh-CN" sz="1800" b="1" dirty="0">
                <a:solidFill>
                  <a:srgbClr val="C00000"/>
                </a:solidFill>
              </a:rPr>
              <a:t>不宜受孕</a:t>
            </a:r>
            <a:r>
              <a:rPr lang="zh-CN" altLang="zh-CN" sz="1800" b="1" dirty="0"/>
              <a:t>；</a:t>
            </a:r>
            <a:r>
              <a:rPr lang="zh-CN" altLang="zh-CN" sz="1800" dirty="0"/>
              <a:t>孕前超重者</a:t>
            </a:r>
            <a:r>
              <a:rPr lang="zh-CN" altLang="en-US" sz="1800" dirty="0"/>
              <a:t>，</a:t>
            </a:r>
            <a:r>
              <a:rPr lang="zh-CN" altLang="zh-CN" sz="1800" dirty="0"/>
              <a:t>应通过生活方式干预进行体重管理；</a:t>
            </a:r>
          </a:p>
        </p:txBody>
      </p:sp>
      <p:grpSp>
        <p:nvGrpSpPr>
          <p:cNvPr id="67" name="组合 66"/>
          <p:cNvGrpSpPr/>
          <p:nvPr/>
        </p:nvGrpSpPr>
        <p:grpSpPr>
          <a:xfrm>
            <a:off x="1360097" y="3400519"/>
            <a:ext cx="670385" cy="604429"/>
            <a:chOff x="5424755" y="1340768"/>
            <a:chExt cx="670560" cy="604586"/>
          </a:xfrm>
        </p:grpSpPr>
        <p:grpSp>
          <p:nvGrpSpPr>
            <p:cNvPr id="68" name="组合 67"/>
            <p:cNvGrpSpPr/>
            <p:nvPr/>
          </p:nvGrpSpPr>
          <p:grpSpPr>
            <a:xfrm>
              <a:off x="5424755" y="1340768"/>
              <a:ext cx="670560" cy="604586"/>
              <a:chOff x="5424755" y="1340768"/>
              <a:chExt cx="670560" cy="604586"/>
            </a:xfrm>
          </p:grpSpPr>
          <p:grpSp>
            <p:nvGrpSpPr>
              <p:cNvPr id="70" name="组合 69"/>
              <p:cNvGrpSpPr/>
              <p:nvPr/>
            </p:nvGrpSpPr>
            <p:grpSpPr>
              <a:xfrm>
                <a:off x="5424755" y="1340768"/>
                <a:ext cx="670560" cy="604586"/>
                <a:chOff x="3720691" y="2824413"/>
                <a:chExt cx="1341120" cy="1209172"/>
              </a:xfrm>
            </p:grpSpPr>
            <p:sp>
              <p:nvSpPr>
                <p:cNvPr id="72"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73"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71"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69"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latin typeface="方正兰亭黑简体" panose="02000000000000000000" pitchFamily="2" charset="-122"/>
                  <a:ea typeface="方正兰亭黑简体" panose="02000000000000000000" pitchFamily="2" charset="-122"/>
                  <a:sym typeface="微软雅黑" panose="020B0503020204020204" pitchFamily="34" charset="-122"/>
                </a:rPr>
                <a:t>02</a:t>
              </a:r>
              <a:endParaRPr lang="zh-CN" altLang="en-US" sz="1999" b="1" dirty="0">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grpSp>
        <p:nvGrpSpPr>
          <p:cNvPr id="76" name="组合 75"/>
          <p:cNvGrpSpPr/>
          <p:nvPr/>
        </p:nvGrpSpPr>
        <p:grpSpPr>
          <a:xfrm>
            <a:off x="1408809" y="4461249"/>
            <a:ext cx="670385" cy="604429"/>
            <a:chOff x="5424755" y="1340768"/>
            <a:chExt cx="670560" cy="604586"/>
          </a:xfrm>
        </p:grpSpPr>
        <p:grpSp>
          <p:nvGrpSpPr>
            <p:cNvPr id="77" name="组合 76"/>
            <p:cNvGrpSpPr/>
            <p:nvPr/>
          </p:nvGrpSpPr>
          <p:grpSpPr>
            <a:xfrm>
              <a:off x="5424755" y="1340768"/>
              <a:ext cx="670560" cy="604586"/>
              <a:chOff x="5424755" y="1340768"/>
              <a:chExt cx="670560" cy="604586"/>
            </a:xfrm>
          </p:grpSpPr>
          <p:grpSp>
            <p:nvGrpSpPr>
              <p:cNvPr id="79" name="组合 78"/>
              <p:cNvGrpSpPr/>
              <p:nvPr/>
            </p:nvGrpSpPr>
            <p:grpSpPr>
              <a:xfrm>
                <a:off x="5424755" y="1340768"/>
                <a:ext cx="670560" cy="604586"/>
                <a:chOff x="3720691" y="2824413"/>
                <a:chExt cx="1341120" cy="1209172"/>
              </a:xfrm>
            </p:grpSpPr>
            <p:sp>
              <p:nvSpPr>
                <p:cNvPr id="81"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82"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80"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78"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latin typeface="方正兰亭黑简体" panose="02000000000000000000" pitchFamily="2" charset="-122"/>
                  <a:ea typeface="方正兰亭黑简体" panose="02000000000000000000" pitchFamily="2" charset="-122"/>
                  <a:sym typeface="微软雅黑" panose="020B0503020204020204" pitchFamily="34" charset="-122"/>
                </a:rPr>
                <a:t>03</a:t>
              </a:r>
              <a:endParaRPr lang="zh-CN" altLang="en-US" sz="1999" b="1" dirty="0">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84" name="矩形 47"/>
          <p:cNvSpPr>
            <a:spLocks noChangeArrowheads="1"/>
          </p:cNvSpPr>
          <p:nvPr/>
        </p:nvSpPr>
        <p:spPr bwMode="auto">
          <a:xfrm>
            <a:off x="2417281" y="2453982"/>
            <a:ext cx="9116732" cy="45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lvl="0" indent="0">
              <a:lnSpc>
                <a:spcPct val="150000"/>
              </a:lnSpc>
              <a:spcBef>
                <a:spcPts val="0"/>
              </a:spcBef>
              <a:buNone/>
            </a:pPr>
            <a:r>
              <a:rPr lang="zh-CN" altLang="zh-CN" sz="1800" b="1" dirty="0">
                <a:solidFill>
                  <a:srgbClr val="C00000"/>
                </a:solidFill>
              </a:rPr>
              <a:t>了解血压控制效果</a:t>
            </a:r>
            <a:r>
              <a:rPr lang="zh-CN" altLang="en-US" sz="1800" b="1" dirty="0"/>
              <a:t>，</a:t>
            </a:r>
            <a:r>
              <a:rPr lang="zh-CN" altLang="zh-CN" sz="1800" dirty="0"/>
              <a:t>血糖、血脂、体重水平及烟酒嗜好等；</a:t>
            </a:r>
          </a:p>
        </p:txBody>
      </p:sp>
      <p:sp>
        <p:nvSpPr>
          <p:cNvPr id="93" name="矩形 47"/>
          <p:cNvSpPr>
            <a:spLocks noChangeArrowheads="1"/>
          </p:cNvSpPr>
          <p:nvPr/>
        </p:nvSpPr>
        <p:spPr bwMode="auto">
          <a:xfrm>
            <a:off x="2413931" y="5421089"/>
            <a:ext cx="8165234" cy="45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lvl="0" indent="0">
              <a:lnSpc>
                <a:spcPct val="150000"/>
              </a:lnSpc>
              <a:spcBef>
                <a:spcPts val="0"/>
              </a:spcBef>
              <a:buNone/>
            </a:pPr>
            <a:r>
              <a:rPr lang="zh-CN" altLang="zh-CN" sz="1800" dirty="0"/>
              <a:t>如需使用降压药</a:t>
            </a:r>
            <a:r>
              <a:rPr lang="zh-CN" altLang="en-US" sz="1800" dirty="0"/>
              <a:t>，</a:t>
            </a:r>
            <a:r>
              <a:rPr lang="zh-CN" altLang="zh-CN" sz="1800" b="1" dirty="0"/>
              <a:t>应</a:t>
            </a:r>
            <a:r>
              <a:rPr lang="zh-CN" altLang="zh-CN" sz="1800" b="1" dirty="0">
                <a:solidFill>
                  <a:srgbClr val="C00000"/>
                </a:solidFill>
              </a:rPr>
              <a:t>避免ACEI和ARB</a:t>
            </a:r>
            <a:r>
              <a:rPr lang="zh-CN" altLang="zh-CN" sz="1800" b="1" dirty="0"/>
              <a:t>。</a:t>
            </a:r>
          </a:p>
        </p:txBody>
      </p:sp>
      <p:cxnSp>
        <p:nvCxnSpPr>
          <p:cNvPr id="100" name="直接连接符 99"/>
          <p:cNvCxnSpPr>
            <a:cxnSpLocks/>
          </p:cNvCxnSpPr>
          <p:nvPr/>
        </p:nvCxnSpPr>
        <p:spPr>
          <a:xfrm>
            <a:off x="2497845" y="2938062"/>
            <a:ext cx="7997406" cy="0"/>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99">
            <a:extLst>
              <a:ext uri="{FF2B5EF4-FFF2-40B4-BE49-F238E27FC236}">
                <a16:creationId xmlns:a16="http://schemas.microsoft.com/office/drawing/2014/main" id="{EF3C9B23-1A2C-B61F-A47A-CA03B87A0D0F}"/>
              </a:ext>
            </a:extLst>
          </p:cNvPr>
          <p:cNvCxnSpPr/>
          <p:nvPr/>
        </p:nvCxnSpPr>
        <p:spPr>
          <a:xfrm>
            <a:off x="2417281" y="4070917"/>
            <a:ext cx="8165234" cy="0"/>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99">
            <a:extLst>
              <a:ext uri="{FF2B5EF4-FFF2-40B4-BE49-F238E27FC236}">
                <a16:creationId xmlns:a16="http://schemas.microsoft.com/office/drawing/2014/main" id="{2CA6AA72-D418-6D3F-FE77-985644D8A6AA}"/>
              </a:ext>
            </a:extLst>
          </p:cNvPr>
          <p:cNvCxnSpPr/>
          <p:nvPr/>
        </p:nvCxnSpPr>
        <p:spPr>
          <a:xfrm>
            <a:off x="2497845" y="5962583"/>
            <a:ext cx="8165234" cy="0"/>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D6C0CCC2-B8D1-CD2E-6D5F-8D0F207ED20B}"/>
              </a:ext>
            </a:extLst>
          </p:cNvPr>
          <p:cNvGrpSpPr/>
          <p:nvPr/>
        </p:nvGrpSpPr>
        <p:grpSpPr>
          <a:xfrm>
            <a:off x="10769205" y="2805553"/>
            <a:ext cx="258653" cy="233204"/>
            <a:chOff x="3720691" y="2824413"/>
            <a:chExt cx="1341120" cy="1209172"/>
          </a:xfrm>
        </p:grpSpPr>
        <p:sp>
          <p:nvSpPr>
            <p:cNvPr id="6" name="Freeform 5">
              <a:extLst>
                <a:ext uri="{FF2B5EF4-FFF2-40B4-BE49-F238E27FC236}">
                  <a16:creationId xmlns:a16="http://schemas.microsoft.com/office/drawing/2014/main" id="{D9DEA4E5-EBE2-B0C5-5290-72A1D99627E2}"/>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7" name="Freeform 5">
              <a:extLst>
                <a:ext uri="{FF2B5EF4-FFF2-40B4-BE49-F238E27FC236}">
                  <a16:creationId xmlns:a16="http://schemas.microsoft.com/office/drawing/2014/main" id="{9E9BE8BE-9C36-A7B8-2AA8-921692AAEF3E}"/>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grpSp>
        <p:nvGrpSpPr>
          <p:cNvPr id="8" name="组合 7">
            <a:extLst>
              <a:ext uri="{FF2B5EF4-FFF2-40B4-BE49-F238E27FC236}">
                <a16:creationId xmlns:a16="http://schemas.microsoft.com/office/drawing/2014/main" id="{BB940A82-EA4A-D218-E6F5-5FAF317A642A}"/>
              </a:ext>
            </a:extLst>
          </p:cNvPr>
          <p:cNvGrpSpPr/>
          <p:nvPr/>
        </p:nvGrpSpPr>
        <p:grpSpPr>
          <a:xfrm>
            <a:off x="10787505" y="3915462"/>
            <a:ext cx="258653" cy="233204"/>
            <a:chOff x="3720691" y="2824413"/>
            <a:chExt cx="1341120" cy="1209172"/>
          </a:xfrm>
        </p:grpSpPr>
        <p:sp>
          <p:nvSpPr>
            <p:cNvPr id="9" name="Freeform 5">
              <a:extLst>
                <a:ext uri="{FF2B5EF4-FFF2-40B4-BE49-F238E27FC236}">
                  <a16:creationId xmlns:a16="http://schemas.microsoft.com/office/drawing/2014/main" id="{E20CF592-C575-2166-35DB-8849DB0F1178}"/>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0" name="Freeform 5">
              <a:extLst>
                <a:ext uri="{FF2B5EF4-FFF2-40B4-BE49-F238E27FC236}">
                  <a16:creationId xmlns:a16="http://schemas.microsoft.com/office/drawing/2014/main" id="{78C0BFD7-ED21-F15C-A673-719D4DE3EA50}"/>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grpSp>
        <p:nvGrpSpPr>
          <p:cNvPr id="11" name="组合 10">
            <a:extLst>
              <a:ext uri="{FF2B5EF4-FFF2-40B4-BE49-F238E27FC236}">
                <a16:creationId xmlns:a16="http://schemas.microsoft.com/office/drawing/2014/main" id="{A2F1A08C-9187-C625-02B9-3FCC82719A13}"/>
              </a:ext>
            </a:extLst>
          </p:cNvPr>
          <p:cNvGrpSpPr/>
          <p:nvPr/>
        </p:nvGrpSpPr>
        <p:grpSpPr>
          <a:xfrm>
            <a:off x="10810746" y="5831952"/>
            <a:ext cx="258653" cy="233204"/>
            <a:chOff x="3720691" y="2824413"/>
            <a:chExt cx="1341120" cy="1209172"/>
          </a:xfrm>
        </p:grpSpPr>
        <p:sp>
          <p:nvSpPr>
            <p:cNvPr id="12" name="Freeform 5">
              <a:extLst>
                <a:ext uri="{FF2B5EF4-FFF2-40B4-BE49-F238E27FC236}">
                  <a16:creationId xmlns:a16="http://schemas.microsoft.com/office/drawing/2014/main" id="{9FA63C33-F474-A956-D56A-76A3F9FD7201}"/>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3" name="Freeform 5">
              <a:extLst>
                <a:ext uri="{FF2B5EF4-FFF2-40B4-BE49-F238E27FC236}">
                  <a16:creationId xmlns:a16="http://schemas.microsoft.com/office/drawing/2014/main" id="{A403BC44-B97E-ADB6-60BE-359AC4CBB618}"/>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14" name="标题 1">
            <a:extLst>
              <a:ext uri="{FF2B5EF4-FFF2-40B4-BE49-F238E27FC236}">
                <a16:creationId xmlns:a16="http://schemas.microsoft.com/office/drawing/2014/main" id="{D71EBCC4-C681-FE70-B644-A845765827EC}"/>
              </a:ext>
            </a:extLst>
          </p:cNvPr>
          <p:cNvSpPr txBox="1">
            <a:spLocks/>
          </p:cNvSpPr>
          <p:nvPr/>
        </p:nvSpPr>
        <p:spPr>
          <a:xfrm>
            <a:off x="17520" y="254438"/>
            <a:ext cx="12174480" cy="60175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sym typeface="+mn-ea"/>
              </a:rPr>
              <a:t>慢性高血压患者的孕前评估</a:t>
            </a:r>
            <a:endParaRPr lang="zh-CN" altLang="en-US" sz="3200" b="1" dirty="0">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368FE841-6910-EF3A-085F-D6C88B7C1AFB}"/>
              </a:ext>
            </a:extLst>
          </p:cNvPr>
          <p:cNvGrpSpPr/>
          <p:nvPr/>
        </p:nvGrpSpPr>
        <p:grpSpPr>
          <a:xfrm>
            <a:off x="1395780" y="5421944"/>
            <a:ext cx="670385" cy="604429"/>
            <a:chOff x="5424755" y="1340768"/>
            <a:chExt cx="670560" cy="604586"/>
          </a:xfrm>
        </p:grpSpPr>
        <p:grpSp>
          <p:nvGrpSpPr>
            <p:cNvPr id="16" name="组合 15">
              <a:extLst>
                <a:ext uri="{FF2B5EF4-FFF2-40B4-BE49-F238E27FC236}">
                  <a16:creationId xmlns:a16="http://schemas.microsoft.com/office/drawing/2014/main" id="{ACA708ED-9487-B24C-428F-77D8F48EF297}"/>
                </a:ext>
              </a:extLst>
            </p:cNvPr>
            <p:cNvGrpSpPr/>
            <p:nvPr/>
          </p:nvGrpSpPr>
          <p:grpSpPr>
            <a:xfrm>
              <a:off x="5424755" y="1340768"/>
              <a:ext cx="670560" cy="604586"/>
              <a:chOff x="5424755" y="1340768"/>
              <a:chExt cx="670560" cy="604586"/>
            </a:xfrm>
          </p:grpSpPr>
          <p:grpSp>
            <p:nvGrpSpPr>
              <p:cNvPr id="18" name="组合 17">
                <a:extLst>
                  <a:ext uri="{FF2B5EF4-FFF2-40B4-BE49-F238E27FC236}">
                    <a16:creationId xmlns:a16="http://schemas.microsoft.com/office/drawing/2014/main" id="{E65446D9-8315-4939-1672-175C304EBD3A}"/>
                  </a:ext>
                </a:extLst>
              </p:cNvPr>
              <p:cNvGrpSpPr/>
              <p:nvPr/>
            </p:nvGrpSpPr>
            <p:grpSpPr>
              <a:xfrm>
                <a:off x="5424755" y="1340768"/>
                <a:ext cx="670560" cy="604586"/>
                <a:chOff x="3720691" y="2824413"/>
                <a:chExt cx="1341120" cy="1209172"/>
              </a:xfrm>
            </p:grpSpPr>
            <p:sp>
              <p:nvSpPr>
                <p:cNvPr id="20" name="Freeform 5">
                  <a:extLst>
                    <a:ext uri="{FF2B5EF4-FFF2-40B4-BE49-F238E27FC236}">
                      <a16:creationId xmlns:a16="http://schemas.microsoft.com/office/drawing/2014/main" id="{2F499DFD-8500-D29F-EC41-6EB727DBA6C8}"/>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1" name="Freeform 5">
                  <a:extLst>
                    <a:ext uri="{FF2B5EF4-FFF2-40B4-BE49-F238E27FC236}">
                      <a16:creationId xmlns:a16="http://schemas.microsoft.com/office/drawing/2014/main" id="{44A259BD-135E-6D27-4F61-62BFE41B07B0}"/>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19" name="Freeform 5">
                <a:extLst>
                  <a:ext uri="{FF2B5EF4-FFF2-40B4-BE49-F238E27FC236}">
                    <a16:creationId xmlns:a16="http://schemas.microsoft.com/office/drawing/2014/main" id="{FF310815-D063-2347-16F7-9C1EF61E40E6}"/>
                  </a:ext>
                </a:extLst>
              </p:cNvPr>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17" name="TextBox 7">
              <a:extLst>
                <a:ext uri="{FF2B5EF4-FFF2-40B4-BE49-F238E27FC236}">
                  <a16:creationId xmlns:a16="http://schemas.microsoft.com/office/drawing/2014/main" id="{573BD411-E816-D5F8-451A-4C9FBCC85E1A}"/>
                </a:ext>
              </a:extLst>
            </p:cNvPr>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latin typeface="方正兰亭黑简体" panose="02000000000000000000" pitchFamily="2" charset="-122"/>
                  <a:ea typeface="方正兰亭黑简体" panose="02000000000000000000" pitchFamily="2" charset="-122"/>
                  <a:sym typeface="微软雅黑" panose="020B0503020204020204" pitchFamily="34" charset="-122"/>
                </a:rPr>
                <a:t>04</a:t>
              </a:r>
              <a:endParaRPr lang="zh-CN" altLang="en-US" sz="1999" b="1" dirty="0">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cxnSp>
        <p:nvCxnSpPr>
          <p:cNvPr id="22" name="直接连接符 99">
            <a:extLst>
              <a:ext uri="{FF2B5EF4-FFF2-40B4-BE49-F238E27FC236}">
                <a16:creationId xmlns:a16="http://schemas.microsoft.com/office/drawing/2014/main" id="{4AB205D6-4AF2-B4E5-27D1-C85F23057519}"/>
              </a:ext>
            </a:extLst>
          </p:cNvPr>
          <p:cNvCxnSpPr/>
          <p:nvPr/>
        </p:nvCxnSpPr>
        <p:spPr>
          <a:xfrm>
            <a:off x="2497845" y="5156116"/>
            <a:ext cx="8165234" cy="0"/>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sp>
        <p:nvSpPr>
          <p:cNvPr id="23" name="矩形 47">
            <a:extLst>
              <a:ext uri="{FF2B5EF4-FFF2-40B4-BE49-F238E27FC236}">
                <a16:creationId xmlns:a16="http://schemas.microsoft.com/office/drawing/2014/main" id="{1EF1EF17-1CA0-0D23-F81B-BE956EC5C9FB}"/>
              </a:ext>
            </a:extLst>
          </p:cNvPr>
          <p:cNvSpPr>
            <a:spLocks noChangeArrowheads="1"/>
          </p:cNvSpPr>
          <p:nvPr/>
        </p:nvSpPr>
        <p:spPr bwMode="auto">
          <a:xfrm>
            <a:off x="2417281" y="4426352"/>
            <a:ext cx="8165234" cy="77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buNone/>
            </a:pPr>
            <a:r>
              <a:rPr lang="zh-CN" altLang="zh-CN" sz="1800" b="1" dirty="0"/>
              <a:t>对于</a:t>
            </a:r>
            <a:r>
              <a:rPr lang="zh-CN" altLang="zh-CN" sz="1800" b="1" dirty="0">
                <a:solidFill>
                  <a:srgbClr val="C00000"/>
                </a:solidFill>
              </a:rPr>
              <a:t>30岁之前确诊高血压</a:t>
            </a:r>
            <a:r>
              <a:rPr lang="zh-CN" altLang="zh-CN" sz="1800" b="1" dirty="0"/>
              <a:t>和/或血压控制不良的患者</a:t>
            </a:r>
            <a:r>
              <a:rPr lang="zh-CN" altLang="en-US" sz="1800" b="1" dirty="0"/>
              <a:t>，</a:t>
            </a:r>
            <a:r>
              <a:rPr lang="zh-CN" altLang="zh-CN" sz="1800" b="1" dirty="0"/>
              <a:t>应充分评估继发性高血压的潜在风险</a:t>
            </a:r>
            <a:r>
              <a:rPr lang="zh-CN" altLang="en-US" sz="1800" dirty="0"/>
              <a:t>，</a:t>
            </a:r>
            <a:r>
              <a:rPr lang="zh-CN" altLang="zh-CN" sz="1800" dirty="0"/>
              <a:t>必要时可由多学科会诊共同排查继发性高血压；</a:t>
            </a:r>
          </a:p>
        </p:txBody>
      </p:sp>
      <p:sp>
        <p:nvSpPr>
          <p:cNvPr id="24" name="矩形 23">
            <a:extLst>
              <a:ext uri="{FF2B5EF4-FFF2-40B4-BE49-F238E27FC236}">
                <a16:creationId xmlns:a16="http://schemas.microsoft.com/office/drawing/2014/main" id="{E4ED2B21-1F05-1C33-1658-206A431F05E3}"/>
              </a:ext>
            </a:extLst>
          </p:cNvPr>
          <p:cNvSpPr/>
          <p:nvPr/>
        </p:nvSpPr>
        <p:spPr>
          <a:xfrm>
            <a:off x="0" y="1211749"/>
            <a:ext cx="12192000" cy="914704"/>
          </a:xfrm>
          <a:prstGeom prst="rect">
            <a:avLst/>
          </a:prstGeom>
          <a:solidFill>
            <a:schemeClr val="bg1">
              <a:lumMod val="95000"/>
            </a:schemeClr>
          </a:solidFill>
        </p:spPr>
        <p:txBody>
          <a:bodyPr wrap="square" lIns="360000" rIns="360000" anchor="ctr">
            <a:noAutofit/>
          </a:bodyPr>
          <a:lstStyle/>
          <a:p>
            <a:pPr algn="ctr">
              <a:lnSpc>
                <a:spcPct val="150000"/>
              </a:lnSpc>
            </a:pPr>
            <a:r>
              <a:rPr lang="zh-CN" altLang="en-US" sz="1400" b="1" spc="10" dirty="0">
                <a:latin typeface="微软雅黑" panose="020B0503020204020204" pitchFamily="34" charset="-122"/>
                <a:ea typeface="微软雅黑" panose="020B0503020204020204" pitchFamily="34" charset="-122"/>
                <a:cs typeface="Times New Roman" panose="02020603050405020304" pitchFamily="18" charset="0"/>
              </a:rPr>
              <a:t>在慢性高血压患者中，原发性高血压占</a:t>
            </a:r>
            <a:r>
              <a:rPr lang="en-US" altLang="zh-CN" sz="1400" b="1" spc="10" dirty="0">
                <a:latin typeface="微软雅黑" panose="020B0503020204020204" pitchFamily="34" charset="-122"/>
                <a:ea typeface="微软雅黑" panose="020B0503020204020204" pitchFamily="34" charset="-122"/>
                <a:cs typeface="Times New Roman" panose="02020603050405020304" pitchFamily="18" charset="0"/>
              </a:rPr>
              <a:t>86%~89%</a:t>
            </a:r>
            <a:r>
              <a:rPr lang="zh-CN" altLang="en-US" sz="1400" b="1" spc="10" dirty="0">
                <a:latin typeface="微软雅黑" panose="020B0503020204020204" pitchFamily="34" charset="-122"/>
                <a:ea typeface="微软雅黑" panose="020B0503020204020204" pitchFamily="34" charset="-122"/>
                <a:cs typeface="Times New Roman" panose="02020603050405020304" pitchFamily="18" charset="0"/>
              </a:rPr>
              <a:t>，其余为继发性高血压。</a:t>
            </a:r>
          </a:p>
        </p:txBody>
      </p:sp>
      <p:grpSp>
        <p:nvGrpSpPr>
          <p:cNvPr id="25" name="组合 24">
            <a:extLst>
              <a:ext uri="{FF2B5EF4-FFF2-40B4-BE49-F238E27FC236}">
                <a16:creationId xmlns:a16="http://schemas.microsoft.com/office/drawing/2014/main" id="{20AC3D5F-2C22-7A03-3175-05213BAAFC88}"/>
              </a:ext>
            </a:extLst>
          </p:cNvPr>
          <p:cNvGrpSpPr/>
          <p:nvPr/>
        </p:nvGrpSpPr>
        <p:grpSpPr>
          <a:xfrm>
            <a:off x="10787504" y="5025371"/>
            <a:ext cx="258653" cy="233204"/>
            <a:chOff x="3720691" y="2824413"/>
            <a:chExt cx="1341120" cy="1209172"/>
          </a:xfrm>
        </p:grpSpPr>
        <p:sp>
          <p:nvSpPr>
            <p:cNvPr id="26" name="Freeform 5">
              <a:extLst>
                <a:ext uri="{FF2B5EF4-FFF2-40B4-BE49-F238E27FC236}">
                  <a16:creationId xmlns:a16="http://schemas.microsoft.com/office/drawing/2014/main" id="{9078EAC0-2882-7B08-5BE5-0052908A00E7}"/>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7" name="Freeform 5">
              <a:extLst>
                <a:ext uri="{FF2B5EF4-FFF2-40B4-BE49-F238E27FC236}">
                  <a16:creationId xmlns:a16="http://schemas.microsoft.com/office/drawing/2014/main" id="{18AAE448-B5BA-5401-3DC6-D12EF80FF2DC}"/>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51402730"/>
              </p:ext>
            </p:extLst>
          </p:nvPr>
        </p:nvGraphicFramePr>
        <p:xfrm>
          <a:off x="577398" y="1320191"/>
          <a:ext cx="10629161" cy="3647351"/>
        </p:xfrm>
        <a:graphic>
          <a:graphicData uri="http://schemas.openxmlformats.org/drawingml/2006/table">
            <a:tbl>
              <a:tblPr firstRow="1" bandRow="1">
                <a:tableStyleId>{69012ECD-51FC-41F1-AA8D-1B2483CD663E}</a:tableStyleId>
              </a:tblPr>
              <a:tblGrid>
                <a:gridCol w="1830521">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4013200">
                  <a:extLst>
                    <a:ext uri="{9D8B030D-6E8A-4147-A177-3AD203B41FA5}">
                      <a16:colId xmlns:a16="http://schemas.microsoft.com/office/drawing/2014/main" val="20002"/>
                    </a:ext>
                  </a:extLst>
                </a:gridCol>
                <a:gridCol w="2590880">
                  <a:extLst>
                    <a:ext uri="{9D8B030D-6E8A-4147-A177-3AD203B41FA5}">
                      <a16:colId xmlns:a16="http://schemas.microsoft.com/office/drawing/2014/main" val="3692994218"/>
                    </a:ext>
                  </a:extLst>
                </a:gridCol>
              </a:tblGrid>
              <a:tr h="785627">
                <a:tc>
                  <a:txBody>
                    <a:bodyPr/>
                    <a:lstStyle/>
                    <a:p>
                      <a:pPr algn="ctr">
                        <a:lnSpc>
                          <a:spcPct val="150000"/>
                        </a:lnSpc>
                      </a:pPr>
                      <a:r>
                        <a:rPr lang="zh-CN" altLang="en-US" sz="2000" kern="0" dirty="0">
                          <a:solidFill>
                            <a:schemeClr val="bg1"/>
                          </a:solidFill>
                          <a:effectLst/>
                          <a:latin typeface="Microsoft YaHei" panose="020B0503020204020204" pitchFamily="34" charset="-122"/>
                          <a:ea typeface="Microsoft YaHei" panose="020B0503020204020204" pitchFamily="34" charset="-122"/>
                        </a:rPr>
                        <a:t>药物名称</a:t>
                      </a:r>
                      <a:endParaRPr lang="zh-CN" sz="20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solidFill>
                      <a:srgbClr val="004582"/>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2000" b="1" dirty="0">
                          <a:solidFill>
                            <a:schemeClr val="bg1"/>
                          </a:solidFill>
                          <a:effectLst/>
                          <a:latin typeface="Microsoft YaHei" panose="020B0503020204020204" pitchFamily="34" charset="-122"/>
                          <a:ea typeface="Microsoft YaHei" panose="020B0503020204020204" pitchFamily="34" charset="-122"/>
                        </a:rPr>
                        <a:t>降压机制</a:t>
                      </a:r>
                    </a:p>
                  </a:txBody>
                  <a:tcPr marL="108000" marR="108000" marT="36000" marB="36000" anchor="ctr">
                    <a:solidFill>
                      <a:srgbClr val="004582"/>
                    </a:solidFill>
                  </a:tcPr>
                </a:tc>
                <a:tc>
                  <a:txBody>
                    <a:bodyPr/>
                    <a:lstStyle/>
                    <a:p>
                      <a:pPr algn="ctr">
                        <a:lnSpc>
                          <a:spcPct val="150000"/>
                        </a:lnSpc>
                      </a:pPr>
                      <a:r>
                        <a:rPr lang="zh-CN" altLang="en-US" sz="2000" kern="0" dirty="0">
                          <a:solidFill>
                            <a:schemeClr val="bg1"/>
                          </a:solidFill>
                          <a:effectLst/>
                          <a:latin typeface="Microsoft YaHei" panose="020B0503020204020204" pitchFamily="34" charset="-122"/>
                          <a:ea typeface="Microsoft YaHei" panose="020B0503020204020204" pitchFamily="34" charset="-122"/>
                        </a:rPr>
                        <a:t>常用剂量</a:t>
                      </a:r>
                      <a:endParaRPr lang="zh-CN" sz="20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solidFill>
                      <a:srgbClr val="004582"/>
                    </a:solidFill>
                  </a:tcPr>
                </a:tc>
                <a:tc>
                  <a:txBody>
                    <a:bodyPr/>
                    <a:lstStyle/>
                    <a:p>
                      <a:pPr algn="ctr">
                        <a:lnSpc>
                          <a:spcPct val="150000"/>
                        </a:lnSpc>
                      </a:pPr>
                      <a:r>
                        <a:rPr lang="zh-CN" altLang="en-US" sz="2000" kern="100" dirty="0">
                          <a:solidFill>
                            <a:schemeClr val="bg1"/>
                          </a:solidFill>
                          <a:effectLst/>
                          <a:latin typeface="Microsoft YaHei" panose="020B0503020204020204" pitchFamily="34" charset="-122"/>
                          <a:ea typeface="Microsoft YaHei" panose="020B0503020204020204" pitchFamily="34" charset="-122"/>
                        </a:rPr>
                        <a:t>不良反应</a:t>
                      </a:r>
                      <a:endParaRPr lang="zh-CN" sz="20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solidFill>
                      <a:srgbClr val="004582"/>
                    </a:solidFill>
                  </a:tcPr>
                </a:tc>
                <a:extLst>
                  <a:ext uri="{0D108BD9-81ED-4DB2-BD59-A6C34878D82A}">
                    <a16:rowId xmlns:a16="http://schemas.microsoft.com/office/drawing/2014/main" val="10000"/>
                  </a:ext>
                </a:extLst>
              </a:tr>
              <a:tr h="1004210">
                <a:tc>
                  <a:txBody>
                    <a:bodyPr/>
                    <a:lstStyle/>
                    <a:p>
                      <a:pPr algn="ctr">
                        <a:lnSpc>
                          <a:spcPct val="100000"/>
                        </a:lnSpc>
                      </a:pP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zh-CN" sz="1600" b="0" kern="0" dirty="0">
                          <a:solidFill>
                            <a:schemeClr val="tx1"/>
                          </a:solidFill>
                          <a:effectLst/>
                          <a:latin typeface="Microsoft YaHei" panose="020B0503020204020204" pitchFamily="34" charset="-122"/>
                          <a:ea typeface="Microsoft YaHei" panose="020B0503020204020204" pitchFamily="34" charset="-122"/>
                        </a:rPr>
                        <a:t>拉贝洛尔</a:t>
                      </a:r>
                      <a:endParaRPr lang="zh-CN" sz="20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108000" anchor="ctr"/>
                </a:tc>
                <a:tc>
                  <a:txBody>
                    <a:bodyPr/>
                    <a:lstStyle/>
                    <a:p>
                      <a:pPr algn="ctr">
                        <a:lnSpc>
                          <a:spcPct val="100000"/>
                        </a:lnSpc>
                      </a:pPr>
                      <a:endParaRPr lang="en-US"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en-US" sz="1600" b="0" kern="0" dirty="0">
                          <a:solidFill>
                            <a:schemeClr val="tx1"/>
                          </a:solidFill>
                          <a:effectLst/>
                          <a:latin typeface="Microsoft YaHei" panose="020B0503020204020204" pitchFamily="34" charset="-122"/>
                          <a:ea typeface="Microsoft YaHei" panose="020B0503020204020204" pitchFamily="34" charset="-122"/>
                        </a:rPr>
                        <a:t>α</a:t>
                      </a:r>
                      <a:r>
                        <a:rPr lang="zh-CN" sz="1600" b="0" kern="0" dirty="0">
                          <a:solidFill>
                            <a:schemeClr val="tx1"/>
                          </a:solidFill>
                          <a:effectLst/>
                          <a:latin typeface="Microsoft YaHei" panose="020B0503020204020204" pitchFamily="34" charset="-122"/>
                          <a:ea typeface="Microsoft YaHei" panose="020B0503020204020204" pitchFamily="34" charset="-122"/>
                        </a:rPr>
                        <a:t>、</a:t>
                      </a:r>
                      <a:r>
                        <a:rPr lang="en-US" sz="1600" b="0" kern="0" dirty="0">
                          <a:solidFill>
                            <a:schemeClr val="tx1"/>
                          </a:solidFill>
                          <a:effectLst/>
                          <a:latin typeface="Microsoft YaHei" panose="020B0503020204020204" pitchFamily="34" charset="-122"/>
                          <a:ea typeface="Microsoft YaHei" panose="020B0503020204020204" pitchFamily="34" charset="-122"/>
                        </a:rPr>
                        <a:t>β</a:t>
                      </a:r>
                      <a:r>
                        <a:rPr lang="zh-CN" sz="1600" b="0" kern="0" dirty="0">
                          <a:solidFill>
                            <a:schemeClr val="tx1"/>
                          </a:solidFill>
                          <a:effectLst/>
                          <a:latin typeface="Microsoft YaHei" panose="020B0503020204020204" pitchFamily="34" charset="-122"/>
                          <a:ea typeface="Microsoft YaHei" panose="020B0503020204020204" pitchFamily="34" charset="-122"/>
                        </a:rPr>
                        <a:t>受体阻滞剂</a:t>
                      </a:r>
                      <a:endParaRPr lang="zh-CN" sz="20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108000" anchor="ctr"/>
                </a:tc>
                <a:tc>
                  <a:txBody>
                    <a:bodyPr/>
                    <a:lstStyle/>
                    <a:p>
                      <a:pPr algn="ctr">
                        <a:lnSpc>
                          <a:spcPct val="100000"/>
                        </a:lnSpc>
                      </a:pPr>
                      <a:endParaRPr lang="en-US"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en-US" sz="1600" b="0" kern="0" dirty="0">
                          <a:solidFill>
                            <a:schemeClr val="tx1"/>
                          </a:solidFill>
                          <a:effectLst/>
                          <a:latin typeface="Microsoft YaHei" panose="020B0503020204020204" pitchFamily="34" charset="-122"/>
                          <a:ea typeface="Microsoft YaHei" panose="020B0503020204020204" pitchFamily="34" charset="-122"/>
                        </a:rPr>
                        <a:t>50</a:t>
                      </a:r>
                      <a:r>
                        <a:rPr lang="en-US" altLang="zh-CN" sz="1600" b="0" kern="0" dirty="0">
                          <a:solidFill>
                            <a:schemeClr val="tx1"/>
                          </a:solidFill>
                          <a:effectLst/>
                          <a:latin typeface="Microsoft YaHei" panose="020B0503020204020204" pitchFamily="34" charset="-122"/>
                          <a:ea typeface="Microsoft YaHei" panose="020B0503020204020204" pitchFamily="34" charset="-122"/>
                        </a:rPr>
                        <a:t>~</a:t>
                      </a:r>
                      <a:r>
                        <a:rPr lang="en-US" sz="1600" b="0" kern="0" dirty="0">
                          <a:solidFill>
                            <a:schemeClr val="tx1"/>
                          </a:solidFill>
                          <a:effectLst/>
                          <a:latin typeface="Microsoft YaHei" panose="020B0503020204020204" pitchFamily="34" charset="-122"/>
                          <a:ea typeface="Microsoft YaHei" panose="020B0503020204020204" pitchFamily="34" charset="-122"/>
                        </a:rPr>
                        <a:t>150 mg</a:t>
                      </a:r>
                      <a:r>
                        <a:rPr lang="zh-CN" altLang="en-US" sz="1600" b="0" kern="0" dirty="0">
                          <a:solidFill>
                            <a:schemeClr val="tx1"/>
                          </a:solidFill>
                          <a:effectLst/>
                          <a:latin typeface="Microsoft YaHei" panose="020B0503020204020204" pitchFamily="34" charset="-122"/>
                          <a:ea typeface="Microsoft YaHei" panose="020B0503020204020204" pitchFamily="34" charset="-122"/>
                        </a:rPr>
                        <a:t>，</a:t>
                      </a:r>
                      <a:r>
                        <a:rPr lang="zh-CN" sz="1600" b="0" kern="0" dirty="0">
                          <a:solidFill>
                            <a:schemeClr val="tx1"/>
                          </a:solidFill>
                          <a:effectLst/>
                          <a:latin typeface="Microsoft YaHei" panose="020B0503020204020204" pitchFamily="34" charset="-122"/>
                          <a:ea typeface="Microsoft YaHei" panose="020B0503020204020204" pitchFamily="34" charset="-122"/>
                        </a:rPr>
                        <a:t>每日</a:t>
                      </a:r>
                      <a:r>
                        <a:rPr lang="en-US" sz="1600" b="0" kern="0" dirty="0">
                          <a:solidFill>
                            <a:schemeClr val="tx1"/>
                          </a:solidFill>
                          <a:effectLst/>
                          <a:latin typeface="Microsoft YaHei" panose="020B0503020204020204" pitchFamily="34" charset="-122"/>
                          <a:ea typeface="Microsoft YaHei" panose="020B0503020204020204" pitchFamily="34" charset="-122"/>
                        </a:rPr>
                        <a:t>3</a:t>
                      </a:r>
                      <a:r>
                        <a:rPr lang="en-US" altLang="zh-CN" sz="1600" b="0" kern="0" dirty="0">
                          <a:solidFill>
                            <a:schemeClr val="tx1"/>
                          </a:solidFill>
                          <a:effectLst/>
                          <a:latin typeface="Microsoft YaHei" panose="020B0503020204020204" pitchFamily="34" charset="-122"/>
                          <a:ea typeface="Microsoft YaHei" panose="020B0503020204020204" pitchFamily="34" charset="-122"/>
                        </a:rPr>
                        <a:t>~</a:t>
                      </a:r>
                      <a:r>
                        <a:rPr lang="en-US" sz="1600" b="0" kern="0" dirty="0">
                          <a:solidFill>
                            <a:schemeClr val="tx1"/>
                          </a:solidFill>
                          <a:effectLst/>
                          <a:latin typeface="Microsoft YaHei" panose="020B0503020204020204" pitchFamily="34" charset="-122"/>
                          <a:ea typeface="Microsoft YaHei" panose="020B0503020204020204" pitchFamily="34" charset="-122"/>
                        </a:rPr>
                        <a:t>4</a:t>
                      </a:r>
                      <a:r>
                        <a:rPr lang="zh-CN" sz="1600" b="0" kern="0" dirty="0">
                          <a:solidFill>
                            <a:schemeClr val="tx1"/>
                          </a:solidFill>
                          <a:effectLst/>
                          <a:latin typeface="Microsoft YaHei" panose="020B0503020204020204" pitchFamily="34" charset="-122"/>
                          <a:ea typeface="Microsoft YaHei" panose="020B0503020204020204" pitchFamily="34" charset="-122"/>
                        </a:rPr>
                        <a:t>次</a:t>
                      </a:r>
                      <a:r>
                        <a:rPr lang="zh-CN" altLang="en-US" sz="1600" b="0" kern="0" dirty="0">
                          <a:solidFill>
                            <a:schemeClr val="tx1"/>
                          </a:solidFill>
                          <a:effectLst/>
                          <a:latin typeface="Microsoft YaHei" panose="020B0503020204020204" pitchFamily="34" charset="-122"/>
                          <a:ea typeface="Microsoft YaHei" panose="020B0503020204020204" pitchFamily="34" charset="-122"/>
                        </a:rPr>
                        <a:t>，</a:t>
                      </a: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zh-CN" sz="1600" b="0" kern="0" dirty="0">
                          <a:solidFill>
                            <a:schemeClr val="tx1"/>
                          </a:solidFill>
                          <a:effectLst/>
                          <a:latin typeface="Microsoft YaHei" panose="020B0503020204020204" pitchFamily="34" charset="-122"/>
                          <a:ea typeface="Microsoft YaHei" panose="020B0503020204020204" pitchFamily="34" charset="-122"/>
                        </a:rPr>
                        <a:t>最大剂量</a:t>
                      </a:r>
                      <a:r>
                        <a:rPr lang="en-US" sz="1600" b="0" kern="0" dirty="0">
                          <a:solidFill>
                            <a:schemeClr val="tx1"/>
                          </a:solidFill>
                          <a:effectLst/>
                          <a:latin typeface="Microsoft YaHei" panose="020B0503020204020204" pitchFamily="34" charset="-122"/>
                          <a:ea typeface="Microsoft YaHei" panose="020B0503020204020204" pitchFamily="34" charset="-122"/>
                        </a:rPr>
                        <a:t>600 mg/d</a:t>
                      </a:r>
                      <a:endParaRPr lang="zh-CN" sz="20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108000" anchor="ctr"/>
                </a:tc>
                <a:tc>
                  <a:txBody>
                    <a:bodyPr/>
                    <a:lstStyle/>
                    <a:p>
                      <a:pPr algn="ctr">
                        <a:lnSpc>
                          <a:spcPct val="100000"/>
                        </a:lnSpc>
                      </a:pP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zh-CN" sz="1600" b="0" kern="0" dirty="0">
                          <a:solidFill>
                            <a:schemeClr val="tx1"/>
                          </a:solidFill>
                          <a:effectLst/>
                          <a:latin typeface="Microsoft YaHei" panose="020B0503020204020204" pitchFamily="34" charset="-122"/>
                          <a:ea typeface="Microsoft YaHei" panose="020B0503020204020204" pitchFamily="34" charset="-122"/>
                        </a:rPr>
                        <a:t>胎儿心动过缓、</a:t>
                      </a: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zh-CN" sz="1600" b="0" kern="0" dirty="0">
                          <a:solidFill>
                            <a:schemeClr val="tx1"/>
                          </a:solidFill>
                          <a:effectLst/>
                          <a:latin typeface="Microsoft YaHei" panose="020B0503020204020204" pitchFamily="34" charset="-122"/>
                          <a:ea typeface="Microsoft YaHei" panose="020B0503020204020204" pitchFamily="34" charset="-122"/>
                        </a:rPr>
                        <a:t>皮肤瘙痒</a:t>
                      </a:r>
                      <a:endParaRPr lang="zh-CN" sz="20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108000" anchor="ctr"/>
                </a:tc>
                <a:extLst>
                  <a:ext uri="{0D108BD9-81ED-4DB2-BD59-A6C34878D82A}">
                    <a16:rowId xmlns:a16="http://schemas.microsoft.com/office/drawing/2014/main" val="10001"/>
                  </a:ext>
                </a:extLst>
              </a:tr>
              <a:tr h="1043940">
                <a:tc>
                  <a:txBody>
                    <a:bodyPr/>
                    <a:lstStyle/>
                    <a:p>
                      <a:pPr algn="ctr">
                        <a:lnSpc>
                          <a:spcPct val="100000"/>
                        </a:lnSpc>
                      </a:pP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zh-CN" sz="1600" b="0" kern="0" dirty="0">
                          <a:solidFill>
                            <a:schemeClr val="tx1"/>
                          </a:solidFill>
                          <a:effectLst/>
                          <a:latin typeface="Microsoft YaHei" panose="020B0503020204020204" pitchFamily="34" charset="-122"/>
                          <a:ea typeface="Microsoft YaHei" panose="020B0503020204020204" pitchFamily="34" charset="-122"/>
                        </a:rPr>
                        <a:t>硝苯地平</a:t>
                      </a:r>
                      <a:endParaRPr lang="zh-CN" sz="20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108000" anchor="ctr"/>
                </a:tc>
                <a:tc>
                  <a:txBody>
                    <a:bodyPr/>
                    <a:lstStyle/>
                    <a:p>
                      <a:pPr algn="ctr">
                        <a:lnSpc>
                          <a:spcPct val="100000"/>
                        </a:lnSpc>
                      </a:pP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zh-CN" sz="1600" b="0" kern="0" dirty="0">
                          <a:solidFill>
                            <a:schemeClr val="tx1"/>
                          </a:solidFill>
                          <a:effectLst/>
                          <a:latin typeface="Microsoft YaHei" panose="020B0503020204020204" pitchFamily="34" charset="-122"/>
                          <a:ea typeface="Microsoft YaHei" panose="020B0503020204020204" pitchFamily="34" charset="-122"/>
                        </a:rPr>
                        <a:t>抑制动脉平滑肌细胞</a:t>
                      </a: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zh-CN" sz="1600" b="0" kern="0" dirty="0">
                          <a:solidFill>
                            <a:schemeClr val="tx1"/>
                          </a:solidFill>
                          <a:effectLst/>
                          <a:latin typeface="Microsoft YaHei" panose="020B0503020204020204" pitchFamily="34" charset="-122"/>
                          <a:ea typeface="Microsoft YaHei" panose="020B0503020204020204" pitchFamily="34" charset="-122"/>
                        </a:rPr>
                        <a:t>钙内流</a:t>
                      </a:r>
                      <a:endParaRPr lang="zh-CN" sz="20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108000" anchor="ctr"/>
                </a:tc>
                <a:tc>
                  <a:txBody>
                    <a:bodyPr/>
                    <a:lstStyle/>
                    <a:p>
                      <a:pPr algn="ctr">
                        <a:lnSpc>
                          <a:spcPct val="100000"/>
                        </a:lnSpc>
                      </a:pPr>
                      <a:endParaRPr lang="en-US"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en-US" sz="1600" b="0" kern="0" dirty="0">
                          <a:solidFill>
                            <a:schemeClr val="tx1"/>
                          </a:solidFill>
                          <a:effectLst/>
                          <a:latin typeface="Microsoft YaHei" panose="020B0503020204020204" pitchFamily="34" charset="-122"/>
                          <a:ea typeface="Microsoft YaHei" panose="020B0503020204020204" pitchFamily="34" charset="-122"/>
                        </a:rPr>
                        <a:t>5</a:t>
                      </a:r>
                      <a:r>
                        <a:rPr lang="en-US" altLang="zh-CN" sz="1600" b="0" kern="0" dirty="0">
                          <a:solidFill>
                            <a:schemeClr val="tx1"/>
                          </a:solidFill>
                          <a:effectLst/>
                          <a:latin typeface="Microsoft YaHei" panose="020B0503020204020204" pitchFamily="34" charset="-122"/>
                          <a:ea typeface="Microsoft YaHei" panose="020B0503020204020204" pitchFamily="34" charset="-122"/>
                        </a:rPr>
                        <a:t>~</a:t>
                      </a:r>
                      <a:r>
                        <a:rPr lang="en-US" sz="1600" b="0" kern="0" dirty="0">
                          <a:solidFill>
                            <a:schemeClr val="tx1"/>
                          </a:solidFill>
                          <a:effectLst/>
                          <a:latin typeface="Microsoft YaHei" panose="020B0503020204020204" pitchFamily="34" charset="-122"/>
                          <a:ea typeface="Microsoft YaHei" panose="020B0503020204020204" pitchFamily="34" charset="-122"/>
                        </a:rPr>
                        <a:t>20 mg</a:t>
                      </a:r>
                      <a:r>
                        <a:rPr lang="zh-CN" altLang="en-US" sz="1600" b="0" kern="0" dirty="0">
                          <a:solidFill>
                            <a:schemeClr val="tx1"/>
                          </a:solidFill>
                          <a:effectLst/>
                          <a:latin typeface="Microsoft YaHei" panose="020B0503020204020204" pitchFamily="34" charset="-122"/>
                          <a:ea typeface="Microsoft YaHei" panose="020B0503020204020204" pitchFamily="34" charset="-122"/>
                        </a:rPr>
                        <a:t>，</a:t>
                      </a:r>
                      <a:r>
                        <a:rPr lang="zh-CN" sz="1600" b="0" kern="0" dirty="0">
                          <a:solidFill>
                            <a:schemeClr val="tx1"/>
                          </a:solidFill>
                          <a:effectLst/>
                          <a:latin typeface="Microsoft YaHei" panose="020B0503020204020204" pitchFamily="34" charset="-122"/>
                          <a:ea typeface="Microsoft YaHei" panose="020B0503020204020204" pitchFamily="34" charset="-122"/>
                        </a:rPr>
                        <a:t>每日</a:t>
                      </a:r>
                      <a:r>
                        <a:rPr lang="en-US" sz="1600" b="0" kern="0" dirty="0">
                          <a:solidFill>
                            <a:schemeClr val="tx1"/>
                          </a:solidFill>
                          <a:effectLst/>
                          <a:latin typeface="Microsoft YaHei" panose="020B0503020204020204" pitchFamily="34" charset="-122"/>
                          <a:ea typeface="Microsoft YaHei" panose="020B0503020204020204" pitchFamily="34" charset="-122"/>
                        </a:rPr>
                        <a:t>3</a:t>
                      </a:r>
                      <a:r>
                        <a:rPr lang="en-US" altLang="zh-CN" sz="1600" b="0" kern="0" dirty="0">
                          <a:solidFill>
                            <a:schemeClr val="tx1"/>
                          </a:solidFill>
                          <a:effectLst/>
                          <a:latin typeface="Microsoft YaHei" panose="020B0503020204020204" pitchFamily="34" charset="-122"/>
                          <a:ea typeface="Microsoft YaHei" panose="020B0503020204020204" pitchFamily="34" charset="-122"/>
                        </a:rPr>
                        <a:t>~</a:t>
                      </a:r>
                      <a:r>
                        <a:rPr lang="en-US" sz="1600" b="0" kern="0" dirty="0">
                          <a:solidFill>
                            <a:schemeClr val="tx1"/>
                          </a:solidFill>
                          <a:effectLst/>
                          <a:latin typeface="Microsoft YaHei" panose="020B0503020204020204" pitchFamily="34" charset="-122"/>
                          <a:ea typeface="Microsoft YaHei" panose="020B0503020204020204" pitchFamily="34" charset="-122"/>
                        </a:rPr>
                        <a:t>4</a:t>
                      </a:r>
                      <a:r>
                        <a:rPr lang="zh-CN" sz="1600" b="0" kern="0" dirty="0">
                          <a:solidFill>
                            <a:schemeClr val="tx1"/>
                          </a:solidFill>
                          <a:effectLst/>
                          <a:latin typeface="Microsoft YaHei" panose="020B0503020204020204" pitchFamily="34" charset="-122"/>
                          <a:ea typeface="Microsoft YaHei" panose="020B0503020204020204" pitchFamily="34" charset="-122"/>
                        </a:rPr>
                        <a:t>次；</a:t>
                      </a: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zh-CN" sz="1600" b="0" kern="0" dirty="0">
                          <a:solidFill>
                            <a:schemeClr val="tx1"/>
                          </a:solidFill>
                          <a:effectLst/>
                          <a:latin typeface="Microsoft YaHei" panose="020B0503020204020204" pitchFamily="34" charset="-122"/>
                          <a:ea typeface="Microsoft YaHei" panose="020B0503020204020204" pitchFamily="34" charset="-122"/>
                        </a:rPr>
                        <a:t>或缓释制剂</a:t>
                      </a:r>
                      <a:r>
                        <a:rPr lang="en-US" sz="1600" b="0" kern="0" dirty="0">
                          <a:solidFill>
                            <a:schemeClr val="tx1"/>
                          </a:solidFill>
                          <a:effectLst/>
                          <a:latin typeface="Microsoft YaHei" panose="020B0503020204020204" pitchFamily="34" charset="-122"/>
                          <a:ea typeface="Microsoft YaHei" panose="020B0503020204020204" pitchFamily="34" charset="-122"/>
                        </a:rPr>
                        <a:t>10</a:t>
                      </a:r>
                      <a:r>
                        <a:rPr lang="en-US" altLang="zh-CN" sz="1600" b="0" kern="0" dirty="0">
                          <a:solidFill>
                            <a:schemeClr val="tx1"/>
                          </a:solidFill>
                          <a:effectLst/>
                          <a:latin typeface="Microsoft YaHei" panose="020B0503020204020204" pitchFamily="34" charset="-122"/>
                          <a:ea typeface="Microsoft YaHei" panose="020B0503020204020204" pitchFamily="34" charset="-122"/>
                        </a:rPr>
                        <a:t>~</a:t>
                      </a:r>
                      <a:r>
                        <a:rPr lang="en-US" sz="1600" b="0" kern="0" dirty="0">
                          <a:solidFill>
                            <a:schemeClr val="tx1"/>
                          </a:solidFill>
                          <a:effectLst/>
                          <a:latin typeface="Microsoft YaHei" panose="020B0503020204020204" pitchFamily="34" charset="-122"/>
                          <a:ea typeface="Microsoft YaHei" panose="020B0503020204020204" pitchFamily="34" charset="-122"/>
                        </a:rPr>
                        <a:t>20 mg</a:t>
                      </a:r>
                      <a:r>
                        <a:rPr lang="zh-CN" altLang="en-US" sz="1600" b="0" kern="0" dirty="0">
                          <a:solidFill>
                            <a:schemeClr val="tx1"/>
                          </a:solidFill>
                          <a:effectLst/>
                          <a:latin typeface="Microsoft YaHei" panose="020B0503020204020204" pitchFamily="34" charset="-122"/>
                          <a:ea typeface="Microsoft YaHei" panose="020B0503020204020204" pitchFamily="34" charset="-122"/>
                        </a:rPr>
                        <a:t>，</a:t>
                      </a:r>
                      <a:r>
                        <a:rPr lang="zh-CN" sz="1600" b="0" kern="0" dirty="0">
                          <a:solidFill>
                            <a:schemeClr val="tx1"/>
                          </a:solidFill>
                          <a:effectLst/>
                          <a:latin typeface="Microsoft YaHei" panose="020B0503020204020204" pitchFamily="34" charset="-122"/>
                          <a:ea typeface="Microsoft YaHei" panose="020B0503020204020204" pitchFamily="34" charset="-122"/>
                        </a:rPr>
                        <a:t>每日</a:t>
                      </a:r>
                      <a:r>
                        <a:rPr lang="en-US" sz="1600" b="0" kern="0" dirty="0">
                          <a:solidFill>
                            <a:schemeClr val="tx1"/>
                          </a:solidFill>
                          <a:effectLst/>
                          <a:latin typeface="Microsoft YaHei" panose="020B0503020204020204" pitchFamily="34" charset="-122"/>
                          <a:ea typeface="Microsoft YaHei" panose="020B0503020204020204" pitchFamily="34" charset="-122"/>
                        </a:rPr>
                        <a:t>2</a:t>
                      </a:r>
                      <a:r>
                        <a:rPr lang="en-US" altLang="zh-CN" sz="1600" b="0" kern="0" dirty="0">
                          <a:solidFill>
                            <a:schemeClr val="tx1"/>
                          </a:solidFill>
                          <a:effectLst/>
                          <a:latin typeface="Microsoft YaHei" panose="020B0503020204020204" pitchFamily="34" charset="-122"/>
                          <a:ea typeface="Microsoft YaHei" panose="020B0503020204020204" pitchFamily="34" charset="-122"/>
                        </a:rPr>
                        <a:t>~</a:t>
                      </a:r>
                      <a:r>
                        <a:rPr lang="en-US" sz="1600" b="0" kern="0" dirty="0">
                          <a:solidFill>
                            <a:schemeClr val="tx1"/>
                          </a:solidFill>
                          <a:effectLst/>
                          <a:latin typeface="Microsoft YaHei" panose="020B0503020204020204" pitchFamily="34" charset="-122"/>
                          <a:ea typeface="Microsoft YaHei" panose="020B0503020204020204" pitchFamily="34" charset="-122"/>
                        </a:rPr>
                        <a:t>3</a:t>
                      </a:r>
                      <a:r>
                        <a:rPr lang="zh-CN" sz="1600" b="0" kern="0" dirty="0">
                          <a:solidFill>
                            <a:schemeClr val="tx1"/>
                          </a:solidFill>
                          <a:effectLst/>
                          <a:latin typeface="Microsoft YaHei" panose="020B0503020204020204" pitchFamily="34" charset="-122"/>
                          <a:ea typeface="Microsoft YaHei" panose="020B0503020204020204" pitchFamily="34" charset="-122"/>
                        </a:rPr>
                        <a:t>次；</a:t>
                      </a: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zh-CN" sz="1600" b="0" kern="0" dirty="0">
                          <a:solidFill>
                            <a:schemeClr val="tx1"/>
                          </a:solidFill>
                          <a:effectLst/>
                          <a:latin typeface="Microsoft YaHei" panose="020B0503020204020204" pitchFamily="34" charset="-122"/>
                          <a:ea typeface="Microsoft YaHei" panose="020B0503020204020204" pitchFamily="34" charset="-122"/>
                        </a:rPr>
                        <a:t>或控释制剂</a:t>
                      </a:r>
                      <a:r>
                        <a:rPr lang="en-US" sz="1600" b="0" kern="0" dirty="0">
                          <a:solidFill>
                            <a:schemeClr val="tx1"/>
                          </a:solidFill>
                          <a:effectLst/>
                          <a:latin typeface="Microsoft YaHei" panose="020B0503020204020204" pitchFamily="34" charset="-122"/>
                          <a:ea typeface="Microsoft YaHei" panose="020B0503020204020204" pitchFamily="34" charset="-122"/>
                        </a:rPr>
                        <a:t>30</a:t>
                      </a:r>
                      <a:r>
                        <a:rPr lang="en-US" altLang="zh-CN" sz="1600" b="0" kern="0" dirty="0">
                          <a:solidFill>
                            <a:schemeClr val="tx1"/>
                          </a:solidFill>
                          <a:effectLst/>
                          <a:latin typeface="Microsoft YaHei" panose="020B0503020204020204" pitchFamily="34" charset="-122"/>
                          <a:ea typeface="Microsoft YaHei" panose="020B0503020204020204" pitchFamily="34" charset="-122"/>
                        </a:rPr>
                        <a:t>~</a:t>
                      </a:r>
                      <a:r>
                        <a:rPr lang="en-US" sz="1600" b="0" kern="0" dirty="0">
                          <a:solidFill>
                            <a:schemeClr val="tx1"/>
                          </a:solidFill>
                          <a:effectLst/>
                          <a:latin typeface="Microsoft YaHei" panose="020B0503020204020204" pitchFamily="34" charset="-122"/>
                          <a:ea typeface="Microsoft YaHei" panose="020B0503020204020204" pitchFamily="34" charset="-122"/>
                        </a:rPr>
                        <a:t>60 mg</a:t>
                      </a:r>
                      <a:r>
                        <a:rPr lang="zh-CN" altLang="en-US" sz="1600" b="0" kern="0" dirty="0">
                          <a:solidFill>
                            <a:schemeClr val="tx1"/>
                          </a:solidFill>
                          <a:effectLst/>
                          <a:latin typeface="Microsoft YaHei" panose="020B0503020204020204" pitchFamily="34" charset="-122"/>
                          <a:ea typeface="Microsoft YaHei" panose="020B0503020204020204" pitchFamily="34" charset="-122"/>
                        </a:rPr>
                        <a:t>，</a:t>
                      </a:r>
                      <a:r>
                        <a:rPr lang="zh-CN" sz="1600" b="0" kern="0" dirty="0">
                          <a:solidFill>
                            <a:schemeClr val="tx1"/>
                          </a:solidFill>
                          <a:effectLst/>
                          <a:latin typeface="Microsoft YaHei" panose="020B0503020204020204" pitchFamily="34" charset="-122"/>
                          <a:ea typeface="Microsoft YaHei" panose="020B0503020204020204" pitchFamily="34" charset="-122"/>
                        </a:rPr>
                        <a:t>每日</a:t>
                      </a:r>
                      <a:r>
                        <a:rPr lang="en-US" altLang="zh-CN" sz="1600" b="0" kern="0" dirty="0">
                          <a:solidFill>
                            <a:schemeClr val="tx1"/>
                          </a:solidFill>
                          <a:effectLst/>
                          <a:latin typeface="Microsoft YaHei" panose="020B0503020204020204" pitchFamily="34" charset="-122"/>
                          <a:ea typeface="Microsoft YaHei" panose="020B0503020204020204" pitchFamily="34" charset="-122"/>
                        </a:rPr>
                        <a:t>1</a:t>
                      </a:r>
                      <a:r>
                        <a:rPr lang="zh-CN" sz="1600" b="0" kern="0" dirty="0">
                          <a:solidFill>
                            <a:schemeClr val="tx1"/>
                          </a:solidFill>
                          <a:effectLst/>
                          <a:latin typeface="Microsoft YaHei" panose="020B0503020204020204" pitchFamily="34" charset="-122"/>
                          <a:ea typeface="Microsoft YaHei" panose="020B0503020204020204" pitchFamily="34" charset="-122"/>
                        </a:rPr>
                        <a:t>次</a:t>
                      </a:r>
                      <a:endParaRPr lang="zh-CN" sz="20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108000" anchor="ctr"/>
                </a:tc>
                <a:tc>
                  <a:txBody>
                    <a:bodyPr/>
                    <a:lstStyle/>
                    <a:p>
                      <a:pPr algn="ctr">
                        <a:lnSpc>
                          <a:spcPct val="100000"/>
                        </a:lnSpc>
                      </a:pP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zh-CN" sz="1600" b="0" kern="0" dirty="0">
                          <a:solidFill>
                            <a:schemeClr val="tx1"/>
                          </a:solidFill>
                          <a:effectLst/>
                          <a:latin typeface="Microsoft YaHei" panose="020B0503020204020204" pitchFamily="34" charset="-122"/>
                          <a:ea typeface="Microsoft YaHei" panose="020B0503020204020204" pitchFamily="34" charset="-122"/>
                        </a:rPr>
                        <a:t>低血压</a:t>
                      </a:r>
                      <a:endParaRPr lang="zh-CN" sz="20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108000" anchor="ctr"/>
                </a:tc>
                <a:extLst>
                  <a:ext uri="{0D108BD9-81ED-4DB2-BD59-A6C34878D82A}">
                    <a16:rowId xmlns:a16="http://schemas.microsoft.com/office/drawing/2014/main" val="10002"/>
                  </a:ext>
                </a:extLst>
              </a:tr>
              <a:tr h="774154">
                <a:tc>
                  <a:txBody>
                    <a:bodyPr/>
                    <a:lstStyle/>
                    <a:p>
                      <a:pPr algn="ctr">
                        <a:lnSpc>
                          <a:spcPct val="100000"/>
                        </a:lnSpc>
                      </a:pP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zh-CN" sz="1600" b="0" kern="0" dirty="0">
                          <a:solidFill>
                            <a:schemeClr val="tx1"/>
                          </a:solidFill>
                          <a:effectLst/>
                          <a:latin typeface="Microsoft YaHei" panose="020B0503020204020204" pitchFamily="34" charset="-122"/>
                          <a:ea typeface="Microsoft YaHei" panose="020B0503020204020204" pitchFamily="34" charset="-122"/>
                        </a:rPr>
                        <a:t>甲基多巴</a:t>
                      </a:r>
                      <a:endParaRPr lang="zh-CN" sz="20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108000" anchor="ctr"/>
                </a:tc>
                <a:tc>
                  <a:txBody>
                    <a:bodyPr/>
                    <a:lstStyle/>
                    <a:p>
                      <a:pPr algn="ctr">
                        <a:lnSpc>
                          <a:spcPct val="100000"/>
                        </a:lnSpc>
                      </a:pP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zh-CN" sz="1600" b="0" kern="0" dirty="0">
                          <a:solidFill>
                            <a:schemeClr val="tx1"/>
                          </a:solidFill>
                          <a:effectLst/>
                          <a:latin typeface="Microsoft YaHei" panose="020B0503020204020204" pitchFamily="34" charset="-122"/>
                          <a:ea typeface="Microsoft YaHei" panose="020B0503020204020204" pitchFamily="34" charset="-122"/>
                        </a:rPr>
                        <a:t>降低脑干交感神经张力</a:t>
                      </a:r>
                      <a:endParaRPr lang="zh-CN" sz="20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108000" anchor="ctr"/>
                </a:tc>
                <a:tc>
                  <a:txBody>
                    <a:bodyPr/>
                    <a:lstStyle/>
                    <a:p>
                      <a:pPr algn="ctr">
                        <a:lnSpc>
                          <a:spcPct val="100000"/>
                        </a:lnSpc>
                      </a:pPr>
                      <a:endParaRPr lang="en-US"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en-US" sz="1600" b="0" kern="0" dirty="0">
                          <a:solidFill>
                            <a:schemeClr val="tx1"/>
                          </a:solidFill>
                          <a:effectLst/>
                          <a:latin typeface="Microsoft YaHei" panose="020B0503020204020204" pitchFamily="34" charset="-122"/>
                          <a:ea typeface="Microsoft YaHei" panose="020B0503020204020204" pitchFamily="34" charset="-122"/>
                        </a:rPr>
                        <a:t>200</a:t>
                      </a:r>
                      <a:r>
                        <a:rPr lang="en-US" altLang="zh-CN" sz="1600" b="0" kern="0" dirty="0">
                          <a:solidFill>
                            <a:schemeClr val="tx1"/>
                          </a:solidFill>
                          <a:effectLst/>
                          <a:latin typeface="Microsoft YaHei" panose="020B0503020204020204" pitchFamily="34" charset="-122"/>
                          <a:ea typeface="Microsoft YaHei" panose="020B0503020204020204" pitchFamily="34" charset="-122"/>
                        </a:rPr>
                        <a:t>~</a:t>
                      </a:r>
                      <a:r>
                        <a:rPr lang="en-US" sz="1600" b="0" kern="0" dirty="0">
                          <a:solidFill>
                            <a:schemeClr val="tx1"/>
                          </a:solidFill>
                          <a:effectLst/>
                          <a:latin typeface="Microsoft YaHei" panose="020B0503020204020204" pitchFamily="34" charset="-122"/>
                          <a:ea typeface="Microsoft YaHei" panose="020B0503020204020204" pitchFamily="34" charset="-122"/>
                        </a:rPr>
                        <a:t>500 mg</a:t>
                      </a:r>
                      <a:r>
                        <a:rPr lang="zh-CN" altLang="en-US" sz="1600" b="0" kern="0" dirty="0">
                          <a:solidFill>
                            <a:schemeClr val="tx1"/>
                          </a:solidFill>
                          <a:effectLst/>
                          <a:latin typeface="Microsoft YaHei" panose="020B0503020204020204" pitchFamily="34" charset="-122"/>
                          <a:ea typeface="Microsoft YaHei" panose="020B0503020204020204" pitchFamily="34" charset="-122"/>
                        </a:rPr>
                        <a:t>，</a:t>
                      </a:r>
                      <a:r>
                        <a:rPr lang="zh-CN" sz="1600" b="0" kern="0" dirty="0">
                          <a:solidFill>
                            <a:schemeClr val="tx1"/>
                          </a:solidFill>
                          <a:effectLst/>
                          <a:latin typeface="Microsoft YaHei" panose="020B0503020204020204" pitchFamily="34" charset="-122"/>
                          <a:ea typeface="Microsoft YaHei" panose="020B0503020204020204" pitchFamily="34" charset="-122"/>
                        </a:rPr>
                        <a:t>每日</a:t>
                      </a:r>
                      <a:r>
                        <a:rPr lang="en-US" sz="1600" b="0" kern="0" dirty="0">
                          <a:solidFill>
                            <a:schemeClr val="tx1"/>
                          </a:solidFill>
                          <a:effectLst/>
                          <a:latin typeface="Microsoft YaHei" panose="020B0503020204020204" pitchFamily="34" charset="-122"/>
                          <a:ea typeface="Microsoft YaHei" panose="020B0503020204020204" pitchFamily="34" charset="-122"/>
                        </a:rPr>
                        <a:t>3</a:t>
                      </a:r>
                      <a:r>
                        <a:rPr lang="en-US" altLang="zh-CN" sz="1600" b="0" kern="0" dirty="0">
                          <a:solidFill>
                            <a:schemeClr val="tx1"/>
                          </a:solidFill>
                          <a:effectLst/>
                          <a:latin typeface="Microsoft YaHei" panose="020B0503020204020204" pitchFamily="34" charset="-122"/>
                          <a:ea typeface="Microsoft YaHei" panose="020B0503020204020204" pitchFamily="34" charset="-122"/>
                        </a:rPr>
                        <a:t>~</a:t>
                      </a:r>
                      <a:r>
                        <a:rPr lang="en-US" sz="1600" b="0" kern="0" dirty="0">
                          <a:solidFill>
                            <a:schemeClr val="tx1"/>
                          </a:solidFill>
                          <a:effectLst/>
                          <a:latin typeface="Microsoft YaHei" panose="020B0503020204020204" pitchFamily="34" charset="-122"/>
                          <a:ea typeface="Microsoft YaHei" panose="020B0503020204020204" pitchFamily="34" charset="-122"/>
                        </a:rPr>
                        <a:t>4</a:t>
                      </a:r>
                      <a:r>
                        <a:rPr lang="zh-CN" sz="1600" b="0" kern="0" dirty="0">
                          <a:solidFill>
                            <a:schemeClr val="tx1"/>
                          </a:solidFill>
                          <a:effectLst/>
                          <a:latin typeface="Microsoft YaHei" panose="020B0503020204020204" pitchFamily="34" charset="-122"/>
                          <a:ea typeface="Microsoft YaHei" panose="020B0503020204020204" pitchFamily="34" charset="-122"/>
                        </a:rPr>
                        <a:t>次</a:t>
                      </a:r>
                      <a:endParaRPr lang="zh-CN" sz="20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108000" anchor="ctr"/>
                </a:tc>
                <a:tc>
                  <a:txBody>
                    <a:bodyPr/>
                    <a:lstStyle/>
                    <a:p>
                      <a:pPr algn="ctr">
                        <a:lnSpc>
                          <a:spcPct val="100000"/>
                        </a:lnSpc>
                      </a:pPr>
                      <a:endParaRPr lang="en-US" altLang="zh-CN" sz="1600" b="0" kern="0" dirty="0">
                        <a:solidFill>
                          <a:schemeClr val="tx1"/>
                        </a:solidFill>
                        <a:effectLst/>
                        <a:latin typeface="Microsoft YaHei" panose="020B0503020204020204" pitchFamily="34" charset="-122"/>
                        <a:ea typeface="Microsoft YaHei" panose="020B0503020204020204" pitchFamily="34" charset="-122"/>
                      </a:endParaRPr>
                    </a:p>
                    <a:p>
                      <a:pPr algn="ctr">
                        <a:lnSpc>
                          <a:spcPct val="100000"/>
                        </a:lnSpc>
                      </a:pPr>
                      <a:r>
                        <a:rPr lang="zh-CN" sz="1600" b="0" kern="0" dirty="0">
                          <a:solidFill>
                            <a:schemeClr val="tx1"/>
                          </a:solidFill>
                          <a:effectLst/>
                          <a:latin typeface="Microsoft YaHei" panose="020B0503020204020204" pitchFamily="34" charset="-122"/>
                          <a:ea typeface="Microsoft YaHei" panose="020B0503020204020204" pitchFamily="34" charset="-122"/>
                        </a:rPr>
                        <a:t>抑郁、过度镇静、低血压</a:t>
                      </a:r>
                      <a:endParaRPr lang="zh-CN" sz="20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108000" anchor="ctr"/>
                </a:tc>
                <a:extLst>
                  <a:ext uri="{0D108BD9-81ED-4DB2-BD59-A6C34878D82A}">
                    <a16:rowId xmlns:a16="http://schemas.microsoft.com/office/drawing/2014/main" val="10003"/>
                  </a:ext>
                </a:extLst>
              </a:tr>
            </a:tbl>
          </a:graphicData>
        </a:graphic>
      </p:graphicFrame>
      <p:sp>
        <p:nvSpPr>
          <p:cNvPr id="5" name="标题 1">
            <a:extLst>
              <a:ext uri="{FF2B5EF4-FFF2-40B4-BE49-F238E27FC236}">
                <a16:creationId xmlns:a16="http://schemas.microsoft.com/office/drawing/2014/main" id="{2DB6CD58-D1B3-D6DB-247D-88823C798E5C}"/>
              </a:ext>
            </a:extLst>
          </p:cNvPr>
          <p:cNvSpPr txBox="1">
            <a:spLocks/>
          </p:cNvSpPr>
          <p:nvPr/>
        </p:nvSpPr>
        <p:spPr>
          <a:xfrm>
            <a:off x="690959" y="184653"/>
            <a:ext cx="10515600" cy="61447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Microsoft YaHei" panose="020B0503020204020204" pitchFamily="34" charset="-122"/>
                <a:ea typeface="Microsoft YaHei" panose="020B0503020204020204" pitchFamily="34" charset="-122"/>
                <a:sym typeface="+mn-ea"/>
              </a:rPr>
              <a:t>常用妊娠期高血压疾病的治疗药物</a:t>
            </a:r>
            <a:endParaRPr lang="zh-CN" altLang="en-US" sz="3200" b="1" dirty="0">
              <a:latin typeface="Microsoft YaHei" panose="020B0503020204020204" pitchFamily="34" charset="-122"/>
              <a:ea typeface="Microsoft YaHei" panose="020B0503020204020204" pitchFamily="34" charset="-122"/>
            </a:endParaRPr>
          </a:p>
        </p:txBody>
      </p:sp>
      <p:sp>
        <p:nvSpPr>
          <p:cNvPr id="3" name="Rectangle 8">
            <a:extLst>
              <a:ext uri="{FF2B5EF4-FFF2-40B4-BE49-F238E27FC236}">
                <a16:creationId xmlns:a16="http://schemas.microsoft.com/office/drawing/2014/main" id="{53889CEC-1339-3FCB-E267-3C5F72739ECA}"/>
              </a:ext>
            </a:extLst>
          </p:cNvPr>
          <p:cNvSpPr>
            <a:spLocks noChangeArrowheads="1"/>
          </p:cNvSpPr>
          <p:nvPr/>
        </p:nvSpPr>
        <p:spPr bwMode="auto">
          <a:xfrm>
            <a:off x="577398" y="5033071"/>
            <a:ext cx="10629161" cy="787523"/>
          </a:xfrm>
          <a:prstGeom prst="rect">
            <a:avLst/>
          </a:prstGeom>
          <a:solidFill>
            <a:srgbClr val="004582">
              <a:alpha val="87017"/>
            </a:srgbClr>
          </a:solidFill>
          <a:ln w="38100">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600" b="1" dirty="0">
                <a:solidFill>
                  <a:schemeClr val="bg1"/>
                </a:solidFill>
                <a:latin typeface="微软雅黑" panose="020B0503020204020204" charset="-122"/>
                <a:ea typeface="微软雅黑" panose="020B0503020204020204" charset="-122"/>
              </a:rPr>
              <a:t>常用的静脉降压药物：</a:t>
            </a:r>
            <a:endParaRPr lang="en-US" altLang="zh-CN" sz="1600" b="1" dirty="0">
              <a:solidFill>
                <a:schemeClr val="bg1"/>
              </a:solidFill>
              <a:latin typeface="微软雅黑" panose="020B0503020204020204" charset="-122"/>
              <a:ea typeface="微软雅黑" panose="020B0503020204020204" charset="-122"/>
            </a:endParaRPr>
          </a:p>
          <a:p>
            <a:pPr>
              <a:lnSpc>
                <a:spcPct val="150000"/>
              </a:lnSpc>
            </a:pPr>
            <a:r>
              <a:rPr lang="zh-CN" altLang="en-US" sz="1600" b="1" dirty="0">
                <a:solidFill>
                  <a:schemeClr val="bg1"/>
                </a:solidFill>
                <a:latin typeface="微软雅黑" panose="020B0503020204020204" charset="-122"/>
                <a:ea typeface="微软雅黑" panose="020B0503020204020204" charset="-122"/>
              </a:rPr>
              <a:t>拉贝洛尔、乌拉地尔、尼卡地平、酚妥拉明、硝酸甘油等，具体参见高血压急症的处理。</a:t>
            </a:r>
            <a:endParaRPr lang="en-US" altLang="zh-CN" sz="1400" b="1" dirty="0">
              <a:solidFill>
                <a:schemeClr val="bg1"/>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5308938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矩形 122"/>
          <p:cNvSpPr/>
          <p:nvPr/>
        </p:nvSpPr>
        <p:spPr>
          <a:xfrm>
            <a:off x="1127161" y="1643398"/>
            <a:ext cx="3946644" cy="369300"/>
          </a:xfrm>
          <a:prstGeom prst="rect">
            <a:avLst/>
          </a:prstGeom>
          <a:solidFill>
            <a:srgbClr val="004582"/>
          </a:solidFill>
        </p:spPr>
        <p:txBody>
          <a:bodyPr wrap="square" lIns="91407" tIns="45704" rIns="91407" bIns="45704">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产后血压管理</a:t>
            </a:r>
          </a:p>
        </p:txBody>
      </p:sp>
      <p:sp>
        <p:nvSpPr>
          <p:cNvPr id="124" name="矩形 47"/>
          <p:cNvSpPr>
            <a:spLocks noChangeArrowheads="1"/>
          </p:cNvSpPr>
          <p:nvPr/>
        </p:nvSpPr>
        <p:spPr bwMode="auto">
          <a:xfrm>
            <a:off x="1495151" y="2177152"/>
            <a:ext cx="3946644" cy="411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indent="-285750" algn="just">
              <a:lnSpc>
                <a:spcPct val="150000"/>
              </a:lnSpc>
              <a:spcBef>
                <a:spcPct val="0"/>
              </a:spcBef>
            </a:pPr>
            <a:r>
              <a:rPr lang="zh-CN" altLang="zh-CN" sz="1600" b="1" dirty="0">
                <a:latin typeface="Microsoft YaHei" panose="020B0503020204020204" pitchFamily="34" charset="-122"/>
                <a:ea typeface="Microsoft YaHei" panose="020B0503020204020204" pitchFamily="34" charset="-122"/>
              </a:rPr>
              <a:t>HDP产妇中超过50%会在产褥期出现血压≥150/100mmHg</a:t>
            </a:r>
            <a:r>
              <a:rPr lang="zh-CN" altLang="en-US" sz="1600" b="1" dirty="0">
                <a:latin typeface="Microsoft YaHei" panose="020B0503020204020204" pitchFamily="34" charset="-122"/>
                <a:ea typeface="Microsoft YaHei" panose="020B0503020204020204" pitchFamily="34" charset="-122"/>
              </a:rPr>
              <a:t>，</a:t>
            </a:r>
            <a:r>
              <a:rPr lang="zh-CN" altLang="zh-CN" sz="1600" b="1" dirty="0">
                <a:latin typeface="Microsoft YaHei" panose="020B0503020204020204" pitchFamily="34" charset="-122"/>
                <a:ea typeface="Microsoft YaHei" panose="020B0503020204020204" pitchFamily="34" charset="-122"/>
              </a:rPr>
              <a:t>应在</a:t>
            </a:r>
            <a:r>
              <a:rPr lang="zh-CN" altLang="zh-CN" sz="1600" b="1" dirty="0">
                <a:solidFill>
                  <a:srgbClr val="C00000"/>
                </a:solidFill>
                <a:latin typeface="Microsoft YaHei" panose="020B0503020204020204" pitchFamily="34" charset="-122"/>
                <a:ea typeface="Microsoft YaHei" panose="020B0503020204020204" pitchFamily="34" charset="-122"/>
              </a:rPr>
              <a:t>分娩后72h内密切监测血压</a:t>
            </a:r>
            <a:r>
              <a:rPr lang="zh-CN" altLang="en-US" sz="1600" b="1" dirty="0">
                <a:latin typeface="Microsoft YaHei" panose="020B0503020204020204" pitchFamily="34" charset="-122"/>
                <a:ea typeface="Microsoft YaHei" panose="020B0503020204020204" pitchFamily="34" charset="-122"/>
              </a:rPr>
              <a:t>，</a:t>
            </a:r>
            <a:r>
              <a:rPr lang="zh-CN" altLang="zh-CN" sz="1600" b="1" dirty="0">
                <a:latin typeface="Microsoft YaHei" panose="020B0503020204020204" pitchFamily="34" charset="-122"/>
                <a:ea typeface="Microsoft YaHei" panose="020B0503020204020204" pitchFamily="34" charset="-122"/>
              </a:rPr>
              <a:t>每天至少监测4~6次。</a:t>
            </a:r>
            <a:endParaRPr lang="en-US" altLang="zh-CN" sz="1600" b="1" dirty="0">
              <a:latin typeface="Microsoft YaHei" panose="020B0503020204020204" pitchFamily="34" charset="-122"/>
              <a:ea typeface="Microsoft YaHei" panose="020B0503020204020204" pitchFamily="34" charset="-122"/>
            </a:endParaRPr>
          </a:p>
          <a:p>
            <a:pPr marL="285750" indent="-285750" algn="just">
              <a:lnSpc>
                <a:spcPct val="150000"/>
              </a:lnSpc>
              <a:spcBef>
                <a:spcPct val="0"/>
              </a:spcBef>
            </a:pPr>
            <a:r>
              <a:rPr lang="zh-CN" altLang="zh-CN" sz="1600" b="1" dirty="0">
                <a:latin typeface="Microsoft YaHei" panose="020B0503020204020204" pitchFamily="34" charset="-122"/>
                <a:ea typeface="Microsoft YaHei" panose="020B0503020204020204" pitchFamily="34" charset="-122"/>
              </a:rPr>
              <a:t>产后血压</a:t>
            </a:r>
            <a:r>
              <a:rPr lang="zh-CN" altLang="zh-CN" sz="1600" b="1" dirty="0">
                <a:solidFill>
                  <a:srgbClr val="C00000"/>
                </a:solidFill>
                <a:latin typeface="Microsoft YaHei" panose="020B0503020204020204" pitchFamily="34" charset="-122"/>
                <a:ea typeface="Microsoft YaHei" panose="020B0503020204020204" pitchFamily="34" charset="-122"/>
              </a:rPr>
              <a:t>≥140/90mmHg者应继续降压治疗</a:t>
            </a:r>
            <a:r>
              <a:rPr lang="zh-CN" altLang="en-US" sz="1600" dirty="0">
                <a:latin typeface="Microsoft YaHei" panose="020B0503020204020204" pitchFamily="34" charset="-122"/>
                <a:ea typeface="Microsoft YaHei" panose="020B0503020204020204" pitchFamily="34" charset="-122"/>
              </a:rPr>
              <a:t>，</a:t>
            </a:r>
            <a:r>
              <a:rPr lang="zh-CN" altLang="zh-CN" sz="1600" dirty="0">
                <a:latin typeface="Microsoft YaHei" panose="020B0503020204020204" pitchFamily="34" charset="-122"/>
                <a:ea typeface="Microsoft YaHei" panose="020B0503020204020204" pitchFamily="34" charset="-122"/>
              </a:rPr>
              <a:t>根据血压恢复情况可逐渐减少药量直至停药。</a:t>
            </a:r>
            <a:endParaRPr lang="en-US" altLang="zh-CN" sz="1600" dirty="0">
              <a:latin typeface="Microsoft YaHei" panose="020B0503020204020204" pitchFamily="34" charset="-122"/>
              <a:ea typeface="Microsoft YaHei" panose="020B0503020204020204" pitchFamily="34" charset="-122"/>
            </a:endParaRPr>
          </a:p>
          <a:p>
            <a:pPr marL="285750" indent="-285750" algn="just">
              <a:lnSpc>
                <a:spcPct val="150000"/>
              </a:lnSpc>
              <a:spcBef>
                <a:spcPct val="0"/>
              </a:spcBef>
            </a:pPr>
            <a:r>
              <a:rPr lang="zh-CN" altLang="zh-CN" sz="1600" dirty="0">
                <a:latin typeface="Microsoft YaHei" panose="020B0503020204020204" pitchFamily="34" charset="-122"/>
                <a:ea typeface="Microsoft YaHei" panose="020B0503020204020204" pitchFamily="34" charset="-122"/>
              </a:rPr>
              <a:t>HDP产妇约25%在</a:t>
            </a:r>
            <a:r>
              <a:rPr lang="zh-CN" altLang="zh-CN" sz="1600" b="1" dirty="0">
                <a:solidFill>
                  <a:srgbClr val="C00000"/>
                </a:solidFill>
                <a:latin typeface="Microsoft YaHei" panose="020B0503020204020204" pitchFamily="34" charset="-122"/>
                <a:ea typeface="Microsoft YaHei" panose="020B0503020204020204" pitchFamily="34" charset="-122"/>
              </a:rPr>
              <a:t>产后2年内都需要维持降压治疗</a:t>
            </a:r>
            <a:r>
              <a:rPr lang="zh-CN" altLang="en-US" sz="1600" dirty="0">
                <a:latin typeface="Microsoft YaHei" panose="020B0503020204020204" pitchFamily="34" charset="-122"/>
                <a:ea typeface="Microsoft YaHei" panose="020B0503020204020204" pitchFamily="34" charset="-122"/>
              </a:rPr>
              <a:t>，</a:t>
            </a:r>
            <a:r>
              <a:rPr lang="zh-CN" altLang="zh-CN" sz="1600" b="1" dirty="0">
                <a:latin typeface="Microsoft YaHei" panose="020B0503020204020204" pitchFamily="34" charset="-122"/>
                <a:ea typeface="Microsoft YaHei" panose="020B0503020204020204" pitchFamily="34" charset="-122"/>
              </a:rPr>
              <a:t>产后10年发生高血压的风险是非HDP孕妇的2.4倍</a:t>
            </a:r>
            <a:r>
              <a:rPr lang="zh-CN" altLang="en-US" sz="1600" b="1" dirty="0">
                <a:latin typeface="Microsoft YaHei" panose="020B0503020204020204" pitchFamily="34" charset="-122"/>
                <a:ea typeface="Microsoft YaHei" panose="020B0503020204020204" pitchFamily="34" charset="-122"/>
              </a:rPr>
              <a:t>，</a:t>
            </a:r>
            <a:r>
              <a:rPr lang="zh-CN" altLang="zh-CN" sz="1600" b="1" dirty="0">
                <a:latin typeface="Microsoft YaHei" panose="020B0503020204020204" pitchFamily="34" charset="-122"/>
                <a:ea typeface="Microsoft YaHei" panose="020B0503020204020204" pitchFamily="34" charset="-122"/>
              </a:rPr>
              <a:t>且远期心脑血管疾病的风险显著增高</a:t>
            </a:r>
            <a:r>
              <a:rPr lang="zh-CN" altLang="en-US" sz="1600" dirty="0">
                <a:latin typeface="Microsoft YaHei" panose="020B0503020204020204" pitchFamily="34" charset="-122"/>
                <a:ea typeface="Microsoft YaHei" panose="020B0503020204020204" pitchFamily="34" charset="-122"/>
              </a:rPr>
              <a:t>。</a:t>
            </a:r>
            <a:endParaRPr lang="zh-CN" altLang="en-US" sz="1600" dirty="0">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133" name="矩形 132"/>
          <p:cNvSpPr/>
          <p:nvPr/>
        </p:nvSpPr>
        <p:spPr>
          <a:xfrm>
            <a:off x="7051823" y="1643398"/>
            <a:ext cx="3383104" cy="369300"/>
          </a:xfrm>
          <a:prstGeom prst="rect">
            <a:avLst/>
          </a:prstGeom>
          <a:solidFill>
            <a:srgbClr val="004582"/>
          </a:solidFill>
        </p:spPr>
        <p:txBody>
          <a:bodyPr wrap="square" lIns="91407" tIns="45704" rIns="91407" bIns="45704">
            <a:spAutoFit/>
          </a:bodyPr>
          <a:lstStyle/>
          <a:p>
            <a:pPr algn="ctr"/>
            <a:r>
              <a:rPr lang="zh-CN" altLang="zh-CN" b="1" dirty="0">
                <a:solidFill>
                  <a:schemeClr val="bg1"/>
                </a:solidFill>
                <a:latin typeface="微软雅黑" panose="020B0503020204020204" pitchFamily="34" charset="-122"/>
                <a:ea typeface="微软雅黑" panose="020B0503020204020204" pitchFamily="34" charset="-122"/>
              </a:rPr>
              <a:t>远期心脑血管疾病预防</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34" name="矩形 47"/>
          <p:cNvSpPr>
            <a:spLocks noChangeArrowheads="1"/>
          </p:cNvSpPr>
          <p:nvPr/>
        </p:nvSpPr>
        <p:spPr bwMode="auto">
          <a:xfrm>
            <a:off x="6909583" y="2115557"/>
            <a:ext cx="3525344" cy="337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indent="-285750" algn="just">
              <a:lnSpc>
                <a:spcPct val="150000"/>
              </a:lnSpc>
              <a:spcBef>
                <a:spcPct val="0"/>
              </a:spcBef>
            </a:pPr>
            <a:r>
              <a:rPr lang="zh-CN" altLang="zh-CN" sz="1600" b="1" dirty="0">
                <a:latin typeface="Microsoft YaHei" panose="020B0503020204020204" pitchFamily="34" charset="-122"/>
                <a:ea typeface="Microsoft YaHei" panose="020B0503020204020204" pitchFamily="34" charset="-122"/>
              </a:rPr>
              <a:t>远期</a:t>
            </a:r>
            <a:r>
              <a:rPr lang="zh-CN" altLang="zh-CN" sz="1600" b="1" dirty="0">
                <a:solidFill>
                  <a:srgbClr val="C00000"/>
                </a:solidFill>
                <a:latin typeface="Microsoft YaHei" panose="020B0503020204020204" pitchFamily="34" charset="-122"/>
                <a:ea typeface="Microsoft YaHei" panose="020B0503020204020204" pitchFamily="34" charset="-122"/>
              </a:rPr>
              <a:t>心血管风险评估</a:t>
            </a:r>
            <a:r>
              <a:rPr lang="zh-CN" altLang="zh-CN"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marL="285750" indent="-285750" algn="just">
              <a:lnSpc>
                <a:spcPct val="150000"/>
              </a:lnSpc>
              <a:spcBef>
                <a:spcPct val="0"/>
              </a:spcBef>
            </a:pPr>
            <a:r>
              <a:rPr lang="zh-CN" altLang="zh-CN" sz="1600" b="1" dirty="0">
                <a:latin typeface="Microsoft YaHei" panose="020B0503020204020204" pitchFamily="34" charset="-122"/>
                <a:ea typeface="Microsoft YaHei" panose="020B0503020204020204" pitchFamily="34" charset="-122"/>
              </a:rPr>
              <a:t>心脑血管危险</a:t>
            </a:r>
            <a:r>
              <a:rPr lang="zh-CN" altLang="zh-CN" sz="1600" b="1" dirty="0">
                <a:solidFill>
                  <a:srgbClr val="C00000"/>
                </a:solidFill>
                <a:latin typeface="Microsoft YaHei" panose="020B0503020204020204" pitchFamily="34" charset="-122"/>
                <a:ea typeface="Microsoft YaHei" panose="020B0503020204020204" pitchFamily="34" charset="-122"/>
              </a:rPr>
              <a:t>因素筛查</a:t>
            </a:r>
            <a:r>
              <a:rPr lang="zh-CN" altLang="en-US" sz="1600" dirty="0">
                <a:latin typeface="Microsoft YaHei" panose="020B0503020204020204" pitchFamily="34" charset="-122"/>
                <a:ea typeface="Microsoft YaHei" panose="020B0503020204020204" pitchFamily="34" charset="-122"/>
              </a:rPr>
              <a:t>，</a:t>
            </a:r>
            <a:r>
              <a:rPr lang="zh-CN" altLang="zh-CN" sz="1600" dirty="0">
                <a:latin typeface="Microsoft YaHei" panose="020B0503020204020204" pitchFamily="34" charset="-122"/>
                <a:ea typeface="Microsoft YaHei" panose="020B0503020204020204" pitchFamily="34" charset="-122"/>
              </a:rPr>
              <a:t>如产后每年进行一次血脂、血糖和血压检查；</a:t>
            </a:r>
            <a:endParaRPr lang="en-US" altLang="zh-CN" sz="1600" dirty="0">
              <a:latin typeface="Microsoft YaHei" panose="020B0503020204020204" pitchFamily="34" charset="-122"/>
              <a:ea typeface="Microsoft YaHei" panose="020B0503020204020204" pitchFamily="34" charset="-122"/>
            </a:endParaRPr>
          </a:p>
          <a:p>
            <a:pPr marL="285750" indent="-285750" algn="just">
              <a:lnSpc>
                <a:spcPct val="150000"/>
              </a:lnSpc>
              <a:spcBef>
                <a:spcPct val="0"/>
              </a:spcBef>
            </a:pPr>
            <a:r>
              <a:rPr lang="zh-CN" altLang="zh-CN" sz="1600" b="1" dirty="0">
                <a:latin typeface="Microsoft YaHei" panose="020B0503020204020204" pitchFamily="34" charset="-122"/>
                <a:ea typeface="Microsoft YaHei" panose="020B0503020204020204" pitchFamily="34" charset="-122"/>
              </a:rPr>
              <a:t>普及心脑血管疾病相关</a:t>
            </a:r>
            <a:r>
              <a:rPr lang="zh-CN" altLang="zh-CN" sz="1600" b="1" dirty="0">
                <a:solidFill>
                  <a:srgbClr val="C00000"/>
                </a:solidFill>
                <a:latin typeface="Microsoft YaHei" panose="020B0503020204020204" pitchFamily="34" charset="-122"/>
                <a:ea typeface="Microsoft YaHei" panose="020B0503020204020204" pitchFamily="34" charset="-122"/>
              </a:rPr>
              <a:t>健康教育</a:t>
            </a:r>
            <a:r>
              <a:rPr lang="zh-CN" altLang="en-US" sz="1600" dirty="0">
                <a:latin typeface="Microsoft YaHei" panose="020B0503020204020204" pitchFamily="34" charset="-122"/>
                <a:ea typeface="Microsoft YaHei" panose="020B0503020204020204" pitchFamily="34" charset="-122"/>
              </a:rPr>
              <a:t>，</a:t>
            </a:r>
            <a:r>
              <a:rPr lang="zh-CN" altLang="zh-CN" sz="1600" dirty="0">
                <a:latin typeface="Microsoft YaHei" panose="020B0503020204020204" pitchFamily="34" charset="-122"/>
                <a:ea typeface="Microsoft YaHei" panose="020B0503020204020204" pitchFamily="34" charset="-122"/>
              </a:rPr>
              <a:t>培养健康生活方式；</a:t>
            </a:r>
            <a:endParaRPr lang="en-US" altLang="zh-CN" sz="1600" dirty="0">
              <a:latin typeface="Microsoft YaHei" panose="020B0503020204020204" pitchFamily="34" charset="-122"/>
              <a:ea typeface="Microsoft YaHei" panose="020B0503020204020204" pitchFamily="34" charset="-122"/>
            </a:endParaRPr>
          </a:p>
          <a:p>
            <a:pPr marL="285750" indent="-285750" algn="just">
              <a:lnSpc>
                <a:spcPct val="150000"/>
              </a:lnSpc>
              <a:spcBef>
                <a:spcPct val="0"/>
              </a:spcBef>
            </a:pPr>
            <a:r>
              <a:rPr lang="zh-CN" altLang="zh-CN" sz="1600" b="1" dirty="0">
                <a:solidFill>
                  <a:srgbClr val="C00000"/>
                </a:solidFill>
                <a:latin typeface="Microsoft YaHei" panose="020B0503020204020204" pitchFamily="34" charset="-122"/>
                <a:ea typeface="Microsoft YaHei" panose="020B0503020204020204" pitchFamily="34" charset="-122"/>
              </a:rPr>
              <a:t>若存在心脑血管高危因素</a:t>
            </a:r>
            <a:r>
              <a:rPr lang="zh-CN" altLang="en-US" sz="1600" dirty="0">
                <a:latin typeface="Microsoft YaHei" panose="020B0503020204020204" pitchFamily="34" charset="-122"/>
                <a:ea typeface="Microsoft YaHei" panose="020B0503020204020204" pitchFamily="34" charset="-122"/>
              </a:rPr>
              <a:t>，</a:t>
            </a:r>
            <a:r>
              <a:rPr lang="zh-CN" altLang="zh-CN" sz="1600" dirty="0">
                <a:latin typeface="Microsoft YaHei" panose="020B0503020204020204" pitchFamily="34" charset="-122"/>
                <a:ea typeface="Microsoft YaHei" panose="020B0503020204020204" pitchFamily="34" charset="-122"/>
              </a:rPr>
              <a:t>且上述措施控制不佳</a:t>
            </a:r>
            <a:r>
              <a:rPr lang="zh-CN" altLang="en-US" sz="1600" dirty="0">
                <a:latin typeface="Microsoft YaHei" panose="020B0503020204020204" pitchFamily="34" charset="-122"/>
                <a:ea typeface="Microsoft YaHei" panose="020B0503020204020204" pitchFamily="34" charset="-122"/>
              </a:rPr>
              <a:t>，</a:t>
            </a:r>
            <a:r>
              <a:rPr lang="zh-CN" altLang="zh-CN" sz="1600" b="1" dirty="0">
                <a:latin typeface="Microsoft YaHei" panose="020B0503020204020204" pitchFamily="34" charset="-122"/>
                <a:ea typeface="Microsoft YaHei" panose="020B0503020204020204" pitchFamily="34" charset="-122"/>
              </a:rPr>
              <a:t>可及时通过药物（包括降压药、降糖药及他汀类药物）控制危险因素</a:t>
            </a:r>
            <a:r>
              <a:rPr lang="zh-CN" altLang="zh-CN" sz="1600" dirty="0">
                <a:latin typeface="Microsoft YaHei" panose="020B0503020204020204" pitchFamily="34" charset="-122"/>
                <a:ea typeface="Microsoft YaHei" panose="020B0503020204020204" pitchFamily="34" charset="-122"/>
              </a:rPr>
              <a:t>。</a:t>
            </a:r>
          </a:p>
        </p:txBody>
      </p:sp>
      <p:sp>
        <p:nvSpPr>
          <p:cNvPr id="2" name="标题 1">
            <a:extLst>
              <a:ext uri="{FF2B5EF4-FFF2-40B4-BE49-F238E27FC236}">
                <a16:creationId xmlns:a16="http://schemas.microsoft.com/office/drawing/2014/main" id="{D8757651-7E8F-E6CE-F222-8D1F9AEF21E3}"/>
              </a:ext>
            </a:extLst>
          </p:cNvPr>
          <p:cNvSpPr txBox="1">
            <a:spLocks/>
          </p:cNvSpPr>
          <p:nvPr/>
        </p:nvSpPr>
        <p:spPr>
          <a:xfrm>
            <a:off x="215336" y="293383"/>
            <a:ext cx="12192000" cy="74099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sym typeface="+mn-ea"/>
              </a:rPr>
              <a:t>产后血压管理与远期心脑血管疾病预防</a:t>
            </a:r>
            <a:endParaRPr lang="zh-CN" altLang="en-US" sz="3200" b="1" dirty="0">
              <a:latin typeface="微软雅黑" panose="020B0503020204020204" pitchFamily="34" charset="-122"/>
              <a:ea typeface="微软雅黑" panose="020B0503020204020204" pitchFamily="34" charset="-122"/>
            </a:endParaRPr>
          </a:p>
        </p:txBody>
      </p:sp>
      <p:grpSp>
        <p:nvGrpSpPr>
          <p:cNvPr id="3" name="组合 2">
            <a:extLst>
              <a:ext uri="{FF2B5EF4-FFF2-40B4-BE49-F238E27FC236}">
                <a16:creationId xmlns:a16="http://schemas.microsoft.com/office/drawing/2014/main" id="{DA7624F0-A6E6-AB22-5B84-4A2C65EEC53D}"/>
              </a:ext>
            </a:extLst>
          </p:cNvPr>
          <p:cNvGrpSpPr/>
          <p:nvPr/>
        </p:nvGrpSpPr>
        <p:grpSpPr>
          <a:xfrm>
            <a:off x="6272137" y="1365321"/>
            <a:ext cx="935860" cy="843784"/>
            <a:chOff x="3720691" y="2824413"/>
            <a:chExt cx="1341120" cy="1209172"/>
          </a:xfrm>
        </p:grpSpPr>
        <p:sp>
          <p:nvSpPr>
            <p:cNvPr id="4" name="Freeform 5">
              <a:extLst>
                <a:ext uri="{FF2B5EF4-FFF2-40B4-BE49-F238E27FC236}">
                  <a16:creationId xmlns:a16="http://schemas.microsoft.com/office/drawing/2014/main" id="{F4AF920C-ED7A-8952-A064-C6037815EFB8}"/>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5" name="Freeform 5">
              <a:extLst>
                <a:ext uri="{FF2B5EF4-FFF2-40B4-BE49-F238E27FC236}">
                  <a16:creationId xmlns:a16="http://schemas.microsoft.com/office/drawing/2014/main" id="{CEEE3D56-1C4D-7B5C-FB07-2847CE87A95B}"/>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6" name="Freeform 5">
            <a:extLst>
              <a:ext uri="{FF2B5EF4-FFF2-40B4-BE49-F238E27FC236}">
                <a16:creationId xmlns:a16="http://schemas.microsoft.com/office/drawing/2014/main" id="{BA74CEC9-0978-BC0F-05FE-6D8317DF7588}"/>
              </a:ext>
            </a:extLst>
          </p:cNvPr>
          <p:cNvSpPr/>
          <p:nvPr/>
        </p:nvSpPr>
        <p:spPr bwMode="auto">
          <a:xfrm rot="1855731">
            <a:off x="899687" y="1362723"/>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pic>
        <p:nvPicPr>
          <p:cNvPr id="10" name="图形 9" descr="听诊器 纯色填充">
            <a:extLst>
              <a:ext uri="{FF2B5EF4-FFF2-40B4-BE49-F238E27FC236}">
                <a16:creationId xmlns:a16="http://schemas.microsoft.com/office/drawing/2014/main" id="{E4536AA0-47D4-3575-9C07-0963A454E9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4446" y="1494640"/>
            <a:ext cx="625702" cy="625702"/>
          </a:xfrm>
          <a:prstGeom prst="rect">
            <a:avLst/>
          </a:prstGeom>
        </p:spPr>
      </p:pic>
      <p:pic>
        <p:nvPicPr>
          <p:cNvPr id="8" name="图形 7" descr="给婴儿换衣服的妇女">
            <a:extLst>
              <a:ext uri="{FF2B5EF4-FFF2-40B4-BE49-F238E27FC236}">
                <a16:creationId xmlns:a16="http://schemas.microsoft.com/office/drawing/2014/main" id="{4A3F1386-C5D6-D1E0-6B4A-16E53F73F8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7998" y="1437232"/>
            <a:ext cx="699877" cy="699877"/>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71D47EBB-D0AF-EA5A-1DB9-E640122C1F3E}"/>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39229" y="2856976"/>
            <a:ext cx="12192000" cy="830997"/>
          </a:xfrm>
          <a:prstGeom prst="rect">
            <a:avLst/>
          </a:prstGeom>
          <a:noFill/>
        </p:spPr>
        <p:txBody>
          <a:bodyPr wrap="square" rtlCol="0">
            <a:spAutoFit/>
          </a:bodyPr>
          <a:lstStyle/>
          <a:p>
            <a:pPr algn="ctr"/>
            <a:r>
              <a:rPr lang="en-US" altLang="zh-CN" sz="4800" b="1" dirty="0">
                <a:solidFill>
                  <a:schemeClr val="bg1"/>
                </a:solidFill>
                <a:latin typeface="微软雅黑" panose="020B0503020204020204" pitchFamily="34" charset="-122"/>
                <a:ea typeface="微软雅黑" panose="020B0503020204020204" pitchFamily="34" charset="-122"/>
              </a:rPr>
              <a:t>8.</a:t>
            </a:r>
            <a:r>
              <a:rPr lang="zh-CN" altLang="en-US" sz="4800" b="1" dirty="0">
                <a:solidFill>
                  <a:schemeClr val="bg1"/>
                </a:solidFill>
                <a:latin typeface="微软雅黑" panose="020B0503020204020204" pitchFamily="34" charset="-122"/>
                <a:ea typeface="微软雅黑" panose="020B0503020204020204" pitchFamily="34" charset="-122"/>
              </a:rPr>
              <a:t> 合并心脑血管疾病等临床情况的高血压</a:t>
            </a:r>
          </a:p>
        </p:txBody>
      </p:sp>
      <p:sp>
        <p:nvSpPr>
          <p:cNvPr id="2" name="文本框 1">
            <a:extLst>
              <a:ext uri="{FF2B5EF4-FFF2-40B4-BE49-F238E27FC236}">
                <a16:creationId xmlns:a16="http://schemas.microsoft.com/office/drawing/2014/main" id="{784C3BA8-9706-3FAB-A594-694AAE71B734}"/>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688896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0">
            <a:extLst>
              <a:ext uri="{FF2B5EF4-FFF2-40B4-BE49-F238E27FC236}">
                <a16:creationId xmlns:a16="http://schemas.microsoft.com/office/drawing/2014/main" id="{1FE5EFFA-FCA5-A3E9-917D-0CE1F882E733}"/>
              </a:ext>
            </a:extLst>
          </p:cNvPr>
          <p:cNvSpPr>
            <a:spLocks noChangeArrowheads="1"/>
          </p:cNvSpPr>
          <p:nvPr/>
        </p:nvSpPr>
        <p:spPr bwMode="gray">
          <a:xfrm>
            <a:off x="977370" y="1669104"/>
            <a:ext cx="4337332" cy="547356"/>
          </a:xfrm>
          <a:prstGeom prst="roundRect">
            <a:avLst>
              <a:gd name="adj" fmla="val 16667"/>
            </a:avLst>
          </a:prstGeom>
          <a:solidFill>
            <a:srgbClr val="C00000">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dirty="0">
              <a:latin typeface="微软雅黑" panose="020B0503020204020204" pitchFamily="34" charset="-122"/>
              <a:ea typeface="微软雅黑" panose="020B0503020204020204" pitchFamily="34" charset="-122"/>
            </a:endParaRPr>
          </a:p>
        </p:txBody>
      </p:sp>
      <p:grpSp>
        <p:nvGrpSpPr>
          <p:cNvPr id="3" name="Group 3">
            <a:extLst>
              <a:ext uri="{FF2B5EF4-FFF2-40B4-BE49-F238E27FC236}">
                <a16:creationId xmlns:a16="http://schemas.microsoft.com/office/drawing/2014/main" id="{70B2517F-0EB3-B066-1CB2-897F11255686}"/>
              </a:ext>
            </a:extLst>
          </p:cNvPr>
          <p:cNvGrpSpPr>
            <a:grpSpLocks/>
          </p:cNvGrpSpPr>
          <p:nvPr/>
        </p:nvGrpSpPr>
        <p:grpSpPr bwMode="auto">
          <a:xfrm>
            <a:off x="999701" y="-3033351"/>
            <a:ext cx="4337334" cy="227"/>
            <a:chOff x="1246" y="1956"/>
            <a:chExt cx="3448" cy="227"/>
          </a:xfrm>
          <a:solidFill>
            <a:srgbClr val="C00000">
              <a:alpha val="80000"/>
            </a:srgbClr>
          </a:solidFill>
        </p:grpSpPr>
        <p:sp>
          <p:nvSpPr>
            <p:cNvPr id="6" name="AutoShape 4">
              <a:extLst>
                <a:ext uri="{FF2B5EF4-FFF2-40B4-BE49-F238E27FC236}">
                  <a16:creationId xmlns:a16="http://schemas.microsoft.com/office/drawing/2014/main" id="{27E55EDD-1231-81D3-8894-A52A75A1A9B8}"/>
                </a:ext>
              </a:extLst>
            </p:cNvPr>
            <p:cNvSpPr>
              <a:spLocks noChangeArrowheads="1"/>
            </p:cNvSpPr>
            <p:nvPr/>
          </p:nvSpPr>
          <p:spPr bwMode="gray">
            <a:xfrm>
              <a:off x="1246" y="1956"/>
              <a:ext cx="3448" cy="227"/>
            </a:xfrm>
            <a:prstGeom prst="roundRect">
              <a:avLst>
                <a:gd name="adj" fmla="val 16667"/>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8" name="Line 6">
              <a:extLst>
                <a:ext uri="{FF2B5EF4-FFF2-40B4-BE49-F238E27FC236}">
                  <a16:creationId xmlns:a16="http://schemas.microsoft.com/office/drawing/2014/main" id="{80CF2C69-0E5F-5C44-582F-F6B7EBE82C3B}"/>
                </a:ext>
              </a:extLst>
            </p:cNvPr>
            <p:cNvSpPr>
              <a:spLocks noChangeShapeType="1"/>
            </p:cNvSpPr>
            <p:nvPr/>
          </p:nvSpPr>
          <p:spPr bwMode="gray">
            <a:xfrm>
              <a:off x="1247" y="2107"/>
              <a:ext cx="3447" cy="0"/>
            </a:xfrm>
            <a:prstGeom prst="line">
              <a:avLst/>
            </a:prstGeom>
            <a:grpFill/>
            <a:ln w="9525">
              <a:solidFill>
                <a:schemeClr val="bg1"/>
              </a:solidFill>
              <a:round/>
              <a:headEnd/>
              <a:tailEnd/>
            </a:ln>
          </p:spPr>
          <p:txBody>
            <a:bodyPr/>
            <a:lstStyle/>
            <a:p>
              <a:endParaRPr lang="zh-CN" altLang="en-US" sz="1200">
                <a:latin typeface="微软雅黑" panose="020B0503020204020204" pitchFamily="34" charset="-122"/>
                <a:ea typeface="微软雅黑" panose="020B0503020204020204" pitchFamily="34" charset="-122"/>
              </a:endParaRPr>
            </a:p>
          </p:txBody>
        </p:sp>
      </p:grpSp>
      <p:sp>
        <p:nvSpPr>
          <p:cNvPr id="11" name="AutoShape 10">
            <a:extLst>
              <a:ext uri="{FF2B5EF4-FFF2-40B4-BE49-F238E27FC236}">
                <a16:creationId xmlns:a16="http://schemas.microsoft.com/office/drawing/2014/main" id="{59F6CCF9-FFF3-5706-EA7A-56A9539C4A8E}"/>
              </a:ext>
            </a:extLst>
          </p:cNvPr>
          <p:cNvSpPr>
            <a:spLocks noChangeArrowheads="1"/>
          </p:cNvSpPr>
          <p:nvPr/>
        </p:nvSpPr>
        <p:spPr bwMode="gray">
          <a:xfrm>
            <a:off x="985414" y="946912"/>
            <a:ext cx="4337334" cy="547356"/>
          </a:xfrm>
          <a:prstGeom prst="roundRect">
            <a:avLst>
              <a:gd name="adj" fmla="val 16667"/>
            </a:avLst>
          </a:prstGeom>
          <a:solidFill>
            <a:srgbClr val="004582">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22" name="AutoShape 22">
            <a:extLst>
              <a:ext uri="{FF2B5EF4-FFF2-40B4-BE49-F238E27FC236}">
                <a16:creationId xmlns:a16="http://schemas.microsoft.com/office/drawing/2014/main" id="{167DACEB-79E5-D989-1388-5237677F531F}"/>
              </a:ext>
            </a:extLst>
          </p:cNvPr>
          <p:cNvSpPr>
            <a:spLocks noChangeArrowheads="1"/>
          </p:cNvSpPr>
          <p:nvPr/>
        </p:nvSpPr>
        <p:spPr bwMode="gray">
          <a:xfrm>
            <a:off x="985414" y="2398418"/>
            <a:ext cx="4337334" cy="547356"/>
          </a:xfrm>
          <a:prstGeom prst="roundRect">
            <a:avLst>
              <a:gd name="adj" fmla="val 16667"/>
            </a:avLst>
          </a:prstGeom>
          <a:solidFill>
            <a:srgbClr val="004582">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dirty="0">
              <a:latin typeface="微软雅黑" panose="020B0503020204020204" pitchFamily="34" charset="-122"/>
              <a:ea typeface="微软雅黑" panose="020B0503020204020204" pitchFamily="34" charset="-122"/>
            </a:endParaRPr>
          </a:p>
        </p:txBody>
      </p:sp>
      <p:sp>
        <p:nvSpPr>
          <p:cNvPr id="27" name="Rectangle 14">
            <a:extLst>
              <a:ext uri="{FF2B5EF4-FFF2-40B4-BE49-F238E27FC236}">
                <a16:creationId xmlns:a16="http://schemas.microsoft.com/office/drawing/2014/main" id="{A5DAE3F8-C262-50AE-1CA8-829A48262E15}"/>
              </a:ext>
            </a:extLst>
          </p:cNvPr>
          <p:cNvSpPr>
            <a:spLocks noChangeArrowheads="1"/>
          </p:cNvSpPr>
          <p:nvPr/>
        </p:nvSpPr>
        <p:spPr bwMode="gray">
          <a:xfrm>
            <a:off x="1278999" y="2493242"/>
            <a:ext cx="22726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rgbClr val="FFFFFF"/>
                </a:solidFill>
                <a:latin typeface="微软雅黑" panose="020B0503020204020204" pitchFamily="34" charset="-122"/>
                <a:ea typeface="微软雅黑" panose="020B0503020204020204" pitchFamily="34" charset="-122"/>
              </a:rPr>
              <a:t>3. </a:t>
            </a:r>
            <a:r>
              <a:rPr kumimoji="1" lang="zh-CN" altLang="en-US" sz="1600" b="1" dirty="0">
                <a:solidFill>
                  <a:schemeClr val="bg1"/>
                </a:solidFill>
                <a:latin typeface="微软雅黑" panose="020B0503020204020204" pitchFamily="34" charset="-122"/>
                <a:ea typeface="微软雅黑" panose="020B0503020204020204" pitchFamily="34" charset="-122"/>
              </a:rPr>
              <a:t>高血压合并冠心病</a:t>
            </a:r>
            <a:endParaRPr kumimoji="1" lang="en-US" altLang="ko-KR" sz="1600" b="1" dirty="0">
              <a:solidFill>
                <a:srgbClr val="FFFFFF"/>
              </a:solidFill>
              <a:latin typeface="微软雅黑" panose="020B0503020204020204" pitchFamily="34" charset="-122"/>
              <a:ea typeface="微软雅黑" panose="020B0503020204020204" pitchFamily="34" charset="-122"/>
            </a:endParaRPr>
          </a:p>
        </p:txBody>
      </p:sp>
      <p:sp>
        <p:nvSpPr>
          <p:cNvPr id="28" name="Rectangle 14">
            <a:extLst>
              <a:ext uri="{FF2B5EF4-FFF2-40B4-BE49-F238E27FC236}">
                <a16:creationId xmlns:a16="http://schemas.microsoft.com/office/drawing/2014/main" id="{E6D72299-6C1A-1683-55AE-F127643F46D3}"/>
              </a:ext>
            </a:extLst>
          </p:cNvPr>
          <p:cNvSpPr>
            <a:spLocks noChangeArrowheads="1"/>
          </p:cNvSpPr>
          <p:nvPr/>
        </p:nvSpPr>
        <p:spPr bwMode="gray">
          <a:xfrm>
            <a:off x="1246354" y="3236599"/>
            <a:ext cx="3744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chemeClr val="bg1"/>
                </a:solidFill>
                <a:latin typeface="微软雅黑" panose="020B0503020204020204" pitchFamily="34" charset="-122"/>
                <a:ea typeface="微软雅黑" panose="020B0503020204020204" pitchFamily="34" charset="-122"/>
              </a:rPr>
              <a:t>4.</a:t>
            </a:r>
            <a:r>
              <a:rPr kumimoji="1" lang="zh-CN" altLang="en-US" sz="1600" b="1" dirty="0">
                <a:solidFill>
                  <a:schemeClr val="bg1"/>
                </a:solidFill>
                <a:latin typeface="微软雅黑" panose="020B0503020204020204" pitchFamily="34" charset="-122"/>
                <a:ea typeface="微软雅黑" panose="020B0503020204020204" pitchFamily="34" charset="-122"/>
              </a:rPr>
              <a:t> 高血压合并心力衰竭</a:t>
            </a:r>
            <a:endParaRPr kumimoji="1" lang="en-US" altLang="ko-KR" sz="1600" b="1" dirty="0">
              <a:solidFill>
                <a:schemeClr val="bg1"/>
              </a:solidFill>
              <a:latin typeface="微软雅黑" panose="020B0503020204020204" pitchFamily="34" charset="-122"/>
              <a:ea typeface="微软雅黑" panose="020B0503020204020204" pitchFamily="34" charset="-122"/>
            </a:endParaRPr>
          </a:p>
        </p:txBody>
      </p:sp>
      <p:sp>
        <p:nvSpPr>
          <p:cNvPr id="30" name="AutoShape 4">
            <a:extLst>
              <a:ext uri="{FF2B5EF4-FFF2-40B4-BE49-F238E27FC236}">
                <a16:creationId xmlns:a16="http://schemas.microsoft.com/office/drawing/2014/main" id="{D863F466-E4D0-E272-BCD5-2E3B530964C7}"/>
              </a:ext>
            </a:extLst>
          </p:cNvPr>
          <p:cNvSpPr>
            <a:spLocks noChangeArrowheads="1"/>
          </p:cNvSpPr>
          <p:nvPr/>
        </p:nvSpPr>
        <p:spPr bwMode="gray">
          <a:xfrm>
            <a:off x="6268021" y="1637720"/>
            <a:ext cx="4337334" cy="547357"/>
          </a:xfrm>
          <a:prstGeom prst="roundRect">
            <a:avLst>
              <a:gd name="adj" fmla="val 16667"/>
            </a:avLst>
          </a:prstGeom>
          <a:solidFill>
            <a:srgbClr val="004582">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grpSp>
        <p:nvGrpSpPr>
          <p:cNvPr id="34" name="Group 9">
            <a:extLst>
              <a:ext uri="{FF2B5EF4-FFF2-40B4-BE49-F238E27FC236}">
                <a16:creationId xmlns:a16="http://schemas.microsoft.com/office/drawing/2014/main" id="{F1D39CB9-59B1-F2DD-D475-2FCD0E013022}"/>
              </a:ext>
            </a:extLst>
          </p:cNvPr>
          <p:cNvGrpSpPr>
            <a:grpSpLocks/>
          </p:cNvGrpSpPr>
          <p:nvPr/>
        </p:nvGrpSpPr>
        <p:grpSpPr bwMode="auto">
          <a:xfrm>
            <a:off x="6261281" y="922796"/>
            <a:ext cx="4337332" cy="547356"/>
            <a:chOff x="1243" y="1515"/>
            <a:chExt cx="3448" cy="227"/>
          </a:xfrm>
          <a:solidFill>
            <a:srgbClr val="C00000">
              <a:alpha val="80000"/>
            </a:srgbClr>
          </a:solidFill>
        </p:grpSpPr>
        <p:sp>
          <p:nvSpPr>
            <p:cNvPr id="35" name="AutoShape 10">
              <a:extLst>
                <a:ext uri="{FF2B5EF4-FFF2-40B4-BE49-F238E27FC236}">
                  <a16:creationId xmlns:a16="http://schemas.microsoft.com/office/drawing/2014/main" id="{91E29DC8-8B35-9D2F-A1DA-8521D32B814F}"/>
                </a:ext>
              </a:extLst>
            </p:cNvPr>
            <p:cNvSpPr>
              <a:spLocks noChangeArrowheads="1"/>
            </p:cNvSpPr>
            <p:nvPr/>
          </p:nvSpPr>
          <p:spPr bwMode="gray">
            <a:xfrm>
              <a:off x="1243" y="1515"/>
              <a:ext cx="3448" cy="227"/>
            </a:xfrm>
            <a:prstGeom prst="roundRect">
              <a:avLst>
                <a:gd name="adj" fmla="val 16667"/>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dirty="0">
                <a:latin typeface="微软雅黑" panose="020B0503020204020204" pitchFamily="34" charset="-122"/>
                <a:ea typeface="微软雅黑" panose="020B0503020204020204" pitchFamily="34" charset="-122"/>
              </a:endParaRPr>
            </a:p>
          </p:txBody>
        </p:sp>
        <p:sp>
          <p:nvSpPr>
            <p:cNvPr id="37" name="Rectangle 14">
              <a:extLst>
                <a:ext uri="{FF2B5EF4-FFF2-40B4-BE49-F238E27FC236}">
                  <a16:creationId xmlns:a16="http://schemas.microsoft.com/office/drawing/2014/main" id="{9FDA670A-3D70-5B9C-6A08-B1DEE0F8964D}"/>
                </a:ext>
              </a:extLst>
            </p:cNvPr>
            <p:cNvSpPr>
              <a:spLocks noChangeArrowheads="1"/>
            </p:cNvSpPr>
            <p:nvPr/>
          </p:nvSpPr>
          <p:spPr bwMode="gray">
            <a:xfrm>
              <a:off x="1460" y="1568"/>
              <a:ext cx="2833" cy="14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rgbClr val="FFFFFF"/>
                  </a:solidFill>
                  <a:latin typeface="微软雅黑" panose="020B0503020204020204" pitchFamily="34" charset="-122"/>
                  <a:ea typeface="微软雅黑" panose="020B0503020204020204" pitchFamily="34" charset="-122"/>
                </a:rPr>
                <a:t>8. </a:t>
              </a:r>
              <a:r>
                <a:rPr kumimoji="1" lang="zh-CN" altLang="en-US" sz="1600" b="1" dirty="0">
                  <a:solidFill>
                    <a:srgbClr val="FFFFFF"/>
                  </a:solidFill>
                  <a:latin typeface="微软雅黑" panose="020B0503020204020204" pitchFamily="34" charset="-122"/>
                  <a:ea typeface="微软雅黑" panose="020B0503020204020204" pitchFamily="34" charset="-122"/>
                </a:rPr>
                <a:t>高血压合并肥胖</a:t>
              </a:r>
              <a:endParaRPr kumimoji="1" lang="en-US" altLang="ko-KR" sz="1600" b="1" dirty="0">
                <a:solidFill>
                  <a:srgbClr val="FFFFFF"/>
                </a:solidFill>
                <a:latin typeface="微软雅黑" panose="020B0503020204020204" pitchFamily="34" charset="-122"/>
                <a:ea typeface="微软雅黑" panose="020B0503020204020204" pitchFamily="34" charset="-122"/>
              </a:endParaRPr>
            </a:p>
          </p:txBody>
        </p:sp>
      </p:grpSp>
      <p:sp>
        <p:nvSpPr>
          <p:cNvPr id="41" name="AutoShape 16">
            <a:extLst>
              <a:ext uri="{FF2B5EF4-FFF2-40B4-BE49-F238E27FC236}">
                <a16:creationId xmlns:a16="http://schemas.microsoft.com/office/drawing/2014/main" id="{F58FF596-9519-2578-2A81-8FABB6C0B617}"/>
              </a:ext>
            </a:extLst>
          </p:cNvPr>
          <p:cNvSpPr>
            <a:spLocks noChangeArrowheads="1"/>
          </p:cNvSpPr>
          <p:nvPr/>
        </p:nvSpPr>
        <p:spPr bwMode="gray">
          <a:xfrm>
            <a:off x="6268021" y="3183699"/>
            <a:ext cx="4337334" cy="547356"/>
          </a:xfrm>
          <a:prstGeom prst="roundRect">
            <a:avLst>
              <a:gd name="adj" fmla="val 16667"/>
            </a:avLst>
          </a:prstGeom>
          <a:solidFill>
            <a:srgbClr val="C00000">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46" name="AutoShape 22">
            <a:extLst>
              <a:ext uri="{FF2B5EF4-FFF2-40B4-BE49-F238E27FC236}">
                <a16:creationId xmlns:a16="http://schemas.microsoft.com/office/drawing/2014/main" id="{5301EA09-C022-5745-2618-09FF2A86B5AB}"/>
              </a:ext>
            </a:extLst>
          </p:cNvPr>
          <p:cNvSpPr>
            <a:spLocks noChangeArrowheads="1"/>
          </p:cNvSpPr>
          <p:nvPr/>
        </p:nvSpPr>
        <p:spPr bwMode="gray">
          <a:xfrm>
            <a:off x="6269609" y="2398418"/>
            <a:ext cx="4337334" cy="547357"/>
          </a:xfrm>
          <a:prstGeom prst="roundRect">
            <a:avLst>
              <a:gd name="adj" fmla="val 16667"/>
            </a:avLst>
          </a:prstGeom>
          <a:solidFill>
            <a:srgbClr val="C00000">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dirty="0">
              <a:latin typeface="微软雅黑" panose="020B0503020204020204" pitchFamily="34" charset="-122"/>
              <a:ea typeface="微软雅黑" panose="020B0503020204020204" pitchFamily="34" charset="-122"/>
            </a:endParaRPr>
          </a:p>
        </p:txBody>
      </p:sp>
      <p:sp>
        <p:nvSpPr>
          <p:cNvPr id="68" name="Rectangle 14">
            <a:extLst>
              <a:ext uri="{FF2B5EF4-FFF2-40B4-BE49-F238E27FC236}">
                <a16:creationId xmlns:a16="http://schemas.microsoft.com/office/drawing/2014/main" id="{DE339F2B-F97F-943E-82D3-F2E86CDA050F}"/>
              </a:ext>
            </a:extLst>
          </p:cNvPr>
          <p:cNvSpPr>
            <a:spLocks noChangeArrowheads="1"/>
          </p:cNvSpPr>
          <p:nvPr/>
        </p:nvSpPr>
        <p:spPr bwMode="gray">
          <a:xfrm>
            <a:off x="1206864" y="1035660"/>
            <a:ext cx="2821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rgbClr val="FFFFFF"/>
                </a:solidFill>
                <a:latin typeface="微软雅黑" panose="020B0503020204020204" pitchFamily="34" charset="-122"/>
                <a:ea typeface="微软雅黑" panose="020B0503020204020204" pitchFamily="34" charset="-122"/>
              </a:rPr>
              <a:t>1. </a:t>
            </a:r>
            <a:r>
              <a:rPr kumimoji="1" lang="zh-CN" altLang="en-US" sz="1600" b="1" dirty="0">
                <a:solidFill>
                  <a:srgbClr val="FFFFFF"/>
                </a:solidFill>
                <a:latin typeface="微软雅黑" panose="020B0503020204020204" pitchFamily="34" charset="-122"/>
                <a:ea typeface="微软雅黑" panose="020B0503020204020204" pitchFamily="34" charset="-122"/>
              </a:rPr>
              <a:t> 高血压合并脑卒中</a:t>
            </a:r>
            <a:endParaRPr kumimoji="1" lang="en-US" altLang="ko-KR" sz="1600" b="1" dirty="0">
              <a:solidFill>
                <a:srgbClr val="FFFFFF"/>
              </a:solidFill>
              <a:latin typeface="微软雅黑" panose="020B0503020204020204" pitchFamily="34" charset="-122"/>
              <a:ea typeface="微软雅黑" panose="020B0503020204020204" pitchFamily="34" charset="-122"/>
            </a:endParaRPr>
          </a:p>
        </p:txBody>
      </p:sp>
      <p:sp>
        <p:nvSpPr>
          <p:cNvPr id="69" name="Rectangle 14">
            <a:extLst>
              <a:ext uri="{FF2B5EF4-FFF2-40B4-BE49-F238E27FC236}">
                <a16:creationId xmlns:a16="http://schemas.microsoft.com/office/drawing/2014/main" id="{D16DC531-EFF8-E800-27DC-1F95551A0E16}"/>
              </a:ext>
            </a:extLst>
          </p:cNvPr>
          <p:cNvSpPr>
            <a:spLocks noChangeArrowheads="1"/>
          </p:cNvSpPr>
          <p:nvPr/>
        </p:nvSpPr>
        <p:spPr bwMode="gray">
          <a:xfrm>
            <a:off x="1287335" y="1794921"/>
            <a:ext cx="29659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chemeClr val="bg1"/>
                </a:solidFill>
                <a:latin typeface="微软雅黑" panose="020B0503020204020204" pitchFamily="34" charset="-122"/>
                <a:ea typeface="微软雅黑" panose="020B0503020204020204" pitchFamily="34" charset="-122"/>
              </a:rPr>
              <a:t>2.</a:t>
            </a:r>
            <a:r>
              <a:rPr kumimoji="1" lang="zh-CN" altLang="en-US" sz="1600" b="1" dirty="0">
                <a:solidFill>
                  <a:schemeClr val="bg1"/>
                </a:solidFill>
                <a:latin typeface="微软雅黑" panose="020B0503020204020204" pitchFamily="34" charset="-122"/>
                <a:ea typeface="微软雅黑" panose="020B0503020204020204" pitchFamily="34" charset="-122"/>
              </a:rPr>
              <a:t> 高血压与认知障碍</a:t>
            </a:r>
            <a:endParaRPr kumimoji="1" lang="en-US" altLang="ko-KR" sz="1600" b="1" dirty="0">
              <a:solidFill>
                <a:schemeClr val="bg1"/>
              </a:solidFill>
              <a:latin typeface="微软雅黑" panose="020B0503020204020204" pitchFamily="34" charset="-122"/>
              <a:ea typeface="微软雅黑" panose="020B0503020204020204" pitchFamily="34" charset="-122"/>
            </a:endParaRPr>
          </a:p>
        </p:txBody>
      </p:sp>
      <p:sp>
        <p:nvSpPr>
          <p:cNvPr id="81" name="Rectangle 14">
            <a:extLst>
              <a:ext uri="{FF2B5EF4-FFF2-40B4-BE49-F238E27FC236}">
                <a16:creationId xmlns:a16="http://schemas.microsoft.com/office/drawing/2014/main" id="{98BB74D0-6733-D65B-E6F2-5A4E7FD99EC7}"/>
              </a:ext>
            </a:extLst>
          </p:cNvPr>
          <p:cNvSpPr>
            <a:spLocks noChangeArrowheads="1"/>
          </p:cNvSpPr>
          <p:nvPr/>
        </p:nvSpPr>
        <p:spPr bwMode="gray">
          <a:xfrm>
            <a:off x="6507869" y="2494309"/>
            <a:ext cx="34611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rgbClr val="FFFFFF"/>
                </a:solidFill>
                <a:latin typeface="微软雅黑" panose="020B0503020204020204" pitchFamily="34" charset="-122"/>
                <a:ea typeface="微软雅黑" panose="020B0503020204020204" pitchFamily="34" charset="-122"/>
              </a:rPr>
              <a:t>10. </a:t>
            </a:r>
            <a:r>
              <a:rPr kumimoji="1" lang="zh-CN" altLang="en-US" sz="1600" b="1" dirty="0">
                <a:solidFill>
                  <a:srgbClr val="FFFFFF"/>
                </a:solidFill>
                <a:latin typeface="微软雅黑" panose="020B0503020204020204" pitchFamily="34" charset="-122"/>
                <a:ea typeface="微软雅黑" panose="020B0503020204020204" pitchFamily="34" charset="-122"/>
              </a:rPr>
              <a:t>抗肿瘤治疗与高血压</a:t>
            </a:r>
            <a:endParaRPr kumimoji="1" lang="en-US" altLang="ko-KR" sz="1600" b="1" dirty="0">
              <a:solidFill>
                <a:srgbClr val="FFFFFF"/>
              </a:solidFill>
              <a:latin typeface="微软雅黑" panose="020B0503020204020204" pitchFamily="34" charset="-122"/>
              <a:ea typeface="微软雅黑" panose="020B0503020204020204" pitchFamily="34" charset="-122"/>
            </a:endParaRPr>
          </a:p>
        </p:txBody>
      </p:sp>
      <p:sp>
        <p:nvSpPr>
          <p:cNvPr id="83" name="Rectangle 14">
            <a:extLst>
              <a:ext uri="{FF2B5EF4-FFF2-40B4-BE49-F238E27FC236}">
                <a16:creationId xmlns:a16="http://schemas.microsoft.com/office/drawing/2014/main" id="{8ECEB1AE-3615-D546-C309-AD6A2C790812}"/>
              </a:ext>
            </a:extLst>
          </p:cNvPr>
          <p:cNvSpPr>
            <a:spLocks noChangeArrowheads="1"/>
          </p:cNvSpPr>
          <p:nvPr/>
        </p:nvSpPr>
        <p:spPr bwMode="gray">
          <a:xfrm>
            <a:off x="6507869" y="1723941"/>
            <a:ext cx="34611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rgbClr val="FFFFFF"/>
                </a:solidFill>
                <a:latin typeface="微软雅黑" panose="020B0503020204020204" pitchFamily="34" charset="-122"/>
                <a:ea typeface="微软雅黑" panose="020B0503020204020204" pitchFamily="34" charset="-122"/>
              </a:rPr>
              <a:t>9.</a:t>
            </a:r>
            <a:r>
              <a:rPr kumimoji="1" lang="zh-CN" altLang="en-US" sz="1600" b="1" dirty="0">
                <a:solidFill>
                  <a:srgbClr val="FFFFFF"/>
                </a:solidFill>
                <a:latin typeface="微软雅黑" panose="020B0503020204020204" pitchFamily="34" charset="-122"/>
                <a:ea typeface="微软雅黑" panose="020B0503020204020204" pitchFamily="34" charset="-122"/>
              </a:rPr>
              <a:t> 高血压合并代谢综合征</a:t>
            </a:r>
            <a:endParaRPr kumimoji="1" lang="en-US" altLang="ko-KR" sz="1600" b="1" dirty="0">
              <a:solidFill>
                <a:srgbClr val="FFFFFF"/>
              </a:solidFill>
              <a:latin typeface="微软雅黑" panose="020B0503020204020204" pitchFamily="34" charset="-122"/>
              <a:ea typeface="微软雅黑" panose="020B0503020204020204" pitchFamily="34" charset="-122"/>
            </a:endParaRPr>
          </a:p>
        </p:txBody>
      </p:sp>
      <p:sp>
        <p:nvSpPr>
          <p:cNvPr id="85" name="AutoShape 4">
            <a:extLst>
              <a:ext uri="{FF2B5EF4-FFF2-40B4-BE49-F238E27FC236}">
                <a16:creationId xmlns:a16="http://schemas.microsoft.com/office/drawing/2014/main" id="{857C51F2-8A22-EB5D-775F-72C1B1242C02}"/>
              </a:ext>
            </a:extLst>
          </p:cNvPr>
          <p:cNvSpPr>
            <a:spLocks noChangeArrowheads="1"/>
          </p:cNvSpPr>
          <p:nvPr/>
        </p:nvSpPr>
        <p:spPr bwMode="gray">
          <a:xfrm>
            <a:off x="999701" y="4645525"/>
            <a:ext cx="4337334" cy="547357"/>
          </a:xfrm>
          <a:prstGeom prst="roundRect">
            <a:avLst>
              <a:gd name="adj" fmla="val 16667"/>
            </a:avLst>
          </a:prstGeom>
          <a:solidFill>
            <a:srgbClr val="004582">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90" name="AutoShape 10">
            <a:extLst>
              <a:ext uri="{FF2B5EF4-FFF2-40B4-BE49-F238E27FC236}">
                <a16:creationId xmlns:a16="http://schemas.microsoft.com/office/drawing/2014/main" id="{56A6203E-81F0-C818-C6B4-081E125BC312}"/>
              </a:ext>
            </a:extLst>
          </p:cNvPr>
          <p:cNvSpPr>
            <a:spLocks noChangeArrowheads="1"/>
          </p:cNvSpPr>
          <p:nvPr/>
        </p:nvSpPr>
        <p:spPr bwMode="gray">
          <a:xfrm>
            <a:off x="985414" y="3911314"/>
            <a:ext cx="4337334" cy="581114"/>
          </a:xfrm>
          <a:prstGeom prst="roundRect">
            <a:avLst>
              <a:gd name="adj" fmla="val 16667"/>
            </a:avLst>
          </a:prstGeom>
          <a:solidFill>
            <a:srgbClr val="004582">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dirty="0">
              <a:latin typeface="微软雅黑" panose="020B0503020204020204" pitchFamily="34" charset="-122"/>
              <a:ea typeface="微软雅黑" panose="020B0503020204020204" pitchFamily="34" charset="-122"/>
            </a:endParaRPr>
          </a:p>
        </p:txBody>
      </p:sp>
      <p:sp>
        <p:nvSpPr>
          <p:cNvPr id="95" name="AutoShape 22">
            <a:extLst>
              <a:ext uri="{FF2B5EF4-FFF2-40B4-BE49-F238E27FC236}">
                <a16:creationId xmlns:a16="http://schemas.microsoft.com/office/drawing/2014/main" id="{A1E34BE9-9C79-6177-BFA8-F3BA45E5C97C}"/>
              </a:ext>
            </a:extLst>
          </p:cNvPr>
          <p:cNvSpPr>
            <a:spLocks noChangeArrowheads="1"/>
          </p:cNvSpPr>
          <p:nvPr/>
        </p:nvSpPr>
        <p:spPr bwMode="gray">
          <a:xfrm>
            <a:off x="1001289" y="5406223"/>
            <a:ext cx="4337334" cy="547357"/>
          </a:xfrm>
          <a:prstGeom prst="roundRect">
            <a:avLst>
              <a:gd name="adj" fmla="val 16667"/>
            </a:avLst>
          </a:prstGeom>
          <a:solidFill>
            <a:srgbClr val="004582">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dirty="0">
              <a:latin typeface="微软雅黑" panose="020B0503020204020204" pitchFamily="34" charset="-122"/>
              <a:ea typeface="微软雅黑" panose="020B0503020204020204" pitchFamily="34" charset="-122"/>
            </a:endParaRPr>
          </a:p>
        </p:txBody>
      </p:sp>
      <p:sp>
        <p:nvSpPr>
          <p:cNvPr id="99" name="Rectangle 14">
            <a:extLst>
              <a:ext uri="{FF2B5EF4-FFF2-40B4-BE49-F238E27FC236}">
                <a16:creationId xmlns:a16="http://schemas.microsoft.com/office/drawing/2014/main" id="{AD16A07D-D47F-1AAE-712D-47AD45937F79}"/>
              </a:ext>
            </a:extLst>
          </p:cNvPr>
          <p:cNvSpPr>
            <a:spLocks noChangeArrowheads="1"/>
          </p:cNvSpPr>
          <p:nvPr/>
        </p:nvSpPr>
        <p:spPr bwMode="gray">
          <a:xfrm>
            <a:off x="1220585" y="4019937"/>
            <a:ext cx="39193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rgbClr val="FFFFFF"/>
                </a:solidFill>
                <a:latin typeface="微软雅黑" panose="020B0503020204020204" pitchFamily="34" charset="-122"/>
                <a:ea typeface="微软雅黑" panose="020B0503020204020204" pitchFamily="34" charset="-122"/>
              </a:rPr>
              <a:t>5. </a:t>
            </a:r>
            <a:r>
              <a:rPr kumimoji="1" lang="zh-CN" altLang="en-US" sz="1600" b="1" dirty="0">
                <a:solidFill>
                  <a:srgbClr val="FFFFFF"/>
                </a:solidFill>
                <a:latin typeface="微软雅黑" panose="020B0503020204020204" pitchFamily="34" charset="-122"/>
                <a:ea typeface="微软雅黑" panose="020B0503020204020204" pitchFamily="34" charset="-122"/>
              </a:rPr>
              <a:t>高血压合并外周动脉疾病</a:t>
            </a:r>
            <a:endParaRPr kumimoji="1" lang="en-US" altLang="ko-KR" sz="1600" b="1" dirty="0">
              <a:solidFill>
                <a:srgbClr val="FFFFFF"/>
              </a:solidFill>
              <a:latin typeface="微软雅黑" panose="020B0503020204020204" pitchFamily="34" charset="-122"/>
              <a:ea typeface="微软雅黑" panose="020B0503020204020204" pitchFamily="34" charset="-122"/>
            </a:endParaRPr>
          </a:p>
        </p:txBody>
      </p:sp>
      <p:sp>
        <p:nvSpPr>
          <p:cNvPr id="100" name="Rectangle 14">
            <a:extLst>
              <a:ext uri="{FF2B5EF4-FFF2-40B4-BE49-F238E27FC236}">
                <a16:creationId xmlns:a16="http://schemas.microsoft.com/office/drawing/2014/main" id="{8BE06A7E-C562-2C38-926C-847E5C632582}"/>
              </a:ext>
            </a:extLst>
          </p:cNvPr>
          <p:cNvSpPr>
            <a:spLocks noChangeArrowheads="1"/>
          </p:cNvSpPr>
          <p:nvPr/>
        </p:nvSpPr>
        <p:spPr bwMode="gray">
          <a:xfrm>
            <a:off x="1231032" y="4703949"/>
            <a:ext cx="29659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chemeClr val="bg1"/>
                </a:solidFill>
                <a:latin typeface="微软雅黑" panose="020B0503020204020204" pitchFamily="34" charset="-122"/>
                <a:ea typeface="微软雅黑" panose="020B0503020204020204" pitchFamily="34" charset="-122"/>
              </a:rPr>
              <a:t>6.</a:t>
            </a:r>
            <a:r>
              <a:rPr kumimoji="1" lang="zh-CN" altLang="en-US" sz="1600" b="1" dirty="0">
                <a:solidFill>
                  <a:schemeClr val="bg1"/>
                </a:solidFill>
                <a:latin typeface="微软雅黑" panose="020B0503020204020204" pitchFamily="34" charset="-122"/>
                <a:ea typeface="微软雅黑" panose="020B0503020204020204" pitchFamily="34" charset="-122"/>
              </a:rPr>
              <a:t> 高血压合并肾脏疾病</a:t>
            </a:r>
            <a:endParaRPr kumimoji="1" lang="en-US" altLang="ko-KR" sz="1600" b="1" dirty="0">
              <a:solidFill>
                <a:schemeClr val="bg1"/>
              </a:solidFill>
              <a:latin typeface="微软雅黑" panose="020B0503020204020204" pitchFamily="34" charset="-122"/>
              <a:ea typeface="微软雅黑" panose="020B0503020204020204" pitchFamily="34" charset="-122"/>
            </a:endParaRPr>
          </a:p>
        </p:txBody>
      </p:sp>
      <p:sp>
        <p:nvSpPr>
          <p:cNvPr id="101" name="Rectangle 14">
            <a:extLst>
              <a:ext uri="{FF2B5EF4-FFF2-40B4-BE49-F238E27FC236}">
                <a16:creationId xmlns:a16="http://schemas.microsoft.com/office/drawing/2014/main" id="{27834756-CB5B-0B39-DE64-FD9F982A4D4A}"/>
              </a:ext>
            </a:extLst>
          </p:cNvPr>
          <p:cNvSpPr>
            <a:spLocks noChangeArrowheads="1"/>
          </p:cNvSpPr>
          <p:nvPr/>
        </p:nvSpPr>
        <p:spPr bwMode="gray">
          <a:xfrm>
            <a:off x="1241178" y="5493504"/>
            <a:ext cx="33819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chemeClr val="bg1"/>
                </a:solidFill>
                <a:latin typeface="微软雅黑" panose="020B0503020204020204" pitchFamily="34" charset="-122"/>
                <a:ea typeface="微软雅黑" panose="020B0503020204020204" pitchFamily="34" charset="-122"/>
              </a:rPr>
              <a:t>7. </a:t>
            </a:r>
            <a:r>
              <a:rPr kumimoji="1" lang="zh-CN" altLang="en-US" sz="1600" b="1" dirty="0">
                <a:solidFill>
                  <a:schemeClr val="bg1"/>
                </a:solidFill>
                <a:latin typeface="微软雅黑" panose="020B0503020204020204" pitchFamily="34" charset="-122"/>
                <a:ea typeface="微软雅黑" panose="020B0503020204020204" pitchFamily="34" charset="-122"/>
              </a:rPr>
              <a:t>高血压合并糖尿病</a:t>
            </a:r>
            <a:endParaRPr kumimoji="1" lang="en-US" altLang="ko-KR" sz="1600" b="1" dirty="0">
              <a:solidFill>
                <a:schemeClr val="bg1"/>
              </a:solidFill>
              <a:latin typeface="微软雅黑" panose="020B0503020204020204" pitchFamily="34" charset="-122"/>
              <a:ea typeface="微软雅黑" panose="020B0503020204020204" pitchFamily="34" charset="-122"/>
            </a:endParaRPr>
          </a:p>
        </p:txBody>
      </p:sp>
      <p:sp>
        <p:nvSpPr>
          <p:cNvPr id="103" name="AutoShape 4">
            <a:extLst>
              <a:ext uri="{FF2B5EF4-FFF2-40B4-BE49-F238E27FC236}">
                <a16:creationId xmlns:a16="http://schemas.microsoft.com/office/drawing/2014/main" id="{9990EF00-1302-154D-DB75-22399E2AA10C}"/>
              </a:ext>
            </a:extLst>
          </p:cNvPr>
          <p:cNvSpPr>
            <a:spLocks noChangeArrowheads="1"/>
          </p:cNvSpPr>
          <p:nvPr/>
        </p:nvSpPr>
        <p:spPr bwMode="gray">
          <a:xfrm>
            <a:off x="6268021" y="4658109"/>
            <a:ext cx="4337334" cy="547357"/>
          </a:xfrm>
          <a:prstGeom prst="roundRect">
            <a:avLst>
              <a:gd name="adj" fmla="val 16667"/>
            </a:avLst>
          </a:prstGeom>
          <a:solidFill>
            <a:srgbClr val="004582">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108" name="AutoShape 10">
            <a:extLst>
              <a:ext uri="{FF2B5EF4-FFF2-40B4-BE49-F238E27FC236}">
                <a16:creationId xmlns:a16="http://schemas.microsoft.com/office/drawing/2014/main" id="{3527784D-B89F-100D-201A-733A4BF694E9}"/>
              </a:ext>
            </a:extLst>
          </p:cNvPr>
          <p:cNvSpPr>
            <a:spLocks noChangeArrowheads="1"/>
          </p:cNvSpPr>
          <p:nvPr/>
        </p:nvSpPr>
        <p:spPr bwMode="gray">
          <a:xfrm>
            <a:off x="6268021" y="3915698"/>
            <a:ext cx="4337334" cy="564235"/>
          </a:xfrm>
          <a:prstGeom prst="roundRect">
            <a:avLst>
              <a:gd name="adj" fmla="val 16667"/>
            </a:avLst>
          </a:prstGeom>
          <a:solidFill>
            <a:srgbClr val="C00000">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dirty="0">
              <a:latin typeface="微软雅黑" panose="020B0503020204020204" pitchFamily="34" charset="-122"/>
              <a:ea typeface="微软雅黑" panose="020B0503020204020204" pitchFamily="34" charset="-122"/>
            </a:endParaRPr>
          </a:p>
        </p:txBody>
      </p:sp>
      <p:sp>
        <p:nvSpPr>
          <p:cNvPr id="114" name="AutoShape 22">
            <a:extLst>
              <a:ext uri="{FF2B5EF4-FFF2-40B4-BE49-F238E27FC236}">
                <a16:creationId xmlns:a16="http://schemas.microsoft.com/office/drawing/2014/main" id="{EB1E7CB6-999B-CFC4-A26F-52B6CD730A67}"/>
              </a:ext>
            </a:extLst>
          </p:cNvPr>
          <p:cNvSpPr>
            <a:spLocks noChangeArrowheads="1"/>
          </p:cNvSpPr>
          <p:nvPr/>
        </p:nvSpPr>
        <p:spPr bwMode="gray">
          <a:xfrm>
            <a:off x="6261279" y="5401460"/>
            <a:ext cx="4337334" cy="547357"/>
          </a:xfrm>
          <a:prstGeom prst="roundRect">
            <a:avLst>
              <a:gd name="adj" fmla="val 16667"/>
            </a:avLst>
          </a:prstGeom>
          <a:solidFill>
            <a:srgbClr val="C00000">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a:latin typeface="微软雅黑" panose="020B0503020204020204" pitchFamily="34" charset="-122"/>
              <a:ea typeface="微软雅黑" panose="020B0503020204020204" pitchFamily="34" charset="-122"/>
            </a:endParaRPr>
          </a:p>
        </p:txBody>
      </p:sp>
      <p:sp>
        <p:nvSpPr>
          <p:cNvPr id="118" name="Rectangle 14">
            <a:extLst>
              <a:ext uri="{FF2B5EF4-FFF2-40B4-BE49-F238E27FC236}">
                <a16:creationId xmlns:a16="http://schemas.microsoft.com/office/drawing/2014/main" id="{18F9E642-808E-1DD9-A469-75C34F53B718}"/>
              </a:ext>
            </a:extLst>
          </p:cNvPr>
          <p:cNvSpPr>
            <a:spLocks noChangeArrowheads="1"/>
          </p:cNvSpPr>
          <p:nvPr/>
        </p:nvSpPr>
        <p:spPr bwMode="gray">
          <a:xfrm>
            <a:off x="6533758" y="5479154"/>
            <a:ext cx="34611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rgbClr val="FFFFFF"/>
                </a:solidFill>
                <a:latin typeface="微软雅黑" panose="020B0503020204020204" pitchFamily="34" charset="-122"/>
                <a:ea typeface="微软雅黑" panose="020B0503020204020204" pitchFamily="34" charset="-122"/>
              </a:rPr>
              <a:t>14. </a:t>
            </a:r>
            <a:r>
              <a:rPr kumimoji="1" lang="zh-CN" altLang="en-US" sz="1600" b="1" dirty="0">
                <a:solidFill>
                  <a:srgbClr val="FFFFFF"/>
                </a:solidFill>
                <a:latin typeface="微软雅黑" panose="020B0503020204020204" pitchFamily="34" charset="-122"/>
                <a:ea typeface="微软雅黑" panose="020B0503020204020204" pitchFamily="34" charset="-122"/>
              </a:rPr>
              <a:t>心理障碍与高血压</a:t>
            </a:r>
            <a:endParaRPr kumimoji="1" lang="en-US" altLang="ko-KR" sz="1600" b="1" dirty="0">
              <a:solidFill>
                <a:srgbClr val="FFFFFF"/>
              </a:solidFill>
              <a:latin typeface="微软雅黑" panose="020B0503020204020204" pitchFamily="34" charset="-122"/>
              <a:ea typeface="微软雅黑" panose="020B0503020204020204" pitchFamily="34" charset="-122"/>
            </a:endParaRPr>
          </a:p>
        </p:txBody>
      </p:sp>
      <p:sp>
        <p:nvSpPr>
          <p:cNvPr id="120" name="Rectangle 14">
            <a:extLst>
              <a:ext uri="{FF2B5EF4-FFF2-40B4-BE49-F238E27FC236}">
                <a16:creationId xmlns:a16="http://schemas.microsoft.com/office/drawing/2014/main" id="{B3187417-CD1A-B28B-4591-C1153CCF6BC3}"/>
              </a:ext>
            </a:extLst>
          </p:cNvPr>
          <p:cNvSpPr>
            <a:spLocks noChangeArrowheads="1"/>
          </p:cNvSpPr>
          <p:nvPr/>
        </p:nvSpPr>
        <p:spPr bwMode="gray">
          <a:xfrm>
            <a:off x="6483935" y="4028539"/>
            <a:ext cx="34611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rgbClr val="FFFFFF"/>
                </a:solidFill>
                <a:latin typeface="微软雅黑" panose="020B0503020204020204" pitchFamily="34" charset="-122"/>
                <a:ea typeface="微软雅黑" panose="020B0503020204020204" pitchFamily="34" charset="-122"/>
              </a:rPr>
              <a:t>12.</a:t>
            </a:r>
            <a:r>
              <a:rPr kumimoji="1" lang="zh-CN" altLang="en-US" sz="1600" b="1" dirty="0">
                <a:solidFill>
                  <a:srgbClr val="FFFFFF"/>
                </a:solidFill>
                <a:latin typeface="微软雅黑" panose="020B0503020204020204" pitchFamily="34" charset="-122"/>
                <a:ea typeface="微软雅黑" panose="020B0503020204020204" pitchFamily="34" charset="-122"/>
              </a:rPr>
              <a:t> 高血压与免疫系统疾病</a:t>
            </a:r>
            <a:endParaRPr kumimoji="1" lang="en-US" altLang="ko-KR" sz="1600" b="1" dirty="0">
              <a:solidFill>
                <a:srgbClr val="FFFFFF"/>
              </a:solidFill>
              <a:latin typeface="微软雅黑" panose="020B0503020204020204" pitchFamily="34" charset="-122"/>
              <a:ea typeface="微软雅黑" panose="020B0503020204020204" pitchFamily="34" charset="-122"/>
            </a:endParaRPr>
          </a:p>
        </p:txBody>
      </p:sp>
      <p:sp>
        <p:nvSpPr>
          <p:cNvPr id="121" name="Rectangle 14">
            <a:extLst>
              <a:ext uri="{FF2B5EF4-FFF2-40B4-BE49-F238E27FC236}">
                <a16:creationId xmlns:a16="http://schemas.microsoft.com/office/drawing/2014/main" id="{60CC3396-4E7E-A6E3-D1DA-440BB63C939B}"/>
              </a:ext>
            </a:extLst>
          </p:cNvPr>
          <p:cNvSpPr>
            <a:spLocks noChangeArrowheads="1"/>
          </p:cNvSpPr>
          <p:nvPr/>
        </p:nvSpPr>
        <p:spPr bwMode="gray">
          <a:xfrm>
            <a:off x="6464885" y="3277670"/>
            <a:ext cx="40799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rgbClr val="FFFFFF"/>
                </a:solidFill>
                <a:latin typeface="微软雅黑" panose="020B0503020204020204" pitchFamily="34" charset="-122"/>
                <a:ea typeface="微软雅黑" panose="020B0503020204020204" pitchFamily="34" charset="-122"/>
              </a:rPr>
              <a:t>11.</a:t>
            </a:r>
            <a:r>
              <a:rPr kumimoji="1" lang="zh-CN" altLang="en-US" sz="1600" b="1" dirty="0">
                <a:solidFill>
                  <a:srgbClr val="FFFFFF"/>
                </a:solidFill>
                <a:latin typeface="微软雅黑" panose="020B0503020204020204" pitchFamily="34" charset="-122"/>
                <a:ea typeface="微软雅黑" panose="020B0503020204020204" pitchFamily="34" charset="-122"/>
              </a:rPr>
              <a:t> </a:t>
            </a:r>
            <a:r>
              <a:rPr kumimoji="1" lang="zh-CN" altLang="en-US" sz="1600" b="1" dirty="0">
                <a:solidFill>
                  <a:schemeClr val="bg1"/>
                </a:solidFill>
                <a:latin typeface="微软雅黑" panose="020B0503020204020204" pitchFamily="34" charset="-122"/>
                <a:ea typeface="微软雅黑" panose="020B0503020204020204" pitchFamily="34" charset="-122"/>
              </a:rPr>
              <a:t>高血压合并慢性阻塞性肺疾病</a:t>
            </a:r>
            <a:endParaRPr kumimoji="1" lang="en-US" altLang="ko-KR" sz="1600" b="1" dirty="0">
              <a:solidFill>
                <a:srgbClr val="FFFFFF"/>
              </a:solidFill>
              <a:latin typeface="微软雅黑" panose="020B0503020204020204" pitchFamily="34" charset="-122"/>
              <a:ea typeface="微软雅黑" panose="020B0503020204020204" pitchFamily="34" charset="-122"/>
            </a:endParaRPr>
          </a:p>
        </p:txBody>
      </p:sp>
      <p:sp>
        <p:nvSpPr>
          <p:cNvPr id="50" name="Rectangle 14">
            <a:extLst>
              <a:ext uri="{FF2B5EF4-FFF2-40B4-BE49-F238E27FC236}">
                <a16:creationId xmlns:a16="http://schemas.microsoft.com/office/drawing/2014/main" id="{62DA4476-9E89-6716-84EF-9876A64EDF47}"/>
              </a:ext>
            </a:extLst>
          </p:cNvPr>
          <p:cNvSpPr>
            <a:spLocks noChangeArrowheads="1"/>
          </p:cNvSpPr>
          <p:nvPr/>
        </p:nvSpPr>
        <p:spPr bwMode="gray">
          <a:xfrm>
            <a:off x="6495256" y="4707274"/>
            <a:ext cx="28982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rgbClr val="FFFFFF"/>
                </a:solidFill>
                <a:latin typeface="微软雅黑" panose="020B0503020204020204" pitchFamily="34" charset="-122"/>
                <a:ea typeface="微软雅黑" panose="020B0503020204020204" pitchFamily="34" charset="-122"/>
              </a:rPr>
              <a:t>13.</a:t>
            </a:r>
            <a:r>
              <a:rPr kumimoji="1" lang="zh-CN" altLang="en-US" sz="1600" b="1" dirty="0">
                <a:solidFill>
                  <a:srgbClr val="FFFFFF"/>
                </a:solidFill>
                <a:latin typeface="微软雅黑" panose="020B0503020204020204" pitchFamily="34" charset="-122"/>
                <a:ea typeface="微软雅黑" panose="020B0503020204020204" pitchFamily="34" charset="-122"/>
              </a:rPr>
              <a:t> 围术期高血压的管理</a:t>
            </a:r>
            <a:endParaRPr kumimoji="1" lang="en-US" altLang="ko-KR" sz="1600" b="1" dirty="0">
              <a:solidFill>
                <a:srgbClr val="FFFFFF"/>
              </a:solidFill>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73C72111-2C34-21A9-BF69-51C106806003}"/>
              </a:ext>
            </a:extLst>
          </p:cNvPr>
          <p:cNvGrpSpPr/>
          <p:nvPr/>
        </p:nvGrpSpPr>
        <p:grpSpPr>
          <a:xfrm>
            <a:off x="5180926" y="1569123"/>
            <a:ext cx="1175657" cy="740062"/>
            <a:chOff x="10809514" y="26404"/>
            <a:chExt cx="1375882" cy="914400"/>
          </a:xfrm>
        </p:grpSpPr>
        <p:pic>
          <p:nvPicPr>
            <p:cNvPr id="4" name="图形 3" descr="剪贴板">
              <a:extLst>
                <a:ext uri="{FF2B5EF4-FFF2-40B4-BE49-F238E27FC236}">
                  <a16:creationId xmlns:a16="http://schemas.microsoft.com/office/drawing/2014/main" id="{A46CAFD8-2507-F215-119E-72DE92E8FF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5" name="文本框 4">
              <a:extLst>
                <a:ext uri="{FF2B5EF4-FFF2-40B4-BE49-F238E27FC236}">
                  <a16:creationId xmlns:a16="http://schemas.microsoft.com/office/drawing/2014/main" id="{E30C74B9-4877-0A83-86C7-8DE7253A7D7A}"/>
                </a:ext>
              </a:extLst>
            </p:cNvPr>
            <p:cNvSpPr txBox="1"/>
            <p:nvPr/>
          </p:nvSpPr>
          <p:spPr>
            <a:xfrm>
              <a:off x="11082695" y="284603"/>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grpSp>
        <p:nvGrpSpPr>
          <p:cNvPr id="82" name="组合 81">
            <a:extLst>
              <a:ext uri="{FF2B5EF4-FFF2-40B4-BE49-F238E27FC236}">
                <a16:creationId xmlns:a16="http://schemas.microsoft.com/office/drawing/2014/main" id="{A22048EB-3BD3-E9F6-28B8-E6815E1FE62C}"/>
              </a:ext>
            </a:extLst>
          </p:cNvPr>
          <p:cNvGrpSpPr/>
          <p:nvPr/>
        </p:nvGrpSpPr>
        <p:grpSpPr>
          <a:xfrm>
            <a:off x="10518278" y="797531"/>
            <a:ext cx="1175657" cy="740062"/>
            <a:chOff x="10809514" y="26404"/>
            <a:chExt cx="1375882" cy="914400"/>
          </a:xfrm>
        </p:grpSpPr>
        <p:pic>
          <p:nvPicPr>
            <p:cNvPr id="110" name="图形 109" descr="剪贴板">
              <a:extLst>
                <a:ext uri="{FF2B5EF4-FFF2-40B4-BE49-F238E27FC236}">
                  <a16:creationId xmlns:a16="http://schemas.microsoft.com/office/drawing/2014/main" id="{B5B261D8-DCC7-8885-AE97-3398B89DA4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19" name="文本框 118">
              <a:extLst>
                <a:ext uri="{FF2B5EF4-FFF2-40B4-BE49-F238E27FC236}">
                  <a16:creationId xmlns:a16="http://schemas.microsoft.com/office/drawing/2014/main" id="{86FEF63D-D595-75C5-F57E-5FFD93C46ACA}"/>
                </a:ext>
              </a:extLst>
            </p:cNvPr>
            <p:cNvSpPr txBox="1"/>
            <p:nvPr/>
          </p:nvSpPr>
          <p:spPr>
            <a:xfrm>
              <a:off x="11082695" y="284603"/>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grpSp>
        <p:nvGrpSpPr>
          <p:cNvPr id="140" name="组合 139">
            <a:extLst>
              <a:ext uri="{FF2B5EF4-FFF2-40B4-BE49-F238E27FC236}">
                <a16:creationId xmlns:a16="http://schemas.microsoft.com/office/drawing/2014/main" id="{276CC5D5-836A-2B88-D639-923CCA373F8F}"/>
              </a:ext>
            </a:extLst>
          </p:cNvPr>
          <p:cNvGrpSpPr/>
          <p:nvPr/>
        </p:nvGrpSpPr>
        <p:grpSpPr>
          <a:xfrm>
            <a:off x="10518279" y="2233871"/>
            <a:ext cx="1175657" cy="740062"/>
            <a:chOff x="10809514" y="26404"/>
            <a:chExt cx="1375882" cy="914400"/>
          </a:xfrm>
        </p:grpSpPr>
        <p:pic>
          <p:nvPicPr>
            <p:cNvPr id="141" name="图形 140" descr="剪贴板">
              <a:extLst>
                <a:ext uri="{FF2B5EF4-FFF2-40B4-BE49-F238E27FC236}">
                  <a16:creationId xmlns:a16="http://schemas.microsoft.com/office/drawing/2014/main" id="{79E9C039-7EC8-5CA7-E17B-7EBA6B1560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42" name="文本框 141">
              <a:extLst>
                <a:ext uri="{FF2B5EF4-FFF2-40B4-BE49-F238E27FC236}">
                  <a16:creationId xmlns:a16="http://schemas.microsoft.com/office/drawing/2014/main" id="{80509382-3A9C-42E2-835C-00BFBDB2E496}"/>
                </a:ext>
              </a:extLst>
            </p:cNvPr>
            <p:cNvSpPr txBox="1"/>
            <p:nvPr/>
          </p:nvSpPr>
          <p:spPr>
            <a:xfrm>
              <a:off x="11082695" y="284603"/>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grpSp>
        <p:nvGrpSpPr>
          <p:cNvPr id="143" name="组合 142">
            <a:extLst>
              <a:ext uri="{FF2B5EF4-FFF2-40B4-BE49-F238E27FC236}">
                <a16:creationId xmlns:a16="http://schemas.microsoft.com/office/drawing/2014/main" id="{88B84B04-0B83-89F8-8FA6-B31C140DA916}"/>
              </a:ext>
            </a:extLst>
          </p:cNvPr>
          <p:cNvGrpSpPr/>
          <p:nvPr/>
        </p:nvGrpSpPr>
        <p:grpSpPr>
          <a:xfrm>
            <a:off x="10541671" y="3073386"/>
            <a:ext cx="1175657" cy="740062"/>
            <a:chOff x="10809514" y="26404"/>
            <a:chExt cx="1375882" cy="914400"/>
          </a:xfrm>
        </p:grpSpPr>
        <p:pic>
          <p:nvPicPr>
            <p:cNvPr id="144" name="图形 143" descr="剪贴板">
              <a:extLst>
                <a:ext uri="{FF2B5EF4-FFF2-40B4-BE49-F238E27FC236}">
                  <a16:creationId xmlns:a16="http://schemas.microsoft.com/office/drawing/2014/main" id="{EA1B2BC5-82BC-8656-1735-C9B1CEB8DE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45" name="文本框 144">
              <a:extLst>
                <a:ext uri="{FF2B5EF4-FFF2-40B4-BE49-F238E27FC236}">
                  <a16:creationId xmlns:a16="http://schemas.microsoft.com/office/drawing/2014/main" id="{3E089158-64E7-B89E-5846-957D00AC7D8D}"/>
                </a:ext>
              </a:extLst>
            </p:cNvPr>
            <p:cNvSpPr txBox="1"/>
            <p:nvPr/>
          </p:nvSpPr>
          <p:spPr>
            <a:xfrm>
              <a:off x="11082695" y="284603"/>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grpSp>
        <p:nvGrpSpPr>
          <p:cNvPr id="146" name="组合 145">
            <a:extLst>
              <a:ext uri="{FF2B5EF4-FFF2-40B4-BE49-F238E27FC236}">
                <a16:creationId xmlns:a16="http://schemas.microsoft.com/office/drawing/2014/main" id="{4C7F1B6F-37F8-C517-3599-A32E72DE185E}"/>
              </a:ext>
            </a:extLst>
          </p:cNvPr>
          <p:cNvGrpSpPr/>
          <p:nvPr/>
        </p:nvGrpSpPr>
        <p:grpSpPr>
          <a:xfrm>
            <a:off x="10552497" y="3833097"/>
            <a:ext cx="1175657" cy="740062"/>
            <a:chOff x="10809514" y="26404"/>
            <a:chExt cx="1375882" cy="914400"/>
          </a:xfrm>
        </p:grpSpPr>
        <p:pic>
          <p:nvPicPr>
            <p:cNvPr id="147" name="图形 146" descr="剪贴板">
              <a:extLst>
                <a:ext uri="{FF2B5EF4-FFF2-40B4-BE49-F238E27FC236}">
                  <a16:creationId xmlns:a16="http://schemas.microsoft.com/office/drawing/2014/main" id="{D0B9E6E2-7491-0839-EBB1-F330E7F32C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48" name="文本框 147">
              <a:extLst>
                <a:ext uri="{FF2B5EF4-FFF2-40B4-BE49-F238E27FC236}">
                  <a16:creationId xmlns:a16="http://schemas.microsoft.com/office/drawing/2014/main" id="{453164C7-59F8-54B7-886D-6D295B9EDC72}"/>
                </a:ext>
              </a:extLst>
            </p:cNvPr>
            <p:cNvSpPr txBox="1"/>
            <p:nvPr/>
          </p:nvSpPr>
          <p:spPr>
            <a:xfrm>
              <a:off x="11082695" y="284603"/>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grpSp>
        <p:nvGrpSpPr>
          <p:cNvPr id="149" name="组合 148">
            <a:extLst>
              <a:ext uri="{FF2B5EF4-FFF2-40B4-BE49-F238E27FC236}">
                <a16:creationId xmlns:a16="http://schemas.microsoft.com/office/drawing/2014/main" id="{141FB465-2EE9-20B4-CB7F-2099B5A0B677}"/>
              </a:ext>
            </a:extLst>
          </p:cNvPr>
          <p:cNvGrpSpPr/>
          <p:nvPr/>
        </p:nvGrpSpPr>
        <p:grpSpPr>
          <a:xfrm>
            <a:off x="10544820" y="5301373"/>
            <a:ext cx="1175657" cy="740062"/>
            <a:chOff x="10809514" y="26404"/>
            <a:chExt cx="1375882" cy="914400"/>
          </a:xfrm>
        </p:grpSpPr>
        <p:pic>
          <p:nvPicPr>
            <p:cNvPr id="150" name="图形 149" descr="剪贴板">
              <a:extLst>
                <a:ext uri="{FF2B5EF4-FFF2-40B4-BE49-F238E27FC236}">
                  <a16:creationId xmlns:a16="http://schemas.microsoft.com/office/drawing/2014/main" id="{E04B3245-1CDD-59D7-0666-9F841B1709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51" name="文本框 150">
              <a:extLst>
                <a:ext uri="{FF2B5EF4-FFF2-40B4-BE49-F238E27FC236}">
                  <a16:creationId xmlns:a16="http://schemas.microsoft.com/office/drawing/2014/main" id="{B06A2980-C624-E486-0231-553C89C47866}"/>
                </a:ext>
              </a:extLst>
            </p:cNvPr>
            <p:cNvSpPr txBox="1"/>
            <p:nvPr/>
          </p:nvSpPr>
          <p:spPr>
            <a:xfrm>
              <a:off x="11082695" y="284603"/>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55" name="AutoShape 22">
            <a:extLst>
              <a:ext uri="{FF2B5EF4-FFF2-40B4-BE49-F238E27FC236}">
                <a16:creationId xmlns:a16="http://schemas.microsoft.com/office/drawing/2014/main" id="{FF30B5D3-CFB5-4036-D2C7-35999EDCABFC}"/>
              </a:ext>
            </a:extLst>
          </p:cNvPr>
          <p:cNvSpPr>
            <a:spLocks noChangeArrowheads="1"/>
          </p:cNvSpPr>
          <p:nvPr/>
        </p:nvSpPr>
        <p:spPr bwMode="gray">
          <a:xfrm>
            <a:off x="977368" y="3154160"/>
            <a:ext cx="4337334" cy="547356"/>
          </a:xfrm>
          <a:prstGeom prst="roundRect">
            <a:avLst>
              <a:gd name="adj" fmla="val 16667"/>
            </a:avLst>
          </a:prstGeom>
          <a:solidFill>
            <a:srgbClr val="004582">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dirty="0">
              <a:latin typeface="微软雅黑" panose="020B0503020204020204" pitchFamily="34" charset="-122"/>
              <a:ea typeface="微软雅黑" panose="020B0503020204020204" pitchFamily="34" charset="-122"/>
            </a:endParaRPr>
          </a:p>
        </p:txBody>
      </p:sp>
      <p:sp>
        <p:nvSpPr>
          <p:cNvPr id="56" name="Rectangle 14">
            <a:extLst>
              <a:ext uri="{FF2B5EF4-FFF2-40B4-BE49-F238E27FC236}">
                <a16:creationId xmlns:a16="http://schemas.microsoft.com/office/drawing/2014/main" id="{3D1397E0-48AA-24E1-3C6B-B4F2E3E06C28}"/>
              </a:ext>
            </a:extLst>
          </p:cNvPr>
          <p:cNvSpPr>
            <a:spLocks noChangeArrowheads="1"/>
          </p:cNvSpPr>
          <p:nvPr/>
        </p:nvSpPr>
        <p:spPr bwMode="gray">
          <a:xfrm>
            <a:off x="1270953" y="3248984"/>
            <a:ext cx="22726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r>
              <a:rPr kumimoji="1" lang="en-US" altLang="zh-CN" sz="1600" b="1" dirty="0">
                <a:solidFill>
                  <a:srgbClr val="FFFFFF"/>
                </a:solidFill>
                <a:latin typeface="微软雅黑" panose="020B0503020204020204" pitchFamily="34" charset="-122"/>
                <a:ea typeface="微软雅黑" panose="020B0503020204020204" pitchFamily="34" charset="-122"/>
              </a:rPr>
              <a:t>4. </a:t>
            </a:r>
            <a:r>
              <a:rPr kumimoji="1" lang="zh-CN" altLang="en-US" sz="1600" b="1" dirty="0">
                <a:solidFill>
                  <a:schemeClr val="bg1"/>
                </a:solidFill>
                <a:latin typeface="微软雅黑" panose="020B0503020204020204" pitchFamily="34" charset="-122"/>
                <a:ea typeface="微软雅黑" panose="020B0503020204020204" pitchFamily="34" charset="-122"/>
              </a:rPr>
              <a:t>高血压合并心力衰竭</a:t>
            </a:r>
            <a:endParaRPr kumimoji="1" lang="en-US" altLang="ko-KR" sz="16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0628559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82D95D-B269-83C8-530C-A07FFD6A75FC}"/>
              </a:ext>
            </a:extLst>
          </p:cNvPr>
          <p:cNvSpPr/>
          <p:nvPr/>
        </p:nvSpPr>
        <p:spPr>
          <a:xfrm>
            <a:off x="987064" y="1844601"/>
            <a:ext cx="10217871" cy="419839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1800" dirty="0">
                <a:solidFill>
                  <a:schemeClr val="tx1"/>
                </a:solidFill>
                <a:latin typeface="Microsoft YaHei" panose="020B0503020204020204" pitchFamily="34" charset="-122"/>
                <a:ea typeface="Microsoft YaHei" panose="020B0503020204020204" pitchFamily="34" charset="-122"/>
              </a:rPr>
              <a:t>● </a:t>
            </a:r>
            <a:r>
              <a:rPr lang="zh-CN" altLang="en-US" dirty="0">
                <a:solidFill>
                  <a:schemeClr val="tx1"/>
                </a:solidFill>
                <a:latin typeface="Microsoft YaHei" panose="020B0503020204020204" pitchFamily="34" charset="-122"/>
                <a:ea typeface="Microsoft YaHei" panose="020B0503020204020204" pitchFamily="34" charset="-122"/>
              </a:rPr>
              <a:t>对于血压</a:t>
            </a:r>
            <a:r>
              <a:rPr lang="en-US" altLang="zh-CN" dirty="0">
                <a:solidFill>
                  <a:schemeClr val="tx1"/>
                </a:solidFill>
                <a:latin typeface="Microsoft YaHei" panose="020B0503020204020204" pitchFamily="34" charset="-122"/>
                <a:ea typeface="Microsoft YaHei" panose="020B0503020204020204" pitchFamily="34" charset="-122"/>
              </a:rPr>
              <a:t>≥</a:t>
            </a:r>
            <a:r>
              <a:rPr lang="en-US" altLang="zh-CN" b="1" dirty="0">
                <a:solidFill>
                  <a:srgbClr val="C00000"/>
                </a:solidFill>
                <a:latin typeface="Microsoft YaHei" panose="020B0503020204020204" pitchFamily="34" charset="-122"/>
                <a:ea typeface="Microsoft YaHei" panose="020B0503020204020204" pitchFamily="34" charset="-122"/>
              </a:rPr>
              <a:t>200/110</a:t>
            </a:r>
            <a:r>
              <a:rPr lang="en-US" altLang="zh-CN" dirty="0">
                <a:solidFill>
                  <a:schemeClr val="tx1"/>
                </a:solidFill>
                <a:latin typeface="Microsoft YaHei" panose="020B0503020204020204" pitchFamily="34" charset="-122"/>
                <a:ea typeface="Microsoft YaHei" panose="020B0503020204020204" pitchFamily="34" charset="-122"/>
              </a:rPr>
              <a:t> mmHg</a:t>
            </a:r>
            <a:r>
              <a:rPr lang="zh-CN" altLang="en-US" dirty="0">
                <a:solidFill>
                  <a:schemeClr val="tx1"/>
                </a:solidFill>
                <a:latin typeface="Microsoft YaHei" panose="020B0503020204020204" pitchFamily="34" charset="-122"/>
                <a:ea typeface="Microsoft YaHei" panose="020B0503020204020204" pitchFamily="34" charset="-122"/>
              </a:rPr>
              <a:t>的</a:t>
            </a:r>
            <a:r>
              <a:rPr lang="zh-CN" altLang="en-US" b="1" dirty="0">
                <a:solidFill>
                  <a:srgbClr val="C00000"/>
                </a:solidFill>
                <a:latin typeface="Microsoft YaHei" panose="020B0503020204020204" pitchFamily="34" charset="-122"/>
                <a:ea typeface="Microsoft YaHei" panose="020B0503020204020204" pitchFamily="34" charset="-122"/>
              </a:rPr>
              <a:t>急性缺血性脑卒中患者</a:t>
            </a:r>
            <a:r>
              <a:rPr lang="zh-CN" altLang="en-US" dirty="0">
                <a:solidFill>
                  <a:schemeClr val="tx1"/>
                </a:solidFill>
                <a:latin typeface="Microsoft YaHei" panose="020B0503020204020204" pitchFamily="34" charset="-122"/>
                <a:ea typeface="Microsoft YaHei" panose="020B0503020204020204" pitchFamily="34" charset="-122"/>
              </a:rPr>
              <a:t>，脑卒中发病后</a:t>
            </a:r>
            <a:r>
              <a:rPr lang="en-US" altLang="zh-CN" dirty="0">
                <a:solidFill>
                  <a:schemeClr val="tx1"/>
                </a:solidFill>
                <a:latin typeface="Microsoft YaHei" panose="020B0503020204020204" pitchFamily="34" charset="-122"/>
                <a:ea typeface="Microsoft YaHei" panose="020B0503020204020204" pitchFamily="34" charset="-122"/>
              </a:rPr>
              <a:t>24h</a:t>
            </a:r>
            <a:r>
              <a:rPr lang="zh-CN" altLang="en-US" dirty="0">
                <a:solidFill>
                  <a:schemeClr val="tx1"/>
                </a:solidFill>
                <a:latin typeface="Microsoft YaHei" panose="020B0503020204020204" pitchFamily="34" charset="-122"/>
                <a:ea typeface="Microsoft YaHei" panose="020B0503020204020204" pitchFamily="34" charset="-122"/>
              </a:rPr>
              <a:t>内血压降低</a:t>
            </a:r>
            <a:r>
              <a:rPr lang="en-US" altLang="zh-CN" b="1" dirty="0">
                <a:solidFill>
                  <a:srgbClr val="C00000"/>
                </a:solidFill>
                <a:latin typeface="Microsoft YaHei" panose="020B0503020204020204" pitchFamily="34" charset="-122"/>
                <a:ea typeface="Microsoft YaHei" panose="020B0503020204020204" pitchFamily="34" charset="-122"/>
              </a:rPr>
              <a:t>15%</a:t>
            </a:r>
            <a:r>
              <a:rPr lang="zh-CN" altLang="en-US" dirty="0">
                <a:solidFill>
                  <a:schemeClr val="tx1"/>
                </a:solidFill>
                <a:latin typeface="Microsoft YaHei" panose="020B0503020204020204" pitchFamily="34" charset="-122"/>
                <a:ea typeface="Microsoft YaHei" panose="020B0503020204020204" pitchFamily="34" charset="-122"/>
              </a:rPr>
              <a:t>可能是合理的（</a:t>
            </a:r>
            <a:r>
              <a:rPr lang="en-US" altLang="zh-CN" dirty="0" err="1">
                <a:solidFill>
                  <a:schemeClr val="tx1"/>
                </a:solidFill>
                <a:latin typeface="Microsoft YaHei" panose="020B0503020204020204" pitchFamily="34" charset="-122"/>
                <a:ea typeface="Microsoft YaHei" panose="020B0503020204020204" pitchFamily="34" charset="-122"/>
              </a:rPr>
              <a:t>Ⅱb</a:t>
            </a:r>
            <a:r>
              <a:rPr lang="zh-CN" altLang="en-US" dirty="0">
                <a:solidFill>
                  <a:schemeClr val="tx1"/>
                </a:solidFill>
                <a:latin typeface="Microsoft YaHei" panose="020B0503020204020204" pitchFamily="34" charset="-122"/>
                <a:ea typeface="Microsoft YaHei" panose="020B0503020204020204" pitchFamily="34" charset="-122"/>
              </a:rPr>
              <a:t>，</a:t>
            </a:r>
            <a:r>
              <a:rPr lang="en-US" altLang="zh-CN" dirty="0">
                <a:solidFill>
                  <a:schemeClr val="tx1"/>
                </a:solidFill>
                <a:latin typeface="Microsoft YaHei" panose="020B0503020204020204" pitchFamily="34" charset="-122"/>
                <a:ea typeface="Microsoft YaHei" panose="020B0503020204020204" pitchFamily="34" charset="-122"/>
              </a:rPr>
              <a:t>C</a:t>
            </a:r>
            <a:r>
              <a:rPr lang="zh-CN" altLang="en-US" dirty="0">
                <a:solidFill>
                  <a:schemeClr val="tx1"/>
                </a:solidFill>
                <a:latin typeface="Microsoft YaHei" panose="020B0503020204020204" pitchFamily="34" charset="-122"/>
                <a:ea typeface="Microsoft YaHei" panose="020B0503020204020204" pitchFamily="34" charset="-122"/>
              </a:rPr>
              <a:t>）。对于准备采用溶栓及桥接血管内取栓的患者，血压应控制在</a:t>
            </a:r>
            <a:r>
              <a:rPr lang="en-US" altLang="zh-CN" b="1" dirty="0">
                <a:solidFill>
                  <a:srgbClr val="C00000"/>
                </a:solidFill>
                <a:latin typeface="Microsoft YaHei" panose="020B0503020204020204" pitchFamily="34" charset="-122"/>
                <a:ea typeface="Microsoft YaHei" panose="020B0503020204020204" pitchFamily="34" charset="-122"/>
              </a:rPr>
              <a:t>&lt;180/100</a:t>
            </a:r>
            <a:r>
              <a:rPr lang="en-US" altLang="zh-CN" dirty="0">
                <a:solidFill>
                  <a:schemeClr val="tx1"/>
                </a:solidFill>
                <a:latin typeface="Microsoft YaHei" panose="020B0503020204020204" pitchFamily="34" charset="-122"/>
                <a:ea typeface="Microsoft YaHei" panose="020B0503020204020204" pitchFamily="34" charset="-122"/>
              </a:rPr>
              <a:t> mmHg</a:t>
            </a:r>
            <a:r>
              <a:rPr lang="zh-CN" altLang="en-US" dirty="0">
                <a:solidFill>
                  <a:schemeClr val="tx1"/>
                </a:solidFill>
                <a:latin typeface="Microsoft YaHei" panose="020B0503020204020204" pitchFamily="34" charset="-122"/>
                <a:ea typeface="Microsoft YaHei" panose="020B0503020204020204" pitchFamily="34" charset="-122"/>
              </a:rPr>
              <a:t>（</a:t>
            </a:r>
            <a:r>
              <a:rPr lang="en-US" altLang="zh-CN" dirty="0" err="1">
                <a:solidFill>
                  <a:schemeClr val="tx1"/>
                </a:solidFill>
                <a:latin typeface="Microsoft YaHei" panose="020B0503020204020204" pitchFamily="34" charset="-122"/>
                <a:ea typeface="Microsoft YaHei" panose="020B0503020204020204" pitchFamily="34" charset="-122"/>
              </a:rPr>
              <a:t>Ⅱa</a:t>
            </a:r>
            <a:r>
              <a:rPr lang="zh-CN" altLang="en-US" dirty="0">
                <a:solidFill>
                  <a:schemeClr val="tx1"/>
                </a:solidFill>
                <a:latin typeface="Microsoft YaHei" panose="020B0503020204020204" pitchFamily="34" charset="-122"/>
                <a:ea typeface="Microsoft YaHei" panose="020B0503020204020204" pitchFamily="34" charset="-122"/>
              </a:rPr>
              <a:t>，</a:t>
            </a:r>
            <a:r>
              <a:rPr lang="en-US" altLang="zh-CN" dirty="0">
                <a:solidFill>
                  <a:schemeClr val="tx1"/>
                </a:solidFill>
                <a:latin typeface="Microsoft YaHei" panose="020B0503020204020204" pitchFamily="34" charset="-122"/>
                <a:ea typeface="Microsoft YaHei" panose="020B0503020204020204" pitchFamily="34" charset="-122"/>
              </a:rPr>
              <a:t>B</a:t>
            </a:r>
            <a:r>
              <a:rPr lang="zh-CN" altLang="en-US"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1800" dirty="0">
                <a:solidFill>
                  <a:schemeClr val="tx1"/>
                </a:solidFill>
                <a:latin typeface="Microsoft YaHei" panose="020B0503020204020204" pitchFamily="34" charset="-122"/>
                <a:ea typeface="Microsoft YaHei" panose="020B0503020204020204" pitchFamily="34" charset="-122"/>
              </a:rPr>
              <a:t>● </a:t>
            </a:r>
            <a:r>
              <a:rPr lang="zh-CN" altLang="en-US" b="1" dirty="0">
                <a:solidFill>
                  <a:srgbClr val="C00000"/>
                </a:solidFill>
                <a:latin typeface="Microsoft YaHei" panose="020B0503020204020204" pitchFamily="34" charset="-122"/>
                <a:ea typeface="Microsoft YaHei" panose="020B0503020204020204" pitchFamily="34" charset="-122"/>
              </a:rPr>
              <a:t>脑出血急性期</a:t>
            </a:r>
            <a:r>
              <a:rPr lang="zh-CN" altLang="en-US" dirty="0">
                <a:solidFill>
                  <a:schemeClr val="tx1"/>
                </a:solidFill>
                <a:latin typeface="Microsoft YaHei" panose="020B0503020204020204" pitchFamily="34" charset="-122"/>
                <a:ea typeface="Microsoft YaHei" panose="020B0503020204020204" pitchFamily="34" charset="-122"/>
              </a:rPr>
              <a:t>患者</a:t>
            </a:r>
            <a:r>
              <a:rPr lang="en-US" altLang="zh-CN" dirty="0">
                <a:solidFill>
                  <a:schemeClr val="tx1"/>
                </a:solidFill>
                <a:latin typeface="Microsoft YaHei" panose="020B0503020204020204" pitchFamily="34" charset="-122"/>
                <a:ea typeface="Microsoft YaHei" panose="020B0503020204020204" pitchFamily="34" charset="-122"/>
              </a:rPr>
              <a:t>SBP≥220 mmHg</a:t>
            </a:r>
            <a:r>
              <a:rPr lang="zh-CN" altLang="en-US" dirty="0">
                <a:solidFill>
                  <a:schemeClr val="tx1"/>
                </a:solidFill>
                <a:latin typeface="Microsoft YaHei" panose="020B0503020204020204" pitchFamily="34" charset="-122"/>
                <a:ea typeface="Microsoft YaHei" panose="020B0503020204020204" pitchFamily="34" charset="-122"/>
              </a:rPr>
              <a:t>时，在持续血压监测下积极降压是合理的（</a:t>
            </a:r>
            <a:r>
              <a:rPr lang="en-US" altLang="zh-CN" dirty="0" err="1">
                <a:solidFill>
                  <a:schemeClr val="tx1"/>
                </a:solidFill>
                <a:latin typeface="Microsoft YaHei" panose="020B0503020204020204" pitchFamily="34" charset="-122"/>
                <a:ea typeface="Microsoft YaHei" panose="020B0503020204020204" pitchFamily="34" charset="-122"/>
              </a:rPr>
              <a:t>Ⅱa</a:t>
            </a:r>
            <a:r>
              <a:rPr lang="zh-CN" altLang="en-US" dirty="0">
                <a:solidFill>
                  <a:schemeClr val="tx1"/>
                </a:solidFill>
                <a:latin typeface="Microsoft YaHei" panose="020B0503020204020204" pitchFamily="34" charset="-122"/>
                <a:ea typeface="Microsoft YaHei" panose="020B0503020204020204" pitchFamily="34" charset="-122"/>
              </a:rPr>
              <a:t>，</a:t>
            </a:r>
            <a:r>
              <a:rPr lang="en-US" altLang="zh-CN" dirty="0">
                <a:solidFill>
                  <a:schemeClr val="tx1"/>
                </a:solidFill>
                <a:latin typeface="Microsoft YaHei" panose="020B0503020204020204" pitchFamily="34" charset="-122"/>
                <a:ea typeface="Microsoft YaHei" panose="020B0503020204020204" pitchFamily="34" charset="-122"/>
              </a:rPr>
              <a:t>C</a:t>
            </a:r>
            <a:r>
              <a:rPr lang="zh-CN" altLang="en-US" dirty="0">
                <a:solidFill>
                  <a:schemeClr val="tx1"/>
                </a:solidFill>
                <a:latin typeface="Microsoft YaHei" panose="020B0503020204020204" pitchFamily="34" charset="-122"/>
                <a:ea typeface="Microsoft YaHei" panose="020B0503020204020204" pitchFamily="34" charset="-122"/>
              </a:rPr>
              <a:t>）。</a:t>
            </a:r>
            <a:r>
              <a:rPr lang="en-US" altLang="zh-CN" dirty="0">
                <a:solidFill>
                  <a:schemeClr val="tx1"/>
                </a:solidFill>
                <a:latin typeface="Microsoft YaHei" panose="020B0503020204020204" pitchFamily="34" charset="-122"/>
                <a:ea typeface="Microsoft YaHei" panose="020B0503020204020204" pitchFamily="34" charset="-122"/>
              </a:rPr>
              <a:t>SBP150~219 mmHg</a:t>
            </a:r>
            <a:r>
              <a:rPr lang="zh-CN" altLang="en-US" dirty="0">
                <a:solidFill>
                  <a:schemeClr val="tx1"/>
                </a:solidFill>
                <a:latin typeface="Microsoft YaHei" panose="020B0503020204020204" pitchFamily="34" charset="-122"/>
                <a:ea typeface="Microsoft YaHei" panose="020B0503020204020204" pitchFamily="34" charset="-122"/>
              </a:rPr>
              <a:t>时，若无急性降压治疗禁忌证，将</a:t>
            </a:r>
            <a:r>
              <a:rPr lang="en-US" altLang="zh-CN" dirty="0">
                <a:solidFill>
                  <a:schemeClr val="tx1"/>
                </a:solidFill>
                <a:latin typeface="Microsoft YaHei" panose="020B0503020204020204" pitchFamily="34" charset="-122"/>
                <a:ea typeface="Microsoft YaHei" panose="020B0503020204020204" pitchFamily="34" charset="-122"/>
              </a:rPr>
              <a:t>SBP</a:t>
            </a:r>
            <a:r>
              <a:rPr lang="zh-CN" altLang="en-US" dirty="0">
                <a:solidFill>
                  <a:schemeClr val="tx1"/>
                </a:solidFill>
                <a:latin typeface="Microsoft YaHei" panose="020B0503020204020204" pitchFamily="34" charset="-122"/>
                <a:ea typeface="Microsoft YaHei" panose="020B0503020204020204" pitchFamily="34" charset="-122"/>
              </a:rPr>
              <a:t>降至</a:t>
            </a:r>
            <a:r>
              <a:rPr lang="en-US" altLang="zh-CN" dirty="0">
                <a:solidFill>
                  <a:schemeClr val="tx1"/>
                </a:solidFill>
                <a:latin typeface="Microsoft YaHei" panose="020B0503020204020204" pitchFamily="34" charset="-122"/>
                <a:ea typeface="Microsoft YaHei" panose="020B0503020204020204" pitchFamily="34" charset="-122"/>
              </a:rPr>
              <a:t>140 mmHg</a:t>
            </a:r>
            <a:r>
              <a:rPr lang="zh-CN" altLang="en-US" dirty="0">
                <a:solidFill>
                  <a:schemeClr val="tx1"/>
                </a:solidFill>
                <a:latin typeface="Microsoft YaHei" panose="020B0503020204020204" pitchFamily="34" charset="-122"/>
                <a:ea typeface="Microsoft YaHei" panose="020B0503020204020204" pitchFamily="34" charset="-122"/>
              </a:rPr>
              <a:t>是安全的（</a:t>
            </a:r>
            <a:r>
              <a:rPr lang="en-US" altLang="zh-CN" dirty="0" err="1">
                <a:solidFill>
                  <a:schemeClr val="tx1"/>
                </a:solidFill>
                <a:latin typeface="Microsoft YaHei" panose="020B0503020204020204" pitchFamily="34" charset="-122"/>
                <a:ea typeface="Microsoft YaHei" panose="020B0503020204020204" pitchFamily="34" charset="-122"/>
              </a:rPr>
              <a:t>Ⅱa</a:t>
            </a:r>
            <a:r>
              <a:rPr lang="zh-CN" altLang="en-US" dirty="0">
                <a:solidFill>
                  <a:schemeClr val="tx1"/>
                </a:solidFill>
                <a:latin typeface="Microsoft YaHei" panose="020B0503020204020204" pitchFamily="34" charset="-122"/>
                <a:ea typeface="Microsoft YaHei" panose="020B0503020204020204" pitchFamily="34" charset="-122"/>
              </a:rPr>
              <a:t>，</a:t>
            </a:r>
            <a:r>
              <a:rPr lang="en-US" altLang="zh-CN" dirty="0">
                <a:solidFill>
                  <a:schemeClr val="tx1"/>
                </a:solidFill>
                <a:latin typeface="Microsoft YaHei" panose="020B0503020204020204" pitchFamily="34" charset="-122"/>
                <a:ea typeface="Microsoft YaHei" panose="020B0503020204020204" pitchFamily="34" charset="-122"/>
              </a:rPr>
              <a:t>A</a:t>
            </a:r>
            <a:r>
              <a:rPr lang="zh-CN" altLang="en-US" dirty="0">
                <a:solidFill>
                  <a:schemeClr val="tx1"/>
                </a:solidFill>
                <a:latin typeface="Microsoft YaHei" panose="020B0503020204020204" pitchFamily="34" charset="-122"/>
                <a:ea typeface="Microsoft YaHei" panose="020B0503020204020204" pitchFamily="34" charset="-122"/>
              </a:rPr>
              <a:t>），且可能有利于改善功能结局（</a:t>
            </a:r>
            <a:r>
              <a:rPr lang="en-US" altLang="zh-CN" dirty="0" err="1">
                <a:solidFill>
                  <a:schemeClr val="tx1"/>
                </a:solidFill>
                <a:latin typeface="Microsoft YaHei" panose="020B0503020204020204" pitchFamily="34" charset="-122"/>
                <a:ea typeface="Microsoft YaHei" panose="020B0503020204020204" pitchFamily="34" charset="-122"/>
              </a:rPr>
              <a:t>Ⅱa</a:t>
            </a:r>
            <a:r>
              <a:rPr lang="zh-CN" altLang="en-US" dirty="0">
                <a:solidFill>
                  <a:schemeClr val="tx1"/>
                </a:solidFill>
                <a:latin typeface="Microsoft YaHei" panose="020B0503020204020204" pitchFamily="34" charset="-122"/>
                <a:ea typeface="Microsoft YaHei" panose="020B0503020204020204" pitchFamily="34" charset="-122"/>
              </a:rPr>
              <a:t>，</a:t>
            </a:r>
            <a:r>
              <a:rPr lang="en-US" altLang="zh-CN" dirty="0">
                <a:solidFill>
                  <a:schemeClr val="tx1"/>
                </a:solidFill>
                <a:latin typeface="Microsoft YaHei" panose="020B0503020204020204" pitchFamily="34" charset="-122"/>
                <a:ea typeface="Microsoft YaHei" panose="020B0503020204020204" pitchFamily="34" charset="-122"/>
              </a:rPr>
              <a:t>B</a:t>
            </a:r>
            <a:r>
              <a:rPr lang="zh-CN" altLang="en-US"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1800" dirty="0">
                <a:solidFill>
                  <a:schemeClr val="tx1"/>
                </a:solidFill>
                <a:latin typeface="Microsoft YaHei" panose="020B0503020204020204" pitchFamily="34" charset="-122"/>
                <a:ea typeface="Microsoft YaHei" panose="020B0503020204020204" pitchFamily="34" charset="-122"/>
              </a:rPr>
              <a:t>● </a:t>
            </a:r>
            <a:r>
              <a:rPr lang="zh-CN" altLang="en-US" b="1" dirty="0">
                <a:solidFill>
                  <a:srgbClr val="C00000"/>
                </a:solidFill>
                <a:latin typeface="Microsoft YaHei" panose="020B0503020204020204" pitchFamily="34" charset="-122"/>
                <a:ea typeface="Microsoft YaHei" panose="020B0503020204020204" pitchFamily="34" charset="-122"/>
              </a:rPr>
              <a:t>蛛网膜下腔出血急性期</a:t>
            </a:r>
            <a:r>
              <a:rPr lang="en-US" altLang="zh-CN" dirty="0">
                <a:solidFill>
                  <a:schemeClr val="tx1"/>
                </a:solidFill>
                <a:latin typeface="Microsoft YaHei" panose="020B0503020204020204" pitchFamily="34" charset="-122"/>
                <a:ea typeface="Microsoft YaHei" panose="020B0503020204020204" pitchFamily="34" charset="-122"/>
              </a:rPr>
              <a:t>SBP</a:t>
            </a:r>
            <a:r>
              <a:rPr lang="zh-CN" altLang="en-US" dirty="0">
                <a:solidFill>
                  <a:schemeClr val="tx1"/>
                </a:solidFill>
                <a:latin typeface="Microsoft YaHei" panose="020B0503020204020204" pitchFamily="34" charset="-122"/>
                <a:ea typeface="Microsoft YaHei" panose="020B0503020204020204" pitchFamily="34" charset="-122"/>
              </a:rPr>
              <a:t>降至</a:t>
            </a:r>
            <a:r>
              <a:rPr lang="en-US" altLang="zh-CN" dirty="0">
                <a:solidFill>
                  <a:schemeClr val="tx1"/>
                </a:solidFill>
                <a:latin typeface="Microsoft YaHei" panose="020B0503020204020204" pitchFamily="34" charset="-122"/>
                <a:ea typeface="Microsoft YaHei" panose="020B0503020204020204" pitchFamily="34" charset="-122"/>
              </a:rPr>
              <a:t>&lt;160 mmHg</a:t>
            </a:r>
            <a:r>
              <a:rPr lang="zh-CN" altLang="en-US" dirty="0">
                <a:solidFill>
                  <a:schemeClr val="tx1"/>
                </a:solidFill>
                <a:latin typeface="Microsoft YaHei" panose="020B0503020204020204" pitchFamily="34" charset="-122"/>
                <a:ea typeface="Microsoft YaHei" panose="020B0503020204020204" pitchFamily="34" charset="-122"/>
              </a:rPr>
              <a:t>，并维持平稳是合理的（</a:t>
            </a:r>
            <a:r>
              <a:rPr lang="en-US" altLang="zh-CN" dirty="0" err="1">
                <a:solidFill>
                  <a:schemeClr val="tx1"/>
                </a:solidFill>
                <a:latin typeface="Microsoft YaHei" panose="020B0503020204020204" pitchFamily="34" charset="-122"/>
                <a:ea typeface="Microsoft YaHei" panose="020B0503020204020204" pitchFamily="34" charset="-122"/>
              </a:rPr>
              <a:t>Ⅱa</a:t>
            </a:r>
            <a:r>
              <a:rPr lang="zh-CN" altLang="en-US" dirty="0">
                <a:solidFill>
                  <a:schemeClr val="tx1"/>
                </a:solidFill>
                <a:latin typeface="Microsoft YaHei" panose="020B0503020204020204" pitchFamily="34" charset="-122"/>
                <a:ea typeface="Microsoft YaHei" panose="020B0503020204020204" pitchFamily="34" charset="-122"/>
              </a:rPr>
              <a:t>，</a:t>
            </a:r>
            <a:r>
              <a:rPr lang="en-US" altLang="zh-CN" dirty="0">
                <a:solidFill>
                  <a:schemeClr val="tx1"/>
                </a:solidFill>
                <a:latin typeface="Microsoft YaHei" panose="020B0503020204020204" pitchFamily="34" charset="-122"/>
                <a:ea typeface="Microsoft YaHei" panose="020B0503020204020204" pitchFamily="34" charset="-122"/>
              </a:rPr>
              <a:t>B</a:t>
            </a:r>
            <a:r>
              <a:rPr lang="zh-CN" altLang="en-US"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1800" dirty="0">
                <a:solidFill>
                  <a:schemeClr val="tx1"/>
                </a:solidFill>
                <a:latin typeface="Microsoft YaHei" panose="020B0503020204020204" pitchFamily="34" charset="-122"/>
                <a:ea typeface="Microsoft YaHei" panose="020B0503020204020204" pitchFamily="34" charset="-122"/>
              </a:rPr>
              <a:t>● </a:t>
            </a:r>
            <a:r>
              <a:rPr lang="zh-CN" altLang="en-US" b="1" dirty="0">
                <a:solidFill>
                  <a:srgbClr val="C00000"/>
                </a:solidFill>
                <a:latin typeface="Microsoft YaHei" panose="020B0503020204020204" pitchFamily="34" charset="-122"/>
                <a:ea typeface="Microsoft YaHei" panose="020B0503020204020204" pitchFamily="34" charset="-122"/>
              </a:rPr>
              <a:t>脑卒中</a:t>
            </a:r>
            <a:r>
              <a:rPr lang="zh-CN" altLang="en-US" dirty="0">
                <a:solidFill>
                  <a:schemeClr val="tx1"/>
                </a:solidFill>
                <a:latin typeface="Microsoft YaHei" panose="020B0503020204020204" pitchFamily="34" charset="-122"/>
                <a:ea typeface="Microsoft YaHei" panose="020B0503020204020204" pitchFamily="34" charset="-122"/>
              </a:rPr>
              <a:t>后若持续血压</a:t>
            </a:r>
            <a:r>
              <a:rPr lang="en-US" altLang="zh-CN" dirty="0">
                <a:solidFill>
                  <a:schemeClr val="tx1"/>
                </a:solidFill>
                <a:latin typeface="Microsoft YaHei" panose="020B0503020204020204" pitchFamily="34" charset="-122"/>
                <a:ea typeface="Microsoft YaHei" panose="020B0503020204020204" pitchFamily="34" charset="-122"/>
              </a:rPr>
              <a:t>≥140/90 mmHg</a:t>
            </a:r>
            <a:r>
              <a:rPr lang="zh-CN" altLang="en-US" dirty="0">
                <a:solidFill>
                  <a:schemeClr val="tx1"/>
                </a:solidFill>
                <a:latin typeface="Microsoft YaHei" panose="020B0503020204020204" pitchFamily="34" charset="-122"/>
                <a:ea typeface="Microsoft YaHei" panose="020B0503020204020204" pitchFamily="34" charset="-122"/>
              </a:rPr>
              <a:t>、病情稳定且无禁忌证时，可恢复使用发病前服用的降压药或开始启动降压治疗，降压目标为血压</a:t>
            </a:r>
            <a:r>
              <a:rPr lang="en-US" altLang="zh-CN" b="1" dirty="0">
                <a:solidFill>
                  <a:srgbClr val="C00000"/>
                </a:solidFill>
                <a:latin typeface="Microsoft YaHei" panose="020B0503020204020204" pitchFamily="34" charset="-122"/>
                <a:ea typeface="Microsoft YaHei" panose="020B0503020204020204" pitchFamily="34" charset="-122"/>
              </a:rPr>
              <a:t>&lt;140/90</a:t>
            </a:r>
            <a:r>
              <a:rPr lang="en-US" altLang="zh-CN" dirty="0">
                <a:solidFill>
                  <a:schemeClr val="tx1"/>
                </a:solidFill>
                <a:latin typeface="Microsoft YaHei" panose="020B0503020204020204" pitchFamily="34" charset="-122"/>
                <a:ea typeface="Microsoft YaHei" panose="020B0503020204020204" pitchFamily="34" charset="-122"/>
              </a:rPr>
              <a:t> mmHg</a:t>
            </a:r>
            <a:r>
              <a:rPr lang="zh-CN" altLang="en-US" dirty="0">
                <a:solidFill>
                  <a:schemeClr val="tx1"/>
                </a:solidFill>
                <a:latin typeface="Microsoft YaHei" panose="020B0503020204020204" pitchFamily="34" charset="-122"/>
                <a:ea typeface="Microsoft YaHei" panose="020B0503020204020204" pitchFamily="34" charset="-122"/>
              </a:rPr>
              <a:t>（</a:t>
            </a:r>
            <a:r>
              <a:rPr lang="en-US" altLang="zh-CN" dirty="0">
                <a:solidFill>
                  <a:schemeClr val="tx1"/>
                </a:solidFill>
                <a:latin typeface="Microsoft YaHei" panose="020B0503020204020204" pitchFamily="34" charset="-122"/>
                <a:ea typeface="Microsoft YaHei" panose="020B0503020204020204" pitchFamily="34" charset="-122"/>
              </a:rPr>
              <a:t>Ⅰ</a:t>
            </a:r>
            <a:r>
              <a:rPr lang="zh-CN" altLang="en-US" dirty="0">
                <a:solidFill>
                  <a:schemeClr val="tx1"/>
                </a:solidFill>
                <a:latin typeface="Microsoft YaHei" panose="020B0503020204020204" pitchFamily="34" charset="-122"/>
                <a:ea typeface="Microsoft YaHei" panose="020B0503020204020204" pitchFamily="34" charset="-122"/>
              </a:rPr>
              <a:t>，</a:t>
            </a:r>
            <a:r>
              <a:rPr lang="en-US" altLang="zh-CN" dirty="0">
                <a:solidFill>
                  <a:schemeClr val="tx1"/>
                </a:solidFill>
                <a:latin typeface="Microsoft YaHei" panose="020B0503020204020204" pitchFamily="34" charset="-122"/>
                <a:ea typeface="Microsoft YaHei" panose="020B0503020204020204" pitchFamily="34" charset="-122"/>
              </a:rPr>
              <a:t>A</a:t>
            </a:r>
            <a:r>
              <a:rPr lang="zh-CN" altLang="en-US" dirty="0">
                <a:solidFill>
                  <a:schemeClr val="tx1"/>
                </a:solidFill>
                <a:latin typeface="Microsoft YaHei" panose="020B0503020204020204" pitchFamily="34" charset="-122"/>
                <a:ea typeface="Microsoft YaHei" panose="020B0503020204020204" pitchFamily="34" charset="-122"/>
              </a:rPr>
              <a:t>）；如能耐受，可降至</a:t>
            </a:r>
            <a:r>
              <a:rPr lang="en-US" altLang="zh-CN" b="1" dirty="0">
                <a:solidFill>
                  <a:srgbClr val="C00000"/>
                </a:solidFill>
                <a:latin typeface="Microsoft YaHei" panose="020B0503020204020204" pitchFamily="34" charset="-122"/>
                <a:ea typeface="Microsoft YaHei" panose="020B0503020204020204" pitchFamily="34" charset="-122"/>
              </a:rPr>
              <a:t>&lt;130/80 </a:t>
            </a:r>
            <a:r>
              <a:rPr lang="en-US" altLang="zh-CN" dirty="0">
                <a:solidFill>
                  <a:schemeClr val="tx1"/>
                </a:solidFill>
                <a:latin typeface="Microsoft YaHei" panose="020B0503020204020204" pitchFamily="34" charset="-122"/>
                <a:ea typeface="Microsoft YaHei" panose="020B0503020204020204" pitchFamily="34" charset="-122"/>
              </a:rPr>
              <a:t>mmHg</a:t>
            </a:r>
            <a:r>
              <a:rPr lang="zh-CN" altLang="en-US" dirty="0">
                <a:solidFill>
                  <a:schemeClr val="tx1"/>
                </a:solidFill>
                <a:latin typeface="Microsoft YaHei" panose="020B0503020204020204" pitchFamily="34" charset="-122"/>
                <a:ea typeface="Microsoft YaHei" panose="020B0503020204020204" pitchFamily="34" charset="-122"/>
              </a:rPr>
              <a:t>（</a:t>
            </a:r>
            <a:r>
              <a:rPr lang="en-US" altLang="zh-CN" dirty="0" err="1">
                <a:solidFill>
                  <a:schemeClr val="tx1"/>
                </a:solidFill>
                <a:latin typeface="Microsoft YaHei" panose="020B0503020204020204" pitchFamily="34" charset="-122"/>
                <a:ea typeface="Microsoft YaHei" panose="020B0503020204020204" pitchFamily="34" charset="-122"/>
              </a:rPr>
              <a:t>Ⅱa</a:t>
            </a:r>
            <a:r>
              <a:rPr lang="zh-CN" altLang="en-US" dirty="0">
                <a:solidFill>
                  <a:schemeClr val="tx1"/>
                </a:solidFill>
                <a:latin typeface="Microsoft YaHei" panose="020B0503020204020204" pitchFamily="34" charset="-122"/>
                <a:ea typeface="Microsoft YaHei" panose="020B0503020204020204" pitchFamily="34" charset="-122"/>
              </a:rPr>
              <a:t>，</a:t>
            </a:r>
            <a:r>
              <a:rPr lang="en-US" altLang="zh-CN" dirty="0">
                <a:solidFill>
                  <a:schemeClr val="tx1"/>
                </a:solidFill>
                <a:latin typeface="Microsoft YaHei" panose="020B0503020204020204" pitchFamily="34" charset="-122"/>
                <a:ea typeface="Microsoft YaHei" panose="020B0503020204020204" pitchFamily="34" charset="-122"/>
              </a:rPr>
              <a:t>B</a:t>
            </a:r>
            <a:r>
              <a:rPr lang="zh-CN" altLang="en-US"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4F0DB2E-5873-B1E4-B65E-F441E26B2E3E}"/>
              </a:ext>
            </a:extLst>
          </p:cNvPr>
          <p:cNvSpPr/>
          <p:nvPr/>
        </p:nvSpPr>
        <p:spPr>
          <a:xfrm>
            <a:off x="714802" y="1383568"/>
            <a:ext cx="10762397" cy="4935818"/>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8" name="文本框 7">
            <a:extLst>
              <a:ext uri="{FF2B5EF4-FFF2-40B4-BE49-F238E27FC236}">
                <a16:creationId xmlns:a16="http://schemas.microsoft.com/office/drawing/2014/main" id="{75DF698B-8249-CB54-C209-DCB55EB4B686}"/>
              </a:ext>
            </a:extLst>
          </p:cNvPr>
          <p:cNvSpPr txBox="1"/>
          <p:nvPr/>
        </p:nvSpPr>
        <p:spPr>
          <a:xfrm>
            <a:off x="0" y="6450990"/>
            <a:ext cx="5118847" cy="246221"/>
          </a:xfrm>
          <a:prstGeom prst="rect">
            <a:avLst/>
          </a:prstGeom>
          <a:noFill/>
        </p:spPr>
        <p:txBody>
          <a:bodyPr wrap="square" rtlCol="0">
            <a:spAutoFit/>
          </a:bodyPr>
          <a:lstStyle/>
          <a:p>
            <a:r>
              <a:rPr lang="zh-CN" altLang="en-US" sz="1000" dirty="0">
                <a:solidFill>
                  <a:schemeClr val="bg1"/>
                </a:solidFill>
              </a:rPr>
              <a:t>中国高血压指南修订委员会</a:t>
            </a:r>
            <a:r>
              <a:rPr lang="en-US" altLang="zh-CN" sz="1000" dirty="0">
                <a:solidFill>
                  <a:schemeClr val="bg1"/>
                </a:solidFill>
              </a:rPr>
              <a:t>. 《</a:t>
            </a:r>
            <a:r>
              <a:rPr lang="zh-CN" altLang="en-US" sz="1000" dirty="0">
                <a:solidFill>
                  <a:schemeClr val="bg1"/>
                </a:solidFill>
              </a:rPr>
              <a:t>中国高血压防治指南（</a:t>
            </a:r>
            <a:r>
              <a:rPr lang="en-US" altLang="zh-CN" sz="1000" dirty="0">
                <a:solidFill>
                  <a:schemeClr val="bg1"/>
                </a:solidFill>
              </a:rPr>
              <a:t>2024</a:t>
            </a:r>
            <a:r>
              <a:rPr lang="zh-CN" altLang="en-US" sz="1000" dirty="0">
                <a:solidFill>
                  <a:schemeClr val="bg1"/>
                </a:solidFill>
              </a:rPr>
              <a:t>年修订版）</a:t>
            </a:r>
            <a:r>
              <a:rPr lang="en-US" altLang="zh-CN" sz="1000" dirty="0">
                <a:solidFill>
                  <a:schemeClr val="bg1"/>
                </a:solidFill>
              </a:rPr>
              <a:t>》</a:t>
            </a:r>
          </a:p>
        </p:txBody>
      </p:sp>
      <p:sp>
        <p:nvSpPr>
          <p:cNvPr id="9" name="矩形 8">
            <a:extLst>
              <a:ext uri="{FF2B5EF4-FFF2-40B4-BE49-F238E27FC236}">
                <a16:creationId xmlns:a16="http://schemas.microsoft.com/office/drawing/2014/main" id="{51A33C1F-0D3D-C639-E439-D31801A87702}"/>
              </a:ext>
            </a:extLst>
          </p:cNvPr>
          <p:cNvSpPr/>
          <p:nvPr/>
        </p:nvSpPr>
        <p:spPr>
          <a:xfrm>
            <a:off x="389682" y="363190"/>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8A   </a:t>
            </a:r>
            <a:r>
              <a:rPr lang="zh-CN" altLang="en-US" sz="3200" b="1" dirty="0">
                <a:solidFill>
                  <a:srgbClr val="004582"/>
                </a:solidFill>
                <a:latin typeface="Microsoft YaHei" panose="020B0503020204020204" pitchFamily="34" charset="-122"/>
                <a:ea typeface="Microsoft YaHei" panose="020B0503020204020204" pitchFamily="34" charset="-122"/>
              </a:rPr>
              <a:t>高血压合并脑卒中</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240274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27411E89-5131-FBFE-4555-3B8FC911C7A5}"/>
              </a:ext>
            </a:extLst>
          </p:cNvPr>
          <p:cNvSpPr>
            <a:spLocks noGrp="1"/>
          </p:cNvSpPr>
          <p:nvPr>
            <p:ph type="title"/>
          </p:nvPr>
        </p:nvSpPr>
        <p:spPr>
          <a:xfrm>
            <a:off x="717550" y="249014"/>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脑卒中急性期的血压管理</a:t>
            </a:r>
          </a:p>
        </p:txBody>
      </p:sp>
      <p:grpSp>
        <p:nvGrpSpPr>
          <p:cNvPr id="44" name="组合 43">
            <a:extLst>
              <a:ext uri="{FF2B5EF4-FFF2-40B4-BE49-F238E27FC236}">
                <a16:creationId xmlns:a16="http://schemas.microsoft.com/office/drawing/2014/main" id="{A5A474CE-D018-591C-2154-08C45BC50038}"/>
              </a:ext>
            </a:extLst>
          </p:cNvPr>
          <p:cNvGrpSpPr/>
          <p:nvPr/>
        </p:nvGrpSpPr>
        <p:grpSpPr>
          <a:xfrm>
            <a:off x="540677" y="1321958"/>
            <a:ext cx="11110645" cy="4993117"/>
            <a:chOff x="568712" y="1464833"/>
            <a:chExt cx="11110645" cy="4649353"/>
          </a:xfrm>
        </p:grpSpPr>
        <p:sp>
          <p:nvSpPr>
            <p:cNvPr id="10" name="AutoShape 3">
              <a:extLst>
                <a:ext uri="{FF2B5EF4-FFF2-40B4-BE49-F238E27FC236}">
                  <a16:creationId xmlns:a16="http://schemas.microsoft.com/office/drawing/2014/main" id="{8C3D5B91-1AA6-E5E7-6995-8C03580F9C92}"/>
                </a:ext>
              </a:extLst>
            </p:cNvPr>
            <p:cNvSpPr>
              <a:spLocks noChangeArrowheads="1"/>
            </p:cNvSpPr>
            <p:nvPr/>
          </p:nvSpPr>
          <p:spPr bwMode="gray">
            <a:xfrm>
              <a:off x="619703" y="1464833"/>
              <a:ext cx="926387" cy="4649353"/>
            </a:xfrm>
            <a:prstGeom prst="roundRect">
              <a:avLst>
                <a:gd name="adj" fmla="val 7574"/>
              </a:avLst>
            </a:prstGeom>
            <a:solidFill>
              <a:srgbClr val="004582"/>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Wingdings" panose="05000000000000000000" pitchFamily="2" charset="2"/>
                <a:buNone/>
              </a:pPr>
              <a:endParaRPr lang="en-US" altLang="zh-CN" sz="1600" b="1" dirty="0">
                <a:solidFill>
                  <a:schemeClr val="tx2"/>
                </a:solidFill>
              </a:endParaRPr>
            </a:p>
          </p:txBody>
        </p:sp>
        <p:sp>
          <p:nvSpPr>
            <p:cNvPr id="6" name="文本框 5">
              <a:extLst>
                <a:ext uri="{FF2B5EF4-FFF2-40B4-BE49-F238E27FC236}">
                  <a16:creationId xmlns:a16="http://schemas.microsoft.com/office/drawing/2014/main" id="{F2736715-2C9C-7A16-F0AA-94A7A21912E3}"/>
                </a:ext>
              </a:extLst>
            </p:cNvPr>
            <p:cNvSpPr txBox="1"/>
            <p:nvPr/>
          </p:nvSpPr>
          <p:spPr>
            <a:xfrm>
              <a:off x="568712" y="3323654"/>
              <a:ext cx="1029531" cy="596877"/>
            </a:xfrm>
            <a:prstGeom prst="rect">
              <a:avLst/>
            </a:prstGeom>
            <a:noFill/>
          </p:spPr>
          <p:txBody>
            <a:bodyPr wrap="square" rtlCol="0">
              <a:spAutoFit/>
            </a:bodyPr>
            <a:lstStyle/>
            <a:p>
              <a:pPr algn="ctr">
                <a:lnSpc>
                  <a:spcPts val="2200"/>
                </a:lnSpc>
              </a:pPr>
              <a:r>
                <a:rPr lang="zh-CN" altLang="en-US" b="1" dirty="0">
                  <a:solidFill>
                    <a:schemeClr val="bg1"/>
                  </a:solidFill>
                  <a:latin typeface="微软雅黑" panose="020B0503020204020204" pitchFamily="34" charset="-122"/>
                  <a:ea typeface="微软雅黑" panose="020B0503020204020204" pitchFamily="34" charset="-122"/>
                </a:rPr>
                <a:t>脑卒中</a:t>
              </a:r>
              <a:endParaRPr lang="en-US" altLang="zh-CN" b="1" dirty="0">
                <a:solidFill>
                  <a:schemeClr val="bg1"/>
                </a:solidFill>
                <a:latin typeface="微软雅黑" panose="020B0503020204020204" pitchFamily="34" charset="-122"/>
                <a:ea typeface="微软雅黑" panose="020B0503020204020204" pitchFamily="34" charset="-122"/>
              </a:endParaRPr>
            </a:p>
            <a:p>
              <a:pPr algn="ctr">
                <a:lnSpc>
                  <a:spcPts val="2200"/>
                </a:lnSpc>
              </a:pPr>
              <a:r>
                <a:rPr lang="zh-CN" altLang="en-US" b="1" dirty="0">
                  <a:solidFill>
                    <a:schemeClr val="bg1"/>
                  </a:solidFill>
                  <a:latin typeface="微软雅黑" panose="020B0503020204020204" pitchFamily="34" charset="-122"/>
                  <a:ea typeface="微软雅黑" panose="020B0503020204020204" pitchFamily="34" charset="-122"/>
                </a:rPr>
                <a:t>急性期</a:t>
              </a:r>
            </a:p>
          </p:txBody>
        </p:sp>
        <p:sp>
          <p:nvSpPr>
            <p:cNvPr id="20" name="矩形 19">
              <a:extLst>
                <a:ext uri="{FF2B5EF4-FFF2-40B4-BE49-F238E27FC236}">
                  <a16:creationId xmlns:a16="http://schemas.microsoft.com/office/drawing/2014/main" id="{25C0ABBF-A21A-0373-AAA3-B8C85E8B3065}"/>
                </a:ext>
              </a:extLst>
            </p:cNvPr>
            <p:cNvSpPr/>
            <p:nvPr/>
          </p:nvSpPr>
          <p:spPr>
            <a:xfrm>
              <a:off x="1601584" y="1464833"/>
              <a:ext cx="647701" cy="2619321"/>
            </a:xfrm>
            <a:prstGeom prst="rect">
              <a:avLst/>
            </a:prstGeom>
            <a:solidFill>
              <a:srgbClr val="00458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缺</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血</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性</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卒</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中</a:t>
              </a:r>
            </a:p>
          </p:txBody>
        </p:sp>
        <p:grpSp>
          <p:nvGrpSpPr>
            <p:cNvPr id="14" name="组合 13">
              <a:extLst>
                <a:ext uri="{FF2B5EF4-FFF2-40B4-BE49-F238E27FC236}">
                  <a16:creationId xmlns:a16="http://schemas.microsoft.com/office/drawing/2014/main" id="{B50A27FB-97E1-EAE7-D420-BEAC3F6A58B2}"/>
                </a:ext>
              </a:extLst>
            </p:cNvPr>
            <p:cNvGrpSpPr/>
            <p:nvPr/>
          </p:nvGrpSpPr>
          <p:grpSpPr>
            <a:xfrm>
              <a:off x="2249284" y="1464833"/>
              <a:ext cx="9383638" cy="2619321"/>
              <a:chOff x="4366057" y="1600276"/>
              <a:chExt cx="8977847" cy="1449586"/>
            </a:xfrm>
          </p:grpSpPr>
          <p:sp>
            <p:nvSpPr>
              <p:cNvPr id="15" name="AutoShape 7">
                <a:extLst>
                  <a:ext uri="{FF2B5EF4-FFF2-40B4-BE49-F238E27FC236}">
                    <a16:creationId xmlns:a16="http://schemas.microsoft.com/office/drawing/2014/main" id="{F2C38E1D-2BD1-6764-414D-D4DC18D4229E}"/>
                  </a:ext>
                </a:extLst>
              </p:cNvPr>
              <p:cNvSpPr>
                <a:spLocks noChangeArrowheads="1"/>
              </p:cNvSpPr>
              <p:nvPr/>
            </p:nvSpPr>
            <p:spPr bwMode="gray">
              <a:xfrm>
                <a:off x="4413680" y="1600276"/>
                <a:ext cx="8930224" cy="1449586"/>
              </a:xfrm>
              <a:prstGeom prst="roundRect">
                <a:avLst>
                  <a:gd name="adj" fmla="val 10889"/>
                </a:avLst>
              </a:prstGeom>
              <a:solidFill>
                <a:srgbClr val="004582">
                  <a:alpha val="10000"/>
                </a:srgbClr>
              </a:solidFill>
              <a:ln w="38100">
                <a:noFill/>
                <a:round/>
                <a:headEnd/>
                <a:tailEnd/>
              </a:ln>
              <a:effectLst/>
            </p:spPr>
            <p:txBody>
              <a:bodyPr wrap="none" anchor="ctr"/>
              <a:lstStyle/>
              <a:p>
                <a:pPr>
                  <a:defRPr/>
                </a:pPr>
                <a:endParaRPr lang="zh-CN" altLang="en-US" dirty="0"/>
              </a:p>
            </p:txBody>
          </p:sp>
          <p:sp>
            <p:nvSpPr>
              <p:cNvPr id="16" name="AutoShape 8">
                <a:extLst>
                  <a:ext uri="{FF2B5EF4-FFF2-40B4-BE49-F238E27FC236}">
                    <a16:creationId xmlns:a16="http://schemas.microsoft.com/office/drawing/2014/main" id="{EE150513-6660-BD83-2469-D1304F4917CB}"/>
                  </a:ext>
                </a:extLst>
              </p:cNvPr>
              <p:cNvSpPr>
                <a:spLocks noChangeArrowheads="1"/>
              </p:cNvSpPr>
              <p:nvPr/>
            </p:nvSpPr>
            <p:spPr bwMode="gray">
              <a:xfrm>
                <a:off x="4366057" y="2174103"/>
                <a:ext cx="328652" cy="361062"/>
              </a:xfrm>
              <a:prstGeom prst="rightArrow">
                <a:avLst>
                  <a:gd name="adj1" fmla="val 50000"/>
                  <a:gd name="adj2" fmla="val 58333"/>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7" name="组合 16">
              <a:extLst>
                <a:ext uri="{FF2B5EF4-FFF2-40B4-BE49-F238E27FC236}">
                  <a16:creationId xmlns:a16="http://schemas.microsoft.com/office/drawing/2014/main" id="{DAC0C0D8-2DAB-C3F5-C1E6-C5F078C168A5}"/>
                </a:ext>
              </a:extLst>
            </p:cNvPr>
            <p:cNvGrpSpPr/>
            <p:nvPr/>
          </p:nvGrpSpPr>
          <p:grpSpPr>
            <a:xfrm>
              <a:off x="2243270" y="4160353"/>
              <a:ext cx="6462579" cy="1953831"/>
              <a:chOff x="4329980" y="1747710"/>
              <a:chExt cx="4549411" cy="1081291"/>
            </a:xfrm>
          </p:grpSpPr>
          <p:sp>
            <p:nvSpPr>
              <p:cNvPr id="18" name="AutoShape 7">
                <a:extLst>
                  <a:ext uri="{FF2B5EF4-FFF2-40B4-BE49-F238E27FC236}">
                    <a16:creationId xmlns:a16="http://schemas.microsoft.com/office/drawing/2014/main" id="{AE10BAB0-6D9E-2261-1A39-63F96115A31D}"/>
                  </a:ext>
                </a:extLst>
              </p:cNvPr>
              <p:cNvSpPr>
                <a:spLocks noChangeArrowheads="1"/>
              </p:cNvSpPr>
              <p:nvPr/>
            </p:nvSpPr>
            <p:spPr bwMode="gray">
              <a:xfrm>
                <a:off x="4369254" y="1747710"/>
                <a:ext cx="4510137" cy="1081291"/>
              </a:xfrm>
              <a:prstGeom prst="roundRect">
                <a:avLst>
                  <a:gd name="adj" fmla="val 10889"/>
                </a:avLst>
              </a:prstGeom>
              <a:solidFill>
                <a:srgbClr val="004582">
                  <a:alpha val="10000"/>
                </a:srgbClr>
              </a:solidFill>
              <a:ln w="38100">
                <a:noFill/>
                <a:round/>
                <a:headEnd/>
                <a:tailEnd/>
              </a:ln>
              <a:effectLst/>
            </p:spPr>
            <p:txBody>
              <a:bodyPr wrap="none" anchor="ctr"/>
              <a:lstStyle/>
              <a:p>
                <a:pPr>
                  <a:defRPr/>
                </a:pPr>
                <a:endParaRPr lang="zh-CN" altLang="en-US"/>
              </a:p>
            </p:txBody>
          </p:sp>
          <p:sp>
            <p:nvSpPr>
              <p:cNvPr id="19" name="AutoShape 8">
                <a:extLst>
                  <a:ext uri="{FF2B5EF4-FFF2-40B4-BE49-F238E27FC236}">
                    <a16:creationId xmlns:a16="http://schemas.microsoft.com/office/drawing/2014/main" id="{7C0BA9D0-ECB4-B9B4-5322-23DD58939BB6}"/>
                  </a:ext>
                </a:extLst>
              </p:cNvPr>
              <p:cNvSpPr>
                <a:spLocks noChangeArrowheads="1"/>
              </p:cNvSpPr>
              <p:nvPr/>
            </p:nvSpPr>
            <p:spPr bwMode="gray">
              <a:xfrm>
                <a:off x="4329980" y="2116393"/>
                <a:ext cx="234158" cy="316170"/>
              </a:xfrm>
              <a:prstGeom prst="rightArrow">
                <a:avLst>
                  <a:gd name="adj1" fmla="val 50000"/>
                  <a:gd name="adj2" fmla="val 58333"/>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dirty="0"/>
              </a:p>
            </p:txBody>
          </p:sp>
        </p:grpSp>
        <p:grpSp>
          <p:nvGrpSpPr>
            <p:cNvPr id="26" name="组合 25">
              <a:extLst>
                <a:ext uri="{FF2B5EF4-FFF2-40B4-BE49-F238E27FC236}">
                  <a16:creationId xmlns:a16="http://schemas.microsoft.com/office/drawing/2014/main" id="{67B750B4-B8A1-6149-B244-28C36E0C999C}"/>
                </a:ext>
              </a:extLst>
            </p:cNvPr>
            <p:cNvGrpSpPr/>
            <p:nvPr/>
          </p:nvGrpSpPr>
          <p:grpSpPr>
            <a:xfrm>
              <a:off x="8705847" y="4160354"/>
              <a:ext cx="2973510" cy="1953210"/>
              <a:chOff x="4265800" y="1747710"/>
              <a:chExt cx="4613591" cy="1080947"/>
            </a:xfrm>
          </p:grpSpPr>
          <p:sp>
            <p:nvSpPr>
              <p:cNvPr id="27" name="AutoShape 7">
                <a:extLst>
                  <a:ext uri="{FF2B5EF4-FFF2-40B4-BE49-F238E27FC236}">
                    <a16:creationId xmlns:a16="http://schemas.microsoft.com/office/drawing/2014/main" id="{B9FA47BE-0462-A6AF-6ECB-508B93F545AF}"/>
                  </a:ext>
                </a:extLst>
              </p:cNvPr>
              <p:cNvSpPr>
                <a:spLocks noChangeArrowheads="1"/>
              </p:cNvSpPr>
              <p:nvPr/>
            </p:nvSpPr>
            <p:spPr bwMode="gray">
              <a:xfrm>
                <a:off x="4369254" y="1747710"/>
                <a:ext cx="4510137" cy="1080947"/>
              </a:xfrm>
              <a:prstGeom prst="roundRect">
                <a:avLst>
                  <a:gd name="adj" fmla="val 10889"/>
                </a:avLst>
              </a:prstGeom>
              <a:solidFill>
                <a:srgbClr val="004582">
                  <a:alpha val="10000"/>
                </a:srgbClr>
              </a:solidFill>
              <a:ln w="38100">
                <a:noFill/>
                <a:round/>
                <a:headEnd/>
                <a:tailEnd/>
              </a:ln>
              <a:effectLst/>
            </p:spPr>
            <p:txBody>
              <a:bodyPr wrap="none" anchor="ctr"/>
              <a:lstStyle/>
              <a:p>
                <a:pPr>
                  <a:defRPr/>
                </a:pPr>
                <a:endParaRPr lang="zh-CN" altLang="en-US"/>
              </a:p>
            </p:txBody>
          </p:sp>
          <p:sp>
            <p:nvSpPr>
              <p:cNvPr id="28" name="AutoShape 8">
                <a:extLst>
                  <a:ext uri="{FF2B5EF4-FFF2-40B4-BE49-F238E27FC236}">
                    <a16:creationId xmlns:a16="http://schemas.microsoft.com/office/drawing/2014/main" id="{8479F8E9-2E9E-90EF-CE37-B7AEDF7DA346}"/>
                  </a:ext>
                </a:extLst>
              </p:cNvPr>
              <p:cNvSpPr>
                <a:spLocks noChangeArrowheads="1"/>
              </p:cNvSpPr>
              <p:nvPr/>
            </p:nvSpPr>
            <p:spPr bwMode="gray">
              <a:xfrm>
                <a:off x="4265800" y="2171274"/>
                <a:ext cx="432106" cy="261288"/>
              </a:xfrm>
              <a:prstGeom prst="rightArrow">
                <a:avLst>
                  <a:gd name="adj1" fmla="val 50000"/>
                  <a:gd name="adj2" fmla="val 58333"/>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32" name="矩形: 圆角 31">
              <a:extLst>
                <a:ext uri="{FF2B5EF4-FFF2-40B4-BE49-F238E27FC236}">
                  <a16:creationId xmlns:a16="http://schemas.microsoft.com/office/drawing/2014/main" id="{7E8756DF-C940-C51A-70B6-C1C7D858AC52}"/>
                </a:ext>
              </a:extLst>
            </p:cNvPr>
            <p:cNvSpPr/>
            <p:nvPr/>
          </p:nvSpPr>
          <p:spPr>
            <a:xfrm>
              <a:off x="2639226" y="1633339"/>
              <a:ext cx="4082106" cy="2222592"/>
            </a:xfrm>
            <a:prstGeom prst="roundRect">
              <a:avLst/>
            </a:prstGeom>
            <a:noFill/>
            <a:ln w="222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a:extLst>
                <a:ext uri="{FF2B5EF4-FFF2-40B4-BE49-F238E27FC236}">
                  <a16:creationId xmlns:a16="http://schemas.microsoft.com/office/drawing/2014/main" id="{67892282-2819-9E5F-CAC5-44BB7EE7E42F}"/>
                </a:ext>
              </a:extLst>
            </p:cNvPr>
            <p:cNvGrpSpPr/>
            <p:nvPr/>
          </p:nvGrpSpPr>
          <p:grpSpPr>
            <a:xfrm>
              <a:off x="6895602" y="1619389"/>
              <a:ext cx="4476064" cy="2236541"/>
              <a:chOff x="5544236" y="1618167"/>
              <a:chExt cx="4476064" cy="2236541"/>
            </a:xfrm>
          </p:grpSpPr>
          <p:sp>
            <p:nvSpPr>
              <p:cNvPr id="22" name="文本框 21">
                <a:extLst>
                  <a:ext uri="{FF2B5EF4-FFF2-40B4-BE49-F238E27FC236}">
                    <a16:creationId xmlns:a16="http://schemas.microsoft.com/office/drawing/2014/main" id="{C4A63E16-3BF9-6451-EEB8-168E4D21A784}"/>
                  </a:ext>
                </a:extLst>
              </p:cNvPr>
              <p:cNvSpPr txBox="1"/>
              <p:nvPr/>
            </p:nvSpPr>
            <p:spPr>
              <a:xfrm>
                <a:off x="5581651" y="1891845"/>
                <a:ext cx="4311288" cy="585473"/>
              </a:xfrm>
              <a:prstGeom prst="rect">
                <a:avLst/>
              </a:prstGeom>
              <a:noFill/>
            </p:spPr>
            <p:txBody>
              <a:bodyPr wrap="square" rtlCol="0">
                <a:spAutoFit/>
              </a:bodyPr>
              <a:lstStyle/>
              <a:p>
                <a:pPr>
                  <a:lnSpc>
                    <a:spcPts val="2200"/>
                  </a:lnSpc>
                </a:pPr>
                <a:r>
                  <a:rPr lang="zh-CN" altLang="en-US" sz="1400" b="1" dirty="0">
                    <a:latin typeface="微软雅黑" panose="020B0503020204020204" pitchFamily="34" charset="-122"/>
                    <a:ea typeface="微软雅黑" panose="020B0503020204020204" pitchFamily="34" charset="-122"/>
                  </a:rPr>
                  <a:t>血压应控制在</a:t>
                </a:r>
                <a:r>
                  <a:rPr lang="en-US" altLang="zh-CN" sz="1400" b="1" dirty="0">
                    <a:latin typeface="微软雅黑" panose="020B0503020204020204" pitchFamily="34" charset="-122"/>
                    <a:ea typeface="微软雅黑" panose="020B0503020204020204" pitchFamily="34" charset="-122"/>
                  </a:rPr>
                  <a:t>&lt;</a:t>
                </a:r>
                <a:r>
                  <a:rPr lang="en-US" altLang="zh-CN" sz="1400" b="1" dirty="0">
                    <a:solidFill>
                      <a:srgbClr val="C00000"/>
                    </a:solidFill>
                    <a:latin typeface="微软雅黑" panose="020B0503020204020204" pitchFamily="34" charset="-122"/>
                    <a:ea typeface="微软雅黑" panose="020B0503020204020204" pitchFamily="34" charset="-122"/>
                  </a:rPr>
                  <a:t>180/100 mmHg</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24h</a:t>
                </a:r>
                <a:r>
                  <a:rPr lang="zh-CN" altLang="en-US" sz="1400" b="1" dirty="0">
                    <a:latin typeface="微软雅黑" panose="020B0503020204020204" pitchFamily="34" charset="-122"/>
                    <a:ea typeface="微软雅黑" panose="020B0503020204020204" pitchFamily="34" charset="-122"/>
                  </a:rPr>
                  <a:t>内降压幅度不应超过</a:t>
                </a:r>
                <a:r>
                  <a:rPr lang="en-US" altLang="zh-CN" sz="1400" b="1" dirty="0">
                    <a:latin typeface="微软雅黑" panose="020B0503020204020204" pitchFamily="34" charset="-122"/>
                    <a:ea typeface="微软雅黑" panose="020B0503020204020204" pitchFamily="34" charset="-122"/>
                  </a:rPr>
                  <a:t>15%</a:t>
                </a:r>
                <a:r>
                  <a:rPr lang="zh-CN" altLang="en-US" sz="1400" b="1" dirty="0">
                    <a:latin typeface="微软雅黑" panose="020B0503020204020204" pitchFamily="34" charset="-122"/>
                    <a:ea typeface="微软雅黑" panose="020B0503020204020204" pitchFamily="34" charset="-122"/>
                  </a:rPr>
                  <a:t>。</a:t>
                </a:r>
                <a:endParaRPr lang="zh-CN" altLang="en-US" sz="1400" b="1" dirty="0">
                  <a:highlight>
                    <a:srgbClr val="FFFF00"/>
                  </a:highlight>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084797E8-D108-5F3D-1DA1-D4A0704A1FD5}"/>
                  </a:ext>
                </a:extLst>
              </p:cNvPr>
              <p:cNvSpPr txBox="1"/>
              <p:nvPr/>
            </p:nvSpPr>
            <p:spPr>
              <a:xfrm>
                <a:off x="5544236" y="1618866"/>
                <a:ext cx="3474028" cy="343904"/>
              </a:xfrm>
              <a:prstGeom prst="rect">
                <a:avLst/>
              </a:prstGeom>
              <a:noFill/>
            </p:spPr>
            <p:txBody>
              <a:bodyPr wrap="none" rtlCol="0">
                <a:spAutoFit/>
              </a:bodyPr>
              <a:lstStyle/>
              <a:p>
                <a:pPr marL="285750" indent="-285750" algn="ctr">
                  <a:buFont typeface="Arial" panose="020B0604020202020204" pitchFamily="34" charset="0"/>
                  <a:buChar char="•"/>
                </a:pPr>
                <a:r>
                  <a:rPr lang="zh-CN" altLang="en-US" b="1" dirty="0">
                    <a:solidFill>
                      <a:srgbClr val="C00000"/>
                    </a:solidFill>
                    <a:latin typeface="微软雅黑" panose="020B0503020204020204" pitchFamily="34" charset="-122"/>
                    <a:ea typeface="微软雅黑" panose="020B0503020204020204" pitchFamily="34" charset="-122"/>
                  </a:rPr>
                  <a:t>准备溶栓及桥接血管内取栓者</a:t>
                </a:r>
              </a:p>
            </p:txBody>
          </p:sp>
          <p:sp>
            <p:nvSpPr>
              <p:cNvPr id="31" name="文本框 30">
                <a:extLst>
                  <a:ext uri="{FF2B5EF4-FFF2-40B4-BE49-F238E27FC236}">
                    <a16:creationId xmlns:a16="http://schemas.microsoft.com/office/drawing/2014/main" id="{9976EC7A-A01B-40F3-7C0D-97B35EBDD5F4}"/>
                  </a:ext>
                </a:extLst>
              </p:cNvPr>
              <p:cNvSpPr txBox="1"/>
              <p:nvPr/>
            </p:nvSpPr>
            <p:spPr>
              <a:xfrm>
                <a:off x="5581649" y="2622332"/>
                <a:ext cx="2550699" cy="343904"/>
              </a:xfrm>
              <a:prstGeom prst="rect">
                <a:avLst/>
              </a:prstGeom>
              <a:noFill/>
            </p:spPr>
            <p:txBody>
              <a:bodyPr wrap="none" rtlCol="0">
                <a:spAutoFit/>
              </a:bodyPr>
              <a:lstStyle/>
              <a:p>
                <a:pPr marL="285750" indent="-285750" algn="ctr">
                  <a:buFont typeface="Arial" panose="020B0604020202020204" pitchFamily="34" charset="0"/>
                  <a:buChar char="•"/>
                </a:pPr>
                <a:r>
                  <a:rPr lang="zh-CN" altLang="en-US" b="1" dirty="0">
                    <a:solidFill>
                      <a:srgbClr val="C00000"/>
                    </a:solidFill>
                    <a:latin typeface="微软雅黑" panose="020B0503020204020204" pitchFamily="34" charset="-122"/>
                    <a:ea typeface="微软雅黑" panose="020B0503020204020204" pitchFamily="34" charset="-122"/>
                  </a:rPr>
                  <a:t>未接受静脉溶栓治疗</a:t>
                </a:r>
              </a:p>
            </p:txBody>
          </p:sp>
          <p:sp>
            <p:nvSpPr>
              <p:cNvPr id="33" name="矩形 32">
                <a:extLst>
                  <a:ext uri="{FF2B5EF4-FFF2-40B4-BE49-F238E27FC236}">
                    <a16:creationId xmlns:a16="http://schemas.microsoft.com/office/drawing/2014/main" id="{0B07B55F-63DA-ED2C-430E-BCA94DCE6C08}"/>
                  </a:ext>
                </a:extLst>
              </p:cNvPr>
              <p:cNvSpPr/>
              <p:nvPr/>
            </p:nvSpPr>
            <p:spPr>
              <a:xfrm>
                <a:off x="5581650" y="1618167"/>
                <a:ext cx="4438650" cy="882317"/>
              </a:xfrm>
              <a:prstGeom prst="rect">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2EF53CA7-F60A-9595-A995-AEF88408E9CA}"/>
                  </a:ext>
                </a:extLst>
              </p:cNvPr>
              <p:cNvSpPr/>
              <p:nvPr/>
            </p:nvSpPr>
            <p:spPr>
              <a:xfrm>
                <a:off x="5581650" y="2596807"/>
                <a:ext cx="4438650" cy="1257901"/>
              </a:xfrm>
              <a:prstGeom prst="rect">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F41EBE02-B97C-B702-AEC9-CB2F43A75D68}"/>
                  </a:ext>
                </a:extLst>
              </p:cNvPr>
              <p:cNvSpPr txBox="1"/>
              <p:nvPr/>
            </p:nvSpPr>
            <p:spPr>
              <a:xfrm>
                <a:off x="5581651" y="2943818"/>
                <a:ext cx="4311288" cy="848178"/>
              </a:xfrm>
              <a:prstGeom prst="rect">
                <a:avLst/>
              </a:prstGeom>
              <a:noFill/>
            </p:spPr>
            <p:txBody>
              <a:bodyPr wrap="square" rtlCol="0">
                <a:spAutoFit/>
              </a:bodyPr>
              <a:lstStyle/>
              <a:p>
                <a:pPr>
                  <a:lnSpc>
                    <a:spcPts val="2200"/>
                  </a:lnSpc>
                </a:pPr>
                <a:r>
                  <a:rPr lang="en-US" altLang="zh-CN" sz="1400" b="1" dirty="0">
                    <a:latin typeface="微软雅黑" panose="020B0503020204020204" pitchFamily="34" charset="-122"/>
                    <a:ea typeface="微软雅黑" panose="020B0503020204020204" pitchFamily="34" charset="-122"/>
                  </a:rPr>
                  <a:t>SBP</a:t>
                </a:r>
                <a:r>
                  <a:rPr lang="zh-CN" altLang="en-US" sz="1400" b="1" dirty="0">
                    <a:latin typeface="微软雅黑" panose="020B0503020204020204" pitchFamily="34" charset="-122"/>
                    <a:ea typeface="微软雅黑" panose="020B0503020204020204" pitchFamily="34" charset="-122"/>
                  </a:rPr>
                  <a:t>在</a:t>
                </a:r>
                <a:r>
                  <a:rPr lang="en-US" altLang="zh-CN" sz="1400" b="1" dirty="0">
                    <a:latin typeface="微软雅黑" panose="020B0503020204020204" pitchFamily="34" charset="-122"/>
                    <a:ea typeface="微软雅黑" panose="020B0503020204020204" pitchFamily="34" charset="-122"/>
                  </a:rPr>
                  <a:t>140~220mmHg</a:t>
                </a:r>
                <a:r>
                  <a:rPr lang="zh-CN" altLang="en-US" sz="1400" b="1" dirty="0">
                    <a:latin typeface="微软雅黑" panose="020B0503020204020204" pitchFamily="34" charset="-122"/>
                    <a:ea typeface="微软雅黑" panose="020B0503020204020204" pitchFamily="34" charset="-122"/>
                  </a:rPr>
                  <a:t>，症状出现</a:t>
                </a:r>
                <a:r>
                  <a:rPr lang="en-US" altLang="zh-CN" sz="1400" b="1" dirty="0">
                    <a:latin typeface="微软雅黑" panose="020B0503020204020204" pitchFamily="34" charset="-122"/>
                    <a:ea typeface="微软雅黑" panose="020B0503020204020204" pitchFamily="34" charset="-122"/>
                  </a:rPr>
                  <a:t>24~48h</a:t>
                </a:r>
                <a:r>
                  <a:rPr lang="zh-CN" altLang="en-US" sz="1400" b="1" dirty="0">
                    <a:latin typeface="微软雅黑" panose="020B0503020204020204" pitchFamily="34" charset="-122"/>
                    <a:ea typeface="微软雅黑" panose="020B0503020204020204" pitchFamily="34" charset="-122"/>
                  </a:rPr>
                  <a:t>内的轻中度缺血性脑卒中，早期降压治疗并不能降低</a:t>
                </a:r>
                <a:r>
                  <a:rPr lang="en-US" altLang="zh-CN" sz="1400" b="1" dirty="0">
                    <a:latin typeface="微软雅黑" panose="020B0503020204020204" pitchFamily="34" charset="-122"/>
                    <a:ea typeface="微软雅黑" panose="020B0503020204020204" pitchFamily="34" charset="-122"/>
                  </a:rPr>
                  <a:t>90d</a:t>
                </a:r>
                <a:r>
                  <a:rPr lang="zh-CN" altLang="en-US" sz="1400" b="1" dirty="0">
                    <a:latin typeface="微软雅黑" panose="020B0503020204020204" pitchFamily="34" charset="-122"/>
                    <a:ea typeface="微软雅黑" panose="020B0503020204020204" pitchFamily="34" charset="-122"/>
                  </a:rPr>
                  <a:t>时依赖（</a:t>
                </a:r>
                <a:r>
                  <a:rPr lang="en-US" altLang="zh-CN" sz="1400" b="1" dirty="0">
                    <a:latin typeface="微软雅黑" panose="020B0503020204020204" pitchFamily="34" charset="-122"/>
                    <a:ea typeface="微软雅黑" panose="020B0503020204020204" pitchFamily="34" charset="-122"/>
                  </a:rPr>
                  <a:t>dependency</a:t>
                </a:r>
                <a:r>
                  <a:rPr lang="zh-CN" altLang="en-US" sz="1400" b="1" dirty="0">
                    <a:latin typeface="微软雅黑" panose="020B0503020204020204" pitchFamily="34" charset="-122"/>
                    <a:ea typeface="微软雅黑" panose="020B0503020204020204" pitchFamily="34" charset="-122"/>
                  </a:rPr>
                  <a:t>）或死亡的概率。</a:t>
                </a:r>
                <a:endParaRPr lang="zh-CN" altLang="en-US" sz="1400" b="1" dirty="0">
                  <a:highlight>
                    <a:srgbClr val="FFFF00"/>
                  </a:highlight>
                  <a:latin typeface="微软雅黑" panose="020B0503020204020204" pitchFamily="34" charset="-122"/>
                  <a:ea typeface="微软雅黑" panose="020B0503020204020204" pitchFamily="34" charset="-122"/>
                </a:endParaRPr>
              </a:p>
            </p:txBody>
          </p:sp>
        </p:grpSp>
        <p:sp>
          <p:nvSpPr>
            <p:cNvPr id="36" name="文本框 35">
              <a:extLst>
                <a:ext uri="{FF2B5EF4-FFF2-40B4-BE49-F238E27FC236}">
                  <a16:creationId xmlns:a16="http://schemas.microsoft.com/office/drawing/2014/main" id="{A87CE1A3-4A48-ABA3-8D6B-B4B6551E423B}"/>
                </a:ext>
              </a:extLst>
            </p:cNvPr>
            <p:cNvSpPr txBox="1"/>
            <p:nvPr/>
          </p:nvSpPr>
          <p:spPr>
            <a:xfrm>
              <a:off x="2635885" y="1688014"/>
              <a:ext cx="3922892" cy="2119907"/>
            </a:xfrm>
            <a:prstGeom prst="rect">
              <a:avLst/>
            </a:prstGeom>
            <a:noFill/>
          </p:spPr>
          <p:txBody>
            <a:bodyPr wrap="square" rtlCol="0">
              <a:spAutoFit/>
            </a:bodyPr>
            <a:lstStyle/>
            <a:p>
              <a:pPr marL="171450" indent="-171450">
                <a:lnSpc>
                  <a:spcPts val="2000"/>
                </a:lnSpc>
                <a:spcBef>
                  <a:spcPts val="600"/>
                </a:spcBef>
                <a:buFont typeface="Arial" panose="020B0604020202020204" pitchFamily="34" charset="0"/>
                <a:buChar char="•"/>
              </a:pPr>
              <a:r>
                <a:rPr lang="en-US" altLang="zh-CN" sz="1400" b="1" dirty="0">
                  <a:latin typeface="微软雅黑" panose="020B0503020204020204" pitchFamily="34" charset="-122"/>
                  <a:ea typeface="微软雅黑" panose="020B0503020204020204" pitchFamily="34" charset="-122"/>
                </a:rPr>
                <a:t>24h</a:t>
              </a:r>
              <a:r>
                <a:rPr lang="zh-CN" altLang="en-US" sz="1400" b="1" dirty="0">
                  <a:latin typeface="微软雅黑" panose="020B0503020204020204" pitchFamily="34" charset="-122"/>
                  <a:ea typeface="微软雅黑" panose="020B0503020204020204" pitchFamily="34" charset="-122"/>
                </a:rPr>
                <a:t>内血压升高的患者应谨慎处理，应优先处理紧张焦虑、疼痛、恶心呕吐、尿潴留及颅内压升高等情况。</a:t>
              </a:r>
              <a:endParaRPr lang="en-US" altLang="zh-CN" sz="1400" b="1" dirty="0">
                <a:latin typeface="微软雅黑" panose="020B0503020204020204" pitchFamily="34" charset="-122"/>
                <a:ea typeface="微软雅黑" panose="020B0503020204020204" pitchFamily="34" charset="-122"/>
              </a:endParaRPr>
            </a:p>
            <a:p>
              <a:pPr marL="171450" indent="-171450">
                <a:lnSpc>
                  <a:spcPts val="2000"/>
                </a:lnSpc>
                <a:spcBef>
                  <a:spcPts val="600"/>
                </a:spcBef>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对于血压持续升高，血压</a:t>
              </a:r>
              <a:r>
                <a:rPr lang="zh-CN" altLang="en-US" sz="1400" b="1" dirty="0">
                  <a:solidFill>
                    <a:srgbClr val="C00000"/>
                  </a:solidFill>
                  <a:latin typeface="微软雅黑" panose="020B0503020204020204" pitchFamily="34" charset="-122"/>
                  <a:ea typeface="微软雅黑" panose="020B0503020204020204" pitchFamily="34" charset="-122"/>
                </a:rPr>
                <a:t>≥</a:t>
              </a:r>
              <a:r>
                <a:rPr lang="en-US" altLang="zh-CN" sz="1400" b="1" dirty="0">
                  <a:solidFill>
                    <a:srgbClr val="C00000"/>
                  </a:solidFill>
                  <a:latin typeface="微软雅黑" panose="020B0503020204020204" pitchFamily="34" charset="-122"/>
                  <a:ea typeface="微软雅黑" panose="020B0503020204020204" pitchFamily="34" charset="-122"/>
                </a:rPr>
                <a:t>200/110 mmHg</a:t>
              </a:r>
              <a:r>
                <a:rPr lang="zh-CN" altLang="en-US" sz="1400" b="1" dirty="0">
                  <a:latin typeface="微软雅黑" panose="020B0503020204020204" pitchFamily="34" charset="-122"/>
                  <a:ea typeface="微软雅黑" panose="020B0503020204020204" pitchFamily="34" charset="-122"/>
                </a:rPr>
                <a:t>，或伴有严重心功能不全、主动脉夹层、高血压脑病的患者，应予以降压治疗。</a:t>
              </a:r>
              <a:endParaRPr lang="en-US" altLang="zh-CN" sz="1400" b="1" dirty="0">
                <a:latin typeface="微软雅黑" panose="020B0503020204020204" pitchFamily="34" charset="-122"/>
                <a:ea typeface="微软雅黑" panose="020B0503020204020204" pitchFamily="34" charset="-122"/>
              </a:endParaRPr>
            </a:p>
            <a:p>
              <a:pPr marL="171450" indent="-171450">
                <a:lnSpc>
                  <a:spcPts val="2000"/>
                </a:lnSpc>
                <a:spcBef>
                  <a:spcPts val="600"/>
                </a:spcBef>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目前对缺血性脑卒中急性期降压治疗的时机尚无定论。</a:t>
              </a:r>
            </a:p>
          </p:txBody>
        </p:sp>
        <p:sp>
          <p:nvSpPr>
            <p:cNvPr id="38" name="矩形: 圆角 37">
              <a:extLst>
                <a:ext uri="{FF2B5EF4-FFF2-40B4-BE49-F238E27FC236}">
                  <a16:creationId xmlns:a16="http://schemas.microsoft.com/office/drawing/2014/main" id="{924C4823-F52C-B39B-5062-9DF09A9A54DC}"/>
                </a:ext>
              </a:extLst>
            </p:cNvPr>
            <p:cNvSpPr/>
            <p:nvPr/>
          </p:nvSpPr>
          <p:spPr>
            <a:xfrm>
              <a:off x="2578743" y="4238339"/>
              <a:ext cx="1797748" cy="1811121"/>
            </a:xfrm>
            <a:prstGeom prst="roundRect">
              <a:avLst/>
            </a:prstGeom>
            <a:noFill/>
            <a:ln w="222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文本框 38">
              <a:extLst>
                <a:ext uri="{FF2B5EF4-FFF2-40B4-BE49-F238E27FC236}">
                  <a16:creationId xmlns:a16="http://schemas.microsoft.com/office/drawing/2014/main" id="{BB0BC314-2507-E846-EBC2-8B5E74F83881}"/>
                </a:ext>
              </a:extLst>
            </p:cNvPr>
            <p:cNvSpPr txBox="1"/>
            <p:nvPr/>
          </p:nvSpPr>
          <p:spPr>
            <a:xfrm>
              <a:off x="2706137" y="4285535"/>
              <a:ext cx="1584446" cy="1737791"/>
            </a:xfrm>
            <a:prstGeom prst="rect">
              <a:avLst/>
            </a:prstGeom>
            <a:noFill/>
          </p:spPr>
          <p:txBody>
            <a:bodyPr wrap="square" rtlCol="0">
              <a:spAutoFit/>
            </a:bodyPr>
            <a:lstStyle/>
            <a:p>
              <a:pPr>
                <a:lnSpc>
                  <a:spcPts val="2000"/>
                </a:lnSpc>
                <a:spcBef>
                  <a:spcPts val="600"/>
                </a:spcBef>
              </a:pPr>
              <a:r>
                <a:rPr lang="zh-CN" altLang="en-US" sz="1400" b="1" dirty="0">
                  <a:latin typeface="微软雅黑" panose="020B0503020204020204" pitchFamily="34" charset="-122"/>
                  <a:ea typeface="微软雅黑" panose="020B0503020204020204" pitchFamily="34" charset="-122"/>
                </a:rPr>
                <a:t>脑出血急性期的降压治疗应先综合评估患者的血压，分析血压升高原因，再根据血压情况决定是否进行降压治疗。</a:t>
              </a:r>
              <a:endParaRPr lang="en-US" altLang="zh-CN" sz="1400" b="1" dirty="0">
                <a:latin typeface="微软雅黑" panose="020B0503020204020204" pitchFamily="34" charset="-122"/>
                <a:ea typeface="微软雅黑" panose="020B0503020204020204" pitchFamily="34" charset="-122"/>
              </a:endParaRPr>
            </a:p>
          </p:txBody>
        </p:sp>
        <p:sp>
          <p:nvSpPr>
            <p:cNvPr id="40" name="文本框 39">
              <a:extLst>
                <a:ext uri="{FF2B5EF4-FFF2-40B4-BE49-F238E27FC236}">
                  <a16:creationId xmlns:a16="http://schemas.microsoft.com/office/drawing/2014/main" id="{C2D14DE1-2684-C123-0691-FD72940B9119}"/>
                </a:ext>
              </a:extLst>
            </p:cNvPr>
            <p:cNvSpPr txBox="1"/>
            <p:nvPr/>
          </p:nvSpPr>
          <p:spPr>
            <a:xfrm>
              <a:off x="4426265" y="4279022"/>
              <a:ext cx="4148385" cy="1708237"/>
            </a:xfrm>
            <a:prstGeom prst="rect">
              <a:avLst/>
            </a:prstGeom>
            <a:noFill/>
          </p:spPr>
          <p:txBody>
            <a:bodyPr wrap="square" rtlCol="0">
              <a:spAutoFit/>
            </a:bodyPr>
            <a:lstStyle/>
            <a:p>
              <a:pPr marL="171450" indent="-171450">
                <a:lnSpc>
                  <a:spcPts val="1800"/>
                </a:lnSpc>
                <a:buFont typeface="Arial" panose="020B0604020202020204" pitchFamily="34" charset="0"/>
                <a:buChar char="•"/>
              </a:pPr>
              <a:r>
                <a:rPr lang="en-US" altLang="zh-CN" sz="1200" b="1" dirty="0">
                  <a:solidFill>
                    <a:srgbClr val="C00000"/>
                  </a:solidFill>
                  <a:latin typeface="微软雅黑" panose="020B0503020204020204" pitchFamily="34" charset="-122"/>
                  <a:ea typeface="微软雅黑" panose="020B0503020204020204" pitchFamily="34" charset="-122"/>
                </a:rPr>
                <a:t>SBP&gt;220 mmHg</a:t>
              </a:r>
              <a:r>
                <a:rPr lang="zh-CN" altLang="en-US" sz="1200" b="1" dirty="0">
                  <a:latin typeface="微软雅黑" panose="020B0503020204020204" pitchFamily="34" charset="-122"/>
                  <a:ea typeface="微软雅黑" panose="020B0503020204020204" pitchFamily="34" charset="-122"/>
                </a:rPr>
                <a:t>应该在持续血压监测下积极降压治疗</a:t>
              </a:r>
              <a:endParaRPr lang="en-US" altLang="zh-CN" sz="1200" b="1" dirty="0">
                <a:latin typeface="微软雅黑" panose="020B0503020204020204" pitchFamily="34" charset="-122"/>
                <a:ea typeface="微软雅黑" panose="020B0503020204020204" pitchFamily="34" charset="-122"/>
              </a:endParaRPr>
            </a:p>
            <a:p>
              <a:pPr marL="171450" indent="-171450">
                <a:lnSpc>
                  <a:spcPts val="2000"/>
                </a:lnSpc>
                <a:buFont typeface="Arial" panose="020B0604020202020204" pitchFamily="34" charset="0"/>
                <a:buChar char="•"/>
              </a:pPr>
              <a:r>
                <a:rPr lang="zh-CN" altLang="en-US" sz="1200" b="1" dirty="0">
                  <a:latin typeface="微软雅黑" panose="020B0503020204020204" pitchFamily="34" charset="-122"/>
                  <a:ea typeface="微软雅黑" panose="020B0503020204020204" pitchFamily="34" charset="-122"/>
                </a:rPr>
                <a:t>患者</a:t>
              </a:r>
              <a:r>
                <a:rPr lang="en-US" altLang="zh-CN" sz="1200" b="1" dirty="0">
                  <a:solidFill>
                    <a:srgbClr val="C00000"/>
                  </a:solidFill>
                  <a:latin typeface="微软雅黑" panose="020B0503020204020204" pitchFamily="34" charset="-122"/>
                  <a:ea typeface="微软雅黑" panose="020B0503020204020204" pitchFamily="34" charset="-122"/>
                </a:rPr>
                <a:t>SBP&gt;150 mmHg</a:t>
              </a:r>
              <a:r>
                <a:rPr lang="zh-CN" altLang="en-US" sz="1200" b="1" dirty="0">
                  <a:latin typeface="微软雅黑" panose="020B0503020204020204" pitchFamily="34" charset="-122"/>
                  <a:ea typeface="微软雅黑" panose="020B0503020204020204" pitchFamily="34" charset="-122"/>
                </a:rPr>
                <a:t>若无急性降压治疗禁忌证，将</a:t>
              </a:r>
              <a:r>
                <a:rPr lang="en-US" altLang="zh-CN" sz="1200" b="1" dirty="0">
                  <a:latin typeface="微软雅黑" panose="020B0503020204020204" pitchFamily="34" charset="-122"/>
                  <a:ea typeface="微软雅黑" panose="020B0503020204020204" pitchFamily="34" charset="-122"/>
                </a:rPr>
                <a:t>SBP</a:t>
              </a:r>
              <a:r>
                <a:rPr lang="zh-CN" altLang="en-US" sz="1200" b="1" dirty="0">
                  <a:latin typeface="微软雅黑" panose="020B0503020204020204" pitchFamily="34" charset="-122"/>
                  <a:ea typeface="微软雅黑" panose="020B0503020204020204" pitchFamily="34" charset="-122"/>
                </a:rPr>
                <a:t>降至</a:t>
              </a:r>
              <a:r>
                <a:rPr lang="en-US" altLang="zh-CN" sz="1200" b="1" dirty="0">
                  <a:latin typeface="微软雅黑" panose="020B0503020204020204" pitchFamily="34" charset="-122"/>
                  <a:ea typeface="微软雅黑" panose="020B0503020204020204" pitchFamily="34" charset="-122"/>
                </a:rPr>
                <a:t>140 mmHg</a:t>
              </a:r>
              <a:r>
                <a:rPr lang="zh-CN" altLang="en-US" sz="1200" b="1" dirty="0">
                  <a:latin typeface="微软雅黑" panose="020B0503020204020204" pitchFamily="34" charset="-122"/>
                  <a:ea typeface="微软雅黑" panose="020B0503020204020204" pitchFamily="34" charset="-122"/>
                </a:rPr>
                <a:t>是安全的，并且能够改善患者的功能预后</a:t>
              </a:r>
            </a:p>
            <a:p>
              <a:pPr marL="171450" indent="-171450">
                <a:lnSpc>
                  <a:spcPts val="2000"/>
                </a:lnSpc>
                <a:buFont typeface="Arial" panose="020B0604020202020204" pitchFamily="34" charset="0"/>
                <a:buChar char="•"/>
              </a:pPr>
              <a:r>
                <a:rPr lang="zh-CN" altLang="en-US" sz="1200" b="1" dirty="0">
                  <a:latin typeface="微软雅黑" panose="020B0503020204020204" pitchFamily="34" charset="-122"/>
                  <a:ea typeface="微软雅黑" panose="020B0503020204020204" pitchFamily="34" charset="-122"/>
                </a:rPr>
                <a:t>进一步降低</a:t>
              </a:r>
              <a:r>
                <a:rPr lang="en-US" altLang="zh-CN" sz="1200" b="1" dirty="0">
                  <a:latin typeface="微软雅黑" panose="020B0503020204020204" pitchFamily="34" charset="-122"/>
                  <a:ea typeface="微软雅黑" panose="020B0503020204020204" pitchFamily="34" charset="-122"/>
                </a:rPr>
                <a:t>SBP</a:t>
              </a:r>
              <a:r>
                <a:rPr lang="zh-CN" altLang="en-US" sz="1200" b="1" dirty="0">
                  <a:latin typeface="微软雅黑" panose="020B0503020204020204" pitchFamily="34" charset="-122"/>
                  <a:ea typeface="微软雅黑" panose="020B0503020204020204" pitchFamily="34" charset="-122"/>
                </a:rPr>
                <a:t>至</a:t>
              </a:r>
              <a:r>
                <a:rPr lang="en-US" altLang="zh-CN" sz="1200" b="1" dirty="0">
                  <a:latin typeface="微软雅黑" panose="020B0503020204020204" pitchFamily="34" charset="-122"/>
                  <a:ea typeface="微软雅黑" panose="020B0503020204020204" pitchFamily="34" charset="-122"/>
                </a:rPr>
                <a:t>&lt;130 mmHg</a:t>
              </a:r>
              <a:r>
                <a:rPr lang="zh-CN" altLang="en-US" sz="1200" b="1" dirty="0">
                  <a:latin typeface="微软雅黑" panose="020B0503020204020204" pitchFamily="34" charset="-122"/>
                  <a:ea typeface="微软雅黑" panose="020B0503020204020204" pitchFamily="34" charset="-122"/>
                </a:rPr>
                <a:t>可能会</a:t>
              </a:r>
              <a:r>
                <a:rPr lang="zh-CN" altLang="en-US" sz="1200" b="1" dirty="0">
                  <a:solidFill>
                    <a:srgbClr val="C00000"/>
                  </a:solidFill>
                  <a:latin typeface="微软雅黑" panose="020B0503020204020204" pitchFamily="34" charset="-122"/>
                  <a:ea typeface="微软雅黑" panose="020B0503020204020204" pitchFamily="34" charset="-122"/>
                </a:rPr>
                <a:t>影响肾功能和患者的预后</a:t>
              </a:r>
            </a:p>
            <a:p>
              <a:pPr marL="171450" indent="-171450">
                <a:lnSpc>
                  <a:spcPts val="2000"/>
                </a:lnSpc>
                <a:buFont typeface="Arial" panose="020B0604020202020204" pitchFamily="34" charset="0"/>
                <a:buChar char="•"/>
              </a:pPr>
              <a:r>
                <a:rPr lang="zh-CN" altLang="en-US" sz="1200" b="1" dirty="0">
                  <a:latin typeface="微软雅黑" panose="020B0503020204020204" pitchFamily="34" charset="-122"/>
                  <a:ea typeface="微软雅黑" panose="020B0503020204020204" pitchFamily="34" charset="-122"/>
                </a:rPr>
                <a:t>降压期间应严密观察血压，每隔</a:t>
              </a:r>
              <a:r>
                <a:rPr lang="en-US" altLang="zh-CN" sz="1200" b="1" dirty="0">
                  <a:solidFill>
                    <a:srgbClr val="C00000"/>
                  </a:solidFill>
                  <a:latin typeface="微软雅黑" panose="020B0503020204020204" pitchFamily="34" charset="-122"/>
                  <a:ea typeface="微软雅黑" panose="020B0503020204020204" pitchFamily="34" charset="-122"/>
                </a:rPr>
                <a:t>5~15min</a:t>
              </a:r>
              <a:r>
                <a:rPr lang="zh-CN" altLang="en-US" sz="1200" b="1" dirty="0">
                  <a:solidFill>
                    <a:srgbClr val="C00000"/>
                  </a:solidFill>
                  <a:latin typeface="微软雅黑" panose="020B0503020204020204" pitchFamily="34" charset="-122"/>
                  <a:ea typeface="微软雅黑" panose="020B0503020204020204" pitchFamily="34" charset="-122"/>
                </a:rPr>
                <a:t>监测</a:t>
              </a:r>
              <a:r>
                <a:rPr lang="en-US" altLang="zh-CN" sz="1200" b="1" dirty="0">
                  <a:solidFill>
                    <a:srgbClr val="C00000"/>
                  </a:solidFill>
                  <a:latin typeface="微软雅黑" panose="020B0503020204020204" pitchFamily="34" charset="-122"/>
                  <a:ea typeface="微软雅黑" panose="020B0503020204020204" pitchFamily="34" charset="-122"/>
                </a:rPr>
                <a:t>1</a:t>
              </a:r>
              <a:r>
                <a:rPr lang="zh-CN" altLang="en-US" sz="1200" b="1" dirty="0">
                  <a:solidFill>
                    <a:srgbClr val="C00000"/>
                  </a:solidFill>
                  <a:latin typeface="微软雅黑" panose="020B0503020204020204" pitchFamily="34" charset="-122"/>
                  <a:ea typeface="微软雅黑" panose="020B0503020204020204" pitchFamily="34" charset="-122"/>
                </a:rPr>
                <a:t>次血压</a:t>
              </a:r>
            </a:p>
          </p:txBody>
        </p:sp>
        <p:sp>
          <p:nvSpPr>
            <p:cNvPr id="42" name="矩形 41">
              <a:extLst>
                <a:ext uri="{FF2B5EF4-FFF2-40B4-BE49-F238E27FC236}">
                  <a16:creationId xmlns:a16="http://schemas.microsoft.com/office/drawing/2014/main" id="{AD30CD5C-2E54-BB30-590E-9F6F1F6ED0ED}"/>
                </a:ext>
              </a:extLst>
            </p:cNvPr>
            <p:cNvSpPr/>
            <p:nvPr/>
          </p:nvSpPr>
          <p:spPr>
            <a:xfrm>
              <a:off x="4443164" y="4238339"/>
              <a:ext cx="4148385" cy="1809450"/>
            </a:xfrm>
            <a:prstGeom prst="rect">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2642C5CD-4153-9022-5FFE-B92076F3028F}"/>
                </a:ext>
              </a:extLst>
            </p:cNvPr>
            <p:cNvSpPr txBox="1"/>
            <p:nvPr/>
          </p:nvSpPr>
          <p:spPr>
            <a:xfrm>
              <a:off x="8980251" y="4404701"/>
              <a:ext cx="2563425" cy="1373587"/>
            </a:xfrm>
            <a:prstGeom prst="rect">
              <a:avLst/>
            </a:prstGeom>
            <a:noFill/>
          </p:spPr>
          <p:txBody>
            <a:bodyPr wrap="square" rtlCol="0">
              <a:spAutoFit/>
            </a:bodyPr>
            <a:lstStyle/>
            <a:p>
              <a:pPr>
                <a:lnSpc>
                  <a:spcPts val="2200"/>
                </a:lnSpc>
              </a:pPr>
              <a:r>
                <a:rPr lang="zh-CN" altLang="en-US" sz="1400" b="1" dirty="0">
                  <a:solidFill>
                    <a:srgbClr val="C00000"/>
                  </a:solidFill>
                  <a:latin typeface="微软雅黑" panose="020B0503020204020204" pitchFamily="34" charset="-122"/>
                  <a:ea typeface="微软雅黑" panose="020B0503020204020204" pitchFamily="34" charset="-122"/>
                </a:rPr>
                <a:t>蛛网膜下腔出血急性期</a:t>
              </a:r>
              <a:r>
                <a:rPr lang="zh-CN" altLang="en-US" sz="1400" b="1" dirty="0">
                  <a:latin typeface="微软雅黑" panose="020B0503020204020204" pitchFamily="34" charset="-122"/>
                  <a:ea typeface="微软雅黑" panose="020B0503020204020204" pitchFamily="34" charset="-122"/>
                </a:rPr>
                <a:t>降压幅度尚无明确的循证证据支持，但将</a:t>
              </a:r>
              <a:r>
                <a:rPr lang="en-US" altLang="zh-CN" sz="1400" b="1" dirty="0">
                  <a:latin typeface="微软雅黑" panose="020B0503020204020204" pitchFamily="34" charset="-122"/>
                  <a:ea typeface="微软雅黑" panose="020B0503020204020204" pitchFamily="34" charset="-122"/>
                </a:rPr>
                <a:t>SBP</a:t>
              </a:r>
              <a:r>
                <a:rPr lang="zh-CN" altLang="en-US" sz="1400" b="1" dirty="0">
                  <a:latin typeface="微软雅黑" panose="020B0503020204020204" pitchFamily="34" charset="-122"/>
                  <a:ea typeface="微软雅黑" panose="020B0503020204020204" pitchFamily="34" charset="-122"/>
                </a:rPr>
                <a:t>降至</a:t>
              </a:r>
              <a:r>
                <a:rPr lang="en-US" altLang="zh-CN" sz="1400" b="1" dirty="0">
                  <a:latin typeface="微软雅黑" panose="020B0503020204020204" pitchFamily="34" charset="-122"/>
                  <a:ea typeface="微软雅黑" panose="020B0503020204020204" pitchFamily="34" charset="-122"/>
                </a:rPr>
                <a:t>&lt;160mmHg</a:t>
              </a:r>
              <a:r>
                <a:rPr lang="zh-CN" altLang="en-US" sz="1400" b="1" dirty="0">
                  <a:latin typeface="微软雅黑" panose="020B0503020204020204" pitchFamily="34" charset="-122"/>
                  <a:ea typeface="微软雅黑" panose="020B0503020204020204" pitchFamily="34" charset="-122"/>
                </a:rPr>
                <a:t>并维持平稳是合理的，通常不建议将血压降得过低。</a:t>
              </a:r>
              <a:endParaRPr lang="zh-CN" altLang="en-US" sz="1400" b="1" dirty="0">
                <a:highlight>
                  <a:srgbClr val="FFFF00"/>
                </a:highlight>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5E6DC6C9-B89B-038E-EFCB-609B970FC616}"/>
                </a:ext>
              </a:extLst>
            </p:cNvPr>
            <p:cNvSpPr/>
            <p:nvPr/>
          </p:nvSpPr>
          <p:spPr>
            <a:xfrm>
              <a:off x="1601583" y="4160353"/>
              <a:ext cx="647701" cy="1935933"/>
            </a:xfrm>
            <a:prstGeom prst="rect">
              <a:avLst/>
            </a:prstGeom>
            <a:solidFill>
              <a:srgbClr val="00458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脑</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出</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血</a:t>
              </a:r>
            </a:p>
          </p:txBody>
        </p:sp>
      </p:grpSp>
    </p:spTree>
    <p:extLst>
      <p:ext uri="{BB962C8B-B14F-4D97-AF65-F5344CB8AC3E}">
        <p14:creationId xmlns:p14="http://schemas.microsoft.com/office/powerpoint/2010/main" val="2829473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8FD055A2-DED1-7DE4-2D0C-E9D54AE6AB59}"/>
              </a:ext>
            </a:extLst>
          </p:cNvPr>
          <p:cNvGrpSpPr/>
          <p:nvPr/>
        </p:nvGrpSpPr>
        <p:grpSpPr>
          <a:xfrm>
            <a:off x="1265719" y="4369121"/>
            <a:ext cx="1586693" cy="1586693"/>
            <a:chOff x="1057027" y="2420888"/>
            <a:chExt cx="864096" cy="864096"/>
          </a:xfrm>
        </p:grpSpPr>
        <p:sp>
          <p:nvSpPr>
            <p:cNvPr id="41" name="椭圆 40">
              <a:extLst>
                <a:ext uri="{FF2B5EF4-FFF2-40B4-BE49-F238E27FC236}">
                  <a16:creationId xmlns:a16="http://schemas.microsoft.com/office/drawing/2014/main" id="{169DA76A-E3C1-51D8-6AF3-EBC32DBA21D5}"/>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2" name="椭圆 41">
              <a:extLst>
                <a:ext uri="{FF2B5EF4-FFF2-40B4-BE49-F238E27FC236}">
                  <a16:creationId xmlns:a16="http://schemas.microsoft.com/office/drawing/2014/main" id="{0041BF88-EFF6-6422-5D54-3C0F0D513187}"/>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43" name="组合 42">
            <a:extLst>
              <a:ext uri="{FF2B5EF4-FFF2-40B4-BE49-F238E27FC236}">
                <a16:creationId xmlns:a16="http://schemas.microsoft.com/office/drawing/2014/main" id="{6C37D9C3-142C-EC30-E9AA-1BC0230CB615}"/>
              </a:ext>
            </a:extLst>
          </p:cNvPr>
          <p:cNvGrpSpPr/>
          <p:nvPr/>
        </p:nvGrpSpPr>
        <p:grpSpPr>
          <a:xfrm>
            <a:off x="3646969" y="4369121"/>
            <a:ext cx="1586693" cy="1586693"/>
            <a:chOff x="1057027" y="2420888"/>
            <a:chExt cx="864096" cy="864096"/>
          </a:xfrm>
        </p:grpSpPr>
        <p:sp>
          <p:nvSpPr>
            <p:cNvPr id="44" name="椭圆 43">
              <a:extLst>
                <a:ext uri="{FF2B5EF4-FFF2-40B4-BE49-F238E27FC236}">
                  <a16:creationId xmlns:a16="http://schemas.microsoft.com/office/drawing/2014/main" id="{FD045AA2-EEF1-8005-BC32-C996C05F7E36}"/>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5" name="椭圆 44">
              <a:extLst>
                <a:ext uri="{FF2B5EF4-FFF2-40B4-BE49-F238E27FC236}">
                  <a16:creationId xmlns:a16="http://schemas.microsoft.com/office/drawing/2014/main" id="{17AA0708-7CEF-4794-ECCC-6C7AC020271D}"/>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46" name="组合 45">
            <a:extLst>
              <a:ext uri="{FF2B5EF4-FFF2-40B4-BE49-F238E27FC236}">
                <a16:creationId xmlns:a16="http://schemas.microsoft.com/office/drawing/2014/main" id="{E79FDD58-9A06-5E6F-F419-BA8ADAAB578C}"/>
              </a:ext>
            </a:extLst>
          </p:cNvPr>
          <p:cNvGrpSpPr/>
          <p:nvPr/>
        </p:nvGrpSpPr>
        <p:grpSpPr>
          <a:xfrm>
            <a:off x="6028219" y="4369121"/>
            <a:ext cx="1586693" cy="1586693"/>
            <a:chOff x="1057027" y="2420888"/>
            <a:chExt cx="864096" cy="864096"/>
          </a:xfrm>
        </p:grpSpPr>
        <p:sp>
          <p:nvSpPr>
            <p:cNvPr id="47" name="椭圆 46">
              <a:extLst>
                <a:ext uri="{FF2B5EF4-FFF2-40B4-BE49-F238E27FC236}">
                  <a16:creationId xmlns:a16="http://schemas.microsoft.com/office/drawing/2014/main" id="{8D2ED1CC-D202-2E93-1D78-53E4CF0E18AA}"/>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8" name="椭圆 47">
              <a:extLst>
                <a:ext uri="{FF2B5EF4-FFF2-40B4-BE49-F238E27FC236}">
                  <a16:creationId xmlns:a16="http://schemas.microsoft.com/office/drawing/2014/main" id="{7E40FAA7-CD65-8195-FEE0-FC59EA7CC2A9}"/>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31" name="组合 30">
            <a:extLst>
              <a:ext uri="{FF2B5EF4-FFF2-40B4-BE49-F238E27FC236}">
                <a16:creationId xmlns:a16="http://schemas.microsoft.com/office/drawing/2014/main" id="{6104817F-2EC4-E4DD-4412-BDA0BF5B317D}"/>
              </a:ext>
            </a:extLst>
          </p:cNvPr>
          <p:cNvGrpSpPr/>
          <p:nvPr/>
        </p:nvGrpSpPr>
        <p:grpSpPr>
          <a:xfrm>
            <a:off x="1265719" y="2044906"/>
            <a:ext cx="1586693" cy="1586693"/>
            <a:chOff x="1057027" y="2420888"/>
            <a:chExt cx="864096" cy="864096"/>
          </a:xfrm>
        </p:grpSpPr>
        <p:sp>
          <p:nvSpPr>
            <p:cNvPr id="32" name="椭圆 31">
              <a:extLst>
                <a:ext uri="{FF2B5EF4-FFF2-40B4-BE49-F238E27FC236}">
                  <a16:creationId xmlns:a16="http://schemas.microsoft.com/office/drawing/2014/main" id="{F64CCE71-8999-E2FE-FA7C-970DDAC8CDB2}"/>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3" name="椭圆 32">
              <a:extLst>
                <a:ext uri="{FF2B5EF4-FFF2-40B4-BE49-F238E27FC236}">
                  <a16:creationId xmlns:a16="http://schemas.microsoft.com/office/drawing/2014/main" id="{E5C4B803-8695-B44D-58CE-8A5675746675}"/>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34" name="组合 33">
            <a:extLst>
              <a:ext uri="{FF2B5EF4-FFF2-40B4-BE49-F238E27FC236}">
                <a16:creationId xmlns:a16="http://schemas.microsoft.com/office/drawing/2014/main" id="{84FE44C6-0F8B-02A0-FCC3-1A40DB7DB4DE}"/>
              </a:ext>
            </a:extLst>
          </p:cNvPr>
          <p:cNvGrpSpPr/>
          <p:nvPr/>
        </p:nvGrpSpPr>
        <p:grpSpPr>
          <a:xfrm>
            <a:off x="3646969" y="2044906"/>
            <a:ext cx="1586693" cy="1586693"/>
            <a:chOff x="1057027" y="2420888"/>
            <a:chExt cx="864096" cy="864096"/>
          </a:xfrm>
        </p:grpSpPr>
        <p:sp>
          <p:nvSpPr>
            <p:cNvPr id="35" name="椭圆 34">
              <a:extLst>
                <a:ext uri="{FF2B5EF4-FFF2-40B4-BE49-F238E27FC236}">
                  <a16:creationId xmlns:a16="http://schemas.microsoft.com/office/drawing/2014/main" id="{2560A095-A8DD-26CD-82D7-884D86874B4A}"/>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6" name="椭圆 35">
              <a:extLst>
                <a:ext uri="{FF2B5EF4-FFF2-40B4-BE49-F238E27FC236}">
                  <a16:creationId xmlns:a16="http://schemas.microsoft.com/office/drawing/2014/main" id="{B75AA97A-0C6E-BDBC-9261-84F3F79E7742}"/>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37" name="组合 36">
            <a:extLst>
              <a:ext uri="{FF2B5EF4-FFF2-40B4-BE49-F238E27FC236}">
                <a16:creationId xmlns:a16="http://schemas.microsoft.com/office/drawing/2014/main" id="{EBBB7C96-84F3-4BD3-8778-465BCB77CCB2}"/>
              </a:ext>
            </a:extLst>
          </p:cNvPr>
          <p:cNvGrpSpPr/>
          <p:nvPr/>
        </p:nvGrpSpPr>
        <p:grpSpPr>
          <a:xfrm>
            <a:off x="6028219" y="2044906"/>
            <a:ext cx="1586693" cy="1586693"/>
            <a:chOff x="1057027" y="2420888"/>
            <a:chExt cx="864096" cy="864096"/>
          </a:xfrm>
        </p:grpSpPr>
        <p:sp>
          <p:nvSpPr>
            <p:cNvPr id="38" name="椭圆 37">
              <a:extLst>
                <a:ext uri="{FF2B5EF4-FFF2-40B4-BE49-F238E27FC236}">
                  <a16:creationId xmlns:a16="http://schemas.microsoft.com/office/drawing/2014/main" id="{BA0F005F-0E67-216C-C038-601970F33984}"/>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9" name="椭圆 38">
              <a:extLst>
                <a:ext uri="{FF2B5EF4-FFF2-40B4-BE49-F238E27FC236}">
                  <a16:creationId xmlns:a16="http://schemas.microsoft.com/office/drawing/2014/main" id="{E69CB0B9-2758-5B85-FD62-62ED178CCF2E}"/>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8" name="标题 1">
            <a:extLst>
              <a:ext uri="{FF2B5EF4-FFF2-40B4-BE49-F238E27FC236}">
                <a16:creationId xmlns:a16="http://schemas.microsoft.com/office/drawing/2014/main" id="{C50BA846-3563-3C62-CE36-4909A7CB2412}"/>
              </a:ext>
            </a:extLst>
          </p:cNvPr>
          <p:cNvSpPr txBox="1">
            <a:spLocks/>
          </p:cNvSpPr>
          <p:nvPr/>
        </p:nvSpPr>
        <p:spPr>
          <a:xfrm>
            <a:off x="1416793" y="306761"/>
            <a:ext cx="8868788" cy="1325563"/>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endParaRPr>
          </a:p>
        </p:txBody>
      </p:sp>
      <p:sp>
        <p:nvSpPr>
          <p:cNvPr id="3" name="矩形 2">
            <a:extLst>
              <a:ext uri="{FF2B5EF4-FFF2-40B4-BE49-F238E27FC236}">
                <a16:creationId xmlns:a16="http://schemas.microsoft.com/office/drawing/2014/main" id="{FA59300D-25EB-259B-F067-38F40751842C}"/>
              </a:ext>
            </a:extLst>
          </p:cNvPr>
          <p:cNvSpPr/>
          <p:nvPr/>
        </p:nvSpPr>
        <p:spPr>
          <a:xfrm>
            <a:off x="8688379" y="2191604"/>
            <a:ext cx="2911484" cy="378289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rPr>
              <a:t>其他危险因素</a:t>
            </a:r>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包括：</a:t>
            </a:r>
            <a:endPar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342900" indent="-342900">
              <a:lnSpc>
                <a:spcPct val="150000"/>
              </a:lnSpc>
              <a:buFont typeface="Arial" panose="020B0604020202020204" pitchFamily="34" charset="0"/>
              <a:buChar char="•"/>
              <a:defRPr/>
            </a:pP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空气污染</a:t>
            </a: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肿瘤治疗</a:t>
            </a: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高海拔</a:t>
            </a: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高血压家族史</a:t>
            </a: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缺乏体力活动</a:t>
            </a: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教育程度低</a:t>
            </a: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3" name="矩形 12">
            <a:extLst>
              <a:ext uri="{FF2B5EF4-FFF2-40B4-BE49-F238E27FC236}">
                <a16:creationId xmlns:a16="http://schemas.microsoft.com/office/drawing/2014/main" id="{4261AED6-7378-1200-534D-920AD2FEB58D}"/>
              </a:ext>
            </a:extLst>
          </p:cNvPr>
          <p:cNvSpPr/>
          <p:nvPr/>
        </p:nvSpPr>
        <p:spPr>
          <a:xfrm>
            <a:off x="630723" y="3583030"/>
            <a:ext cx="2911484" cy="45890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高钠、低钾膳食</a:t>
            </a:r>
            <a:endParaRPr kumimoji="0" lang="en-US" altLang="zh-CN"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p:txBody>
      </p:sp>
      <p:sp>
        <p:nvSpPr>
          <p:cNvPr id="14" name="矩形 13">
            <a:extLst>
              <a:ext uri="{FF2B5EF4-FFF2-40B4-BE49-F238E27FC236}">
                <a16:creationId xmlns:a16="http://schemas.microsoft.com/office/drawing/2014/main" id="{40CB23B9-9209-C5D6-C01A-54F1BDFEDDEE}"/>
              </a:ext>
            </a:extLst>
          </p:cNvPr>
          <p:cNvSpPr/>
          <p:nvPr/>
        </p:nvSpPr>
        <p:spPr>
          <a:xfrm>
            <a:off x="3151597" y="3583030"/>
            <a:ext cx="2561582" cy="45890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超重和肥胖</a:t>
            </a:r>
            <a:endParaRPr kumimoji="0" lang="en-US" altLang="zh-CN"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p:txBody>
      </p:sp>
      <p:sp>
        <p:nvSpPr>
          <p:cNvPr id="15" name="矩形 14">
            <a:extLst>
              <a:ext uri="{FF2B5EF4-FFF2-40B4-BE49-F238E27FC236}">
                <a16:creationId xmlns:a16="http://schemas.microsoft.com/office/drawing/2014/main" id="{4371DFB3-83E0-B538-9C7A-489FDCF8662C}"/>
              </a:ext>
            </a:extLst>
          </p:cNvPr>
          <p:cNvSpPr/>
          <p:nvPr/>
        </p:nvSpPr>
        <p:spPr>
          <a:xfrm>
            <a:off x="5409763" y="5855522"/>
            <a:ext cx="2911484" cy="45890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社会心理因素</a:t>
            </a:r>
            <a:endParaRPr kumimoji="0" lang="en-US" altLang="zh-CN"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p:txBody>
      </p:sp>
      <p:sp>
        <p:nvSpPr>
          <p:cNvPr id="16" name="矩形 15">
            <a:extLst>
              <a:ext uri="{FF2B5EF4-FFF2-40B4-BE49-F238E27FC236}">
                <a16:creationId xmlns:a16="http://schemas.microsoft.com/office/drawing/2014/main" id="{0356070B-0190-5879-B3C0-76C86FE22D98}"/>
              </a:ext>
            </a:extLst>
          </p:cNvPr>
          <p:cNvSpPr/>
          <p:nvPr/>
        </p:nvSpPr>
        <p:spPr>
          <a:xfrm>
            <a:off x="5689014" y="3577115"/>
            <a:ext cx="2265101" cy="45890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b="1" dirty="0">
                <a:latin typeface="Microsoft YaHei" panose="020B0503020204020204" pitchFamily="34" charset="-122"/>
                <a:ea typeface="Microsoft YaHei" panose="020B0503020204020204" pitchFamily="34" charset="-122"/>
              </a:rPr>
              <a:t>增</a:t>
            </a:r>
            <a:r>
              <a:rPr kumimoji="0" lang="zh-CN" altLang="en-US"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龄</a:t>
            </a:r>
            <a:endParaRPr kumimoji="0" lang="en-US" altLang="zh-CN"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p:txBody>
      </p:sp>
      <p:sp>
        <p:nvSpPr>
          <p:cNvPr id="17" name="矩形 16">
            <a:extLst>
              <a:ext uri="{FF2B5EF4-FFF2-40B4-BE49-F238E27FC236}">
                <a16:creationId xmlns:a16="http://schemas.microsoft.com/office/drawing/2014/main" id="{ABAAE7FF-A9E6-3FCF-E299-3DD2CB121597}"/>
              </a:ext>
            </a:extLst>
          </p:cNvPr>
          <p:cNvSpPr/>
          <p:nvPr/>
        </p:nvSpPr>
        <p:spPr>
          <a:xfrm>
            <a:off x="2984573" y="5895144"/>
            <a:ext cx="2911484" cy="45890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过量饮酒</a:t>
            </a:r>
            <a:endParaRPr kumimoji="0" lang="en-US" altLang="zh-CN"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p:txBody>
      </p:sp>
      <p:sp>
        <p:nvSpPr>
          <p:cNvPr id="18" name="矩形 17">
            <a:extLst>
              <a:ext uri="{FF2B5EF4-FFF2-40B4-BE49-F238E27FC236}">
                <a16:creationId xmlns:a16="http://schemas.microsoft.com/office/drawing/2014/main" id="{DCB352F8-DFF3-99A5-1342-BAAAD6EB284D}"/>
              </a:ext>
            </a:extLst>
          </p:cNvPr>
          <p:cNvSpPr/>
          <p:nvPr/>
        </p:nvSpPr>
        <p:spPr>
          <a:xfrm>
            <a:off x="554684" y="5850550"/>
            <a:ext cx="2911484" cy="45890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吸烟</a:t>
            </a:r>
            <a:endParaRPr kumimoji="0" lang="en-US" altLang="zh-CN"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p:txBody>
      </p:sp>
      <p:sp>
        <p:nvSpPr>
          <p:cNvPr id="7" name="文本框 6">
            <a:extLst>
              <a:ext uri="{FF2B5EF4-FFF2-40B4-BE49-F238E27FC236}">
                <a16:creationId xmlns:a16="http://schemas.microsoft.com/office/drawing/2014/main" id="{ED4520EB-A343-49AF-AD56-C5D3D7F5549F}"/>
              </a:ext>
            </a:extLst>
          </p:cNvPr>
          <p:cNvSpPr txBox="1"/>
          <p:nvPr/>
        </p:nvSpPr>
        <p:spPr>
          <a:xfrm>
            <a:off x="0" y="1364209"/>
            <a:ext cx="12192000" cy="400110"/>
          </a:xfrm>
          <a:prstGeom prst="rect">
            <a:avLst/>
          </a:prstGeom>
          <a:solidFill>
            <a:srgbClr val="002060"/>
          </a:solidFill>
        </p:spPr>
        <p:txBody>
          <a:bodyPr wrap="square">
            <a:spAutoFit/>
          </a:bodyPr>
          <a:lstStyle>
            <a:defPPr>
              <a:defRPr lang="zh-CN"/>
            </a:defPPr>
            <a:lvl1pPr algn="ctr">
              <a:spcBef>
                <a:spcPts val="500"/>
              </a:spcBef>
              <a:spcAft>
                <a:spcPts val="1000"/>
              </a:spcAft>
              <a:defRPr kumimoji="0" sz="2400" b="1" i="0" u="none" strike="noStrike" kern="100" cap="none" spc="5" normalizeH="0" baseline="0">
                <a:ln>
                  <a:noFill/>
                </a:ln>
                <a:solidFill>
                  <a:prstClr val="white"/>
                </a:solidFill>
                <a:effectLst/>
                <a:uLnTx/>
                <a:uFillTx/>
                <a:latin typeface="Microsoft YaHei" panose="020B0503020204020204" pitchFamily="34" charset="-122"/>
                <a:ea typeface="Microsoft YaHei" panose="020B0503020204020204" pitchFamily="34" charset="-122"/>
              </a:defRPr>
            </a:lvl1pPr>
          </a:lstStyle>
          <a:p>
            <a:r>
              <a:rPr lang="en-US" altLang="zh-CN" sz="2000" dirty="0"/>
              <a:t>1.3</a:t>
            </a:r>
            <a:r>
              <a:rPr lang="zh-CN" altLang="en-US" sz="2000" dirty="0"/>
              <a:t> 我国人群高血压重要危险因素</a:t>
            </a:r>
          </a:p>
        </p:txBody>
      </p:sp>
      <p:sp>
        <p:nvSpPr>
          <p:cNvPr id="2" name="标题 1">
            <a:extLst>
              <a:ext uri="{FF2B5EF4-FFF2-40B4-BE49-F238E27FC236}">
                <a16:creationId xmlns:a16="http://schemas.microsoft.com/office/drawing/2014/main" id="{E00469FB-B4E7-1050-25AE-04FC5E01CEDC}"/>
              </a:ext>
            </a:extLst>
          </p:cNvPr>
          <p:cNvSpPr txBox="1">
            <a:spLocks/>
          </p:cNvSpPr>
          <p:nvPr/>
        </p:nvSpPr>
        <p:spPr>
          <a:xfrm>
            <a:off x="532352" y="303424"/>
            <a:ext cx="11042428" cy="911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pPr algn="l">
              <a:lnSpc>
                <a:spcPct val="110000"/>
              </a:lnSpc>
            </a:pPr>
            <a:r>
              <a:rPr lang="en-US" altLang="zh-CN" sz="2400" dirty="0">
                <a:latin typeface="Microsoft YaHei" panose="020B0503020204020204" pitchFamily="34" charset="-122"/>
                <a:ea typeface="Microsoft YaHei" panose="020B0503020204020204" pitchFamily="34" charset="-122"/>
              </a:rPr>
              <a:t>2024</a:t>
            </a:r>
            <a:r>
              <a:rPr lang="zh-CN" altLang="en-US" sz="2400" dirty="0">
                <a:latin typeface="Microsoft YaHei" panose="020B0503020204020204" pitchFamily="34" charset="-122"/>
                <a:ea typeface="Microsoft YaHei" panose="020B0503020204020204" pitchFamily="34" charset="-122"/>
              </a:rPr>
              <a:t>年</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中国高血压防治指南</a:t>
            </a:r>
            <a:r>
              <a:rPr lang="en-US" altLang="zh-CN" sz="2400" dirty="0">
                <a:latin typeface="Microsoft YaHei" panose="020B0503020204020204" pitchFamily="34" charset="-122"/>
                <a:ea typeface="Microsoft YaHei" panose="020B0503020204020204" pitchFamily="34" charset="-122"/>
              </a:rPr>
              <a:t>》</a:t>
            </a:r>
          </a:p>
          <a:p>
            <a:pPr algn="l">
              <a:lnSpc>
                <a:spcPct val="110000"/>
              </a:lnSpc>
            </a:pPr>
            <a:r>
              <a:rPr lang="zh-CN" altLang="en-US" sz="3200" dirty="0">
                <a:latin typeface="Microsoft YaHei" panose="020B0503020204020204" pitchFamily="34" charset="-122"/>
                <a:ea typeface="Microsoft YaHei" panose="020B0503020204020204" pitchFamily="34" charset="-122"/>
              </a:rPr>
              <a:t>高钠饮食和增龄是</a:t>
            </a:r>
            <a:r>
              <a:rPr lang="zh-CN" altLang="en-US" sz="3200" b="1" dirty="0">
                <a:latin typeface="微软雅黑" panose="020B0503020204020204" pitchFamily="34" charset="-122"/>
                <a:ea typeface="微软雅黑" panose="020B0503020204020204" pitchFamily="34" charset="-122"/>
              </a:rPr>
              <a:t>我国人群高血压重要危险因素</a:t>
            </a:r>
            <a:endParaRPr lang="zh-CN" altLang="en-US" sz="3200" dirty="0">
              <a:latin typeface="Microsoft YaHei" panose="020B0503020204020204" pitchFamily="34" charset="-122"/>
              <a:ea typeface="Microsoft YaHei" panose="020B0503020204020204" pitchFamily="34" charset="-122"/>
            </a:endParaRPr>
          </a:p>
        </p:txBody>
      </p:sp>
      <p:pic>
        <p:nvPicPr>
          <p:cNvPr id="9" name="图形 8" descr="拄手杖的人 纯色填充">
            <a:extLst>
              <a:ext uri="{FF2B5EF4-FFF2-40B4-BE49-F238E27FC236}">
                <a16:creationId xmlns:a16="http://schemas.microsoft.com/office/drawing/2014/main" id="{7369D6C5-81DB-C1DC-D4FF-E77C638561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81508" y="2444167"/>
            <a:ext cx="914400" cy="914400"/>
          </a:xfrm>
          <a:prstGeom prst="rect">
            <a:avLst/>
          </a:prstGeom>
        </p:spPr>
      </p:pic>
      <p:pic>
        <p:nvPicPr>
          <p:cNvPr id="21" name="图形 20" descr="相扑手 纯色填充">
            <a:extLst>
              <a:ext uri="{FF2B5EF4-FFF2-40B4-BE49-F238E27FC236}">
                <a16:creationId xmlns:a16="http://schemas.microsoft.com/office/drawing/2014/main" id="{423A3F6D-4C23-1231-62E4-2413306F72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84942" y="2393147"/>
            <a:ext cx="914400" cy="914400"/>
          </a:xfrm>
          <a:prstGeom prst="rect">
            <a:avLst/>
          </a:prstGeom>
        </p:spPr>
      </p:pic>
      <p:pic>
        <p:nvPicPr>
          <p:cNvPr id="23" name="图形 22" descr="盐和胡椒 纯色填充">
            <a:extLst>
              <a:ext uri="{FF2B5EF4-FFF2-40B4-BE49-F238E27FC236}">
                <a16:creationId xmlns:a16="http://schemas.microsoft.com/office/drawing/2014/main" id="{6CBE593B-E393-2956-8E16-E97A557ACA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2586" y="2415425"/>
            <a:ext cx="914400" cy="914400"/>
          </a:xfrm>
          <a:prstGeom prst="rect">
            <a:avLst/>
          </a:prstGeom>
        </p:spPr>
      </p:pic>
      <p:pic>
        <p:nvPicPr>
          <p:cNvPr id="25" name="图形 24" descr="香槟 纯色填充">
            <a:extLst>
              <a:ext uri="{FF2B5EF4-FFF2-40B4-BE49-F238E27FC236}">
                <a16:creationId xmlns:a16="http://schemas.microsoft.com/office/drawing/2014/main" id="{7F89352F-BE6F-0B9F-D422-E569E9ED5D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7603" y="4779063"/>
            <a:ext cx="914400" cy="914400"/>
          </a:xfrm>
          <a:prstGeom prst="rect">
            <a:avLst/>
          </a:prstGeom>
        </p:spPr>
      </p:pic>
      <p:pic>
        <p:nvPicPr>
          <p:cNvPr id="27" name="图形 26" descr="头上的大脑 纯色填充">
            <a:extLst>
              <a:ext uri="{FF2B5EF4-FFF2-40B4-BE49-F238E27FC236}">
                <a16:creationId xmlns:a16="http://schemas.microsoft.com/office/drawing/2014/main" id="{E8A7B327-A855-8D20-C8A9-C0AB0D7A7D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66992" y="4760933"/>
            <a:ext cx="914400" cy="914400"/>
          </a:xfrm>
          <a:prstGeom prst="rect">
            <a:avLst/>
          </a:prstGeom>
        </p:spPr>
      </p:pic>
      <p:pic>
        <p:nvPicPr>
          <p:cNvPr id="29" name="图形 28" descr="吸烟 纯色填充">
            <a:extLst>
              <a:ext uri="{FF2B5EF4-FFF2-40B4-BE49-F238E27FC236}">
                <a16:creationId xmlns:a16="http://schemas.microsoft.com/office/drawing/2014/main" id="{479D952D-3A81-7AA7-88F1-A41B665CD76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49130" y="4705267"/>
            <a:ext cx="914400" cy="914400"/>
          </a:xfrm>
          <a:prstGeom prst="rect">
            <a:avLst/>
          </a:prstGeom>
        </p:spPr>
      </p:pic>
    </p:spTree>
    <p:extLst>
      <p:ext uri="{BB962C8B-B14F-4D97-AF65-F5344CB8AC3E}">
        <p14:creationId xmlns:p14="http://schemas.microsoft.com/office/powerpoint/2010/main" val="132100743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BE738925-3FA7-471E-FE53-7467B31B629F}"/>
              </a:ext>
            </a:extLst>
          </p:cNvPr>
          <p:cNvSpPr>
            <a:spLocks noGrp="1"/>
          </p:cNvSpPr>
          <p:nvPr>
            <p:ph type="title"/>
          </p:nvPr>
        </p:nvSpPr>
        <p:spPr>
          <a:xfrm>
            <a:off x="686312" y="220537"/>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病情稳定脑卒的血压管理</a:t>
            </a:r>
          </a:p>
        </p:txBody>
      </p:sp>
      <p:sp>
        <p:nvSpPr>
          <p:cNvPr id="4" name="AutoShape 3">
            <a:extLst>
              <a:ext uri="{FF2B5EF4-FFF2-40B4-BE49-F238E27FC236}">
                <a16:creationId xmlns:a16="http://schemas.microsoft.com/office/drawing/2014/main" id="{F72ABEBE-8F49-12AE-B6B5-7EAF7DD20B18}"/>
              </a:ext>
            </a:extLst>
          </p:cNvPr>
          <p:cNvSpPr>
            <a:spLocks noChangeArrowheads="1"/>
          </p:cNvSpPr>
          <p:nvPr/>
        </p:nvSpPr>
        <p:spPr bwMode="gray">
          <a:xfrm>
            <a:off x="609923" y="1379632"/>
            <a:ext cx="1029531" cy="4649353"/>
          </a:xfrm>
          <a:prstGeom prst="roundRect">
            <a:avLst>
              <a:gd name="adj" fmla="val 7574"/>
            </a:avLst>
          </a:prstGeom>
          <a:solidFill>
            <a:srgbClr val="004582"/>
          </a:soli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Wingdings" panose="05000000000000000000" pitchFamily="2" charset="2"/>
              <a:buNone/>
            </a:pPr>
            <a:endParaRPr lang="en-US" altLang="zh-CN" sz="1600" b="1" dirty="0">
              <a:solidFill>
                <a:schemeClr val="tx2"/>
              </a:solidFill>
            </a:endParaRPr>
          </a:p>
        </p:txBody>
      </p:sp>
      <p:sp>
        <p:nvSpPr>
          <p:cNvPr id="5" name="文本框 4">
            <a:extLst>
              <a:ext uri="{FF2B5EF4-FFF2-40B4-BE49-F238E27FC236}">
                <a16:creationId xmlns:a16="http://schemas.microsoft.com/office/drawing/2014/main" id="{E5D3C20C-9C62-F294-B75C-8018B45A6CA2}"/>
              </a:ext>
            </a:extLst>
          </p:cNvPr>
          <p:cNvSpPr txBox="1"/>
          <p:nvPr/>
        </p:nvSpPr>
        <p:spPr>
          <a:xfrm>
            <a:off x="560701" y="3343445"/>
            <a:ext cx="1127974" cy="641009"/>
          </a:xfrm>
          <a:prstGeom prst="rect">
            <a:avLst/>
          </a:prstGeom>
          <a:noFill/>
        </p:spPr>
        <p:txBody>
          <a:bodyPr wrap="square" rtlCol="0">
            <a:spAutoFit/>
          </a:bodyPr>
          <a:lstStyle/>
          <a:p>
            <a:pPr algn="ctr">
              <a:lnSpc>
                <a:spcPts val="2200"/>
              </a:lnSpc>
            </a:pPr>
            <a:r>
              <a:rPr lang="zh-CN" altLang="en-US" b="1" dirty="0">
                <a:solidFill>
                  <a:schemeClr val="bg1"/>
                </a:solidFill>
                <a:latin typeface="微软雅黑" panose="020B0503020204020204" pitchFamily="34" charset="-122"/>
                <a:ea typeface="微软雅黑" panose="020B0503020204020204" pitchFamily="34" charset="-122"/>
              </a:rPr>
              <a:t>病情稳定脑卒中</a:t>
            </a:r>
          </a:p>
        </p:txBody>
      </p:sp>
      <p:grpSp>
        <p:nvGrpSpPr>
          <p:cNvPr id="8" name="组合 7">
            <a:extLst>
              <a:ext uri="{FF2B5EF4-FFF2-40B4-BE49-F238E27FC236}">
                <a16:creationId xmlns:a16="http://schemas.microsoft.com/office/drawing/2014/main" id="{4C89B4C2-B744-3087-38F3-738A76E2D3A2}"/>
              </a:ext>
            </a:extLst>
          </p:cNvPr>
          <p:cNvGrpSpPr/>
          <p:nvPr/>
        </p:nvGrpSpPr>
        <p:grpSpPr>
          <a:xfrm>
            <a:off x="2864755" y="1376900"/>
            <a:ext cx="5867262" cy="3566890"/>
            <a:chOff x="2211536" y="1369583"/>
            <a:chExt cx="2509050" cy="1806728"/>
          </a:xfrm>
        </p:grpSpPr>
        <p:sp>
          <p:nvSpPr>
            <p:cNvPr id="6" name="AutoShape 7">
              <a:extLst>
                <a:ext uri="{FF2B5EF4-FFF2-40B4-BE49-F238E27FC236}">
                  <a16:creationId xmlns:a16="http://schemas.microsoft.com/office/drawing/2014/main" id="{9BF597A6-C75F-09A7-AE95-2E7C8B16C18E}"/>
                </a:ext>
              </a:extLst>
            </p:cNvPr>
            <p:cNvSpPr>
              <a:spLocks noChangeArrowheads="1"/>
            </p:cNvSpPr>
            <p:nvPr/>
          </p:nvSpPr>
          <p:spPr bwMode="gray">
            <a:xfrm>
              <a:off x="2212013" y="1369583"/>
              <a:ext cx="2508573" cy="1806728"/>
            </a:xfrm>
            <a:prstGeom prst="roundRect">
              <a:avLst>
                <a:gd name="adj" fmla="val 10889"/>
              </a:avLst>
            </a:prstGeom>
            <a:solidFill>
              <a:srgbClr val="004582">
                <a:alpha val="10000"/>
              </a:srgbClr>
            </a:solidFill>
            <a:ln w="38100">
              <a:noFill/>
              <a:round/>
              <a:headEnd/>
              <a:tailEnd/>
            </a:ln>
            <a:effectLst/>
          </p:spPr>
          <p:txBody>
            <a:bodyPr wrap="none" anchor="ctr"/>
            <a:lstStyle/>
            <a:p>
              <a:pPr>
                <a:defRPr/>
              </a:pPr>
              <a:endParaRPr lang="zh-CN" altLang="en-US"/>
            </a:p>
          </p:txBody>
        </p:sp>
        <p:sp>
          <p:nvSpPr>
            <p:cNvPr id="7" name="文本框 6">
              <a:extLst>
                <a:ext uri="{FF2B5EF4-FFF2-40B4-BE49-F238E27FC236}">
                  <a16:creationId xmlns:a16="http://schemas.microsoft.com/office/drawing/2014/main" id="{F6B264FB-026C-43CA-B145-BFA3F81EABF0}"/>
                </a:ext>
              </a:extLst>
            </p:cNvPr>
            <p:cNvSpPr txBox="1"/>
            <p:nvPr/>
          </p:nvSpPr>
          <p:spPr>
            <a:xfrm>
              <a:off x="2211536" y="1483057"/>
              <a:ext cx="2467428" cy="152136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一项包含</a:t>
              </a:r>
              <a:r>
                <a:rPr lang="en-US" altLang="zh-CN" sz="1600" b="1" dirty="0">
                  <a:latin typeface="微软雅黑" panose="020B0503020204020204" pitchFamily="34" charset="-122"/>
                  <a:ea typeface="微软雅黑" panose="020B0503020204020204" pitchFamily="34" charset="-122"/>
                </a:rPr>
                <a:t>4</a:t>
              </a:r>
              <a:r>
                <a:rPr lang="zh-CN" altLang="en-US" sz="1600" b="1" dirty="0">
                  <a:latin typeface="微软雅黑" panose="020B0503020204020204" pitchFamily="34" charset="-122"/>
                  <a:ea typeface="微软雅黑" panose="020B0503020204020204" pitchFamily="34" charset="-122"/>
                </a:rPr>
                <a:t>个随机对照试验的荟萃分析显示，脑卒中或者</a:t>
              </a:r>
              <a:r>
                <a:rPr lang="en-US" altLang="zh-CN" sz="1600" b="1" dirty="0">
                  <a:latin typeface="微软雅黑" panose="020B0503020204020204" pitchFamily="34" charset="-122"/>
                  <a:ea typeface="微软雅黑" panose="020B0503020204020204" pitchFamily="34" charset="-122"/>
                </a:rPr>
                <a:t>TIA</a:t>
              </a:r>
              <a:r>
                <a:rPr lang="zh-CN" altLang="en-US" sz="1600" b="1" dirty="0">
                  <a:latin typeface="微软雅黑" panose="020B0503020204020204" pitchFamily="34" charset="-122"/>
                  <a:ea typeface="微软雅黑" panose="020B0503020204020204" pitchFamily="34" charset="-122"/>
                </a:rPr>
                <a:t>患者，</a:t>
              </a:r>
              <a:r>
                <a:rPr lang="zh-CN" altLang="en-US" sz="1600" b="1" dirty="0">
                  <a:solidFill>
                    <a:srgbClr val="C00000"/>
                  </a:solidFill>
                  <a:latin typeface="微软雅黑" panose="020B0503020204020204" pitchFamily="34" charset="-122"/>
                  <a:ea typeface="微软雅黑" panose="020B0503020204020204" pitchFamily="34" charset="-122"/>
                </a:rPr>
                <a:t>强化降压</a:t>
              </a:r>
              <a:r>
                <a:rPr lang="zh-CN" altLang="en-US" sz="1600" b="1" dirty="0">
                  <a:latin typeface="微软雅黑" panose="020B0503020204020204" pitchFamily="34" charset="-122"/>
                  <a:ea typeface="微软雅黑" panose="020B0503020204020204" pitchFamily="34" charset="-122"/>
                </a:rPr>
                <a:t>（</a:t>
              </a:r>
              <a:r>
                <a:rPr lang="en-US" altLang="zh-CN" sz="1600" b="1" dirty="0">
                  <a:latin typeface="微软雅黑" panose="020B0503020204020204" pitchFamily="34" charset="-122"/>
                  <a:ea typeface="微软雅黑" panose="020B0503020204020204" pitchFamily="34" charset="-122"/>
                </a:rPr>
                <a:t>SBP&lt;120~130mmHg</a:t>
              </a:r>
              <a:r>
                <a:rPr lang="zh-CN" altLang="en-US" sz="1600" b="1" dirty="0">
                  <a:latin typeface="微软雅黑" panose="020B0503020204020204" pitchFamily="34" charset="-122"/>
                  <a:ea typeface="微软雅黑" panose="020B0503020204020204" pitchFamily="34" charset="-122"/>
                </a:rPr>
                <a:t>）较标准降压（</a:t>
              </a:r>
              <a:r>
                <a:rPr lang="en-US" altLang="zh-CN" sz="1600" b="1" dirty="0">
                  <a:latin typeface="微软雅黑" panose="020B0503020204020204" pitchFamily="34" charset="-122"/>
                  <a:ea typeface="微软雅黑" panose="020B0503020204020204" pitchFamily="34" charset="-122"/>
                </a:rPr>
                <a:t>SBP&lt;140~150mmHg</a:t>
              </a:r>
              <a:r>
                <a:rPr lang="zh-CN" altLang="en-US" sz="1600" b="1" dirty="0">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可降低脑卒中复发风险</a:t>
              </a:r>
              <a:r>
                <a:rPr lang="en-US" altLang="zh-CN" sz="1600" b="1" dirty="0">
                  <a:solidFill>
                    <a:srgbClr val="C00000"/>
                  </a:solidFill>
                  <a:latin typeface="微软雅黑" panose="020B0503020204020204" pitchFamily="34" charset="-122"/>
                  <a:ea typeface="微软雅黑" panose="020B0503020204020204" pitchFamily="34" charset="-122"/>
                </a:rPr>
                <a:t>22%</a:t>
              </a:r>
              <a:r>
                <a:rPr lang="zh-CN" altLang="en-US" sz="1600" b="1" dirty="0">
                  <a:latin typeface="微软雅黑" panose="020B0503020204020204" pitchFamily="34" charset="-122"/>
                  <a:ea typeface="微软雅黑" panose="020B0503020204020204" pitchFamily="34" charset="-122"/>
                </a:rPr>
                <a:t>，尽管一些单项研究分析均为阴性结果。</a:t>
              </a:r>
              <a:endParaRPr lang="en-US" altLang="zh-CN" sz="1600" b="1"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endParaRPr lang="en-US" altLang="zh-CN" sz="1600" b="1"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将</a:t>
              </a:r>
              <a:r>
                <a:rPr lang="en-US" altLang="zh-CN" sz="1600" b="1" dirty="0">
                  <a:solidFill>
                    <a:srgbClr val="C00000"/>
                  </a:solidFill>
                  <a:latin typeface="微软雅黑" panose="020B0503020204020204" pitchFamily="34" charset="-122"/>
                  <a:ea typeface="微软雅黑" panose="020B0503020204020204" pitchFamily="34" charset="-122"/>
                </a:rPr>
                <a:t>SBP</a:t>
              </a:r>
              <a:r>
                <a:rPr lang="zh-CN" altLang="en-US" sz="1600" b="1" dirty="0">
                  <a:solidFill>
                    <a:srgbClr val="C00000"/>
                  </a:solidFill>
                  <a:latin typeface="微软雅黑" panose="020B0503020204020204" pitchFamily="34" charset="-122"/>
                  <a:ea typeface="微软雅黑" panose="020B0503020204020204" pitchFamily="34" charset="-122"/>
                </a:rPr>
                <a:t>控制在</a:t>
              </a:r>
              <a:r>
                <a:rPr lang="en-US" altLang="zh-CN" sz="1600" b="1" dirty="0">
                  <a:solidFill>
                    <a:srgbClr val="C00000"/>
                  </a:solidFill>
                  <a:latin typeface="微软雅黑" panose="020B0503020204020204" pitchFamily="34" charset="-122"/>
                  <a:ea typeface="微软雅黑" panose="020B0503020204020204" pitchFamily="34" charset="-122"/>
                </a:rPr>
                <a:t>140mmHg</a:t>
              </a:r>
              <a:r>
                <a:rPr lang="zh-CN" altLang="en-US" sz="1600" b="1" dirty="0">
                  <a:solidFill>
                    <a:srgbClr val="C00000"/>
                  </a:solidFill>
                  <a:latin typeface="微软雅黑" panose="020B0503020204020204" pitchFamily="34" charset="-122"/>
                  <a:ea typeface="微软雅黑" panose="020B0503020204020204" pitchFamily="34" charset="-122"/>
                </a:rPr>
                <a:t>以下</a:t>
              </a:r>
              <a:r>
                <a:rPr lang="zh-CN" altLang="en-US" sz="1600" b="1" dirty="0">
                  <a:latin typeface="微软雅黑" panose="020B0503020204020204" pitchFamily="34" charset="-122"/>
                  <a:ea typeface="微软雅黑" panose="020B0503020204020204" pitchFamily="34" charset="-122"/>
                </a:rPr>
                <a:t>是安全的，并且脑卒中复发风险较低。但是更低的目标值是否有进一步的获益，并没有分析，目前有限的证据提示对</a:t>
              </a:r>
              <a:r>
                <a:rPr lang="zh-CN" altLang="en-US" sz="1600" b="1" dirty="0">
                  <a:solidFill>
                    <a:srgbClr val="C00000"/>
                  </a:solidFill>
                  <a:latin typeface="微软雅黑" panose="020B0503020204020204" pitchFamily="34" charset="-122"/>
                  <a:ea typeface="微软雅黑" panose="020B0503020204020204" pitchFamily="34" charset="-122"/>
                </a:rPr>
                <a:t>更低的目标值需要保持谨慎</a:t>
              </a:r>
              <a:r>
                <a:rPr lang="zh-CN" altLang="en-US" sz="1600" b="1" dirty="0">
                  <a:latin typeface="微软雅黑" panose="020B0503020204020204" pitchFamily="34" charset="-122"/>
                  <a:ea typeface="微软雅黑" panose="020B0503020204020204" pitchFamily="34" charset="-122"/>
                </a:rPr>
                <a:t>。</a:t>
              </a:r>
              <a:endParaRPr lang="en-US" altLang="zh-CN" sz="1600" b="1" dirty="0">
                <a:highlight>
                  <a:srgbClr val="FFFF00"/>
                </a:highlight>
                <a:latin typeface="微软雅黑" panose="020B0503020204020204" pitchFamily="34" charset="-122"/>
                <a:ea typeface="微软雅黑" panose="020B0503020204020204" pitchFamily="34" charset="-122"/>
              </a:endParaRPr>
            </a:p>
          </p:txBody>
        </p:sp>
      </p:grpSp>
      <p:sp>
        <p:nvSpPr>
          <p:cNvPr id="9" name="矩形 8">
            <a:extLst>
              <a:ext uri="{FF2B5EF4-FFF2-40B4-BE49-F238E27FC236}">
                <a16:creationId xmlns:a16="http://schemas.microsoft.com/office/drawing/2014/main" id="{2655FC78-6FFF-B7F6-397D-44D4004CA6C2}"/>
              </a:ext>
            </a:extLst>
          </p:cNvPr>
          <p:cNvSpPr/>
          <p:nvPr/>
        </p:nvSpPr>
        <p:spPr>
          <a:xfrm>
            <a:off x="1737897" y="1376900"/>
            <a:ext cx="1029531" cy="4649352"/>
          </a:xfrm>
          <a:prstGeom prst="rect">
            <a:avLst/>
          </a:prstGeom>
          <a:solidFill>
            <a:srgbClr val="00458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降压策略</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en-US" altLang="zh-CN" sz="1600" b="1" dirty="0">
                <a:solidFill>
                  <a:schemeClr val="tx1"/>
                </a:solidFill>
                <a:latin typeface="微软雅黑" panose="020B0503020204020204" pitchFamily="34" charset="-122"/>
                <a:ea typeface="微软雅黑" panose="020B0503020204020204" pitchFamily="34" charset="-122"/>
              </a:rPr>
              <a:t>&amp;</a:t>
            </a:r>
          </a:p>
          <a:p>
            <a:pPr algn="ctr"/>
            <a:r>
              <a:rPr lang="zh-CN" altLang="en-US" sz="1600" b="1" dirty="0">
                <a:solidFill>
                  <a:schemeClr val="tx1"/>
                </a:solidFill>
                <a:latin typeface="微软雅黑" panose="020B0503020204020204" pitchFamily="34" charset="-122"/>
                <a:ea typeface="微软雅黑" panose="020B0503020204020204" pitchFamily="34" charset="-122"/>
              </a:rPr>
              <a:t>降压目标</a:t>
            </a:r>
          </a:p>
        </p:txBody>
      </p:sp>
      <p:sp>
        <p:nvSpPr>
          <p:cNvPr id="10" name="圆角矩形 9">
            <a:extLst>
              <a:ext uri="{FF2B5EF4-FFF2-40B4-BE49-F238E27FC236}">
                <a16:creationId xmlns:a16="http://schemas.microsoft.com/office/drawing/2014/main" id="{0B07DF6E-128D-BDF2-689E-D7F944D44F27}"/>
              </a:ext>
            </a:extLst>
          </p:cNvPr>
          <p:cNvSpPr/>
          <p:nvPr/>
        </p:nvSpPr>
        <p:spPr>
          <a:xfrm>
            <a:off x="2865870" y="5043826"/>
            <a:ext cx="1282059" cy="982426"/>
          </a:xfrm>
          <a:prstGeom prst="roundRect">
            <a:avLst/>
          </a:prstGeom>
          <a:solidFill>
            <a:srgbClr val="C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1400" b="1" dirty="0">
                <a:solidFill>
                  <a:schemeClr val="tx1"/>
                </a:solidFill>
                <a:latin typeface="微软雅黑" panose="020B0503020204020204" pitchFamily="34" charset="-122"/>
                <a:ea typeface="微软雅黑" panose="020B0503020204020204" pitchFamily="34" charset="-122"/>
              </a:rPr>
              <a:t>低血流动力学因素导致的脑卒中或</a:t>
            </a:r>
            <a:r>
              <a:rPr lang="en-US" altLang="zh-CN" sz="1400" b="1" dirty="0">
                <a:solidFill>
                  <a:schemeClr val="tx1"/>
                </a:solidFill>
                <a:latin typeface="微软雅黑" panose="020B0503020204020204" pitchFamily="34" charset="-122"/>
                <a:ea typeface="微软雅黑" panose="020B0503020204020204" pitchFamily="34" charset="-122"/>
              </a:rPr>
              <a:t>TIA</a:t>
            </a:r>
          </a:p>
        </p:txBody>
      </p:sp>
      <p:grpSp>
        <p:nvGrpSpPr>
          <p:cNvPr id="17" name="组合 16">
            <a:extLst>
              <a:ext uri="{FF2B5EF4-FFF2-40B4-BE49-F238E27FC236}">
                <a16:creationId xmlns:a16="http://schemas.microsoft.com/office/drawing/2014/main" id="{37819F64-56C1-6304-C7A7-165B6F75823C}"/>
              </a:ext>
            </a:extLst>
          </p:cNvPr>
          <p:cNvGrpSpPr/>
          <p:nvPr/>
        </p:nvGrpSpPr>
        <p:grpSpPr>
          <a:xfrm>
            <a:off x="4246369" y="5043826"/>
            <a:ext cx="4485647" cy="982426"/>
            <a:chOff x="5113594" y="4269360"/>
            <a:chExt cx="4555009" cy="847919"/>
          </a:xfrm>
        </p:grpSpPr>
        <p:sp>
          <p:nvSpPr>
            <p:cNvPr id="12" name="AutoShape 7">
              <a:extLst>
                <a:ext uri="{FF2B5EF4-FFF2-40B4-BE49-F238E27FC236}">
                  <a16:creationId xmlns:a16="http://schemas.microsoft.com/office/drawing/2014/main" id="{752DCCB8-6475-EEDD-8283-37E4B85E4A3D}"/>
                </a:ext>
              </a:extLst>
            </p:cNvPr>
            <p:cNvSpPr>
              <a:spLocks noChangeArrowheads="1"/>
            </p:cNvSpPr>
            <p:nvPr/>
          </p:nvSpPr>
          <p:spPr bwMode="gray">
            <a:xfrm>
              <a:off x="5113594" y="4269360"/>
              <a:ext cx="4555009" cy="847919"/>
            </a:xfrm>
            <a:prstGeom prst="roundRect">
              <a:avLst>
                <a:gd name="adj" fmla="val 10889"/>
              </a:avLst>
            </a:prstGeom>
            <a:solidFill>
              <a:srgbClr val="DA6665">
                <a:alpha val="41422"/>
              </a:srgbClr>
            </a:solidFill>
            <a:ln w="38100">
              <a:noFill/>
              <a:round/>
              <a:headEnd/>
              <a:tailEnd/>
            </a:ln>
            <a:effectLst/>
          </p:spPr>
          <p:txBody>
            <a:bodyPr wrap="none" anchor="ctr"/>
            <a:lstStyle/>
            <a:p>
              <a:pPr>
                <a:defRPr/>
              </a:pPr>
              <a:endParaRPr lang="zh-CN" altLang="en-US"/>
            </a:p>
          </p:txBody>
        </p:sp>
        <p:sp>
          <p:nvSpPr>
            <p:cNvPr id="14" name="文本框 13">
              <a:extLst>
                <a:ext uri="{FF2B5EF4-FFF2-40B4-BE49-F238E27FC236}">
                  <a16:creationId xmlns:a16="http://schemas.microsoft.com/office/drawing/2014/main" id="{A6FAD290-F659-C283-396C-BE5317055CF4}"/>
                </a:ext>
              </a:extLst>
            </p:cNvPr>
            <p:cNvSpPr txBox="1"/>
            <p:nvPr/>
          </p:nvSpPr>
          <p:spPr>
            <a:xfrm>
              <a:off x="5197205" y="4436606"/>
              <a:ext cx="4287825" cy="542676"/>
            </a:xfrm>
            <a:prstGeom prst="rect">
              <a:avLst/>
            </a:prstGeom>
            <a:noFill/>
          </p:spPr>
          <p:txBody>
            <a:bodyPr wrap="square" rtlCol="0">
              <a:spAutoFit/>
            </a:bodyPr>
            <a:lstStyle/>
            <a:p>
              <a:pPr marL="285750" indent="-285750" algn="just">
                <a:lnSpc>
                  <a:spcPts val="22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应权衡降压速度与幅度对患者的耐受性及血流动力学的影响。</a:t>
              </a:r>
            </a:p>
          </p:txBody>
        </p:sp>
      </p:grpSp>
      <p:sp>
        <p:nvSpPr>
          <p:cNvPr id="18" name="矩形 17">
            <a:extLst>
              <a:ext uri="{FF2B5EF4-FFF2-40B4-BE49-F238E27FC236}">
                <a16:creationId xmlns:a16="http://schemas.microsoft.com/office/drawing/2014/main" id="{17666886-FA3A-0371-B79E-21C65C03A3DB}"/>
              </a:ext>
            </a:extLst>
          </p:cNvPr>
          <p:cNvSpPr/>
          <p:nvPr/>
        </p:nvSpPr>
        <p:spPr>
          <a:xfrm>
            <a:off x="8774070" y="1376900"/>
            <a:ext cx="2711196" cy="4649352"/>
          </a:xfrm>
          <a:prstGeom prst="rect">
            <a:avLst/>
          </a:prstGeom>
          <a:solidFill>
            <a:srgbClr val="00458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0E54F20F-D8F8-F613-7A90-6902D60AAB2B}"/>
              </a:ext>
            </a:extLst>
          </p:cNvPr>
          <p:cNvSpPr txBox="1"/>
          <p:nvPr/>
        </p:nvSpPr>
        <p:spPr>
          <a:xfrm>
            <a:off x="8732016" y="1792861"/>
            <a:ext cx="2711196" cy="3742178"/>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缺血性脑卒中或</a:t>
            </a:r>
            <a:r>
              <a:rPr lang="en-US" altLang="zh-CN" sz="1600" b="1" dirty="0">
                <a:latin typeface="微软雅黑" panose="020B0503020204020204" pitchFamily="34" charset="-122"/>
                <a:ea typeface="微软雅黑" panose="020B0503020204020204" pitchFamily="34" charset="-122"/>
              </a:rPr>
              <a:t>TIA</a:t>
            </a:r>
            <a:r>
              <a:rPr lang="zh-CN" altLang="en-US" sz="1600" b="1" dirty="0">
                <a:latin typeface="微软雅黑" panose="020B0503020204020204" pitchFamily="34" charset="-122"/>
                <a:ea typeface="微软雅黑" panose="020B0503020204020204" pitchFamily="34" charset="-122"/>
              </a:rPr>
              <a:t>患者</a:t>
            </a:r>
            <a:r>
              <a:rPr lang="zh-CN" altLang="en-US" sz="1600" b="1" dirty="0">
                <a:solidFill>
                  <a:srgbClr val="C00000"/>
                </a:solidFill>
                <a:latin typeface="微软雅黑" panose="020B0503020204020204" pitchFamily="34" charset="-122"/>
                <a:ea typeface="微软雅黑" panose="020B0503020204020204" pitchFamily="34" charset="-122"/>
              </a:rPr>
              <a:t>降压药种类的选择与一般高血压患者相似。</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多数脑卒中患者降压治疗需要</a:t>
            </a:r>
            <a:r>
              <a:rPr lang="zh-CN" altLang="en-US" sz="1600" b="1" dirty="0">
                <a:solidFill>
                  <a:srgbClr val="C00000"/>
                </a:solidFill>
                <a:latin typeface="微软雅黑" panose="020B0503020204020204" pitchFamily="34" charset="-122"/>
                <a:ea typeface="微软雅黑" panose="020B0503020204020204" pitchFamily="34" charset="-122"/>
              </a:rPr>
              <a:t>联合使用降压药</a:t>
            </a:r>
            <a:r>
              <a:rPr lang="zh-CN" altLang="en-US"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降压药种类和剂量的选择以及降压目标值等应</a:t>
            </a:r>
            <a:r>
              <a:rPr lang="zh-CN" altLang="en-US" sz="1600" b="1" dirty="0">
                <a:solidFill>
                  <a:srgbClr val="C00000"/>
                </a:solidFill>
                <a:latin typeface="微软雅黑" panose="020B0503020204020204" pitchFamily="34" charset="-122"/>
                <a:ea typeface="微软雅黑" panose="020B0503020204020204" pitchFamily="34" charset="-122"/>
              </a:rPr>
              <a:t>个体化，综合考虑</a:t>
            </a:r>
            <a:r>
              <a:rPr lang="zh-CN" altLang="en-US" sz="1600" b="1" dirty="0">
                <a:latin typeface="微软雅黑" panose="020B0503020204020204" pitchFamily="34" charset="-122"/>
                <a:ea typeface="微软雅黑" panose="020B0503020204020204" pitchFamily="34" charset="-122"/>
              </a:rPr>
              <a:t>药物、脑卒中分型和患者的合并症等各方面因素。</a:t>
            </a:r>
          </a:p>
        </p:txBody>
      </p:sp>
    </p:spTree>
    <p:extLst>
      <p:ext uri="{BB962C8B-B14F-4D97-AF65-F5344CB8AC3E}">
        <p14:creationId xmlns:p14="http://schemas.microsoft.com/office/powerpoint/2010/main" val="86137100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82D95D-B269-83C8-530C-A07FFD6A75FC}"/>
              </a:ext>
            </a:extLst>
          </p:cNvPr>
          <p:cNvSpPr/>
          <p:nvPr/>
        </p:nvSpPr>
        <p:spPr>
          <a:xfrm>
            <a:off x="1395360" y="2255858"/>
            <a:ext cx="9450440" cy="234628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降压治疗具有保护认知功能的作用，高血压合并认知障碍患者仍</a:t>
            </a:r>
            <a:r>
              <a:rPr lang="zh-CN" altLang="en-US" sz="2000" b="1" dirty="0">
                <a:solidFill>
                  <a:srgbClr val="C00000"/>
                </a:solidFill>
                <a:latin typeface="Microsoft YaHei" panose="020B0503020204020204" pitchFamily="34" charset="-122"/>
                <a:ea typeface="Microsoft YaHei" panose="020B0503020204020204" pitchFamily="34" charset="-122"/>
              </a:rPr>
              <a:t>应进行降压治疗</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建议一般高血压合并认知障碍患者可将血压降至</a:t>
            </a:r>
            <a:r>
              <a:rPr lang="en-US" altLang="zh-CN" sz="2000" b="1" dirty="0">
                <a:solidFill>
                  <a:srgbClr val="C00000"/>
                </a:solidFill>
                <a:latin typeface="Microsoft YaHei" panose="020B0503020204020204" pitchFamily="34" charset="-122"/>
                <a:ea typeface="Microsoft YaHei" panose="020B0503020204020204" pitchFamily="34" charset="-122"/>
              </a:rPr>
              <a:t>140/90mmHg</a:t>
            </a:r>
            <a:r>
              <a:rPr lang="zh-CN" altLang="en-US" sz="2000" b="1" dirty="0">
                <a:solidFill>
                  <a:srgbClr val="C00000"/>
                </a:solidFill>
                <a:latin typeface="Microsoft YaHei" panose="020B0503020204020204" pitchFamily="34" charset="-122"/>
                <a:ea typeface="Microsoft YaHei" panose="020B0503020204020204" pitchFamily="34" charset="-122"/>
              </a:rPr>
              <a:t>以下</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），如耐受，可降至</a:t>
            </a:r>
            <a:r>
              <a:rPr lang="en-US" altLang="zh-CN" sz="2000" b="1" dirty="0">
                <a:solidFill>
                  <a:srgbClr val="C00000"/>
                </a:solidFill>
                <a:latin typeface="Microsoft YaHei" panose="020B0503020204020204" pitchFamily="34" charset="-122"/>
                <a:ea typeface="Microsoft YaHei" panose="020B0503020204020204" pitchFamily="34" charset="-122"/>
              </a:rPr>
              <a:t>&lt;130/80mmHg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）；对于存在严重认知功能减退甚至痴呆患者，可将</a:t>
            </a:r>
            <a:r>
              <a:rPr lang="en-US" altLang="zh-CN" sz="2000" b="1" dirty="0">
                <a:solidFill>
                  <a:srgbClr val="C00000"/>
                </a:solidFill>
                <a:latin typeface="Microsoft YaHei" panose="020B0503020204020204" pitchFamily="34" charset="-122"/>
                <a:ea typeface="Microsoft YaHei" panose="020B0503020204020204" pitchFamily="34" charset="-122"/>
              </a:rPr>
              <a:t>&lt;150/90mmHg</a:t>
            </a:r>
            <a:r>
              <a:rPr lang="zh-CN" altLang="en-US" sz="2000" dirty="0">
                <a:solidFill>
                  <a:schemeClr val="tx1"/>
                </a:solidFill>
                <a:latin typeface="Microsoft YaHei" panose="020B0503020204020204" pitchFamily="34" charset="-122"/>
                <a:ea typeface="Microsoft YaHei" panose="020B0503020204020204" pitchFamily="34" charset="-122"/>
              </a:rPr>
              <a:t>作为血压初步控制目标（</a:t>
            </a:r>
            <a:r>
              <a:rPr lang="en-US" altLang="zh-CN" sz="2000" dirty="0" err="1">
                <a:solidFill>
                  <a:schemeClr val="tx1"/>
                </a:solidFill>
                <a:latin typeface="Microsoft YaHei" panose="020B0503020204020204" pitchFamily="34" charset="-122"/>
                <a:ea typeface="Microsoft YaHei" panose="020B0503020204020204" pitchFamily="34" charset="-122"/>
              </a:rPr>
              <a:t>Ⅱb</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4F0DB2E-5873-B1E4-B65E-F441E26B2E3E}"/>
              </a:ext>
            </a:extLst>
          </p:cNvPr>
          <p:cNvSpPr/>
          <p:nvPr/>
        </p:nvSpPr>
        <p:spPr>
          <a:xfrm>
            <a:off x="1036321" y="1975883"/>
            <a:ext cx="10250192" cy="2996385"/>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8" name="文本框 7">
            <a:extLst>
              <a:ext uri="{FF2B5EF4-FFF2-40B4-BE49-F238E27FC236}">
                <a16:creationId xmlns:a16="http://schemas.microsoft.com/office/drawing/2014/main" id="{75DF698B-8249-CB54-C209-DCB55EB4B686}"/>
              </a:ext>
            </a:extLst>
          </p:cNvPr>
          <p:cNvSpPr txBox="1"/>
          <p:nvPr/>
        </p:nvSpPr>
        <p:spPr>
          <a:xfrm>
            <a:off x="1" y="7290918"/>
            <a:ext cx="5118847" cy="246221"/>
          </a:xfrm>
          <a:prstGeom prst="rect">
            <a:avLst/>
          </a:prstGeom>
          <a:noFill/>
        </p:spPr>
        <p:txBody>
          <a:bodyPr wrap="square" rtlCol="0">
            <a:spAutoFit/>
          </a:bodyPr>
          <a:lstStyle/>
          <a:p>
            <a:r>
              <a:rPr lang="zh-CN" altLang="en-US" sz="1000" dirty="0">
                <a:solidFill>
                  <a:schemeClr val="bg1"/>
                </a:solidFill>
              </a:rPr>
              <a:t>中国高血压指南修订委员会</a:t>
            </a:r>
            <a:r>
              <a:rPr lang="en-US" altLang="zh-CN" sz="1000" dirty="0">
                <a:solidFill>
                  <a:schemeClr val="bg1"/>
                </a:solidFill>
              </a:rPr>
              <a:t>. 《</a:t>
            </a:r>
            <a:r>
              <a:rPr lang="zh-CN" altLang="en-US" sz="1000" dirty="0">
                <a:solidFill>
                  <a:schemeClr val="bg1"/>
                </a:solidFill>
              </a:rPr>
              <a:t>中国高血压防治指南（</a:t>
            </a:r>
            <a:r>
              <a:rPr lang="en-US" altLang="zh-CN" sz="1000" dirty="0">
                <a:solidFill>
                  <a:schemeClr val="bg1"/>
                </a:solidFill>
              </a:rPr>
              <a:t>2024</a:t>
            </a:r>
            <a:r>
              <a:rPr lang="zh-CN" altLang="en-US" sz="1000" dirty="0">
                <a:solidFill>
                  <a:schemeClr val="bg1"/>
                </a:solidFill>
              </a:rPr>
              <a:t>年修订版）</a:t>
            </a:r>
            <a:r>
              <a:rPr lang="en-US" altLang="zh-CN" sz="1000" dirty="0">
                <a:solidFill>
                  <a:schemeClr val="bg1"/>
                </a:solidFill>
              </a:rPr>
              <a:t>》</a:t>
            </a:r>
          </a:p>
        </p:txBody>
      </p:sp>
      <p:sp>
        <p:nvSpPr>
          <p:cNvPr id="9" name="矩形 8">
            <a:extLst>
              <a:ext uri="{FF2B5EF4-FFF2-40B4-BE49-F238E27FC236}">
                <a16:creationId xmlns:a16="http://schemas.microsoft.com/office/drawing/2014/main" id="{51A33C1F-0D3D-C639-E439-D31801A87702}"/>
              </a:ext>
            </a:extLst>
          </p:cNvPr>
          <p:cNvSpPr/>
          <p:nvPr/>
        </p:nvSpPr>
        <p:spPr>
          <a:xfrm>
            <a:off x="352320" y="581963"/>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8B   </a:t>
            </a:r>
            <a:r>
              <a:rPr lang="zh-CN" altLang="en-US" sz="3200" b="1" dirty="0">
                <a:solidFill>
                  <a:srgbClr val="004582"/>
                </a:solidFill>
                <a:latin typeface="Microsoft YaHei" panose="020B0503020204020204" pitchFamily="34" charset="-122"/>
                <a:ea typeface="Microsoft YaHei" panose="020B0503020204020204" pitchFamily="34" charset="-122"/>
              </a:rPr>
              <a:t>高血压与认知障碍</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grpSp>
        <p:nvGrpSpPr>
          <p:cNvPr id="4" name="组合 3">
            <a:extLst>
              <a:ext uri="{FF2B5EF4-FFF2-40B4-BE49-F238E27FC236}">
                <a16:creationId xmlns:a16="http://schemas.microsoft.com/office/drawing/2014/main" id="{B5A22A19-091B-4566-DC5E-15EFFEF6E3BA}"/>
              </a:ext>
            </a:extLst>
          </p:cNvPr>
          <p:cNvGrpSpPr/>
          <p:nvPr/>
        </p:nvGrpSpPr>
        <p:grpSpPr>
          <a:xfrm>
            <a:off x="11016343" y="-71078"/>
            <a:ext cx="1360715" cy="911036"/>
            <a:chOff x="10809514" y="26404"/>
            <a:chExt cx="1375882" cy="914400"/>
          </a:xfrm>
        </p:grpSpPr>
        <p:pic>
          <p:nvPicPr>
            <p:cNvPr id="6" name="图形 5" descr="剪贴板">
              <a:extLst>
                <a:ext uri="{FF2B5EF4-FFF2-40B4-BE49-F238E27FC236}">
                  <a16:creationId xmlns:a16="http://schemas.microsoft.com/office/drawing/2014/main" id="{96776E77-0410-20A7-14DA-E41B4CAB46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7" name="文本框 6">
              <a:extLst>
                <a:ext uri="{FF2B5EF4-FFF2-40B4-BE49-F238E27FC236}">
                  <a16:creationId xmlns:a16="http://schemas.microsoft.com/office/drawing/2014/main" id="{93C3D8C5-50CD-3CD6-512E-165433361BF9}"/>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74088454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3711C2-5475-31E8-9194-B1CA000AF60A}"/>
              </a:ext>
            </a:extLst>
          </p:cNvPr>
          <p:cNvSpPr>
            <a:spLocks noGrp="1"/>
          </p:cNvSpPr>
          <p:nvPr>
            <p:ph type="title"/>
          </p:nvPr>
        </p:nvSpPr>
        <p:spPr>
          <a:xfrm>
            <a:off x="717550" y="158442"/>
            <a:ext cx="10756900" cy="850900"/>
          </a:xfrm>
          <a:prstGeom prst="rect">
            <a:avLst/>
          </a:prstGeom>
        </p:spPr>
        <p:txBody>
          <a:bodyPr vert="horz" lIns="91440" tIns="45720" rIns="91440" bIns="45720" rtlCol="0" anchor="ctr">
            <a:noAutofit/>
          </a:bodyPr>
          <a:lstStyle/>
          <a:p>
            <a:pPr algn="ctr">
              <a:lnSpc>
                <a:spcPct val="100000"/>
              </a:lnSpc>
            </a:pPr>
            <a:r>
              <a:rPr lang="zh-CN" altLang="en-US" b="1" dirty="0">
                <a:latin typeface="微软雅黑" panose="020B0503020204020204" pitchFamily="34" charset="-122"/>
                <a:ea typeface="微软雅黑" panose="020B0503020204020204" pitchFamily="34" charset="-122"/>
              </a:rPr>
              <a:t>高血压与认知障碍</a:t>
            </a:r>
            <a:endParaRPr lang="zh-CN" altLang="en-US" b="1" dirty="0">
              <a:solidFill>
                <a:schemeClr val="tx1"/>
              </a:solidFill>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a16="http://schemas.microsoft.com/office/drawing/2014/main" id="{B6143B8E-B331-7DC4-5F24-8B415AD6FE19}"/>
              </a:ext>
            </a:extLst>
          </p:cNvPr>
          <p:cNvGrpSpPr/>
          <p:nvPr/>
        </p:nvGrpSpPr>
        <p:grpSpPr>
          <a:xfrm>
            <a:off x="332554" y="1324614"/>
            <a:ext cx="11141896" cy="4833013"/>
            <a:chOff x="342460" y="1513358"/>
            <a:chExt cx="11141896" cy="3657351"/>
          </a:xfrm>
        </p:grpSpPr>
        <p:sp>
          <p:nvSpPr>
            <p:cNvPr id="19" name="Rectangle 7">
              <a:extLst>
                <a:ext uri="{FF2B5EF4-FFF2-40B4-BE49-F238E27FC236}">
                  <a16:creationId xmlns:a16="http://schemas.microsoft.com/office/drawing/2014/main" id="{EB7587F7-FD54-A368-2CA8-66B64B40999A}"/>
                </a:ext>
              </a:extLst>
            </p:cNvPr>
            <p:cNvSpPr>
              <a:spLocks noChangeArrowheads="1"/>
            </p:cNvSpPr>
            <p:nvPr/>
          </p:nvSpPr>
          <p:spPr bwMode="gray">
            <a:xfrm>
              <a:off x="342460" y="1734295"/>
              <a:ext cx="11141896" cy="209550"/>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grpSp>
          <p:nvGrpSpPr>
            <p:cNvPr id="32" name="组合 31">
              <a:extLst>
                <a:ext uri="{FF2B5EF4-FFF2-40B4-BE49-F238E27FC236}">
                  <a16:creationId xmlns:a16="http://schemas.microsoft.com/office/drawing/2014/main" id="{EE38E910-2DDC-5817-42A1-8B5A2E827569}"/>
                </a:ext>
              </a:extLst>
            </p:cNvPr>
            <p:cNvGrpSpPr/>
            <p:nvPr/>
          </p:nvGrpSpPr>
          <p:grpSpPr>
            <a:xfrm>
              <a:off x="504630" y="1513358"/>
              <a:ext cx="10781882" cy="3657351"/>
              <a:chOff x="414338" y="1701167"/>
              <a:chExt cx="5301478" cy="4396421"/>
            </a:xfrm>
          </p:grpSpPr>
          <p:sp>
            <p:nvSpPr>
              <p:cNvPr id="16" name="AutoShape 4">
                <a:extLst>
                  <a:ext uri="{FF2B5EF4-FFF2-40B4-BE49-F238E27FC236}">
                    <a16:creationId xmlns:a16="http://schemas.microsoft.com/office/drawing/2014/main" id="{B1629BB7-93A5-EBAC-590C-882282B66FDF}"/>
                  </a:ext>
                </a:extLst>
              </p:cNvPr>
              <p:cNvSpPr>
                <a:spLocks noChangeArrowheads="1"/>
              </p:cNvSpPr>
              <p:nvPr/>
            </p:nvSpPr>
            <p:spPr bwMode="gray">
              <a:xfrm rot="5400000">
                <a:off x="4798891" y="2279863"/>
                <a:ext cx="398462" cy="576263"/>
              </a:xfrm>
              <a:prstGeom prst="chevron">
                <a:avLst>
                  <a:gd name="adj" fmla="val 21139"/>
                </a:avLst>
              </a:prstGeom>
              <a:gradFill rotWithShape="1">
                <a:gsLst>
                  <a:gs pos="0">
                    <a:schemeClr val="bg2"/>
                  </a:gs>
                  <a:gs pos="50000">
                    <a:schemeClr val="bg2">
                      <a:gamma/>
                      <a:tint val="33725"/>
                      <a:invGamma/>
                    </a:schemeClr>
                  </a:gs>
                  <a:gs pos="100000">
                    <a:schemeClr val="bg2"/>
                  </a:gs>
                </a:gsLst>
                <a:lin ang="5400000" scaled="1"/>
              </a:gradFill>
              <a:ln w="0" algn="ctr">
                <a:noFill/>
                <a:miter lim="800000"/>
                <a:headEnd/>
                <a:tailEnd/>
              </a:ln>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17" name="AutoShape 5">
                <a:extLst>
                  <a:ext uri="{FF2B5EF4-FFF2-40B4-BE49-F238E27FC236}">
                    <a16:creationId xmlns:a16="http://schemas.microsoft.com/office/drawing/2014/main" id="{A133C4A6-77C9-2892-37A5-E3362B5214D8}"/>
                  </a:ext>
                </a:extLst>
              </p:cNvPr>
              <p:cNvSpPr>
                <a:spLocks noChangeArrowheads="1"/>
              </p:cNvSpPr>
              <p:nvPr/>
            </p:nvSpPr>
            <p:spPr bwMode="gray">
              <a:xfrm rot="5400000">
                <a:off x="2799550" y="2263777"/>
                <a:ext cx="411164" cy="576263"/>
              </a:xfrm>
              <a:prstGeom prst="chevron">
                <a:avLst>
                  <a:gd name="adj" fmla="val 21139"/>
                </a:avLst>
              </a:prstGeom>
              <a:gradFill rotWithShape="1">
                <a:gsLst>
                  <a:gs pos="0">
                    <a:schemeClr val="bg2"/>
                  </a:gs>
                  <a:gs pos="50000">
                    <a:schemeClr val="bg2">
                      <a:gamma/>
                      <a:tint val="33725"/>
                      <a:invGamma/>
                    </a:schemeClr>
                  </a:gs>
                  <a:gs pos="100000">
                    <a:schemeClr val="bg2"/>
                  </a:gs>
                </a:gsLst>
                <a:lin ang="5400000" scaled="1"/>
              </a:gradFill>
              <a:ln w="0" algn="ctr">
                <a:noFill/>
                <a:miter lim="800000"/>
                <a:headEnd/>
                <a:tailEnd/>
              </a:ln>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18" name="AutoShape 6">
                <a:extLst>
                  <a:ext uri="{FF2B5EF4-FFF2-40B4-BE49-F238E27FC236}">
                    <a16:creationId xmlns:a16="http://schemas.microsoft.com/office/drawing/2014/main" id="{12656762-47C7-225D-58DE-0634E44A3B2B}"/>
                  </a:ext>
                </a:extLst>
              </p:cNvPr>
              <p:cNvSpPr>
                <a:spLocks noChangeArrowheads="1"/>
              </p:cNvSpPr>
              <p:nvPr/>
            </p:nvSpPr>
            <p:spPr bwMode="gray">
              <a:xfrm rot="5400000">
                <a:off x="893673" y="2251076"/>
                <a:ext cx="436563" cy="576263"/>
              </a:xfrm>
              <a:prstGeom prst="chevron">
                <a:avLst>
                  <a:gd name="adj" fmla="val 21139"/>
                </a:avLst>
              </a:prstGeom>
              <a:gradFill rotWithShape="1">
                <a:gsLst>
                  <a:gs pos="0">
                    <a:schemeClr val="bg2"/>
                  </a:gs>
                  <a:gs pos="50000">
                    <a:schemeClr val="bg2">
                      <a:gamma/>
                      <a:tint val="33725"/>
                      <a:invGamma/>
                    </a:schemeClr>
                  </a:gs>
                  <a:gs pos="100000">
                    <a:schemeClr val="bg2"/>
                  </a:gs>
                </a:gsLst>
                <a:lin ang="5400000" scaled="1"/>
              </a:gradFill>
              <a:ln w="0" algn="ctr">
                <a:noFill/>
                <a:miter lim="800000"/>
                <a:headEnd/>
                <a:tailEnd/>
              </a:ln>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20" name="AutoShape 8">
                <a:extLst>
                  <a:ext uri="{FF2B5EF4-FFF2-40B4-BE49-F238E27FC236}">
                    <a16:creationId xmlns:a16="http://schemas.microsoft.com/office/drawing/2014/main" id="{2E5F2F83-EC3F-0BE8-AB01-A1E239CCE243}"/>
                  </a:ext>
                </a:extLst>
              </p:cNvPr>
              <p:cNvSpPr>
                <a:spLocks noChangeArrowheads="1"/>
              </p:cNvSpPr>
              <p:nvPr/>
            </p:nvSpPr>
            <p:spPr bwMode="gray">
              <a:xfrm>
                <a:off x="4261841" y="2671601"/>
                <a:ext cx="1453975" cy="3414713"/>
              </a:xfrm>
              <a:prstGeom prst="roundRect">
                <a:avLst>
                  <a:gd name="adj" fmla="val 17509"/>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dirty="0">
                  <a:latin typeface="微软雅黑" panose="020B0503020204020204" pitchFamily="34" charset="-122"/>
                  <a:ea typeface="微软雅黑" panose="020B0503020204020204" pitchFamily="34" charset="-122"/>
                </a:endParaRPr>
              </a:p>
            </p:txBody>
          </p:sp>
          <p:sp>
            <p:nvSpPr>
              <p:cNvPr id="22" name="AutoShape 10">
                <a:extLst>
                  <a:ext uri="{FF2B5EF4-FFF2-40B4-BE49-F238E27FC236}">
                    <a16:creationId xmlns:a16="http://schemas.microsoft.com/office/drawing/2014/main" id="{52453030-39DB-F5B3-1AAA-67864FFFECAC}"/>
                  </a:ext>
                </a:extLst>
              </p:cNvPr>
              <p:cNvSpPr>
                <a:spLocks noChangeArrowheads="1"/>
              </p:cNvSpPr>
              <p:nvPr/>
            </p:nvSpPr>
            <p:spPr bwMode="gray">
              <a:xfrm>
                <a:off x="1906616" y="2682875"/>
                <a:ext cx="2193558" cy="3414713"/>
              </a:xfrm>
              <a:prstGeom prst="roundRect">
                <a:avLst>
                  <a:gd name="adj" fmla="val 17509"/>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24" name="AutoShape 15">
                <a:extLst>
                  <a:ext uri="{FF2B5EF4-FFF2-40B4-BE49-F238E27FC236}">
                    <a16:creationId xmlns:a16="http://schemas.microsoft.com/office/drawing/2014/main" id="{4034EBA2-2678-0549-DA0A-9A723DAD7A9D}"/>
                  </a:ext>
                </a:extLst>
              </p:cNvPr>
              <p:cNvSpPr>
                <a:spLocks noChangeArrowheads="1"/>
              </p:cNvSpPr>
              <p:nvPr/>
            </p:nvSpPr>
            <p:spPr bwMode="gray">
              <a:xfrm>
                <a:off x="414338" y="2682875"/>
                <a:ext cx="1370138" cy="3414713"/>
              </a:xfrm>
              <a:prstGeom prst="roundRect">
                <a:avLst>
                  <a:gd name="adj" fmla="val 17509"/>
                </a:avLst>
              </a:prstGeom>
              <a:noFill/>
              <a:ln w="254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26" name="AutoShape 17">
                <a:extLst>
                  <a:ext uri="{FF2B5EF4-FFF2-40B4-BE49-F238E27FC236}">
                    <a16:creationId xmlns:a16="http://schemas.microsoft.com/office/drawing/2014/main" id="{2BE5A24A-61E5-DC0C-3FB7-5C6CE22C8FFE}"/>
                  </a:ext>
                </a:extLst>
              </p:cNvPr>
              <p:cNvSpPr>
                <a:spLocks noChangeArrowheads="1"/>
              </p:cNvSpPr>
              <p:nvPr/>
            </p:nvSpPr>
            <p:spPr bwMode="hidden">
              <a:xfrm>
                <a:off x="473075" y="1741488"/>
                <a:ext cx="1355305" cy="704850"/>
              </a:xfrm>
              <a:prstGeom prst="roundRect">
                <a:avLst>
                  <a:gd name="adj" fmla="val 40389"/>
                </a:avLst>
              </a:prstGeom>
              <a:gradFill rotWithShape="1">
                <a:gsLst>
                  <a:gs pos="0">
                    <a:srgbClr val="004582"/>
                  </a:gs>
                  <a:gs pos="100000">
                    <a:srgbClr val="003295"/>
                  </a:gs>
                </a:gsLst>
                <a:lin ang="5400000" scaled="1"/>
              </a:gradFill>
              <a:ln w="9525">
                <a:solidFill>
                  <a:schemeClr val="bg2"/>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endParaRPr lang="zh-CN" altLang="en-US" sz="1400">
                  <a:latin typeface="微软雅黑" panose="020B0503020204020204" pitchFamily="34" charset="-122"/>
                  <a:ea typeface="微软雅黑" panose="020B0503020204020204" pitchFamily="34" charset="-122"/>
                </a:endParaRPr>
              </a:p>
            </p:txBody>
          </p:sp>
          <p:sp>
            <p:nvSpPr>
              <p:cNvPr id="27" name="Text Box 18">
                <a:extLst>
                  <a:ext uri="{FF2B5EF4-FFF2-40B4-BE49-F238E27FC236}">
                    <a16:creationId xmlns:a16="http://schemas.microsoft.com/office/drawing/2014/main" id="{4C0DDBFC-A7D8-CFBA-5538-3844680C02A5}"/>
                  </a:ext>
                </a:extLst>
              </p:cNvPr>
              <p:cNvSpPr txBox="1">
                <a:spLocks noChangeArrowheads="1"/>
              </p:cNvSpPr>
              <p:nvPr/>
            </p:nvSpPr>
            <p:spPr bwMode="gray">
              <a:xfrm>
                <a:off x="550434" y="1951412"/>
                <a:ext cx="1200587" cy="40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600" b="1" dirty="0">
                    <a:solidFill>
                      <a:schemeClr val="bg1"/>
                    </a:solidFill>
                    <a:latin typeface="微软雅黑" panose="020B0503020204020204" pitchFamily="34" charset="-122"/>
                    <a:ea typeface="微软雅黑" panose="020B0503020204020204" pitchFamily="34" charset="-122"/>
                  </a:rPr>
                  <a:t>降压治疗与认知功能改善</a:t>
                </a:r>
              </a:p>
            </p:txBody>
          </p:sp>
          <p:sp>
            <p:nvSpPr>
              <p:cNvPr id="28" name="AutoShape 19">
                <a:extLst>
                  <a:ext uri="{FF2B5EF4-FFF2-40B4-BE49-F238E27FC236}">
                    <a16:creationId xmlns:a16="http://schemas.microsoft.com/office/drawing/2014/main" id="{D44C3A2A-3D6E-82B5-A1D7-041551C18223}"/>
                  </a:ext>
                </a:extLst>
              </p:cNvPr>
              <p:cNvSpPr>
                <a:spLocks noChangeArrowheads="1"/>
              </p:cNvSpPr>
              <p:nvPr/>
            </p:nvSpPr>
            <p:spPr bwMode="hidden">
              <a:xfrm>
                <a:off x="2219442" y="1701167"/>
                <a:ext cx="1517650" cy="704850"/>
              </a:xfrm>
              <a:prstGeom prst="roundRect">
                <a:avLst>
                  <a:gd name="adj" fmla="val 40389"/>
                </a:avLst>
              </a:prstGeom>
              <a:gradFill rotWithShape="1">
                <a:gsLst>
                  <a:gs pos="0">
                    <a:srgbClr val="004582"/>
                  </a:gs>
                  <a:gs pos="100000">
                    <a:srgbClr val="003295"/>
                  </a:gs>
                </a:gsLst>
                <a:lin ang="5400000" scaled="1"/>
              </a:gradFill>
              <a:ln w="9525">
                <a:solidFill>
                  <a:schemeClr val="bg2"/>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endParaRPr lang="zh-CN" altLang="en-US" sz="1400">
                  <a:latin typeface="微软雅黑" panose="020B0503020204020204" pitchFamily="34" charset="-122"/>
                  <a:ea typeface="微软雅黑" panose="020B0503020204020204" pitchFamily="34" charset="-122"/>
                </a:endParaRPr>
              </a:p>
            </p:txBody>
          </p:sp>
          <p:sp>
            <p:nvSpPr>
              <p:cNvPr id="29" name="AutoShape 20">
                <a:extLst>
                  <a:ext uri="{FF2B5EF4-FFF2-40B4-BE49-F238E27FC236}">
                    <a16:creationId xmlns:a16="http://schemas.microsoft.com/office/drawing/2014/main" id="{422A3947-6F69-062F-FD84-9D2B8ECC758D}"/>
                  </a:ext>
                </a:extLst>
              </p:cNvPr>
              <p:cNvSpPr>
                <a:spLocks noChangeArrowheads="1"/>
              </p:cNvSpPr>
              <p:nvPr/>
            </p:nvSpPr>
            <p:spPr bwMode="hidden">
              <a:xfrm>
                <a:off x="4330120" y="1712441"/>
                <a:ext cx="1317416" cy="704850"/>
              </a:xfrm>
              <a:prstGeom prst="roundRect">
                <a:avLst>
                  <a:gd name="adj" fmla="val 40389"/>
                </a:avLst>
              </a:prstGeom>
              <a:gradFill rotWithShape="1">
                <a:gsLst>
                  <a:gs pos="0">
                    <a:srgbClr val="004582"/>
                  </a:gs>
                  <a:gs pos="100000">
                    <a:srgbClr val="003295"/>
                  </a:gs>
                </a:gsLst>
                <a:lin ang="5400000" scaled="1"/>
              </a:gradFill>
              <a:ln w="9525" algn="ctr">
                <a:solidFill>
                  <a:schemeClr val="bg2"/>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endParaRPr lang="zh-CN" altLang="en-US" sz="1400">
                  <a:latin typeface="微软雅黑" panose="020B0503020204020204" pitchFamily="34" charset="-122"/>
                  <a:ea typeface="微软雅黑" panose="020B0503020204020204" pitchFamily="34" charset="-122"/>
                </a:endParaRPr>
              </a:p>
            </p:txBody>
          </p:sp>
          <p:sp>
            <p:nvSpPr>
              <p:cNvPr id="30" name="Text Box 23">
                <a:extLst>
                  <a:ext uri="{FF2B5EF4-FFF2-40B4-BE49-F238E27FC236}">
                    <a16:creationId xmlns:a16="http://schemas.microsoft.com/office/drawing/2014/main" id="{81052B5E-7A6C-2A06-8C91-78572E974FAC}"/>
                  </a:ext>
                </a:extLst>
              </p:cNvPr>
              <p:cNvSpPr txBox="1">
                <a:spLocks noChangeArrowheads="1"/>
              </p:cNvSpPr>
              <p:nvPr/>
            </p:nvSpPr>
            <p:spPr bwMode="gray">
              <a:xfrm>
                <a:off x="2683742" y="1864980"/>
                <a:ext cx="595249" cy="4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降压目标</a:t>
                </a:r>
              </a:p>
            </p:txBody>
          </p:sp>
          <p:sp>
            <p:nvSpPr>
              <p:cNvPr id="31" name="Text Box 24">
                <a:extLst>
                  <a:ext uri="{FF2B5EF4-FFF2-40B4-BE49-F238E27FC236}">
                    <a16:creationId xmlns:a16="http://schemas.microsoft.com/office/drawing/2014/main" id="{AD4A5302-F774-06B2-A611-024491447031}"/>
                  </a:ext>
                </a:extLst>
              </p:cNvPr>
              <p:cNvSpPr txBox="1">
                <a:spLocks noChangeArrowheads="1"/>
              </p:cNvSpPr>
              <p:nvPr/>
            </p:nvSpPr>
            <p:spPr bwMode="gray">
              <a:xfrm>
                <a:off x="4679695" y="1852217"/>
                <a:ext cx="595249" cy="4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降压药物</a:t>
                </a:r>
              </a:p>
            </p:txBody>
          </p:sp>
        </p:grpSp>
        <p:sp>
          <p:nvSpPr>
            <p:cNvPr id="3" name="文本框 2">
              <a:extLst>
                <a:ext uri="{FF2B5EF4-FFF2-40B4-BE49-F238E27FC236}">
                  <a16:creationId xmlns:a16="http://schemas.microsoft.com/office/drawing/2014/main" id="{08A7A24B-F2D4-D684-1DD6-26A032683856}"/>
                </a:ext>
              </a:extLst>
            </p:cNvPr>
            <p:cNvSpPr txBox="1"/>
            <p:nvPr/>
          </p:nvSpPr>
          <p:spPr>
            <a:xfrm>
              <a:off x="544708" y="2461733"/>
              <a:ext cx="2706362" cy="22420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合理的降压治疗</a:t>
              </a:r>
              <a:r>
                <a:rPr lang="zh-CN" altLang="en-US" sz="1400" b="1" dirty="0">
                  <a:latin typeface="微软雅黑" panose="020B0503020204020204" pitchFamily="34" charset="-122"/>
                  <a:ea typeface="微软雅黑" panose="020B0503020204020204" pitchFamily="34" charset="-122"/>
                </a:rPr>
                <a:t>在高血压患者中具有认知保护作用，在高血压合并认知障碍患者中仍应进行降压治疗。</a:t>
              </a:r>
              <a:endParaRPr lang="en-US" altLang="zh-CN" sz="1400"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降低血压对</a:t>
              </a:r>
              <a:r>
                <a:rPr lang="zh-CN" altLang="en-US" sz="1400" b="1" dirty="0">
                  <a:solidFill>
                    <a:srgbClr val="C00000"/>
                  </a:solidFill>
                  <a:latin typeface="微软雅黑" panose="020B0503020204020204" pitchFamily="34" charset="-122"/>
                  <a:ea typeface="微软雅黑" panose="020B0503020204020204" pitchFamily="34" charset="-122"/>
                </a:rPr>
                <a:t>延缓痴呆或认知障碍</a:t>
              </a:r>
              <a:r>
                <a:rPr lang="zh-CN" altLang="en-US" sz="1400" b="1" dirty="0">
                  <a:latin typeface="微软雅黑" panose="020B0503020204020204" pitchFamily="34" charset="-122"/>
                  <a:ea typeface="微软雅黑" panose="020B0503020204020204" pitchFamily="34" charset="-122"/>
                </a:rPr>
                <a:t>的发展有一定的益处。</a:t>
              </a:r>
              <a:endParaRPr lang="en-US" altLang="zh-CN" sz="1400"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治疗高血压可在一定程度上</a:t>
              </a:r>
              <a:r>
                <a:rPr lang="zh-CN" altLang="en-US" sz="1400" b="1" dirty="0">
                  <a:solidFill>
                    <a:srgbClr val="C00000"/>
                  </a:solidFill>
                  <a:latin typeface="微软雅黑" panose="020B0503020204020204" pitchFamily="34" charset="-122"/>
                  <a:ea typeface="微软雅黑" panose="020B0503020204020204" pitchFamily="34" charset="-122"/>
                </a:rPr>
                <a:t>降低痴呆和阿尔茨海默病</a:t>
              </a:r>
              <a:r>
                <a:rPr lang="zh-CN" altLang="en-US" sz="1400" b="1" dirty="0">
                  <a:latin typeface="微软雅黑" panose="020B0503020204020204" pitchFamily="34" charset="-122"/>
                  <a:ea typeface="微软雅黑" panose="020B0503020204020204" pitchFamily="34" charset="-122"/>
                </a:rPr>
                <a:t>风险。</a:t>
              </a:r>
            </a:p>
          </p:txBody>
        </p:sp>
        <p:sp>
          <p:nvSpPr>
            <p:cNvPr id="4" name="文本框 3">
              <a:extLst>
                <a:ext uri="{FF2B5EF4-FFF2-40B4-BE49-F238E27FC236}">
                  <a16:creationId xmlns:a16="http://schemas.microsoft.com/office/drawing/2014/main" id="{D3E5F050-4B5D-ECCD-EF7D-0366D0F4AC30}"/>
                </a:ext>
              </a:extLst>
            </p:cNvPr>
            <p:cNvSpPr txBox="1"/>
            <p:nvPr/>
          </p:nvSpPr>
          <p:spPr>
            <a:xfrm>
              <a:off x="3579704" y="2439161"/>
              <a:ext cx="4380841" cy="22420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血压控制目标对认知功能的影响</a:t>
              </a:r>
              <a:r>
                <a:rPr lang="zh-CN" altLang="en-US" sz="1400" b="1" dirty="0">
                  <a:solidFill>
                    <a:srgbClr val="C00000"/>
                  </a:solidFill>
                  <a:latin typeface="微软雅黑" panose="020B0503020204020204" pitchFamily="34" charset="-122"/>
                  <a:ea typeface="微软雅黑" panose="020B0503020204020204" pitchFamily="34" charset="-122"/>
                </a:rPr>
                <a:t>仍未完全明确</a:t>
              </a:r>
              <a:r>
                <a:rPr lang="zh-CN" altLang="en-US" sz="1400" b="1" dirty="0">
                  <a:latin typeface="微软雅黑" panose="020B0503020204020204" pitchFamily="34" charset="-122"/>
                  <a:ea typeface="微软雅黑" panose="020B0503020204020204" pitchFamily="34" charset="-122"/>
                </a:rPr>
                <a:t>。</a:t>
              </a:r>
              <a:endParaRPr lang="en-US" altLang="zh-CN" sz="1400"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一般认知障碍患者</a:t>
              </a:r>
              <a:r>
                <a:rPr lang="zh-CN" altLang="en-US" sz="1400" b="1" dirty="0">
                  <a:latin typeface="微软雅黑" panose="020B0503020204020204" pitchFamily="34" charset="-122"/>
                  <a:ea typeface="微软雅黑" panose="020B0503020204020204" pitchFamily="34" charset="-122"/>
                </a:rPr>
                <a:t>可降至</a:t>
              </a:r>
              <a:r>
                <a:rPr lang="en-US" altLang="zh-CN" sz="1400" b="1" dirty="0">
                  <a:latin typeface="微软雅黑" panose="020B0503020204020204" pitchFamily="34" charset="-122"/>
                  <a:ea typeface="微软雅黑" panose="020B0503020204020204" pitchFamily="34" charset="-122"/>
                </a:rPr>
                <a:t>&lt;140/90</a:t>
              </a:r>
              <a:r>
                <a:rPr lang="zh-CN" altLang="en-US" sz="1400" b="1" dirty="0">
                  <a:latin typeface="微软雅黑" panose="020B0503020204020204" pitchFamily="34" charset="-122"/>
                  <a:ea typeface="微软雅黑" panose="020B0503020204020204" pitchFamily="34" charset="-122"/>
                </a:rPr>
                <a:t>，如可耐受可降至</a:t>
              </a:r>
              <a:r>
                <a:rPr lang="en-US" altLang="zh-CN" sz="1400" b="1" dirty="0">
                  <a:latin typeface="微软雅黑" panose="020B0503020204020204" pitchFamily="34" charset="-122"/>
                  <a:ea typeface="微软雅黑" panose="020B0503020204020204" pitchFamily="34" charset="-122"/>
                </a:rPr>
                <a:t>&lt;130/80</a:t>
              </a:r>
              <a:r>
                <a:rPr lang="zh-CN" altLang="en-US" sz="1400" b="1" dirty="0">
                  <a:latin typeface="微软雅黑" panose="020B0503020204020204" pitchFamily="34" charset="-122"/>
                  <a:ea typeface="微软雅黑" panose="020B0503020204020204" pitchFamily="34" charset="-122"/>
                </a:rPr>
                <a:t>。</a:t>
              </a:r>
            </a:p>
            <a:p>
              <a:pPr marL="285750" indent="-285750">
                <a:lnSpc>
                  <a:spcPct val="150000"/>
                </a:lnSpc>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严重认知功能减退甚至痴呆的独居患者</a:t>
              </a:r>
              <a:r>
                <a:rPr lang="zh-CN" altLang="en-US" sz="1400" b="1" dirty="0">
                  <a:latin typeface="微软雅黑" panose="020B0503020204020204" pitchFamily="34" charset="-122"/>
                  <a:ea typeface="微软雅黑" panose="020B0503020204020204" pitchFamily="34" charset="-122"/>
                </a:rPr>
                <a:t>，可将血压</a:t>
              </a:r>
              <a:r>
                <a:rPr lang="en-US" altLang="zh-CN" sz="1400" b="1" dirty="0">
                  <a:latin typeface="微软雅黑" panose="020B0503020204020204" pitchFamily="34" charset="-122"/>
                  <a:ea typeface="微软雅黑" panose="020B0503020204020204" pitchFamily="34" charset="-122"/>
                </a:rPr>
                <a:t>&lt;150/90</a:t>
              </a:r>
              <a:r>
                <a:rPr lang="zh-CN" altLang="en-US" sz="1400" b="1" dirty="0">
                  <a:latin typeface="微软雅黑" panose="020B0503020204020204" pitchFamily="34" charset="-122"/>
                  <a:ea typeface="微软雅黑" panose="020B0503020204020204" pitchFamily="34" charset="-122"/>
                </a:rPr>
                <a:t>作为初步控制目标。</a:t>
              </a:r>
            </a:p>
            <a:p>
              <a:pPr marL="285750" indent="-285750">
                <a:lnSpc>
                  <a:spcPct val="150000"/>
                </a:lnSpc>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a:t>
              </a:r>
              <a:r>
                <a:rPr lang="en-US" altLang="zh-CN" sz="1400" b="1" dirty="0">
                  <a:solidFill>
                    <a:srgbClr val="C00000"/>
                  </a:solidFill>
                  <a:latin typeface="微软雅黑" panose="020B0503020204020204" pitchFamily="34" charset="-122"/>
                  <a:ea typeface="微软雅黑" panose="020B0503020204020204" pitchFamily="34" charset="-122"/>
                </a:rPr>
                <a:t>80</a:t>
              </a:r>
              <a:r>
                <a:rPr lang="zh-CN" altLang="en-US" sz="1400" b="1" dirty="0">
                  <a:solidFill>
                    <a:srgbClr val="C00000"/>
                  </a:solidFill>
                  <a:latin typeface="微软雅黑" panose="020B0503020204020204" pitchFamily="34" charset="-122"/>
                  <a:ea typeface="微软雅黑" panose="020B0503020204020204" pitchFamily="34" charset="-122"/>
                </a:rPr>
                <a:t>岁患者</a:t>
              </a:r>
              <a:r>
                <a:rPr lang="zh-CN" altLang="en-US" sz="1400" b="1" dirty="0">
                  <a:latin typeface="微软雅黑" panose="020B0503020204020204" pitchFamily="34" charset="-122"/>
                  <a:ea typeface="微软雅黑" panose="020B0503020204020204" pitchFamily="34" charset="-122"/>
                </a:rPr>
                <a:t>，如血压≥</a:t>
              </a:r>
              <a:r>
                <a:rPr lang="en-US" altLang="zh-CN" sz="1400" b="1" dirty="0">
                  <a:latin typeface="微软雅黑" panose="020B0503020204020204" pitchFamily="34" charset="-122"/>
                  <a:ea typeface="微软雅黑" panose="020B0503020204020204" pitchFamily="34" charset="-122"/>
                </a:rPr>
                <a:t>150/90</a:t>
              </a:r>
              <a:r>
                <a:rPr lang="zh-CN" altLang="en-US" sz="1400" b="1" dirty="0">
                  <a:latin typeface="微软雅黑" panose="020B0503020204020204" pitchFamily="34" charset="-122"/>
                  <a:ea typeface="微软雅黑" panose="020B0503020204020204" pitchFamily="34" charset="-122"/>
                </a:rPr>
                <a:t>，在改善生活方式的同时启动降压治疗，将血压降至</a:t>
              </a:r>
              <a:r>
                <a:rPr lang="en-US" altLang="zh-CN" sz="1400" b="1" dirty="0">
                  <a:latin typeface="微软雅黑" panose="020B0503020204020204" pitchFamily="34" charset="-122"/>
                  <a:ea typeface="微软雅黑" panose="020B0503020204020204" pitchFamily="34" charset="-122"/>
                </a:rPr>
                <a:t>&lt;150/90</a:t>
              </a:r>
              <a:r>
                <a:rPr lang="zh-CN" altLang="en-US" sz="1400" b="1" dirty="0">
                  <a:latin typeface="微软雅黑" panose="020B0503020204020204" pitchFamily="34" charset="-122"/>
                  <a:ea typeface="微软雅黑" panose="020B0503020204020204" pitchFamily="34" charset="-122"/>
                </a:rPr>
                <a:t>，若耐受良好，则进一步降至</a:t>
              </a:r>
              <a:r>
                <a:rPr lang="en-US" altLang="zh-CN" sz="1400" b="1" dirty="0">
                  <a:latin typeface="微软雅黑" panose="020B0503020204020204" pitchFamily="34" charset="-122"/>
                  <a:ea typeface="微软雅黑" panose="020B0503020204020204" pitchFamily="34" charset="-122"/>
                </a:rPr>
                <a:t>&lt;140/90</a:t>
              </a:r>
              <a:r>
                <a:rPr lang="zh-CN" altLang="en-US" sz="1400" b="1" dirty="0">
                  <a:latin typeface="微软雅黑" panose="020B0503020204020204" pitchFamily="34" charset="-122"/>
                  <a:ea typeface="微软雅黑" panose="020B0503020204020204" pitchFamily="34" charset="-122"/>
                </a:rPr>
                <a:t>；</a:t>
              </a:r>
            </a:p>
            <a:p>
              <a:pPr marL="285750" indent="-285750">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如</a:t>
              </a:r>
              <a:r>
                <a:rPr lang="zh-CN" altLang="en-US" sz="1400" b="1" dirty="0">
                  <a:solidFill>
                    <a:srgbClr val="C00000"/>
                  </a:solidFill>
                  <a:latin typeface="微软雅黑" panose="020B0503020204020204" pitchFamily="34" charset="-122"/>
                  <a:ea typeface="微软雅黑" panose="020B0503020204020204" pitchFamily="34" charset="-122"/>
                </a:rPr>
                <a:t>存在衰弱</a:t>
              </a:r>
              <a:r>
                <a:rPr lang="zh-CN" altLang="en-US" sz="1400" b="1" dirty="0">
                  <a:latin typeface="微软雅黑" panose="020B0503020204020204" pitchFamily="34" charset="-122"/>
                  <a:ea typeface="微软雅黑" panose="020B0503020204020204" pitchFamily="34" charset="-122"/>
                </a:rPr>
                <a:t>，应根据具体情况设立个体化目标。</a:t>
              </a:r>
            </a:p>
          </p:txBody>
        </p:sp>
        <p:sp>
          <p:nvSpPr>
            <p:cNvPr id="6" name="文本框 5">
              <a:extLst>
                <a:ext uri="{FF2B5EF4-FFF2-40B4-BE49-F238E27FC236}">
                  <a16:creationId xmlns:a16="http://schemas.microsoft.com/office/drawing/2014/main" id="{809FA9FB-418F-2887-C7EF-6951CABA0DBF}"/>
                </a:ext>
              </a:extLst>
            </p:cNvPr>
            <p:cNvSpPr txBox="1"/>
            <p:nvPr/>
          </p:nvSpPr>
          <p:spPr>
            <a:xfrm>
              <a:off x="8329490" y="2580224"/>
              <a:ext cx="2910209" cy="19974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常用降压药均可应用</a:t>
              </a:r>
              <a:r>
                <a:rPr lang="zh-CN" altLang="en-US" sz="1400" b="1" dirty="0">
                  <a:latin typeface="微软雅黑" panose="020B0503020204020204" pitchFamily="34" charset="-122"/>
                  <a:ea typeface="微软雅黑" panose="020B0503020204020204" pitchFamily="34" charset="-122"/>
                </a:rPr>
                <a:t>于高血压合并认知障碍的治疗。</a:t>
              </a:r>
            </a:p>
            <a:p>
              <a:pPr marL="285750" indent="-285750">
                <a:lnSpc>
                  <a:spcPct val="150000"/>
                </a:lnSpc>
                <a:buFont typeface="Arial" panose="020B0604020202020204" pitchFamily="34" charset="0"/>
                <a:buChar char="•"/>
              </a:pPr>
              <a:r>
                <a:rPr lang="en-US" altLang="zh-CN" sz="1400" b="1" dirty="0">
                  <a:latin typeface="微软雅黑" panose="020B0503020204020204" pitchFamily="34" charset="-122"/>
                  <a:ea typeface="微软雅黑" panose="020B0503020204020204" pitchFamily="34" charset="-122"/>
                </a:rPr>
                <a:t>Syst-</a:t>
              </a:r>
              <a:r>
                <a:rPr lang="en-US" altLang="zh-CN" sz="1400" b="1" dirty="0" err="1">
                  <a:latin typeface="微软雅黑" panose="020B0503020204020204" pitchFamily="34" charset="-122"/>
                  <a:ea typeface="微软雅黑" panose="020B0503020204020204" pitchFamily="34" charset="-122"/>
                </a:rPr>
                <a:t>Eur</a:t>
              </a:r>
              <a:r>
                <a:rPr lang="zh-CN" altLang="en-US" sz="1400" b="1" dirty="0">
                  <a:latin typeface="微软雅黑" panose="020B0503020204020204" pitchFamily="34" charset="-122"/>
                  <a:ea typeface="微软雅黑" panose="020B0503020204020204" pitchFamily="34" charset="-122"/>
                </a:rPr>
                <a:t>研究首次证明，</a:t>
              </a:r>
              <a:r>
                <a:rPr lang="en-US" altLang="zh-CN" sz="1400" b="1" dirty="0">
                  <a:solidFill>
                    <a:srgbClr val="C00000"/>
                  </a:solidFill>
                  <a:latin typeface="微软雅黑" panose="020B0503020204020204" pitchFamily="34" charset="-122"/>
                  <a:ea typeface="微软雅黑" panose="020B0503020204020204" pitchFamily="34" charset="-122"/>
                </a:rPr>
                <a:t>CCB</a:t>
              </a:r>
              <a:r>
                <a:rPr lang="zh-CN" altLang="en-US" sz="1400" b="1" dirty="0">
                  <a:latin typeface="微软雅黑" panose="020B0503020204020204" pitchFamily="34" charset="-122"/>
                  <a:ea typeface="微软雅黑" panose="020B0503020204020204" pitchFamily="34" charset="-122"/>
                </a:rPr>
                <a:t>可显著降低痴呆发生风险。</a:t>
              </a:r>
            </a:p>
            <a:p>
              <a:pPr marL="285750" indent="-285750">
                <a:lnSpc>
                  <a:spcPct val="150000"/>
                </a:lnSpc>
                <a:buFont typeface="Arial" panose="020B0604020202020204" pitchFamily="34" charset="0"/>
                <a:buChar char="•"/>
              </a:pPr>
              <a:r>
                <a:rPr lang="en-US" altLang="zh-CN" sz="1400" b="1" dirty="0">
                  <a:latin typeface="微软雅黑" panose="020B0503020204020204" pitchFamily="34" charset="-122"/>
                  <a:ea typeface="微软雅黑" panose="020B0503020204020204" pitchFamily="34" charset="-122"/>
                </a:rPr>
                <a:t>PROGRESS</a:t>
              </a:r>
              <a:r>
                <a:rPr lang="zh-CN" altLang="en-US" sz="1400" b="1" dirty="0">
                  <a:latin typeface="微软雅黑" panose="020B0503020204020204" pitchFamily="34" charset="-122"/>
                  <a:ea typeface="微软雅黑" panose="020B0503020204020204" pitchFamily="34" charset="-122"/>
                </a:rPr>
                <a:t>研究表明</a:t>
              </a:r>
              <a:r>
                <a:rPr lang="zh-CN" altLang="en-US" sz="1400" b="1" dirty="0">
                  <a:solidFill>
                    <a:srgbClr val="C00000"/>
                  </a:solidFill>
                  <a:latin typeface="微软雅黑" panose="020B0503020204020204" pitchFamily="34" charset="-122"/>
                  <a:ea typeface="微软雅黑" panose="020B0503020204020204" pitchFamily="34" charset="-122"/>
                </a:rPr>
                <a:t>培哚普利</a:t>
              </a:r>
              <a:r>
                <a:rPr lang="zh-CN" altLang="en-US" sz="1400" b="1" dirty="0">
                  <a:latin typeface="微软雅黑" panose="020B0503020204020204" pitchFamily="34" charset="-122"/>
                  <a:ea typeface="微软雅黑" panose="020B0503020204020204" pitchFamily="34" charset="-122"/>
                </a:rPr>
                <a:t>可减轻血管性认知障碍</a:t>
              </a:r>
            </a:p>
            <a:p>
              <a:pPr marL="285750" indent="-285750">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目前</a:t>
              </a:r>
              <a:r>
                <a:rPr lang="zh-CN" altLang="en-US" sz="1400" b="1" dirty="0">
                  <a:solidFill>
                    <a:srgbClr val="C00000"/>
                  </a:solidFill>
                  <a:latin typeface="微软雅黑" panose="020B0503020204020204" pitchFamily="34" charset="-122"/>
                  <a:ea typeface="微软雅黑" panose="020B0503020204020204" pitchFamily="34" charset="-122"/>
                </a:rPr>
                <a:t>未报告任何一类降压药优于其他类别</a:t>
              </a:r>
              <a:r>
                <a:rPr lang="zh-CN" altLang="en-US" sz="1400" b="1" dirty="0">
                  <a:latin typeface="微软雅黑" panose="020B0503020204020204" pitchFamily="34" charset="-122"/>
                  <a:ea typeface="微软雅黑" panose="020B0503020204020204" pitchFamily="34" charset="-122"/>
                </a:rPr>
                <a:t>。</a:t>
              </a:r>
            </a:p>
          </p:txBody>
        </p:sp>
      </p:grpSp>
      <p:grpSp>
        <p:nvGrpSpPr>
          <p:cNvPr id="7" name="组合 6">
            <a:extLst>
              <a:ext uri="{FF2B5EF4-FFF2-40B4-BE49-F238E27FC236}">
                <a16:creationId xmlns:a16="http://schemas.microsoft.com/office/drawing/2014/main" id="{FD9DDB4A-7920-51C4-7408-57F6035A5181}"/>
              </a:ext>
            </a:extLst>
          </p:cNvPr>
          <p:cNvGrpSpPr/>
          <p:nvPr/>
        </p:nvGrpSpPr>
        <p:grpSpPr>
          <a:xfrm>
            <a:off x="11016343" y="-71078"/>
            <a:ext cx="1360715" cy="911036"/>
            <a:chOff x="10809514" y="26404"/>
            <a:chExt cx="1375882" cy="914400"/>
          </a:xfrm>
        </p:grpSpPr>
        <p:pic>
          <p:nvPicPr>
            <p:cNvPr id="8" name="图形 7" descr="剪贴板">
              <a:extLst>
                <a:ext uri="{FF2B5EF4-FFF2-40B4-BE49-F238E27FC236}">
                  <a16:creationId xmlns:a16="http://schemas.microsoft.com/office/drawing/2014/main" id="{476CBFA6-F102-DCFD-D035-A424B0D885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9" name="文本框 8">
              <a:extLst>
                <a:ext uri="{FF2B5EF4-FFF2-40B4-BE49-F238E27FC236}">
                  <a16:creationId xmlns:a16="http://schemas.microsoft.com/office/drawing/2014/main" id="{45222AD2-541A-78FA-C5F9-F21C2E957EB3}"/>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2828339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82D95D-B269-83C8-530C-A07FFD6A75FC}"/>
              </a:ext>
            </a:extLst>
          </p:cNvPr>
          <p:cNvSpPr/>
          <p:nvPr/>
        </p:nvSpPr>
        <p:spPr>
          <a:xfrm>
            <a:off x="1068638" y="2025026"/>
            <a:ext cx="10054722" cy="280794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推荐血压</a:t>
            </a:r>
            <a:r>
              <a:rPr lang="en-US" altLang="zh-CN" sz="2000" b="1" dirty="0">
                <a:solidFill>
                  <a:srgbClr val="C00000"/>
                </a:solidFill>
                <a:latin typeface="Microsoft YaHei" panose="020B0503020204020204" pitchFamily="34" charset="-122"/>
                <a:ea typeface="Microsoft YaHei" panose="020B0503020204020204" pitchFamily="34" charset="-122"/>
              </a:rPr>
              <a:t>&lt;140/90mmHg</a:t>
            </a:r>
            <a:r>
              <a:rPr lang="zh-CN" altLang="en-US" sz="2000" dirty="0">
                <a:solidFill>
                  <a:schemeClr val="tx1"/>
                </a:solidFill>
                <a:latin typeface="Microsoft YaHei" panose="020B0503020204020204" pitchFamily="34" charset="-122"/>
                <a:ea typeface="Microsoft YaHei" panose="020B0503020204020204" pitchFamily="34" charset="-122"/>
              </a:rPr>
              <a:t>作为合并冠心病的高血压患者的降压目标（</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r>
              <a:rPr lang="zh-CN" altLang="en-US" sz="2000" dirty="0">
                <a:solidFill>
                  <a:schemeClr val="tx1"/>
                </a:solidFill>
                <a:latin typeface="Microsoft YaHei" panose="020B0503020204020204" pitchFamily="34" charset="-122"/>
                <a:ea typeface="Microsoft YaHei" panose="020B0503020204020204" pitchFamily="34" charset="-122"/>
              </a:rPr>
              <a:t>），强化降压可能有更多获益，如能耐受，可将血压降至</a:t>
            </a:r>
            <a:r>
              <a:rPr lang="en-US" altLang="zh-CN" sz="2000" b="1" dirty="0">
                <a:solidFill>
                  <a:srgbClr val="C00000"/>
                </a:solidFill>
                <a:latin typeface="Microsoft YaHei" panose="020B0503020204020204" pitchFamily="34" charset="-122"/>
                <a:ea typeface="Microsoft YaHei" panose="020B0503020204020204" pitchFamily="34" charset="-122"/>
              </a:rPr>
              <a:t>&lt;130/80mmHg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B</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高血压</a:t>
            </a:r>
            <a:r>
              <a:rPr lang="zh-CN" altLang="en-US" sz="2000" b="1" dirty="0">
                <a:solidFill>
                  <a:srgbClr val="C00000"/>
                </a:solidFill>
                <a:latin typeface="Microsoft YaHei" panose="020B0503020204020204" pitchFamily="34" charset="-122"/>
                <a:ea typeface="Microsoft YaHei" panose="020B0503020204020204" pitchFamily="34" charset="-122"/>
              </a:rPr>
              <a:t>合并稳定性冠心病患者</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CCB</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RAS</a:t>
            </a:r>
            <a:r>
              <a:rPr lang="zh-CN" altLang="en-US" sz="2000" dirty="0">
                <a:solidFill>
                  <a:schemeClr val="tx1"/>
                </a:solidFill>
                <a:latin typeface="Microsoft YaHei" panose="020B0503020204020204" pitchFamily="34" charset="-122"/>
                <a:ea typeface="Microsoft YaHei" panose="020B0503020204020204" pitchFamily="34" charset="-122"/>
              </a:rPr>
              <a:t>抑制剂、</a:t>
            </a:r>
            <a:r>
              <a:rPr lang="en-US" altLang="zh-CN" sz="2000" dirty="0">
                <a:solidFill>
                  <a:schemeClr val="tx1"/>
                </a:solidFill>
                <a:latin typeface="Microsoft YaHei" panose="020B0503020204020204" pitchFamily="34" charset="-122"/>
                <a:ea typeface="Microsoft YaHei" panose="020B0503020204020204" pitchFamily="34" charset="-122"/>
              </a:rPr>
              <a:t>β</a:t>
            </a:r>
            <a:r>
              <a:rPr lang="zh-CN" altLang="en-US" sz="2000" dirty="0">
                <a:solidFill>
                  <a:schemeClr val="tx1"/>
                </a:solidFill>
                <a:latin typeface="Microsoft YaHei" panose="020B0503020204020204" pitchFamily="34" charset="-122"/>
                <a:ea typeface="Microsoft YaHei" panose="020B0503020204020204" pitchFamily="34" charset="-122"/>
              </a:rPr>
              <a:t>受体阻滞剂均有充分的证据可以应用（</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高血压</a:t>
            </a:r>
            <a:r>
              <a:rPr lang="zh-CN" altLang="en-US" sz="2000" b="1" dirty="0">
                <a:solidFill>
                  <a:srgbClr val="C00000"/>
                </a:solidFill>
                <a:latin typeface="Microsoft YaHei" panose="020B0503020204020204" pitchFamily="34" charset="-122"/>
                <a:ea typeface="Microsoft YaHei" panose="020B0503020204020204" pitchFamily="34" charset="-122"/>
              </a:rPr>
              <a:t>合并心肌梗死患者</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β</a:t>
            </a:r>
            <a:r>
              <a:rPr lang="zh-CN" altLang="en-US" sz="2000" dirty="0">
                <a:solidFill>
                  <a:schemeClr val="tx1"/>
                </a:solidFill>
                <a:latin typeface="Microsoft YaHei" panose="020B0503020204020204" pitchFamily="34" charset="-122"/>
                <a:ea typeface="Microsoft YaHei" panose="020B0503020204020204" pitchFamily="34" charset="-122"/>
              </a:rPr>
              <a:t>受体阻滞剂和</a:t>
            </a:r>
            <a:r>
              <a:rPr lang="en-US" altLang="zh-CN" sz="2000" dirty="0">
                <a:solidFill>
                  <a:schemeClr val="tx1"/>
                </a:solidFill>
                <a:latin typeface="Microsoft YaHei" panose="020B0503020204020204" pitchFamily="34" charset="-122"/>
                <a:ea typeface="Microsoft YaHei" panose="020B0503020204020204" pitchFamily="34" charset="-122"/>
              </a:rPr>
              <a:t>RAS</a:t>
            </a:r>
            <a:r>
              <a:rPr lang="zh-CN" altLang="en-US" sz="2000" dirty="0">
                <a:solidFill>
                  <a:schemeClr val="tx1"/>
                </a:solidFill>
                <a:latin typeface="Microsoft YaHei" panose="020B0503020204020204" pitchFamily="34" charset="-122"/>
                <a:ea typeface="Microsoft YaHei" panose="020B0503020204020204" pitchFamily="34" charset="-122"/>
              </a:rPr>
              <a:t>抑制剂在心肌梗死后长期服用可以明显改善远期预后，没有禁忌证者应早期使用（</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r>
              <a:rPr lang="zh-CN" altLang="en-US" sz="20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4F0DB2E-5873-B1E4-B65E-F441E26B2E3E}"/>
              </a:ext>
            </a:extLst>
          </p:cNvPr>
          <p:cNvSpPr/>
          <p:nvPr/>
        </p:nvSpPr>
        <p:spPr>
          <a:xfrm>
            <a:off x="714801" y="1545051"/>
            <a:ext cx="10762397" cy="3767898"/>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9" name="矩形 8">
            <a:extLst>
              <a:ext uri="{FF2B5EF4-FFF2-40B4-BE49-F238E27FC236}">
                <a16:creationId xmlns:a16="http://schemas.microsoft.com/office/drawing/2014/main" id="{51A33C1F-0D3D-C639-E439-D31801A87702}"/>
              </a:ext>
            </a:extLst>
          </p:cNvPr>
          <p:cNvSpPr/>
          <p:nvPr/>
        </p:nvSpPr>
        <p:spPr>
          <a:xfrm>
            <a:off x="414296" y="402370"/>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8C   </a:t>
            </a:r>
            <a:r>
              <a:rPr lang="zh-CN" altLang="en-US" sz="3200" b="1" dirty="0">
                <a:solidFill>
                  <a:srgbClr val="004582"/>
                </a:solidFill>
                <a:latin typeface="Microsoft YaHei" panose="020B0503020204020204" pitchFamily="34" charset="-122"/>
                <a:ea typeface="Microsoft YaHei" panose="020B0503020204020204" pitchFamily="34" charset="-122"/>
              </a:rPr>
              <a:t>高血压合并冠心病</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693035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69EE168-C19D-5D2D-0045-24165D9F8321}"/>
              </a:ext>
            </a:extLst>
          </p:cNvPr>
          <p:cNvSpPr>
            <a:spLocks/>
          </p:cNvSpPr>
          <p:nvPr/>
        </p:nvSpPr>
        <p:spPr bwMode="gray">
          <a:xfrm rot="21026359">
            <a:off x="2690952" y="1182690"/>
            <a:ext cx="3724522" cy="1365265"/>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C00000"/>
              </a:gs>
              <a:gs pos="100000">
                <a:schemeClr val="hlink"/>
              </a:gs>
            </a:gsLst>
            <a:lin ang="0" scaled="1"/>
          </a:gradFill>
          <a:ln w="12700">
            <a:noFill/>
            <a:prstDash val="solid"/>
            <a:round/>
            <a:headEnd/>
            <a:tailEnd/>
          </a:ln>
        </p:spPr>
        <p:txBody>
          <a:bodyPr/>
          <a:lstStyle/>
          <a:p>
            <a:pPr>
              <a:defRPr/>
            </a:pPr>
            <a:endParaRPr lang="zh-CN" altLang="en-US">
              <a:latin typeface="微软雅黑" panose="020B0503020204020204" pitchFamily="34" charset="-122"/>
              <a:ea typeface="微软雅黑" panose="020B0503020204020204" pitchFamily="34" charset="-122"/>
            </a:endParaRPr>
          </a:p>
        </p:txBody>
      </p:sp>
      <p:sp>
        <p:nvSpPr>
          <p:cNvPr id="5" name="AutoShape 8">
            <a:extLst>
              <a:ext uri="{FF2B5EF4-FFF2-40B4-BE49-F238E27FC236}">
                <a16:creationId xmlns:a16="http://schemas.microsoft.com/office/drawing/2014/main" id="{C4729F4E-5AF7-55BA-2168-4658A3D7136E}"/>
              </a:ext>
            </a:extLst>
          </p:cNvPr>
          <p:cNvSpPr>
            <a:spLocks noChangeArrowheads="1"/>
          </p:cNvSpPr>
          <p:nvPr/>
        </p:nvSpPr>
        <p:spPr bwMode="auto">
          <a:xfrm>
            <a:off x="5348266" y="1680182"/>
            <a:ext cx="5988072" cy="4656512"/>
          </a:xfrm>
          <a:prstGeom prst="roundRect">
            <a:avLst>
              <a:gd name="adj" fmla="val 4690"/>
            </a:avLst>
          </a:prstGeom>
          <a:noFill/>
          <a:ln w="57150">
            <a:solidFill>
              <a:srgbClr val="00458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6" name="AutoShape 9">
            <a:extLst>
              <a:ext uri="{FF2B5EF4-FFF2-40B4-BE49-F238E27FC236}">
                <a16:creationId xmlns:a16="http://schemas.microsoft.com/office/drawing/2014/main" id="{FA7041DB-009E-257F-4753-09A7A2190970}"/>
              </a:ext>
            </a:extLst>
          </p:cNvPr>
          <p:cNvSpPr>
            <a:spLocks noChangeArrowheads="1"/>
          </p:cNvSpPr>
          <p:nvPr/>
        </p:nvSpPr>
        <p:spPr bwMode="gray">
          <a:xfrm>
            <a:off x="6714359" y="1351314"/>
            <a:ext cx="3841971" cy="589456"/>
          </a:xfrm>
          <a:prstGeom prst="roundRect">
            <a:avLst>
              <a:gd name="adj" fmla="val 50000"/>
            </a:avLst>
          </a:prstGeom>
          <a:solidFill>
            <a:srgbClr val="004582"/>
          </a:solidFill>
          <a:ln w="9525">
            <a:noFill/>
            <a:round/>
            <a:headEnd/>
            <a:tailEnd/>
          </a:ln>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7" name="AutoShape 10">
            <a:extLst>
              <a:ext uri="{FF2B5EF4-FFF2-40B4-BE49-F238E27FC236}">
                <a16:creationId xmlns:a16="http://schemas.microsoft.com/office/drawing/2014/main" id="{08B04AA3-5CEF-259A-A448-6D36681F6D4A}"/>
              </a:ext>
            </a:extLst>
          </p:cNvPr>
          <p:cNvSpPr>
            <a:spLocks noChangeArrowheads="1"/>
          </p:cNvSpPr>
          <p:nvPr/>
        </p:nvSpPr>
        <p:spPr bwMode="auto">
          <a:xfrm flipH="1">
            <a:off x="10108999" y="1578295"/>
            <a:ext cx="147266" cy="179397"/>
          </a:xfrm>
          <a:prstGeom prst="octagon">
            <a:avLst>
              <a:gd name="adj" fmla="val 2928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8" name="AutoShape 11">
            <a:extLst>
              <a:ext uri="{FF2B5EF4-FFF2-40B4-BE49-F238E27FC236}">
                <a16:creationId xmlns:a16="http://schemas.microsoft.com/office/drawing/2014/main" id="{13249267-E204-D616-7769-590C3246074B}"/>
              </a:ext>
            </a:extLst>
          </p:cNvPr>
          <p:cNvSpPr>
            <a:spLocks noChangeArrowheads="1"/>
          </p:cNvSpPr>
          <p:nvPr/>
        </p:nvSpPr>
        <p:spPr bwMode="auto">
          <a:xfrm flipH="1">
            <a:off x="6928930" y="1556343"/>
            <a:ext cx="147264" cy="179397"/>
          </a:xfrm>
          <a:prstGeom prst="octagon">
            <a:avLst>
              <a:gd name="adj" fmla="val 2928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4ED6424F-7EDC-8D02-C494-25B3A35A75C3}"/>
              </a:ext>
            </a:extLst>
          </p:cNvPr>
          <p:cNvSpPr txBox="1"/>
          <p:nvPr/>
        </p:nvSpPr>
        <p:spPr>
          <a:xfrm>
            <a:off x="8026814" y="1423802"/>
            <a:ext cx="1223413"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降压治疗</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a16="http://schemas.microsoft.com/office/drawing/2014/main" id="{66DC9705-3DD5-58EC-C1AA-2BFC6C5D81D2}"/>
              </a:ext>
            </a:extLst>
          </p:cNvPr>
          <p:cNvGrpSpPr/>
          <p:nvPr/>
        </p:nvGrpSpPr>
        <p:grpSpPr>
          <a:xfrm>
            <a:off x="668055" y="2317353"/>
            <a:ext cx="4053686" cy="4019341"/>
            <a:chOff x="828601" y="2252725"/>
            <a:chExt cx="4053686" cy="3274549"/>
          </a:xfrm>
        </p:grpSpPr>
        <p:sp>
          <p:nvSpPr>
            <p:cNvPr id="11" name="AutoShape 4">
              <a:extLst>
                <a:ext uri="{FF2B5EF4-FFF2-40B4-BE49-F238E27FC236}">
                  <a16:creationId xmlns:a16="http://schemas.microsoft.com/office/drawing/2014/main" id="{33519F36-476B-2B7F-8673-4C96FBFDF263}"/>
                </a:ext>
              </a:extLst>
            </p:cNvPr>
            <p:cNvSpPr>
              <a:spLocks noChangeArrowheads="1"/>
            </p:cNvSpPr>
            <p:nvPr/>
          </p:nvSpPr>
          <p:spPr bwMode="auto">
            <a:xfrm>
              <a:off x="828601" y="2523849"/>
              <a:ext cx="4053686" cy="3003425"/>
            </a:xfrm>
            <a:prstGeom prst="roundRect">
              <a:avLst>
                <a:gd name="adj" fmla="val 4690"/>
              </a:avLst>
            </a:prstGeom>
            <a:solidFill>
              <a:srgbClr val="FFFFFF"/>
            </a:solidFill>
            <a:ln w="57150">
              <a:solidFill>
                <a:srgbClr val="C00000"/>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12" name="AutoShape 5">
              <a:extLst>
                <a:ext uri="{FF2B5EF4-FFF2-40B4-BE49-F238E27FC236}">
                  <a16:creationId xmlns:a16="http://schemas.microsoft.com/office/drawing/2014/main" id="{39CFFCD1-BCE8-16FC-98E5-0DF7E3D8D791}"/>
                </a:ext>
              </a:extLst>
            </p:cNvPr>
            <p:cNvSpPr>
              <a:spLocks noChangeArrowheads="1"/>
            </p:cNvSpPr>
            <p:nvPr/>
          </p:nvSpPr>
          <p:spPr bwMode="gray">
            <a:xfrm>
              <a:off x="1227346" y="2252725"/>
              <a:ext cx="3242733" cy="525169"/>
            </a:xfrm>
            <a:prstGeom prst="roundRect">
              <a:avLst>
                <a:gd name="adj" fmla="val 50000"/>
              </a:avLst>
            </a:prstGeom>
            <a:solidFill>
              <a:srgbClr val="C00000"/>
            </a:solidFill>
            <a:ln w="9525">
              <a:noFill/>
              <a:round/>
              <a:headEnd/>
              <a:tailEnd/>
            </a:ln>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13" name="AutoShape 6">
              <a:extLst>
                <a:ext uri="{FF2B5EF4-FFF2-40B4-BE49-F238E27FC236}">
                  <a16:creationId xmlns:a16="http://schemas.microsoft.com/office/drawing/2014/main" id="{8DA03F0B-6647-DF0C-8130-8FC391047F20}"/>
                </a:ext>
              </a:extLst>
            </p:cNvPr>
            <p:cNvSpPr>
              <a:spLocks noChangeArrowheads="1"/>
            </p:cNvSpPr>
            <p:nvPr/>
          </p:nvSpPr>
          <p:spPr bwMode="auto">
            <a:xfrm flipH="1">
              <a:off x="4017150" y="2416574"/>
              <a:ext cx="150537" cy="181391"/>
            </a:xfrm>
            <a:prstGeom prst="octagon">
              <a:avLst>
                <a:gd name="adj" fmla="val 2928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14" name="AutoShape 7">
              <a:extLst>
                <a:ext uri="{FF2B5EF4-FFF2-40B4-BE49-F238E27FC236}">
                  <a16:creationId xmlns:a16="http://schemas.microsoft.com/office/drawing/2014/main" id="{C3AA4F63-E739-FD93-7202-2922AB24EC76}"/>
                </a:ext>
              </a:extLst>
            </p:cNvPr>
            <p:cNvSpPr>
              <a:spLocks noChangeArrowheads="1"/>
            </p:cNvSpPr>
            <p:nvPr/>
          </p:nvSpPr>
          <p:spPr bwMode="auto">
            <a:xfrm flipH="1">
              <a:off x="1582161" y="2424613"/>
              <a:ext cx="147266" cy="181391"/>
            </a:xfrm>
            <a:prstGeom prst="octagon">
              <a:avLst>
                <a:gd name="adj" fmla="val 2928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C8E9FBD9-CE7E-FBE5-29EC-4A1C58A9DF28}"/>
                </a:ext>
              </a:extLst>
            </p:cNvPr>
            <p:cNvSpPr txBox="1"/>
            <p:nvPr/>
          </p:nvSpPr>
          <p:spPr>
            <a:xfrm>
              <a:off x="2295379" y="2336258"/>
              <a:ext cx="1210588" cy="37502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降压目标</a:t>
              </a:r>
            </a:p>
          </p:txBody>
        </p:sp>
        <p:sp>
          <p:nvSpPr>
            <p:cNvPr id="16" name="文本框 15">
              <a:extLst>
                <a:ext uri="{FF2B5EF4-FFF2-40B4-BE49-F238E27FC236}">
                  <a16:creationId xmlns:a16="http://schemas.microsoft.com/office/drawing/2014/main" id="{E0E448D5-C3C9-E54B-674C-AD8031ABB8F0}"/>
                </a:ext>
              </a:extLst>
            </p:cNvPr>
            <p:cNvSpPr txBox="1"/>
            <p:nvPr/>
          </p:nvSpPr>
          <p:spPr>
            <a:xfrm>
              <a:off x="828601" y="2824274"/>
              <a:ext cx="3841972" cy="21460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推荐血压</a:t>
              </a:r>
              <a:r>
                <a:rPr lang="en-US" altLang="zh-CN" sz="1600" b="1" dirty="0">
                  <a:solidFill>
                    <a:srgbClr val="C00000"/>
                  </a:solidFill>
                  <a:latin typeface="微软雅黑" panose="020B0503020204020204" pitchFamily="34" charset="-122"/>
                  <a:ea typeface="微软雅黑" panose="020B0503020204020204" pitchFamily="34" charset="-122"/>
                </a:rPr>
                <a:t>&lt;140/90</a:t>
              </a:r>
              <a:r>
                <a:rPr lang="zh-CN" altLang="en-US" sz="1600" dirty="0">
                  <a:latin typeface="微软雅黑" panose="020B0503020204020204" pitchFamily="34" charset="-122"/>
                  <a:ea typeface="微软雅黑" panose="020B0503020204020204" pitchFamily="34" charset="-122"/>
                </a:rPr>
                <a:t>作为合并冠心病的高血压患者的降压目标，如能耐受，可将血压降至</a:t>
              </a:r>
              <a:r>
                <a:rPr lang="en-US" altLang="zh-CN" sz="1600" b="1" dirty="0">
                  <a:solidFill>
                    <a:srgbClr val="C00000"/>
                  </a:solidFill>
                  <a:latin typeface="微软雅黑" panose="020B0503020204020204" pitchFamily="34" charset="-122"/>
                  <a:ea typeface="微软雅黑" panose="020B0503020204020204" pitchFamily="34" charset="-122"/>
                </a:rPr>
                <a:t>&lt;130/80</a:t>
              </a:r>
              <a:r>
                <a:rPr lang="zh-CN" altLang="en-US" sz="1600" dirty="0">
                  <a:latin typeface="微软雅黑" panose="020B0503020204020204" pitchFamily="34" charset="-122"/>
                  <a:ea typeface="微软雅黑" panose="020B0503020204020204" pitchFamily="34" charset="-122"/>
                </a:rPr>
                <a:t>。</a:t>
              </a:r>
            </a:p>
            <a:p>
              <a:pPr marL="285750" indent="-285750">
                <a:lnSpc>
                  <a:spcPct val="150000"/>
                </a:lnSpc>
                <a:buFont typeface="Arial" panose="020B0604020202020204" pitchFamily="34" charset="0"/>
                <a:buChar char="•"/>
              </a:pPr>
              <a:r>
                <a:rPr lang="zh-CN" altLang="en-US" sz="1600" b="1" dirty="0">
                  <a:solidFill>
                    <a:srgbClr val="C00000"/>
                  </a:solidFill>
                  <a:latin typeface="微软雅黑" panose="020B0503020204020204" pitchFamily="34" charset="-122"/>
                  <a:ea typeface="微软雅黑" panose="020B0503020204020204" pitchFamily="34" charset="-122"/>
                </a:rPr>
                <a:t>高龄、存在冠状动脉严重狭窄病变</a:t>
              </a:r>
              <a:r>
                <a:rPr lang="zh-CN" altLang="en-US" sz="1600" dirty="0">
                  <a:latin typeface="微软雅黑" panose="020B0503020204020204" pitchFamily="34" charset="-122"/>
                  <a:ea typeface="微软雅黑" panose="020B0503020204020204" pitchFamily="34" charset="-122"/>
                </a:rPr>
                <a:t>的患者，血压不宜过低，需要缓慢、逐步降压，以防止重要脏器产生缺血不耐受情况。</a:t>
              </a:r>
            </a:p>
          </p:txBody>
        </p:sp>
      </p:grpSp>
      <p:grpSp>
        <p:nvGrpSpPr>
          <p:cNvPr id="18" name="组合 17">
            <a:extLst>
              <a:ext uri="{FF2B5EF4-FFF2-40B4-BE49-F238E27FC236}">
                <a16:creationId xmlns:a16="http://schemas.microsoft.com/office/drawing/2014/main" id="{8285B7FF-4450-0476-0BFE-3B8BE86CFDC0}"/>
              </a:ext>
            </a:extLst>
          </p:cNvPr>
          <p:cNvGrpSpPr/>
          <p:nvPr/>
        </p:nvGrpSpPr>
        <p:grpSpPr>
          <a:xfrm>
            <a:off x="5573529" y="2068234"/>
            <a:ext cx="929459" cy="981237"/>
            <a:chOff x="8237007" y="2478220"/>
            <a:chExt cx="1711341" cy="419048"/>
          </a:xfrm>
        </p:grpSpPr>
        <p:sp>
          <p:nvSpPr>
            <p:cNvPr id="19" name="矩形: 圆角 18">
              <a:extLst>
                <a:ext uri="{FF2B5EF4-FFF2-40B4-BE49-F238E27FC236}">
                  <a16:creationId xmlns:a16="http://schemas.microsoft.com/office/drawing/2014/main" id="{A6A72B7C-DC61-C019-95C8-F2D08F4EF116}"/>
                </a:ext>
              </a:extLst>
            </p:cNvPr>
            <p:cNvSpPr/>
            <p:nvPr/>
          </p:nvSpPr>
          <p:spPr>
            <a:xfrm>
              <a:off x="8237007" y="2478220"/>
              <a:ext cx="1711341" cy="419048"/>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8D03901D-E2E0-CA35-7CAD-BF44B064BC8F}"/>
                </a:ext>
              </a:extLst>
            </p:cNvPr>
            <p:cNvSpPr txBox="1"/>
            <p:nvPr/>
          </p:nvSpPr>
          <p:spPr>
            <a:xfrm>
              <a:off x="8531599" y="2539089"/>
              <a:ext cx="1145556" cy="276999"/>
            </a:xfrm>
            <a:prstGeom prst="rect">
              <a:avLst/>
            </a:prstGeom>
            <a:noFill/>
          </p:spPr>
          <p:txBody>
            <a:bodyPr wrap="square" rtlCol="0">
              <a:spAutoFit/>
            </a:bodyPr>
            <a:lstStyle/>
            <a:p>
              <a:pPr algn="ctr" eaLnBrk="0" fontAlgn="base" hangingPunct="0">
                <a:spcBef>
                  <a:spcPct val="0"/>
                </a:spcBef>
                <a:spcAft>
                  <a:spcPct val="0"/>
                </a:spcAft>
                <a:defRPr/>
              </a:pPr>
              <a:r>
                <a:rPr lang="zh-CN" altLang="en-US" sz="1200" b="1" dirty="0">
                  <a:solidFill>
                    <a:srgbClr val="002060"/>
                  </a:solidFill>
                  <a:latin typeface="微软雅黑" panose="020B0503020204020204" pitchFamily="34" charset="-122"/>
                  <a:ea typeface="微软雅黑" panose="020B0503020204020204" pitchFamily="34" charset="-122"/>
                </a:rPr>
                <a:t>稳定性冠心病</a:t>
              </a:r>
            </a:p>
          </p:txBody>
        </p:sp>
      </p:grpSp>
      <p:grpSp>
        <p:nvGrpSpPr>
          <p:cNvPr id="26" name="组合 25">
            <a:extLst>
              <a:ext uri="{FF2B5EF4-FFF2-40B4-BE49-F238E27FC236}">
                <a16:creationId xmlns:a16="http://schemas.microsoft.com/office/drawing/2014/main" id="{76FF6B05-F33A-F1AB-3BF1-0CD3E633E116}"/>
              </a:ext>
            </a:extLst>
          </p:cNvPr>
          <p:cNvGrpSpPr/>
          <p:nvPr/>
        </p:nvGrpSpPr>
        <p:grpSpPr>
          <a:xfrm>
            <a:off x="5594906" y="3378344"/>
            <a:ext cx="930013" cy="829339"/>
            <a:chOff x="6389916" y="5184613"/>
            <a:chExt cx="1711341" cy="419048"/>
          </a:xfrm>
        </p:grpSpPr>
        <p:sp>
          <p:nvSpPr>
            <p:cNvPr id="23" name="矩形: 圆角 22">
              <a:extLst>
                <a:ext uri="{FF2B5EF4-FFF2-40B4-BE49-F238E27FC236}">
                  <a16:creationId xmlns:a16="http://schemas.microsoft.com/office/drawing/2014/main" id="{6DE73D7C-63D7-6260-B391-B514F9F9CFB0}"/>
                </a:ext>
              </a:extLst>
            </p:cNvPr>
            <p:cNvSpPr/>
            <p:nvPr/>
          </p:nvSpPr>
          <p:spPr>
            <a:xfrm>
              <a:off x="6389916" y="5184613"/>
              <a:ext cx="1711341" cy="419048"/>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B0F2447E-0908-B79A-4521-B5CA467FF7BB}"/>
                </a:ext>
              </a:extLst>
            </p:cNvPr>
            <p:cNvSpPr txBox="1"/>
            <p:nvPr/>
          </p:nvSpPr>
          <p:spPr>
            <a:xfrm>
              <a:off x="6470629" y="5232272"/>
              <a:ext cx="1630628" cy="326578"/>
            </a:xfrm>
            <a:prstGeom prst="rect">
              <a:avLst/>
            </a:prstGeom>
            <a:noFill/>
          </p:spPr>
          <p:txBody>
            <a:bodyPr wrap="square" rtlCol="0">
              <a:spAutoFit/>
            </a:bodyPr>
            <a:lstStyle/>
            <a:p>
              <a:pPr algn="ctr" eaLnBrk="0" fontAlgn="base" hangingPunct="0">
                <a:spcBef>
                  <a:spcPct val="0"/>
                </a:spcBef>
                <a:spcAft>
                  <a:spcPct val="0"/>
                </a:spcAft>
                <a:defRPr/>
              </a:pPr>
              <a:r>
                <a:rPr lang="zh-CN" altLang="en-US" sz="1200" b="1" dirty="0">
                  <a:solidFill>
                    <a:srgbClr val="002060"/>
                  </a:solidFill>
                  <a:latin typeface="微软雅黑" panose="020B0503020204020204" pitchFamily="34" charset="-122"/>
                  <a:ea typeface="微软雅黑" panose="020B0503020204020204" pitchFamily="34" charset="-122"/>
                </a:rPr>
                <a:t>非</a:t>
              </a:r>
              <a:r>
                <a:rPr lang="en-US" altLang="zh-CN" sz="1200" b="1" dirty="0">
                  <a:solidFill>
                    <a:srgbClr val="002060"/>
                  </a:solidFill>
                  <a:latin typeface="微软雅黑" panose="020B0503020204020204" pitchFamily="34" charset="-122"/>
                  <a:ea typeface="微软雅黑" panose="020B0503020204020204" pitchFamily="34" charset="-122"/>
                </a:rPr>
                <a:t>ST</a:t>
              </a:r>
              <a:r>
                <a:rPr lang="zh-CN" altLang="en-US" sz="1200" b="1" dirty="0">
                  <a:solidFill>
                    <a:srgbClr val="002060"/>
                  </a:solidFill>
                  <a:latin typeface="微软雅黑" panose="020B0503020204020204" pitchFamily="34" charset="-122"/>
                  <a:ea typeface="微软雅黑" panose="020B0503020204020204" pitchFamily="34" charset="-122"/>
                </a:rPr>
                <a:t>段抬高急性冠脉综合征</a:t>
              </a:r>
            </a:p>
          </p:txBody>
        </p:sp>
      </p:grpSp>
      <p:grpSp>
        <p:nvGrpSpPr>
          <p:cNvPr id="27" name="组合 26">
            <a:extLst>
              <a:ext uri="{FF2B5EF4-FFF2-40B4-BE49-F238E27FC236}">
                <a16:creationId xmlns:a16="http://schemas.microsoft.com/office/drawing/2014/main" id="{608D53AD-A7E3-C990-1343-475179F84FCF}"/>
              </a:ext>
            </a:extLst>
          </p:cNvPr>
          <p:cNvGrpSpPr/>
          <p:nvPr/>
        </p:nvGrpSpPr>
        <p:grpSpPr>
          <a:xfrm>
            <a:off x="5572975" y="4891481"/>
            <a:ext cx="930013" cy="829339"/>
            <a:chOff x="6389916" y="5184613"/>
            <a:chExt cx="1711341" cy="419048"/>
          </a:xfrm>
        </p:grpSpPr>
        <p:sp>
          <p:nvSpPr>
            <p:cNvPr id="28" name="矩形: 圆角 27">
              <a:extLst>
                <a:ext uri="{FF2B5EF4-FFF2-40B4-BE49-F238E27FC236}">
                  <a16:creationId xmlns:a16="http://schemas.microsoft.com/office/drawing/2014/main" id="{98BB0D66-563C-9852-CDCD-380D2E455D4B}"/>
                </a:ext>
              </a:extLst>
            </p:cNvPr>
            <p:cNvSpPr/>
            <p:nvPr/>
          </p:nvSpPr>
          <p:spPr>
            <a:xfrm>
              <a:off x="6389916" y="5184613"/>
              <a:ext cx="1711341" cy="419048"/>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FAABE01C-9520-5D8B-903B-0867C7A4B7DD}"/>
                </a:ext>
              </a:extLst>
            </p:cNvPr>
            <p:cNvSpPr txBox="1"/>
            <p:nvPr/>
          </p:nvSpPr>
          <p:spPr>
            <a:xfrm>
              <a:off x="6470629" y="5232272"/>
              <a:ext cx="1630628" cy="326578"/>
            </a:xfrm>
            <a:prstGeom prst="rect">
              <a:avLst/>
            </a:prstGeom>
            <a:noFill/>
          </p:spPr>
          <p:txBody>
            <a:bodyPr wrap="square" rtlCol="0">
              <a:spAutoFit/>
            </a:bodyPr>
            <a:lstStyle/>
            <a:p>
              <a:pPr algn="ctr" eaLnBrk="0" fontAlgn="base" hangingPunct="0">
                <a:spcBef>
                  <a:spcPct val="0"/>
                </a:spcBef>
                <a:spcAft>
                  <a:spcPct val="0"/>
                </a:spcAft>
                <a:defRPr/>
              </a:pPr>
              <a:r>
                <a:rPr lang="en-US" altLang="zh-CN" sz="1200" b="1" dirty="0">
                  <a:solidFill>
                    <a:srgbClr val="002060"/>
                  </a:solidFill>
                  <a:latin typeface="微软雅黑" panose="020B0503020204020204" pitchFamily="34" charset="-122"/>
                  <a:ea typeface="微软雅黑" panose="020B0503020204020204" pitchFamily="34" charset="-122"/>
                </a:rPr>
                <a:t>ST</a:t>
              </a:r>
              <a:r>
                <a:rPr lang="zh-CN" altLang="en-US" sz="1200" b="1" dirty="0">
                  <a:solidFill>
                    <a:srgbClr val="002060"/>
                  </a:solidFill>
                  <a:latin typeface="微软雅黑" panose="020B0503020204020204" pitchFamily="34" charset="-122"/>
                  <a:ea typeface="微软雅黑" panose="020B0503020204020204" pitchFamily="34" charset="-122"/>
                </a:rPr>
                <a:t>段抬高的急性心肌梗死</a:t>
              </a:r>
            </a:p>
          </p:txBody>
        </p:sp>
      </p:grpSp>
      <p:sp>
        <p:nvSpPr>
          <p:cNvPr id="30" name="文本框 29">
            <a:extLst>
              <a:ext uri="{FF2B5EF4-FFF2-40B4-BE49-F238E27FC236}">
                <a16:creationId xmlns:a16="http://schemas.microsoft.com/office/drawing/2014/main" id="{9ABFE6F8-5AF6-2390-232C-0CF96FFADA66}"/>
              </a:ext>
            </a:extLst>
          </p:cNvPr>
          <p:cNvSpPr txBox="1"/>
          <p:nvPr/>
        </p:nvSpPr>
        <p:spPr>
          <a:xfrm>
            <a:off x="6714359" y="2129764"/>
            <a:ext cx="4471257" cy="910890"/>
          </a:xfrm>
          <a:prstGeom prst="rect">
            <a:avLst/>
          </a:prstGeom>
          <a:noFill/>
          <a:ln w="12700">
            <a:solidFill>
              <a:srgbClr val="0070C0"/>
            </a:solidFill>
            <a:prstDash val="sysDot"/>
          </a:ln>
        </p:spPr>
        <p:txBody>
          <a:bodyPr wrap="square" rtlCol="0">
            <a:spAutoFit/>
          </a:bodyPr>
          <a:lstStyle/>
          <a:p>
            <a:pPr>
              <a:lnSpc>
                <a:spcPts val="2200"/>
              </a:lnSpc>
            </a:pPr>
            <a:r>
              <a:rPr lang="en-US" altLang="zh-CN" sz="1400" b="1" dirty="0">
                <a:solidFill>
                  <a:srgbClr val="C00000"/>
                </a:solidFill>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a:t>
            </a:r>
            <a:r>
              <a:rPr lang="en-US" altLang="zh-CN" sz="1400" b="1" dirty="0">
                <a:solidFill>
                  <a:srgbClr val="C00000"/>
                </a:solidFill>
                <a:latin typeface="微软雅黑" panose="020B0503020204020204" pitchFamily="34" charset="-122"/>
                <a:ea typeface="微软雅黑" panose="020B0503020204020204" pitchFamily="34" charset="-122"/>
              </a:rPr>
              <a:t>RAS</a:t>
            </a:r>
            <a:r>
              <a:rPr lang="zh-CN" altLang="en-US" sz="1400" b="1" dirty="0">
                <a:solidFill>
                  <a:srgbClr val="C00000"/>
                </a:solidFill>
                <a:latin typeface="微软雅黑" panose="020B0503020204020204" pitchFamily="34" charset="-122"/>
                <a:ea typeface="微软雅黑" panose="020B0503020204020204" pitchFamily="34" charset="-122"/>
              </a:rPr>
              <a:t>抑制剂</a:t>
            </a:r>
            <a:r>
              <a:rPr lang="zh-CN" altLang="en-US" sz="1400" dirty="0">
                <a:latin typeface="微软雅黑" panose="020B0503020204020204" pitchFamily="34" charset="-122"/>
                <a:ea typeface="微软雅黑" panose="020B0503020204020204" pitchFamily="34" charset="-122"/>
              </a:rPr>
              <a:t>、</a:t>
            </a:r>
            <a:r>
              <a:rPr lang="en-US" altLang="zh-CN" sz="1400" b="1" dirty="0">
                <a:solidFill>
                  <a:srgbClr val="C00000"/>
                </a:solidFill>
                <a:latin typeface="微软雅黑" panose="020B0503020204020204" pitchFamily="34" charset="-122"/>
                <a:ea typeface="微软雅黑" panose="020B0503020204020204" pitchFamily="34" charset="-122"/>
              </a:rPr>
              <a:t>β</a:t>
            </a:r>
            <a:r>
              <a:rPr lang="zh-CN" altLang="en-US" sz="1400" b="1" dirty="0">
                <a:solidFill>
                  <a:srgbClr val="C00000"/>
                </a:solidFill>
                <a:latin typeface="微软雅黑" panose="020B0503020204020204" pitchFamily="34" charset="-122"/>
                <a:ea typeface="微软雅黑" panose="020B0503020204020204" pitchFamily="34" charset="-122"/>
              </a:rPr>
              <a:t>受体阻滞剂</a:t>
            </a:r>
            <a:r>
              <a:rPr lang="zh-CN" altLang="en-US" sz="1400" dirty="0">
                <a:latin typeface="微软雅黑" panose="020B0503020204020204" pitchFamily="34" charset="-122"/>
                <a:ea typeface="微软雅黑" panose="020B0503020204020204" pitchFamily="34" charset="-122"/>
              </a:rPr>
              <a:t>均有充分的证据可以应用，其中，</a:t>
            </a:r>
            <a:r>
              <a:rPr lang="en-US" altLang="zh-CN" sz="1400" dirty="0">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还可以降低心肌氧耗量，减少心绞痛发作。</a:t>
            </a:r>
          </a:p>
        </p:txBody>
      </p:sp>
      <p:sp>
        <p:nvSpPr>
          <p:cNvPr id="31" name="文本框 30">
            <a:extLst>
              <a:ext uri="{FF2B5EF4-FFF2-40B4-BE49-F238E27FC236}">
                <a16:creationId xmlns:a16="http://schemas.microsoft.com/office/drawing/2014/main" id="{11FDB0C9-1B43-F860-7CC6-346EC6FF17DE}"/>
              </a:ext>
            </a:extLst>
          </p:cNvPr>
          <p:cNvSpPr txBox="1"/>
          <p:nvPr/>
        </p:nvSpPr>
        <p:spPr>
          <a:xfrm>
            <a:off x="6714359" y="3490235"/>
            <a:ext cx="4471257" cy="628762"/>
          </a:xfrm>
          <a:prstGeom prst="rect">
            <a:avLst/>
          </a:prstGeom>
          <a:noFill/>
          <a:ln w="12700">
            <a:solidFill>
              <a:srgbClr val="0070C0"/>
            </a:solidFill>
            <a:prstDash val="sysDot"/>
          </a:ln>
        </p:spPr>
        <p:txBody>
          <a:bodyPr wrap="square" rtlCol="0">
            <a:spAutoFit/>
          </a:bodyPr>
          <a:lstStyle/>
          <a:p>
            <a:pPr>
              <a:lnSpc>
                <a:spcPts val="2200"/>
              </a:lnSpc>
            </a:pPr>
            <a:r>
              <a:rPr lang="zh-CN" altLang="en-US" sz="1400" dirty="0">
                <a:latin typeface="微软雅黑" panose="020B0503020204020204" pitchFamily="34" charset="-122"/>
                <a:ea typeface="微软雅黑" panose="020B0503020204020204" pitchFamily="34" charset="-122"/>
              </a:rPr>
              <a:t>以</a:t>
            </a:r>
            <a:r>
              <a:rPr lang="en-US" altLang="zh-CN" sz="1400" b="1" dirty="0">
                <a:solidFill>
                  <a:srgbClr val="C00000"/>
                </a:solidFill>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a:t>
            </a:r>
            <a:r>
              <a:rPr lang="en-US" altLang="zh-CN" sz="1400" b="1" dirty="0">
                <a:solidFill>
                  <a:srgbClr val="C00000"/>
                </a:solidFill>
                <a:latin typeface="微软雅黑" panose="020B0503020204020204" pitchFamily="34" charset="-122"/>
                <a:ea typeface="微软雅黑" panose="020B0503020204020204" pitchFamily="34" charset="-122"/>
              </a:rPr>
              <a:t>β</a:t>
            </a:r>
            <a:r>
              <a:rPr lang="zh-CN" altLang="en-US" sz="1400" b="1" dirty="0">
                <a:solidFill>
                  <a:srgbClr val="C00000"/>
                </a:solidFill>
                <a:latin typeface="微软雅黑" panose="020B0503020204020204" pitchFamily="34" charset="-122"/>
                <a:ea typeface="微软雅黑" panose="020B0503020204020204" pitchFamily="34" charset="-122"/>
              </a:rPr>
              <a:t>受体阻滞剂</a:t>
            </a:r>
            <a:r>
              <a:rPr lang="zh-CN" altLang="en-US" sz="1400" dirty="0">
                <a:latin typeface="微软雅黑" panose="020B0503020204020204" pitchFamily="34" charset="-122"/>
                <a:ea typeface="微软雅黑" panose="020B0503020204020204" pitchFamily="34" charset="-122"/>
              </a:rPr>
              <a:t>作为首选，血压控制不理想，可联合使用</a:t>
            </a:r>
            <a:r>
              <a:rPr lang="en-US" altLang="zh-CN" sz="1400" dirty="0">
                <a:latin typeface="微软雅黑" panose="020B0503020204020204" pitchFamily="34" charset="-122"/>
                <a:ea typeface="微软雅黑" panose="020B0503020204020204" pitchFamily="34" charset="-122"/>
              </a:rPr>
              <a:t>RAS</a:t>
            </a:r>
            <a:r>
              <a:rPr lang="zh-CN" altLang="en-US" sz="1400" dirty="0">
                <a:latin typeface="微软雅黑" panose="020B0503020204020204" pitchFamily="34" charset="-122"/>
                <a:ea typeface="微软雅黑" panose="020B0503020204020204" pitchFamily="34" charset="-122"/>
              </a:rPr>
              <a:t>抑制剂以及利尿剂。</a:t>
            </a:r>
          </a:p>
        </p:txBody>
      </p:sp>
      <p:sp>
        <p:nvSpPr>
          <p:cNvPr id="32" name="文本框 31">
            <a:extLst>
              <a:ext uri="{FF2B5EF4-FFF2-40B4-BE49-F238E27FC236}">
                <a16:creationId xmlns:a16="http://schemas.microsoft.com/office/drawing/2014/main" id="{C49E84A8-2942-53A1-50B9-FEEFF987F6D5}"/>
              </a:ext>
            </a:extLst>
          </p:cNvPr>
          <p:cNvSpPr txBox="1"/>
          <p:nvPr/>
        </p:nvSpPr>
        <p:spPr>
          <a:xfrm>
            <a:off x="6714359" y="4568578"/>
            <a:ext cx="4471257" cy="1475147"/>
          </a:xfrm>
          <a:prstGeom prst="rect">
            <a:avLst/>
          </a:prstGeom>
          <a:noFill/>
          <a:ln w="12700">
            <a:solidFill>
              <a:srgbClr val="0070C0"/>
            </a:solidFill>
            <a:prstDash val="sysDot"/>
          </a:ln>
        </p:spPr>
        <p:txBody>
          <a:bodyPr wrap="square" rtlCol="0">
            <a:spAutoFit/>
          </a:bodyPr>
          <a:lstStyle/>
          <a:p>
            <a:pPr>
              <a:lnSpc>
                <a:spcPts val="2200"/>
              </a:lnSpc>
            </a:pPr>
            <a:r>
              <a:rPr lang="en-US" altLang="zh-CN" sz="1400" b="1" dirty="0">
                <a:solidFill>
                  <a:srgbClr val="C00000"/>
                </a:solidFill>
                <a:latin typeface="微软雅黑" panose="020B0503020204020204" pitchFamily="34" charset="-122"/>
                <a:ea typeface="微软雅黑" panose="020B0503020204020204" pitchFamily="34" charset="-122"/>
              </a:rPr>
              <a:t>β</a:t>
            </a:r>
            <a:r>
              <a:rPr lang="zh-CN" altLang="en-US" sz="1400" b="1" dirty="0">
                <a:solidFill>
                  <a:srgbClr val="C00000"/>
                </a:solidFill>
                <a:latin typeface="微软雅黑" panose="020B0503020204020204" pitchFamily="34" charset="-122"/>
                <a:ea typeface="微软雅黑" panose="020B0503020204020204" pitchFamily="34" charset="-122"/>
              </a:rPr>
              <a:t>受体阻滞剂</a:t>
            </a:r>
            <a:r>
              <a:rPr lang="zh-CN" altLang="en-US" sz="1400" dirty="0">
                <a:latin typeface="微软雅黑" panose="020B0503020204020204" pitchFamily="34" charset="-122"/>
                <a:ea typeface="微软雅黑" panose="020B0503020204020204" pitchFamily="34" charset="-122"/>
              </a:rPr>
              <a:t>和</a:t>
            </a:r>
            <a:r>
              <a:rPr lang="en-US" altLang="zh-CN" sz="1400" b="1" dirty="0">
                <a:solidFill>
                  <a:srgbClr val="C00000"/>
                </a:solidFill>
                <a:latin typeface="微软雅黑" panose="020B0503020204020204" pitchFamily="34" charset="-122"/>
                <a:ea typeface="微软雅黑" panose="020B0503020204020204" pitchFamily="34" charset="-122"/>
              </a:rPr>
              <a:t>RAS</a:t>
            </a:r>
            <a:r>
              <a:rPr lang="zh-CN" altLang="en-US" sz="1400" b="1" dirty="0">
                <a:solidFill>
                  <a:srgbClr val="C00000"/>
                </a:solidFill>
                <a:latin typeface="微软雅黑" panose="020B0503020204020204" pitchFamily="34" charset="-122"/>
                <a:ea typeface="微软雅黑" panose="020B0503020204020204" pitchFamily="34" charset="-122"/>
              </a:rPr>
              <a:t>抑制剂</a:t>
            </a:r>
            <a:r>
              <a:rPr lang="zh-CN" altLang="en-US" sz="1400" dirty="0">
                <a:latin typeface="微软雅黑" panose="020B0503020204020204" pitchFamily="34" charset="-122"/>
                <a:ea typeface="微软雅黑" panose="020B0503020204020204" pitchFamily="34" charset="-122"/>
              </a:rPr>
              <a:t>在心肌梗死后长期服用可显著改善远期预后，没有禁忌证者应早期使用。</a:t>
            </a:r>
            <a:endParaRPr lang="en-US" altLang="zh-CN" sz="1400" dirty="0">
              <a:latin typeface="微软雅黑" panose="020B0503020204020204" pitchFamily="34" charset="-122"/>
              <a:ea typeface="微软雅黑" panose="020B0503020204020204" pitchFamily="34" charset="-122"/>
            </a:endParaRPr>
          </a:p>
          <a:p>
            <a:pPr>
              <a:lnSpc>
                <a:spcPts val="2200"/>
              </a:lnSpc>
            </a:pPr>
            <a:r>
              <a:rPr lang="zh-CN" altLang="en-US" sz="1400" dirty="0">
                <a:latin typeface="微软雅黑" panose="020B0503020204020204" pitchFamily="34" charset="-122"/>
                <a:ea typeface="微软雅黑" panose="020B0503020204020204" pitchFamily="34" charset="-122"/>
              </a:rPr>
              <a:t>血压控制不理想时可以联合使用</a:t>
            </a:r>
            <a:r>
              <a:rPr lang="en-US" altLang="zh-CN" sz="1400" b="1" dirty="0">
                <a:solidFill>
                  <a:srgbClr val="C00000"/>
                </a:solidFill>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及</a:t>
            </a:r>
            <a:r>
              <a:rPr lang="zh-CN" altLang="en-US" sz="1400" b="1" dirty="0">
                <a:solidFill>
                  <a:srgbClr val="C00000"/>
                </a:solidFill>
                <a:latin typeface="微软雅黑" panose="020B0503020204020204" pitchFamily="34" charset="-122"/>
                <a:ea typeface="微软雅黑" panose="020B0503020204020204" pitchFamily="34" charset="-122"/>
              </a:rPr>
              <a:t>利尿剂</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a:lnSpc>
                <a:spcPts val="2200"/>
              </a:lnSpc>
            </a:pPr>
            <a:r>
              <a:rPr lang="zh-CN" altLang="en-US" sz="1400" dirty="0">
                <a:latin typeface="微软雅黑" panose="020B0503020204020204" pitchFamily="34" charset="-122"/>
                <a:ea typeface="微软雅黑" panose="020B0503020204020204" pitchFamily="34" charset="-122"/>
              </a:rPr>
              <a:t>如果患者合并</a:t>
            </a:r>
            <a:r>
              <a:rPr lang="en-US" altLang="zh-CN" sz="1400" dirty="0">
                <a:latin typeface="微软雅黑" panose="020B0503020204020204" pitchFamily="34" charset="-122"/>
                <a:ea typeface="微软雅黑" panose="020B0503020204020204" pitchFamily="34" charset="-122"/>
              </a:rPr>
              <a:t>LVH</a:t>
            </a:r>
            <a:r>
              <a:rPr lang="zh-CN" altLang="en-US" sz="1400" dirty="0">
                <a:latin typeface="微软雅黑" panose="020B0503020204020204" pitchFamily="34" charset="-122"/>
                <a:ea typeface="微软雅黑" panose="020B0503020204020204" pitchFamily="34" charset="-122"/>
              </a:rPr>
              <a:t>和射血分数降低，在</a:t>
            </a:r>
            <a:r>
              <a:rPr lang="en-US" altLang="zh-CN" sz="1400" dirty="0">
                <a:latin typeface="微软雅黑" panose="020B0503020204020204" pitchFamily="34" charset="-122"/>
                <a:ea typeface="微软雅黑" panose="020B0503020204020204" pitchFamily="34" charset="-122"/>
              </a:rPr>
              <a:t>RAS</a:t>
            </a:r>
            <a:r>
              <a:rPr lang="zh-CN" altLang="en-US" sz="1400" dirty="0">
                <a:latin typeface="微软雅黑" panose="020B0503020204020204" pitchFamily="34" charset="-122"/>
                <a:ea typeface="微软雅黑" panose="020B0503020204020204" pitchFamily="34" charset="-122"/>
              </a:rPr>
              <a:t>抑制剂基础上，考虑</a:t>
            </a:r>
            <a:r>
              <a:rPr lang="zh-CN" altLang="en-US" sz="1400" b="1" dirty="0">
                <a:solidFill>
                  <a:srgbClr val="C00000"/>
                </a:solidFill>
                <a:latin typeface="微软雅黑" panose="020B0503020204020204" pitchFamily="34" charset="-122"/>
                <a:ea typeface="微软雅黑" panose="020B0503020204020204" pitchFamily="34" charset="-122"/>
              </a:rPr>
              <a:t>沙库巴曲缬沙坦</a:t>
            </a:r>
            <a:r>
              <a:rPr lang="zh-CN" altLang="en-US" sz="1400" dirty="0">
                <a:latin typeface="微软雅黑" panose="020B0503020204020204" pitchFamily="34" charset="-122"/>
                <a:ea typeface="微软雅黑" panose="020B0503020204020204" pitchFamily="34" charset="-122"/>
              </a:rPr>
              <a:t>，应监测低血压的不良反应。</a:t>
            </a:r>
          </a:p>
        </p:txBody>
      </p:sp>
      <p:sp>
        <p:nvSpPr>
          <p:cNvPr id="33" name="矩形 32">
            <a:extLst>
              <a:ext uri="{FF2B5EF4-FFF2-40B4-BE49-F238E27FC236}">
                <a16:creationId xmlns:a16="http://schemas.microsoft.com/office/drawing/2014/main" id="{C79ACA85-338A-71A0-938E-BD1776E9F022}"/>
              </a:ext>
            </a:extLst>
          </p:cNvPr>
          <p:cNvSpPr/>
          <p:nvPr/>
        </p:nvSpPr>
        <p:spPr>
          <a:xfrm>
            <a:off x="919439" y="130947"/>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高血压合并冠心病的降压目标和药物选择</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841065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82D95D-B269-83C8-530C-A07FFD6A75FC}"/>
              </a:ext>
            </a:extLst>
          </p:cNvPr>
          <p:cNvSpPr/>
          <p:nvPr/>
        </p:nvSpPr>
        <p:spPr>
          <a:xfrm>
            <a:off x="987064" y="2156240"/>
            <a:ext cx="10217871" cy="234628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对于高血压合并心力衰竭患者，推荐的降压治疗目标为</a:t>
            </a:r>
            <a:r>
              <a:rPr lang="en-US" altLang="zh-CN" sz="2000" b="1" dirty="0">
                <a:solidFill>
                  <a:srgbClr val="C00000"/>
                </a:solidFill>
                <a:latin typeface="Microsoft YaHei" panose="020B0503020204020204" pitchFamily="34" charset="-122"/>
                <a:ea typeface="Microsoft YaHei" panose="020B0503020204020204" pitchFamily="34" charset="-122"/>
              </a:rPr>
              <a:t>&lt;130/80mmHg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高血压</a:t>
            </a:r>
            <a:r>
              <a:rPr lang="zh-CN" altLang="en-US" sz="2000" b="1" dirty="0">
                <a:solidFill>
                  <a:srgbClr val="C00000"/>
                </a:solidFill>
                <a:latin typeface="Microsoft YaHei" panose="020B0503020204020204" pitchFamily="34" charset="-122"/>
                <a:ea typeface="Microsoft YaHei" panose="020B0503020204020204" pitchFamily="34" charset="-122"/>
              </a:rPr>
              <a:t>合并</a:t>
            </a:r>
            <a:r>
              <a:rPr lang="en-US" altLang="zh-CN" sz="2000" b="1" dirty="0" err="1">
                <a:solidFill>
                  <a:srgbClr val="C00000"/>
                </a:solidFill>
                <a:latin typeface="Microsoft YaHei" panose="020B0503020204020204" pitchFamily="34" charset="-122"/>
                <a:ea typeface="Microsoft YaHei" panose="020B0503020204020204" pitchFamily="34" charset="-122"/>
              </a:rPr>
              <a:t>HFrEF</a:t>
            </a:r>
            <a:r>
              <a:rPr lang="zh-CN" altLang="en-US" sz="2000" b="1" dirty="0">
                <a:solidFill>
                  <a:srgbClr val="C00000"/>
                </a:solidFill>
                <a:latin typeface="Microsoft YaHei" panose="020B0503020204020204" pitchFamily="34" charset="-122"/>
                <a:ea typeface="Microsoft YaHei" panose="020B0503020204020204" pitchFamily="34" charset="-122"/>
              </a:rPr>
              <a:t>患者</a:t>
            </a:r>
            <a:r>
              <a:rPr lang="zh-CN" altLang="en-US" sz="2000" dirty="0">
                <a:solidFill>
                  <a:schemeClr val="tx1"/>
                </a:solidFill>
                <a:latin typeface="Microsoft YaHei" panose="020B0503020204020204" pitchFamily="34" charset="-122"/>
                <a:ea typeface="Microsoft YaHei" panose="020B0503020204020204" pitchFamily="34" charset="-122"/>
              </a:rPr>
              <a:t>，降压治疗首先推荐</a:t>
            </a:r>
            <a:r>
              <a:rPr lang="en-US" altLang="zh-CN" sz="2000" dirty="0">
                <a:solidFill>
                  <a:schemeClr val="tx1"/>
                </a:solidFill>
                <a:latin typeface="Microsoft YaHei" panose="020B0503020204020204" pitchFamily="34" charset="-122"/>
                <a:ea typeface="Microsoft YaHei" panose="020B0503020204020204" pitchFamily="34" charset="-122"/>
              </a:rPr>
              <a:t>ARNI</a:t>
            </a:r>
            <a:r>
              <a:rPr lang="zh-CN" altLang="en-US" sz="2000" dirty="0">
                <a:solidFill>
                  <a:schemeClr val="tx1"/>
                </a:solidFill>
                <a:latin typeface="Microsoft YaHei" panose="020B0503020204020204" pitchFamily="34" charset="-122"/>
                <a:ea typeface="Microsoft YaHei" panose="020B0503020204020204" pitchFamily="34" charset="-122"/>
              </a:rPr>
              <a:t>或</a:t>
            </a:r>
            <a:r>
              <a:rPr lang="en-US" altLang="zh-CN" sz="2000" dirty="0">
                <a:solidFill>
                  <a:schemeClr val="tx1"/>
                </a:solidFill>
                <a:latin typeface="Microsoft YaHei" panose="020B0503020204020204" pitchFamily="34" charset="-122"/>
                <a:ea typeface="Microsoft YaHei" panose="020B0503020204020204" pitchFamily="34" charset="-122"/>
              </a:rPr>
              <a:t>ACEI</a:t>
            </a:r>
            <a:r>
              <a:rPr lang="zh-CN" altLang="en-US" sz="2000" dirty="0">
                <a:solidFill>
                  <a:schemeClr val="tx1"/>
                </a:solidFill>
                <a:latin typeface="Microsoft YaHei" panose="020B0503020204020204" pitchFamily="34" charset="-122"/>
                <a:ea typeface="Microsoft YaHei" panose="020B0503020204020204" pitchFamily="34" charset="-122"/>
              </a:rPr>
              <a:t>（不能耐受者可以使用</a:t>
            </a:r>
            <a:r>
              <a:rPr lang="en-US" altLang="zh-CN" sz="2000" dirty="0">
                <a:solidFill>
                  <a:schemeClr val="tx1"/>
                </a:solidFill>
                <a:latin typeface="Microsoft YaHei" panose="020B0503020204020204" pitchFamily="34" charset="-122"/>
                <a:ea typeface="Microsoft YaHei" panose="020B0503020204020204" pitchFamily="34" charset="-122"/>
              </a:rPr>
              <a:t>ARB</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β</a:t>
            </a:r>
            <a:r>
              <a:rPr lang="zh-CN" altLang="en-US" sz="2000" dirty="0">
                <a:solidFill>
                  <a:schemeClr val="tx1"/>
                </a:solidFill>
                <a:latin typeface="Microsoft YaHei" panose="020B0503020204020204" pitchFamily="34" charset="-122"/>
                <a:ea typeface="Microsoft YaHei" panose="020B0503020204020204" pitchFamily="34" charset="-122"/>
              </a:rPr>
              <a:t>受体阻滞剂、</a:t>
            </a:r>
            <a:r>
              <a:rPr lang="en-US" altLang="zh-CN" sz="2000" dirty="0">
                <a:solidFill>
                  <a:schemeClr val="tx1"/>
                </a:solidFill>
                <a:latin typeface="Microsoft YaHei" panose="020B0503020204020204" pitchFamily="34" charset="-122"/>
                <a:ea typeface="Microsoft YaHei" panose="020B0503020204020204" pitchFamily="34" charset="-122"/>
              </a:rPr>
              <a:t>MRA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SGLT2i</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r>
              <a:rPr lang="zh-CN" altLang="en-US" sz="2000" dirty="0">
                <a:solidFill>
                  <a:schemeClr val="tx1"/>
                </a:solidFill>
                <a:latin typeface="Microsoft YaHei" panose="020B0503020204020204" pitchFamily="34" charset="-122"/>
                <a:ea typeface="Microsoft YaHei" panose="020B0503020204020204" pitchFamily="34" charset="-122"/>
              </a:rPr>
              <a:t>），及袢利尿剂（</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B</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高血压</a:t>
            </a:r>
            <a:r>
              <a:rPr lang="zh-CN" altLang="en-US" sz="2000" b="1" dirty="0">
                <a:solidFill>
                  <a:srgbClr val="C00000"/>
                </a:solidFill>
                <a:latin typeface="Microsoft YaHei" panose="020B0503020204020204" pitchFamily="34" charset="-122"/>
                <a:ea typeface="Microsoft YaHei" panose="020B0503020204020204" pitchFamily="34" charset="-122"/>
              </a:rPr>
              <a:t>合并</a:t>
            </a:r>
            <a:r>
              <a:rPr lang="en-US" altLang="zh-CN" sz="2000" b="1" dirty="0">
                <a:solidFill>
                  <a:srgbClr val="C00000"/>
                </a:solidFill>
                <a:latin typeface="Microsoft YaHei" panose="020B0503020204020204" pitchFamily="34" charset="-122"/>
                <a:ea typeface="Microsoft YaHei" panose="020B0503020204020204" pitchFamily="34" charset="-122"/>
              </a:rPr>
              <a:t>HFpEF</a:t>
            </a:r>
            <a:r>
              <a:rPr lang="zh-CN" altLang="en-US" sz="2000" b="1" dirty="0">
                <a:solidFill>
                  <a:srgbClr val="C00000"/>
                </a:solidFill>
                <a:latin typeface="Microsoft YaHei" panose="020B0503020204020204" pitchFamily="34" charset="-122"/>
                <a:ea typeface="Microsoft YaHei" panose="020B0503020204020204" pitchFamily="34" charset="-122"/>
              </a:rPr>
              <a:t>患者</a:t>
            </a:r>
            <a:r>
              <a:rPr lang="zh-CN" altLang="en-US" sz="2000" dirty="0">
                <a:solidFill>
                  <a:schemeClr val="tx1"/>
                </a:solidFill>
                <a:latin typeface="Microsoft YaHei" panose="020B0503020204020204" pitchFamily="34" charset="-122"/>
                <a:ea typeface="Microsoft YaHei" panose="020B0503020204020204" pitchFamily="34" charset="-122"/>
              </a:rPr>
              <a:t>，降压治疗首先推荐</a:t>
            </a:r>
            <a:r>
              <a:rPr lang="en-US" altLang="zh-CN" sz="2000" dirty="0">
                <a:solidFill>
                  <a:schemeClr val="tx1"/>
                </a:solidFill>
                <a:latin typeface="Microsoft YaHei" panose="020B0503020204020204" pitchFamily="34" charset="-122"/>
                <a:ea typeface="Microsoft YaHei" panose="020B0503020204020204" pitchFamily="34" charset="-122"/>
              </a:rPr>
              <a:t>SGLT2i</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r>
              <a:rPr lang="zh-CN" altLang="en-US" sz="2000" dirty="0">
                <a:solidFill>
                  <a:schemeClr val="tx1"/>
                </a:solidFill>
                <a:latin typeface="Microsoft YaHei" panose="020B0503020204020204" pitchFamily="34" charset="-122"/>
                <a:ea typeface="Microsoft YaHei" panose="020B0503020204020204" pitchFamily="34" charset="-122"/>
              </a:rPr>
              <a:t>）、利尿剂（</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ARNI</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B</a:t>
            </a:r>
            <a:r>
              <a:rPr lang="zh-CN" altLang="en-US" sz="2000" dirty="0">
                <a:solidFill>
                  <a:schemeClr val="tx1"/>
                </a:solidFill>
                <a:latin typeface="Microsoft YaHei" panose="020B0503020204020204" pitchFamily="34" charset="-122"/>
                <a:ea typeface="Microsoft YaHei" panose="020B0503020204020204" pitchFamily="34" charset="-122"/>
              </a:rPr>
              <a:t>）或</a:t>
            </a:r>
            <a:r>
              <a:rPr lang="en-US" altLang="zh-CN" sz="2000" dirty="0">
                <a:solidFill>
                  <a:schemeClr val="tx1"/>
                </a:solidFill>
                <a:latin typeface="Microsoft YaHei" panose="020B0503020204020204" pitchFamily="34" charset="-122"/>
                <a:ea typeface="Microsoft YaHei" panose="020B0503020204020204" pitchFamily="34" charset="-122"/>
              </a:rPr>
              <a:t>ARB</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Ⅱb</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B</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MRA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B</a:t>
            </a:r>
            <a:r>
              <a:rPr lang="zh-CN" altLang="en-US" sz="20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4F0DB2E-5873-B1E4-B65E-F441E26B2E3E}"/>
              </a:ext>
            </a:extLst>
          </p:cNvPr>
          <p:cNvSpPr/>
          <p:nvPr/>
        </p:nvSpPr>
        <p:spPr>
          <a:xfrm>
            <a:off x="714802" y="1544357"/>
            <a:ext cx="10762397" cy="3761188"/>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9" name="矩形 8">
            <a:extLst>
              <a:ext uri="{FF2B5EF4-FFF2-40B4-BE49-F238E27FC236}">
                <a16:creationId xmlns:a16="http://schemas.microsoft.com/office/drawing/2014/main" id="{51A33C1F-0D3D-C639-E439-D31801A87702}"/>
              </a:ext>
            </a:extLst>
          </p:cNvPr>
          <p:cNvSpPr/>
          <p:nvPr/>
        </p:nvSpPr>
        <p:spPr>
          <a:xfrm>
            <a:off x="422239" y="369342"/>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8D    </a:t>
            </a:r>
            <a:r>
              <a:rPr lang="zh-CN" altLang="en-US" sz="3200" b="1" dirty="0">
                <a:solidFill>
                  <a:srgbClr val="004582"/>
                </a:solidFill>
                <a:latin typeface="Microsoft YaHei" panose="020B0503020204020204" pitchFamily="34" charset="-122"/>
                <a:ea typeface="Microsoft YaHei" panose="020B0503020204020204" pitchFamily="34" charset="-122"/>
              </a:rPr>
              <a:t>高血压合并心力衰竭</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631543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0A63C064-4223-D758-C4E0-38D2BC32E21D}"/>
              </a:ext>
            </a:extLst>
          </p:cNvPr>
          <p:cNvSpPr/>
          <p:nvPr/>
        </p:nvSpPr>
        <p:spPr>
          <a:xfrm>
            <a:off x="974069" y="173246"/>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高血压合并心力衰竭的降压目标</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grpSp>
        <p:nvGrpSpPr>
          <p:cNvPr id="31" name="组合 30">
            <a:extLst>
              <a:ext uri="{FF2B5EF4-FFF2-40B4-BE49-F238E27FC236}">
                <a16:creationId xmlns:a16="http://schemas.microsoft.com/office/drawing/2014/main" id="{EF44FFD9-2F34-8513-7368-FAD4A0E1DE29}"/>
              </a:ext>
            </a:extLst>
          </p:cNvPr>
          <p:cNvGrpSpPr/>
          <p:nvPr/>
        </p:nvGrpSpPr>
        <p:grpSpPr>
          <a:xfrm>
            <a:off x="10032591" y="1803489"/>
            <a:ext cx="1694242" cy="2694108"/>
            <a:chOff x="4314179" y="4951383"/>
            <a:chExt cx="3468567" cy="640023"/>
          </a:xfrm>
        </p:grpSpPr>
        <p:sp>
          <p:nvSpPr>
            <p:cNvPr id="32" name="AutoShape 7">
              <a:extLst>
                <a:ext uri="{FF2B5EF4-FFF2-40B4-BE49-F238E27FC236}">
                  <a16:creationId xmlns:a16="http://schemas.microsoft.com/office/drawing/2014/main" id="{BA8E92A3-C9DD-C7D6-3C05-21957FA84922}"/>
                </a:ext>
              </a:extLst>
            </p:cNvPr>
            <p:cNvSpPr>
              <a:spLocks noChangeArrowheads="1"/>
            </p:cNvSpPr>
            <p:nvPr/>
          </p:nvSpPr>
          <p:spPr bwMode="gray">
            <a:xfrm>
              <a:off x="4314179" y="4951383"/>
              <a:ext cx="3468567" cy="640023"/>
            </a:xfrm>
            <a:prstGeom prst="roundRect">
              <a:avLst>
                <a:gd name="adj" fmla="val 10889"/>
              </a:avLst>
            </a:prstGeom>
            <a:solidFill>
              <a:srgbClr val="004582">
                <a:alpha val="40000"/>
              </a:srgbClr>
            </a:solidFill>
            <a:ln w="38100">
              <a:noFill/>
              <a:round/>
              <a:headEnd/>
              <a:tailEnd/>
            </a:ln>
            <a:effectLst/>
          </p:spPr>
          <p:txBody>
            <a:bodyPr wrap="none" anchor="ctr"/>
            <a:lstStyle/>
            <a:p>
              <a:pPr>
                <a:defRPr/>
              </a:pPr>
              <a:endParaRPr lang="zh-CN" altLang="en-US"/>
            </a:p>
          </p:txBody>
        </p:sp>
        <p:sp>
          <p:nvSpPr>
            <p:cNvPr id="33" name="文本框 32">
              <a:extLst>
                <a:ext uri="{FF2B5EF4-FFF2-40B4-BE49-F238E27FC236}">
                  <a16:creationId xmlns:a16="http://schemas.microsoft.com/office/drawing/2014/main" id="{891DDF7E-18EF-7D8F-62E1-A8AAC23CE860}"/>
                </a:ext>
              </a:extLst>
            </p:cNvPr>
            <p:cNvSpPr txBox="1"/>
            <p:nvPr/>
          </p:nvSpPr>
          <p:spPr>
            <a:xfrm>
              <a:off x="4403614" y="5081406"/>
              <a:ext cx="3379132" cy="362552"/>
            </a:xfrm>
            <a:prstGeom prst="rect">
              <a:avLst/>
            </a:prstGeom>
            <a:noFill/>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目前，对于</a:t>
              </a:r>
              <a:r>
                <a:rPr lang="en-US" altLang="zh-CN" sz="1600" b="1" dirty="0" err="1">
                  <a:latin typeface="微软雅黑" panose="020B0503020204020204" pitchFamily="34" charset="-122"/>
                  <a:ea typeface="微软雅黑" panose="020B0503020204020204" pitchFamily="34" charset="-122"/>
                </a:rPr>
                <a:t>HFrEF</a:t>
              </a:r>
              <a:r>
                <a:rPr lang="zh-CN" altLang="en-US" sz="1600" b="1" dirty="0">
                  <a:latin typeface="微软雅黑" panose="020B0503020204020204" pitchFamily="34" charset="-122"/>
                  <a:ea typeface="微软雅黑" panose="020B0503020204020204" pitchFamily="34" charset="-122"/>
                </a:rPr>
                <a:t>和</a:t>
              </a:r>
              <a:r>
                <a:rPr lang="en-US" altLang="zh-CN" sz="1600" b="1" dirty="0">
                  <a:latin typeface="微软雅黑" panose="020B0503020204020204" pitchFamily="34" charset="-122"/>
                  <a:ea typeface="微软雅黑" panose="020B0503020204020204" pitchFamily="34" charset="-122"/>
                </a:rPr>
                <a:t>HFpEF</a:t>
              </a:r>
              <a:r>
                <a:rPr lang="zh-CN" altLang="en-US" sz="1600" b="1" dirty="0">
                  <a:latin typeface="微软雅黑" panose="020B0503020204020204" pitchFamily="34" charset="-122"/>
                  <a:ea typeface="微软雅黑" panose="020B0503020204020204" pitchFamily="34" charset="-122"/>
                </a:rPr>
                <a:t>患者的降压目标</a:t>
              </a:r>
              <a:r>
                <a:rPr lang="zh-CN" altLang="en-US" sz="1600" b="1" dirty="0">
                  <a:solidFill>
                    <a:srgbClr val="C00000"/>
                  </a:solidFill>
                  <a:latin typeface="微软雅黑" panose="020B0503020204020204" pitchFamily="34" charset="-122"/>
                  <a:ea typeface="微软雅黑" panose="020B0503020204020204" pitchFamily="34" charset="-122"/>
                </a:rPr>
                <a:t>低限尚不明确</a:t>
              </a:r>
              <a:endParaRPr lang="zh-CN" altLang="en-US" sz="1600" b="1" dirty="0">
                <a:latin typeface="微软雅黑" panose="020B0503020204020204" pitchFamily="34" charset="-122"/>
                <a:ea typeface="微软雅黑" panose="020B0503020204020204" pitchFamily="34" charset="-122"/>
              </a:endParaRPr>
            </a:p>
          </p:txBody>
        </p:sp>
      </p:grpSp>
      <p:grpSp>
        <p:nvGrpSpPr>
          <p:cNvPr id="48" name="组合 47">
            <a:extLst>
              <a:ext uri="{FF2B5EF4-FFF2-40B4-BE49-F238E27FC236}">
                <a16:creationId xmlns:a16="http://schemas.microsoft.com/office/drawing/2014/main" id="{C7C3B3DF-B91A-E492-E3D5-7024E6A0A0B9}"/>
              </a:ext>
            </a:extLst>
          </p:cNvPr>
          <p:cNvGrpSpPr/>
          <p:nvPr/>
        </p:nvGrpSpPr>
        <p:grpSpPr>
          <a:xfrm>
            <a:off x="1314359" y="1803489"/>
            <a:ext cx="8619435" cy="4059052"/>
            <a:chOff x="2322451" y="3205748"/>
            <a:chExt cx="7561522" cy="3251021"/>
          </a:xfrm>
        </p:grpSpPr>
        <p:sp>
          <p:nvSpPr>
            <p:cNvPr id="18" name="文本框 17">
              <a:extLst>
                <a:ext uri="{FF2B5EF4-FFF2-40B4-BE49-F238E27FC236}">
                  <a16:creationId xmlns:a16="http://schemas.microsoft.com/office/drawing/2014/main" id="{11DCEFEB-81A4-E8DD-36BE-731E478B2E8A}"/>
                </a:ext>
              </a:extLst>
            </p:cNvPr>
            <p:cNvSpPr txBox="1"/>
            <p:nvPr/>
          </p:nvSpPr>
          <p:spPr>
            <a:xfrm>
              <a:off x="2374445" y="5367330"/>
              <a:ext cx="1372492" cy="405627"/>
            </a:xfrm>
            <a:prstGeom prst="rect">
              <a:avLst/>
            </a:prstGeom>
            <a:noFill/>
          </p:spPr>
          <p:txBody>
            <a:bodyPr wrap="non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心力衰竭</a:t>
              </a:r>
              <a:r>
                <a:rPr lang="en-US" altLang="zh-CN" sz="1600" b="1" dirty="0">
                  <a:solidFill>
                    <a:schemeClr val="bg1"/>
                  </a:solidFill>
                  <a:latin typeface="微软雅黑" panose="020B0503020204020204" pitchFamily="34" charset="-122"/>
                  <a:ea typeface="微软雅黑" panose="020B0503020204020204" pitchFamily="34" charset="-122"/>
                </a:rPr>
                <a:t>D</a:t>
              </a:r>
              <a:r>
                <a:rPr lang="zh-CN" altLang="en-US" sz="1600" b="1" dirty="0">
                  <a:solidFill>
                    <a:schemeClr val="bg1"/>
                  </a:solidFill>
                  <a:latin typeface="微软雅黑" panose="020B0503020204020204" pitchFamily="34" charset="-122"/>
                  <a:ea typeface="微软雅黑" panose="020B0503020204020204" pitchFamily="34" charset="-122"/>
                </a:rPr>
                <a:t>期</a:t>
              </a:r>
            </a:p>
          </p:txBody>
        </p:sp>
        <p:grpSp>
          <p:nvGrpSpPr>
            <p:cNvPr id="34" name="组合 33">
              <a:extLst>
                <a:ext uri="{FF2B5EF4-FFF2-40B4-BE49-F238E27FC236}">
                  <a16:creationId xmlns:a16="http://schemas.microsoft.com/office/drawing/2014/main" id="{96AFCE49-D224-81F6-6B20-0A9D088E9429}"/>
                </a:ext>
              </a:extLst>
            </p:cNvPr>
            <p:cNvGrpSpPr/>
            <p:nvPr/>
          </p:nvGrpSpPr>
          <p:grpSpPr>
            <a:xfrm>
              <a:off x="2410723" y="3205748"/>
              <a:ext cx="7473250" cy="3251021"/>
              <a:chOff x="691924" y="3088476"/>
              <a:chExt cx="7473250" cy="2346852"/>
            </a:xfrm>
          </p:grpSpPr>
          <p:sp>
            <p:nvSpPr>
              <p:cNvPr id="35" name="AutoShape 7">
                <a:extLst>
                  <a:ext uri="{FF2B5EF4-FFF2-40B4-BE49-F238E27FC236}">
                    <a16:creationId xmlns:a16="http://schemas.microsoft.com/office/drawing/2014/main" id="{816BC015-2A67-5394-D45E-60980E22B086}"/>
                  </a:ext>
                </a:extLst>
              </p:cNvPr>
              <p:cNvSpPr>
                <a:spLocks noChangeArrowheads="1"/>
              </p:cNvSpPr>
              <p:nvPr/>
            </p:nvSpPr>
            <p:spPr bwMode="gray">
              <a:xfrm>
                <a:off x="1985795" y="3869436"/>
                <a:ext cx="6163156" cy="756646"/>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36" name="AutoShape 7">
                <a:extLst>
                  <a:ext uri="{FF2B5EF4-FFF2-40B4-BE49-F238E27FC236}">
                    <a16:creationId xmlns:a16="http://schemas.microsoft.com/office/drawing/2014/main" id="{0A0E9ABE-C272-58C4-4DC2-197B9CAC2E68}"/>
                  </a:ext>
                </a:extLst>
              </p:cNvPr>
              <p:cNvSpPr>
                <a:spLocks noChangeArrowheads="1"/>
              </p:cNvSpPr>
              <p:nvPr/>
            </p:nvSpPr>
            <p:spPr bwMode="gray">
              <a:xfrm>
                <a:off x="2002018" y="3091209"/>
                <a:ext cx="6163156" cy="689877"/>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37" name="矩形 36">
                <a:extLst>
                  <a:ext uri="{FF2B5EF4-FFF2-40B4-BE49-F238E27FC236}">
                    <a16:creationId xmlns:a16="http://schemas.microsoft.com/office/drawing/2014/main" id="{22D06AB5-53B8-5F2A-F03E-20962DB4F196}"/>
                  </a:ext>
                </a:extLst>
              </p:cNvPr>
              <p:cNvSpPr/>
              <p:nvPr/>
            </p:nvSpPr>
            <p:spPr>
              <a:xfrm>
                <a:off x="694585" y="3088476"/>
                <a:ext cx="1251989" cy="689877"/>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4F973638-51A9-5AB4-D834-A244CE032311}"/>
                  </a:ext>
                </a:extLst>
              </p:cNvPr>
              <p:cNvSpPr txBox="1"/>
              <p:nvPr/>
            </p:nvSpPr>
            <p:spPr>
              <a:xfrm>
                <a:off x="843819" y="3302242"/>
                <a:ext cx="934871" cy="288832"/>
              </a:xfrm>
              <a:prstGeom prst="rect">
                <a:avLst/>
              </a:prstGeom>
              <a:noFill/>
            </p:spPr>
            <p:txBody>
              <a:bodyPr wrap="none" rtlCol="0">
                <a:spAutoFit/>
              </a:bodyPr>
              <a:lstStyle/>
              <a:p>
                <a:pPr algn="ctr"/>
                <a:r>
                  <a:rPr lang="en-US" altLang="zh-CN" sz="2000" b="1" dirty="0" err="1">
                    <a:solidFill>
                      <a:schemeClr val="bg1"/>
                    </a:solidFill>
                    <a:latin typeface="微软雅黑" panose="020B0503020204020204" pitchFamily="34" charset="-122"/>
                    <a:ea typeface="微软雅黑" panose="020B0503020204020204" pitchFamily="34" charset="-122"/>
                  </a:rPr>
                  <a:t>HFrEF</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9" name="文本框 38">
                <a:extLst>
                  <a:ext uri="{FF2B5EF4-FFF2-40B4-BE49-F238E27FC236}">
                    <a16:creationId xmlns:a16="http://schemas.microsoft.com/office/drawing/2014/main" id="{283C4C19-0AD0-A24D-9F37-BDBC80DA64D4}"/>
                  </a:ext>
                </a:extLst>
              </p:cNvPr>
              <p:cNvSpPr txBox="1"/>
              <p:nvPr/>
            </p:nvSpPr>
            <p:spPr>
              <a:xfrm>
                <a:off x="2069480" y="3180803"/>
                <a:ext cx="6028232" cy="526656"/>
              </a:xfrm>
              <a:prstGeom prst="rect">
                <a:avLst/>
              </a:prstGeom>
              <a:noFill/>
            </p:spPr>
            <p:txBody>
              <a:bodyPr wrap="square" rtlCol="0">
                <a:spAutoFit/>
              </a:bodyPr>
              <a:lstStyle/>
              <a:p>
                <a:pPr algn="just">
                  <a:lnSpc>
                    <a:spcPts val="2200"/>
                  </a:lnSpc>
                </a:pPr>
                <a:r>
                  <a:rPr lang="zh-CN" altLang="en-US" sz="1400" b="1" dirty="0">
                    <a:latin typeface="微软雅黑" panose="020B0503020204020204" pitchFamily="34" charset="-122"/>
                    <a:ea typeface="微软雅黑" panose="020B0503020204020204" pitchFamily="34" charset="-122"/>
                  </a:rPr>
                  <a:t>合并</a:t>
                </a:r>
                <a:r>
                  <a:rPr lang="en-US" altLang="zh-CN" sz="1400" b="1" dirty="0" err="1">
                    <a:latin typeface="微软雅黑" panose="020B0503020204020204" pitchFamily="34" charset="-122"/>
                    <a:ea typeface="微软雅黑" panose="020B0503020204020204" pitchFamily="34" charset="-122"/>
                  </a:rPr>
                  <a:t>HFrEF</a:t>
                </a:r>
                <a:r>
                  <a:rPr lang="zh-CN" altLang="en-US" sz="1400" b="1" dirty="0">
                    <a:latin typeface="微软雅黑" panose="020B0503020204020204" pitchFamily="34" charset="-122"/>
                    <a:ea typeface="微软雅黑" panose="020B0503020204020204" pitchFamily="34" charset="-122"/>
                  </a:rPr>
                  <a:t>，推荐的降压目标为</a:t>
                </a:r>
                <a:r>
                  <a:rPr lang="en-US" altLang="zh-CN" sz="1400" b="1" dirty="0">
                    <a:solidFill>
                      <a:srgbClr val="C00000"/>
                    </a:solidFill>
                    <a:latin typeface="微软雅黑" panose="020B0503020204020204" pitchFamily="34" charset="-122"/>
                    <a:ea typeface="微软雅黑" panose="020B0503020204020204" pitchFamily="34" charset="-122"/>
                  </a:rPr>
                  <a:t>&lt;130/80mmHg</a:t>
                </a:r>
                <a:r>
                  <a:rPr lang="zh-CN" altLang="en-US" sz="1400" b="1" dirty="0">
                    <a:latin typeface="微软雅黑" panose="020B0503020204020204" pitchFamily="34" charset="-122"/>
                    <a:ea typeface="微软雅黑" panose="020B0503020204020204" pitchFamily="34" charset="-122"/>
                  </a:rPr>
                  <a:t>；偏低的血压与心血管不良事件之间的关系并不确定，即使血压偏低，也</a:t>
                </a:r>
                <a:r>
                  <a:rPr lang="zh-CN" altLang="en-US" sz="1400" b="1" dirty="0">
                    <a:solidFill>
                      <a:srgbClr val="C00000"/>
                    </a:solidFill>
                    <a:latin typeface="微软雅黑" panose="020B0503020204020204" pitchFamily="34" charset="-122"/>
                    <a:ea typeface="微软雅黑" panose="020B0503020204020204" pitchFamily="34" charset="-122"/>
                  </a:rPr>
                  <a:t>不应妨碍治疗药物的滴定</a:t>
                </a:r>
                <a:r>
                  <a:rPr lang="zh-CN" altLang="en-US" sz="1400" b="1" dirty="0">
                    <a:latin typeface="微软雅黑" panose="020B0503020204020204" pitchFamily="34" charset="-122"/>
                    <a:ea typeface="微软雅黑" panose="020B0503020204020204" pitchFamily="34" charset="-122"/>
                  </a:rPr>
                  <a:t>，除非患者不耐受或发生不良事件。</a:t>
                </a:r>
              </a:p>
            </p:txBody>
          </p:sp>
          <p:sp>
            <p:nvSpPr>
              <p:cNvPr id="40" name="文本框 39">
                <a:extLst>
                  <a:ext uri="{FF2B5EF4-FFF2-40B4-BE49-F238E27FC236}">
                    <a16:creationId xmlns:a16="http://schemas.microsoft.com/office/drawing/2014/main" id="{23080BB4-5BB0-4062-FA74-FFE320DEDD98}"/>
                  </a:ext>
                </a:extLst>
              </p:cNvPr>
              <p:cNvSpPr txBox="1"/>
              <p:nvPr/>
            </p:nvSpPr>
            <p:spPr>
              <a:xfrm>
                <a:off x="4557919" y="5029701"/>
                <a:ext cx="1372492" cy="405627"/>
              </a:xfrm>
              <a:prstGeom prst="rect">
                <a:avLst/>
              </a:prstGeom>
              <a:noFill/>
            </p:spPr>
            <p:txBody>
              <a:bodyPr wrap="non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心力衰竭</a:t>
                </a:r>
                <a:r>
                  <a:rPr lang="en-US" altLang="zh-CN" sz="1600" b="1" dirty="0">
                    <a:solidFill>
                      <a:schemeClr val="bg1"/>
                    </a:solidFill>
                    <a:latin typeface="微软雅黑" panose="020B0503020204020204" pitchFamily="34" charset="-122"/>
                    <a:ea typeface="微软雅黑" panose="020B0503020204020204" pitchFamily="34" charset="-122"/>
                  </a:rPr>
                  <a:t>D</a:t>
                </a:r>
                <a:r>
                  <a:rPr lang="zh-CN" altLang="en-US" sz="1600" b="1" dirty="0">
                    <a:solidFill>
                      <a:schemeClr val="bg1"/>
                    </a:solidFill>
                    <a:latin typeface="微软雅黑" panose="020B0503020204020204" pitchFamily="34" charset="-122"/>
                    <a:ea typeface="微软雅黑" panose="020B0503020204020204" pitchFamily="34" charset="-122"/>
                  </a:rPr>
                  <a:t>期</a:t>
                </a:r>
              </a:p>
            </p:txBody>
          </p:sp>
          <p:sp>
            <p:nvSpPr>
              <p:cNvPr id="41" name="文本框 40">
                <a:extLst>
                  <a:ext uri="{FF2B5EF4-FFF2-40B4-BE49-F238E27FC236}">
                    <a16:creationId xmlns:a16="http://schemas.microsoft.com/office/drawing/2014/main" id="{95303531-6EF5-3BBF-0100-45713EDE9369}"/>
                  </a:ext>
                </a:extLst>
              </p:cNvPr>
              <p:cNvSpPr txBox="1"/>
              <p:nvPr/>
            </p:nvSpPr>
            <p:spPr>
              <a:xfrm>
                <a:off x="2028138" y="3980820"/>
                <a:ext cx="5999451" cy="526656"/>
              </a:xfrm>
              <a:prstGeom prst="rect">
                <a:avLst/>
              </a:prstGeom>
              <a:noFill/>
            </p:spPr>
            <p:txBody>
              <a:bodyPr wrap="square" rtlCol="0">
                <a:spAutoFit/>
              </a:bodyPr>
              <a:lstStyle/>
              <a:p>
                <a:pPr algn="just">
                  <a:lnSpc>
                    <a:spcPts val="2200"/>
                  </a:lnSpc>
                </a:pPr>
                <a:r>
                  <a:rPr lang="zh-CN" altLang="en-US" sz="1400" b="1" dirty="0">
                    <a:latin typeface="微软雅黑" panose="020B0503020204020204" pitchFamily="34" charset="-122"/>
                    <a:ea typeface="微软雅黑" panose="020B0503020204020204" pitchFamily="34" charset="-122"/>
                  </a:rPr>
                  <a:t>合并</a:t>
                </a:r>
                <a:r>
                  <a:rPr lang="en-US" altLang="zh-CN" sz="1400" b="1" dirty="0">
                    <a:latin typeface="微软雅黑" panose="020B0503020204020204" pitchFamily="34" charset="-122"/>
                    <a:ea typeface="微软雅黑" panose="020B0503020204020204" pitchFamily="34" charset="-122"/>
                  </a:rPr>
                  <a:t>HFpEF</a:t>
                </a:r>
                <a:r>
                  <a:rPr lang="zh-CN" altLang="en-US" sz="1400" b="1" dirty="0">
                    <a:latin typeface="微软雅黑" panose="020B0503020204020204" pitchFamily="34" charset="-122"/>
                    <a:ea typeface="微软雅黑" panose="020B0503020204020204" pitchFamily="34" charset="-122"/>
                  </a:rPr>
                  <a:t>，推荐将血压降至</a:t>
                </a:r>
                <a:r>
                  <a:rPr lang="en-US" altLang="zh-CN" sz="1400" b="1" dirty="0">
                    <a:solidFill>
                      <a:srgbClr val="C00000"/>
                    </a:solidFill>
                    <a:latin typeface="微软雅黑" panose="020B0503020204020204" pitchFamily="34" charset="-122"/>
                    <a:ea typeface="微软雅黑" panose="020B0503020204020204" pitchFamily="34" charset="-122"/>
                  </a:rPr>
                  <a:t>&lt;140/90mmHg</a:t>
                </a:r>
                <a:r>
                  <a:rPr lang="zh-CN" altLang="en-US" sz="1400" b="1" dirty="0">
                    <a:latin typeface="微软雅黑" panose="020B0503020204020204" pitchFamily="34" charset="-122"/>
                    <a:ea typeface="微软雅黑" panose="020B0503020204020204" pitchFamily="34" charset="-122"/>
                  </a:rPr>
                  <a:t>，如果能够耐受，可进一步降至</a:t>
                </a:r>
                <a:r>
                  <a:rPr lang="en-US" altLang="zh-CN" sz="1400" b="1" dirty="0">
                    <a:solidFill>
                      <a:srgbClr val="C00000"/>
                    </a:solidFill>
                    <a:latin typeface="微软雅黑" panose="020B0503020204020204" pitchFamily="34" charset="-122"/>
                    <a:ea typeface="微软雅黑" panose="020B0503020204020204" pitchFamily="34" charset="-122"/>
                  </a:rPr>
                  <a:t>&lt;130/80mmHg</a:t>
                </a:r>
                <a:r>
                  <a:rPr lang="zh-CN" altLang="en-US" sz="1400" b="1" dirty="0">
                    <a:latin typeface="微软雅黑" panose="020B0503020204020204" pitchFamily="34" charset="-122"/>
                    <a:ea typeface="微软雅黑" panose="020B0503020204020204" pitchFamily="34" charset="-122"/>
                  </a:rPr>
                  <a:t>，但是，这一推荐目前</a:t>
                </a:r>
                <a:r>
                  <a:rPr lang="zh-CN" altLang="en-US" sz="1400" b="1" dirty="0">
                    <a:solidFill>
                      <a:srgbClr val="C00000"/>
                    </a:solidFill>
                    <a:latin typeface="微软雅黑" panose="020B0503020204020204" pitchFamily="34" charset="-122"/>
                    <a:ea typeface="微软雅黑" panose="020B0503020204020204" pitchFamily="34" charset="-122"/>
                  </a:rPr>
                  <a:t>尚缺乏随机对照试验证据的支持</a:t>
                </a:r>
                <a:r>
                  <a:rPr lang="zh-CN" altLang="en-US" sz="1400" b="1" dirty="0">
                    <a:latin typeface="微软雅黑" panose="020B0503020204020204" pitchFamily="34" charset="-122"/>
                    <a:ea typeface="微软雅黑" panose="020B0503020204020204" pitchFamily="34" charset="-122"/>
                  </a:rPr>
                  <a:t>。尤其是前负荷储备有限的患者，应避免血压过低导致不良预后。</a:t>
                </a:r>
              </a:p>
            </p:txBody>
          </p:sp>
          <p:sp>
            <p:nvSpPr>
              <p:cNvPr id="42" name="矩形 41">
                <a:extLst>
                  <a:ext uri="{FF2B5EF4-FFF2-40B4-BE49-F238E27FC236}">
                    <a16:creationId xmlns:a16="http://schemas.microsoft.com/office/drawing/2014/main" id="{54964EF3-460C-948C-E58D-347D0B3B5B47}"/>
                  </a:ext>
                </a:extLst>
              </p:cNvPr>
              <p:cNvSpPr/>
              <p:nvPr/>
            </p:nvSpPr>
            <p:spPr>
              <a:xfrm>
                <a:off x="691924" y="3873804"/>
                <a:ext cx="1251989" cy="740689"/>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C94227E1-16AE-8163-5770-B88432ED65FD}"/>
                  </a:ext>
                </a:extLst>
              </p:cNvPr>
              <p:cNvSpPr txBox="1"/>
              <p:nvPr/>
            </p:nvSpPr>
            <p:spPr>
              <a:xfrm>
                <a:off x="791202" y="4086435"/>
                <a:ext cx="997389" cy="288832"/>
              </a:xfrm>
              <a:prstGeom prst="rect">
                <a:avLst/>
              </a:prstGeom>
              <a:noFill/>
            </p:spPr>
            <p:txBody>
              <a:bodyPr wrap="non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HFpEF</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44" name="矩形 43">
              <a:extLst>
                <a:ext uri="{FF2B5EF4-FFF2-40B4-BE49-F238E27FC236}">
                  <a16:creationId xmlns:a16="http://schemas.microsoft.com/office/drawing/2014/main" id="{00FC3EC5-1947-23CE-7EC7-A057E0845C74}"/>
                </a:ext>
              </a:extLst>
            </p:cNvPr>
            <p:cNvSpPr/>
            <p:nvPr/>
          </p:nvSpPr>
          <p:spPr>
            <a:xfrm>
              <a:off x="2404060" y="5363543"/>
              <a:ext cx="1251989" cy="1026053"/>
            </a:xfrm>
            <a:prstGeom prst="rect">
              <a:avLst/>
            </a:prstGeom>
            <a:solidFill>
              <a:srgbClr val="00458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45" name="文本框 44">
              <a:extLst>
                <a:ext uri="{FF2B5EF4-FFF2-40B4-BE49-F238E27FC236}">
                  <a16:creationId xmlns:a16="http://schemas.microsoft.com/office/drawing/2014/main" id="{7FA11820-52D4-4BB2-7D76-91B1A7D122DF}"/>
                </a:ext>
              </a:extLst>
            </p:cNvPr>
            <p:cNvSpPr txBox="1"/>
            <p:nvPr/>
          </p:nvSpPr>
          <p:spPr>
            <a:xfrm>
              <a:off x="2322451" y="5717707"/>
              <a:ext cx="1372491" cy="338554"/>
            </a:xfrm>
            <a:prstGeom prst="rect">
              <a:avLst/>
            </a:prstGeom>
            <a:noFill/>
          </p:spPr>
          <p:txBody>
            <a:bodyPr wrap="non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心力衰竭</a:t>
              </a:r>
              <a:r>
                <a:rPr lang="en-US" altLang="zh-CN" sz="1600" b="1" dirty="0">
                  <a:solidFill>
                    <a:schemeClr val="bg1"/>
                  </a:solidFill>
                  <a:latin typeface="微软雅黑" panose="020B0503020204020204" pitchFamily="34" charset="-122"/>
                  <a:ea typeface="微软雅黑" panose="020B0503020204020204" pitchFamily="34" charset="-122"/>
                </a:rPr>
                <a:t>D</a:t>
              </a:r>
              <a:r>
                <a:rPr lang="zh-CN" altLang="en-US" sz="1600" b="1" dirty="0">
                  <a:solidFill>
                    <a:schemeClr val="bg1"/>
                  </a:solidFill>
                  <a:latin typeface="微软雅黑" panose="020B0503020204020204" pitchFamily="34" charset="-122"/>
                  <a:ea typeface="微软雅黑" panose="020B0503020204020204" pitchFamily="34" charset="-122"/>
                </a:rPr>
                <a:t>期</a:t>
              </a:r>
            </a:p>
          </p:txBody>
        </p:sp>
        <p:sp>
          <p:nvSpPr>
            <p:cNvPr id="46" name="AutoShape 7">
              <a:extLst>
                <a:ext uri="{FF2B5EF4-FFF2-40B4-BE49-F238E27FC236}">
                  <a16:creationId xmlns:a16="http://schemas.microsoft.com/office/drawing/2014/main" id="{56D2AA1D-5137-13A1-0AFF-E314BD050F26}"/>
                </a:ext>
              </a:extLst>
            </p:cNvPr>
            <p:cNvSpPr>
              <a:spLocks noChangeArrowheads="1"/>
            </p:cNvSpPr>
            <p:nvPr/>
          </p:nvSpPr>
          <p:spPr bwMode="gray">
            <a:xfrm>
              <a:off x="3704594" y="5363543"/>
              <a:ext cx="6163156" cy="1026053"/>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47" name="文本框 46">
              <a:extLst>
                <a:ext uri="{FF2B5EF4-FFF2-40B4-BE49-F238E27FC236}">
                  <a16:creationId xmlns:a16="http://schemas.microsoft.com/office/drawing/2014/main" id="{3F4D6566-AECD-FCF1-9263-8BC62892083F}"/>
                </a:ext>
              </a:extLst>
            </p:cNvPr>
            <p:cNvSpPr txBox="1"/>
            <p:nvPr/>
          </p:nvSpPr>
          <p:spPr>
            <a:xfrm>
              <a:off x="3761501" y="5421124"/>
              <a:ext cx="5984887" cy="910890"/>
            </a:xfrm>
            <a:prstGeom prst="rect">
              <a:avLst/>
            </a:prstGeom>
            <a:noFill/>
          </p:spPr>
          <p:txBody>
            <a:bodyPr wrap="square" rtlCol="0">
              <a:spAutoFit/>
            </a:bodyPr>
            <a:lstStyle/>
            <a:p>
              <a:pPr algn="just">
                <a:lnSpc>
                  <a:spcPts val="2200"/>
                </a:lnSpc>
              </a:pPr>
              <a:r>
                <a:rPr lang="zh-CN" altLang="en-US" sz="1400" b="1" dirty="0">
                  <a:latin typeface="微软雅黑" panose="020B0503020204020204" pitchFamily="34" charset="-122"/>
                  <a:ea typeface="微软雅黑" panose="020B0503020204020204" pitchFamily="34" charset="-122"/>
                </a:rPr>
                <a:t>即使有高血压病史的患者在此阶段也很少有高血压，相反，</a:t>
              </a:r>
              <a:r>
                <a:rPr lang="zh-CN" altLang="en-US" sz="1400" b="1" dirty="0">
                  <a:solidFill>
                    <a:srgbClr val="C00000"/>
                  </a:solidFill>
                  <a:latin typeface="微软雅黑" panose="020B0503020204020204" pitchFamily="34" charset="-122"/>
                  <a:ea typeface="微软雅黑" panose="020B0503020204020204" pitchFamily="34" charset="-122"/>
                </a:rPr>
                <a:t>持续性低血压</a:t>
              </a:r>
              <a:r>
                <a:rPr lang="zh-CN" altLang="en-US" sz="1400" b="1" dirty="0">
                  <a:latin typeface="微软雅黑" panose="020B0503020204020204" pitchFamily="34" charset="-122"/>
                  <a:ea typeface="微软雅黑" panose="020B0503020204020204" pitchFamily="34" charset="-122"/>
                </a:rPr>
                <a:t>是这类患者的临床特征之一，容易导致重要器官灌注不足，引起器官功能障碍，预后比较差。因此，</a:t>
              </a:r>
              <a:r>
                <a:rPr lang="zh-CN" altLang="en-US" sz="1400" b="1" dirty="0">
                  <a:solidFill>
                    <a:srgbClr val="C00000"/>
                  </a:solidFill>
                  <a:latin typeface="微软雅黑" panose="020B0503020204020204" pitchFamily="34" charset="-122"/>
                  <a:ea typeface="微软雅黑" panose="020B0503020204020204" pitchFamily="34" charset="-122"/>
                </a:rPr>
                <a:t>应维持基本或相对较高的血压</a:t>
              </a:r>
              <a:r>
                <a:rPr lang="zh-CN" altLang="en-US" sz="1400" b="1" dirty="0">
                  <a:latin typeface="微软雅黑" panose="020B0503020204020204" pitchFamily="34" charset="-122"/>
                  <a:ea typeface="微软雅黑" panose="020B0503020204020204" pitchFamily="34" charset="-122"/>
                </a:rPr>
                <a:t>，以最大限度提高接受指南指导的药物治疗的机会。</a:t>
              </a:r>
            </a:p>
          </p:txBody>
        </p:sp>
      </p:grpSp>
      <p:grpSp>
        <p:nvGrpSpPr>
          <p:cNvPr id="49" name="组合 48">
            <a:extLst>
              <a:ext uri="{FF2B5EF4-FFF2-40B4-BE49-F238E27FC236}">
                <a16:creationId xmlns:a16="http://schemas.microsoft.com/office/drawing/2014/main" id="{17B922B1-6B5A-0117-3F0E-4BB674C13CBA}"/>
              </a:ext>
            </a:extLst>
          </p:cNvPr>
          <p:cNvGrpSpPr/>
          <p:nvPr/>
        </p:nvGrpSpPr>
        <p:grpSpPr>
          <a:xfrm>
            <a:off x="684820" y="1792436"/>
            <a:ext cx="657697" cy="3986236"/>
            <a:chOff x="5902782" y="4924119"/>
            <a:chExt cx="1542781" cy="990633"/>
          </a:xfrm>
        </p:grpSpPr>
        <p:sp>
          <p:nvSpPr>
            <p:cNvPr id="50" name="AutoShape 7">
              <a:extLst>
                <a:ext uri="{FF2B5EF4-FFF2-40B4-BE49-F238E27FC236}">
                  <a16:creationId xmlns:a16="http://schemas.microsoft.com/office/drawing/2014/main" id="{D889BDFD-50BB-B5D5-7503-A9AF25352ACF}"/>
                </a:ext>
              </a:extLst>
            </p:cNvPr>
            <p:cNvSpPr>
              <a:spLocks noChangeArrowheads="1"/>
            </p:cNvSpPr>
            <p:nvPr/>
          </p:nvSpPr>
          <p:spPr bwMode="gray">
            <a:xfrm>
              <a:off x="5902782" y="4924119"/>
              <a:ext cx="1542781" cy="990633"/>
            </a:xfrm>
            <a:prstGeom prst="roundRect">
              <a:avLst>
                <a:gd name="adj" fmla="val 10889"/>
              </a:avLst>
            </a:prstGeom>
            <a:solidFill>
              <a:srgbClr val="C00000">
                <a:alpha val="60000"/>
              </a:srgbClr>
            </a:solidFill>
            <a:ln w="38100">
              <a:noFill/>
              <a:round/>
              <a:headEnd/>
              <a:tailEnd/>
            </a:ln>
            <a:effectLst/>
          </p:spPr>
          <p:txBody>
            <a:bodyPr wrap="none" anchor="ctr"/>
            <a:lstStyle/>
            <a:p>
              <a:pPr>
                <a:defRPr/>
              </a:pPr>
              <a:endParaRPr lang="zh-CN" altLang="en-US"/>
            </a:p>
          </p:txBody>
        </p:sp>
        <p:sp>
          <p:nvSpPr>
            <p:cNvPr id="51" name="文本框 50">
              <a:extLst>
                <a:ext uri="{FF2B5EF4-FFF2-40B4-BE49-F238E27FC236}">
                  <a16:creationId xmlns:a16="http://schemas.microsoft.com/office/drawing/2014/main" id="{75706B0B-7B5A-0A84-2523-9A0DF3A1A5F3}"/>
                </a:ext>
              </a:extLst>
            </p:cNvPr>
            <p:cNvSpPr txBox="1"/>
            <p:nvPr/>
          </p:nvSpPr>
          <p:spPr>
            <a:xfrm>
              <a:off x="6102284" y="5098854"/>
              <a:ext cx="814164" cy="613960"/>
            </a:xfrm>
            <a:prstGeom prst="rect">
              <a:avLst/>
            </a:prstGeom>
            <a:noFill/>
          </p:spPr>
          <p:txBody>
            <a:bodyPr wrap="square" rtlCol="0">
              <a:spAutoFit/>
            </a:bodyPr>
            <a:lstStyle/>
            <a:p>
              <a:pPr algn="just">
                <a:lnSpc>
                  <a:spcPts val="2200"/>
                </a:lnSpc>
              </a:pPr>
              <a:r>
                <a:rPr lang="zh-CN" altLang="en-US" sz="2400" b="1" dirty="0">
                  <a:latin typeface="微软雅黑" panose="020B0503020204020204" pitchFamily="34" charset="-122"/>
                  <a:ea typeface="微软雅黑" panose="020B0503020204020204" pitchFamily="34" charset="-122"/>
                </a:rPr>
                <a:t>降</a:t>
              </a:r>
              <a:endParaRPr lang="en-US" altLang="zh-CN" sz="2400" b="1" dirty="0">
                <a:latin typeface="微软雅黑" panose="020B0503020204020204" pitchFamily="34" charset="-122"/>
                <a:ea typeface="微软雅黑" panose="020B0503020204020204" pitchFamily="34" charset="-122"/>
              </a:endParaRPr>
            </a:p>
            <a:p>
              <a:pPr algn="just">
                <a:lnSpc>
                  <a:spcPts val="2200"/>
                </a:lnSpc>
              </a:pPr>
              <a:endParaRPr lang="en-US" altLang="zh-CN" sz="2400" b="1" dirty="0">
                <a:latin typeface="微软雅黑" panose="020B0503020204020204" pitchFamily="34" charset="-122"/>
                <a:ea typeface="微软雅黑" panose="020B0503020204020204" pitchFamily="34" charset="-122"/>
              </a:endParaRPr>
            </a:p>
            <a:p>
              <a:pPr algn="just">
                <a:lnSpc>
                  <a:spcPts val="2200"/>
                </a:lnSpc>
              </a:pPr>
              <a:r>
                <a:rPr lang="zh-CN" altLang="en-US" sz="2400" b="1" dirty="0">
                  <a:latin typeface="微软雅黑" panose="020B0503020204020204" pitchFamily="34" charset="-122"/>
                  <a:ea typeface="微软雅黑" panose="020B0503020204020204" pitchFamily="34" charset="-122"/>
                </a:rPr>
                <a:t>压</a:t>
              </a:r>
              <a:endParaRPr lang="en-US" altLang="zh-CN" sz="2400" b="1" dirty="0">
                <a:latin typeface="微软雅黑" panose="020B0503020204020204" pitchFamily="34" charset="-122"/>
                <a:ea typeface="微软雅黑" panose="020B0503020204020204" pitchFamily="34" charset="-122"/>
              </a:endParaRPr>
            </a:p>
            <a:p>
              <a:pPr algn="just">
                <a:lnSpc>
                  <a:spcPts val="2200"/>
                </a:lnSpc>
              </a:pPr>
              <a:endParaRPr lang="en-US" altLang="zh-CN" sz="2400" b="1" dirty="0">
                <a:latin typeface="微软雅黑" panose="020B0503020204020204" pitchFamily="34" charset="-122"/>
                <a:ea typeface="微软雅黑" panose="020B0503020204020204" pitchFamily="34" charset="-122"/>
              </a:endParaRPr>
            </a:p>
            <a:p>
              <a:pPr algn="just">
                <a:lnSpc>
                  <a:spcPts val="2200"/>
                </a:lnSpc>
              </a:pPr>
              <a:r>
                <a:rPr lang="zh-CN" altLang="en-US" sz="2400" b="1" dirty="0">
                  <a:latin typeface="微软雅黑" panose="020B0503020204020204" pitchFamily="34" charset="-122"/>
                  <a:ea typeface="微软雅黑" panose="020B0503020204020204" pitchFamily="34" charset="-122"/>
                </a:rPr>
                <a:t>目</a:t>
              </a:r>
              <a:endParaRPr lang="en-US" altLang="zh-CN" sz="2400" b="1" dirty="0">
                <a:latin typeface="微软雅黑" panose="020B0503020204020204" pitchFamily="34" charset="-122"/>
                <a:ea typeface="微软雅黑" panose="020B0503020204020204" pitchFamily="34" charset="-122"/>
              </a:endParaRPr>
            </a:p>
            <a:p>
              <a:pPr algn="just">
                <a:lnSpc>
                  <a:spcPts val="2200"/>
                </a:lnSpc>
              </a:pPr>
              <a:endParaRPr lang="en-US" altLang="zh-CN" sz="2400" b="1" dirty="0">
                <a:latin typeface="微软雅黑" panose="020B0503020204020204" pitchFamily="34" charset="-122"/>
                <a:ea typeface="微软雅黑" panose="020B0503020204020204" pitchFamily="34" charset="-122"/>
              </a:endParaRPr>
            </a:p>
            <a:p>
              <a:pPr algn="just">
                <a:lnSpc>
                  <a:spcPts val="2200"/>
                </a:lnSpc>
              </a:pPr>
              <a:r>
                <a:rPr lang="zh-CN" altLang="en-US" sz="2400" b="1" dirty="0">
                  <a:latin typeface="微软雅黑" panose="020B0503020204020204" pitchFamily="34" charset="-122"/>
                  <a:ea typeface="微软雅黑" panose="020B0503020204020204" pitchFamily="34" charset="-122"/>
                </a:rPr>
                <a:t>标</a:t>
              </a:r>
            </a:p>
          </p:txBody>
        </p:sp>
      </p:grpSp>
    </p:spTree>
    <p:extLst>
      <p:ext uri="{BB962C8B-B14F-4D97-AF65-F5344CB8AC3E}">
        <p14:creationId xmlns:p14="http://schemas.microsoft.com/office/powerpoint/2010/main" val="188966079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8405F9BE-2F35-0FF2-8DF5-DD6BCEBD2F40}"/>
              </a:ext>
            </a:extLst>
          </p:cNvPr>
          <p:cNvGraphicFramePr>
            <a:graphicFrameLocks noGrp="1"/>
          </p:cNvGraphicFramePr>
          <p:nvPr>
            <p:extLst>
              <p:ext uri="{D42A27DB-BD31-4B8C-83A1-F6EECF244321}">
                <p14:modId xmlns:p14="http://schemas.microsoft.com/office/powerpoint/2010/main" val="837173369"/>
              </p:ext>
            </p:extLst>
          </p:nvPr>
        </p:nvGraphicFramePr>
        <p:xfrm>
          <a:off x="472488" y="1526667"/>
          <a:ext cx="5268436" cy="688914"/>
        </p:xfrm>
        <a:graphic>
          <a:graphicData uri="http://schemas.openxmlformats.org/drawingml/2006/table">
            <a:tbl>
              <a:tblPr firstRow="1" bandRow="1">
                <a:tableStyleId>{7DF18680-E054-41AD-8BC1-D1AEF772440D}</a:tableStyleId>
              </a:tblPr>
              <a:tblGrid>
                <a:gridCol w="5268436">
                  <a:extLst>
                    <a:ext uri="{9D8B030D-6E8A-4147-A177-3AD203B41FA5}">
                      <a16:colId xmlns:a16="http://schemas.microsoft.com/office/drawing/2014/main" val="749371138"/>
                    </a:ext>
                  </a:extLst>
                </a:gridCol>
              </a:tblGrid>
              <a:tr h="688914">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CN" sz="2000" b="1" kern="100" dirty="0" err="1">
                          <a:effectLst/>
                          <a:latin typeface="微软雅黑" panose="020B0503020204020204" pitchFamily="34" charset="-122"/>
                          <a:ea typeface="微软雅黑" panose="020B0503020204020204" pitchFamily="34" charset="-122"/>
                        </a:rPr>
                        <a:t>HFrEF</a:t>
                      </a:r>
                      <a:endParaRPr lang="zh-CN" altLang="en-US" sz="2000" b="1" kern="100" dirty="0">
                        <a:effectLst/>
                        <a:latin typeface="微软雅黑" panose="020B0503020204020204" pitchFamily="34" charset="-122"/>
                        <a:ea typeface="微软雅黑" panose="020B0503020204020204" pitchFamily="34" charset="-122"/>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82"/>
                    </a:solidFill>
                  </a:tcPr>
                </a:tc>
                <a:extLst>
                  <a:ext uri="{0D108BD9-81ED-4DB2-BD59-A6C34878D82A}">
                    <a16:rowId xmlns:a16="http://schemas.microsoft.com/office/drawing/2014/main" val="3386181456"/>
                  </a:ext>
                </a:extLst>
              </a:tr>
            </a:tbl>
          </a:graphicData>
        </a:graphic>
      </p:graphicFrame>
      <p:sp>
        <p:nvSpPr>
          <p:cNvPr id="5" name="矩形 4">
            <a:extLst>
              <a:ext uri="{FF2B5EF4-FFF2-40B4-BE49-F238E27FC236}">
                <a16:creationId xmlns:a16="http://schemas.microsoft.com/office/drawing/2014/main" id="{83D744CE-36CA-3910-4172-AF11A5C70ECF}"/>
              </a:ext>
            </a:extLst>
          </p:cNvPr>
          <p:cNvSpPr/>
          <p:nvPr/>
        </p:nvSpPr>
        <p:spPr>
          <a:xfrm>
            <a:off x="1158290" y="197383"/>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高血压合并慢性心力衰竭的管理</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a16="http://schemas.microsoft.com/office/drawing/2014/main" id="{E85519C3-97D0-EC2C-84AB-3F4BB50B51AE}"/>
              </a:ext>
            </a:extLst>
          </p:cNvPr>
          <p:cNvSpPr txBox="1"/>
          <p:nvPr/>
        </p:nvSpPr>
        <p:spPr>
          <a:xfrm>
            <a:off x="472487" y="2331673"/>
            <a:ext cx="5268436" cy="3420103"/>
          </a:xfrm>
          <a:prstGeom prst="rect">
            <a:avLst/>
          </a:prstGeom>
          <a:noFill/>
          <a:ln w="12700">
            <a:solidFill>
              <a:srgbClr val="0070C0"/>
            </a:solidFill>
            <a:prstDash val="sysDot"/>
          </a:ln>
        </p:spPr>
        <p:txBody>
          <a:bodyPr wrap="square" tIns="180000" bIns="324000" rtlCol="0">
            <a:spAutoFit/>
          </a:bodyPr>
          <a:lstStyle/>
          <a:p>
            <a:pPr marL="285750" indent="-285750" algn="just">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首先重视</a:t>
            </a:r>
            <a:r>
              <a:rPr lang="zh-CN" altLang="en-US" sz="1600" b="1" dirty="0">
                <a:latin typeface="微软雅黑" panose="020B0503020204020204" pitchFamily="34" charset="-122"/>
                <a:ea typeface="微软雅黑" panose="020B0503020204020204" pitchFamily="34" charset="-122"/>
              </a:rPr>
              <a:t>生活方式管理</a:t>
            </a:r>
            <a:r>
              <a:rPr lang="zh-CN" altLang="en-US" sz="1600" dirty="0">
                <a:latin typeface="微软雅黑" panose="020B0503020204020204" pitchFamily="34" charset="-122"/>
                <a:ea typeface="微软雅黑" panose="020B0503020204020204" pitchFamily="34" charset="-122"/>
              </a:rPr>
              <a:t>。</a:t>
            </a:r>
          </a:p>
          <a:p>
            <a:pPr marL="285750" indent="-285750" algn="just">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降压治疗</a:t>
            </a:r>
            <a:r>
              <a:rPr lang="zh-CN" altLang="en-US" sz="1600" b="1" dirty="0">
                <a:solidFill>
                  <a:srgbClr val="C00000"/>
                </a:solidFill>
                <a:latin typeface="微软雅黑" panose="020B0503020204020204" pitchFamily="34" charset="-122"/>
                <a:ea typeface="微软雅黑" panose="020B0503020204020204" pitchFamily="34" charset="-122"/>
              </a:rPr>
              <a:t>首选</a:t>
            </a:r>
            <a:r>
              <a:rPr lang="zh-CN" altLang="en-US" sz="1600" b="1" dirty="0">
                <a:latin typeface="微软雅黑" panose="020B0503020204020204" pitchFamily="34" charset="-122"/>
                <a:ea typeface="微软雅黑" panose="020B0503020204020204" pitchFamily="34" charset="-122"/>
              </a:rPr>
              <a:t>有循证医学证据支持并得到推荐的药物</a:t>
            </a:r>
            <a:r>
              <a:rPr lang="zh-CN" altLang="en-US" sz="1600" dirty="0">
                <a:latin typeface="微软雅黑" panose="020B0503020204020204" pitchFamily="34" charset="-122"/>
                <a:ea typeface="微软雅黑" panose="020B0503020204020204" pitchFamily="34" charset="-122"/>
              </a:rPr>
              <a:t>，包括</a:t>
            </a:r>
            <a:r>
              <a:rPr lang="en-US" altLang="zh-CN" sz="1600" dirty="0">
                <a:latin typeface="微软雅黑" panose="020B0503020204020204" pitchFamily="34" charset="-122"/>
                <a:ea typeface="微软雅黑" panose="020B0503020204020204" pitchFamily="34" charset="-122"/>
              </a:rPr>
              <a:t>ARNI</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ACEI</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ARB</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β</a:t>
            </a:r>
            <a:r>
              <a:rPr lang="zh-CN" altLang="en-US" sz="1600" dirty="0">
                <a:latin typeface="微软雅黑" panose="020B0503020204020204" pitchFamily="34" charset="-122"/>
                <a:ea typeface="微软雅黑" panose="020B0503020204020204" pitchFamily="34" charset="-122"/>
              </a:rPr>
              <a:t>受体阻滞剂、</a:t>
            </a:r>
            <a:r>
              <a:rPr lang="en-US" altLang="zh-CN" sz="1600" dirty="0">
                <a:latin typeface="微软雅黑" panose="020B0503020204020204" pitchFamily="34" charset="-122"/>
                <a:ea typeface="微软雅黑" panose="020B0503020204020204" pitchFamily="34" charset="-122"/>
              </a:rPr>
              <a:t>MRA</a:t>
            </a:r>
            <a:r>
              <a:rPr lang="zh-CN" altLang="en-US" sz="1600" dirty="0">
                <a:latin typeface="微软雅黑" panose="020B0503020204020204" pitchFamily="34" charset="-122"/>
                <a:ea typeface="微软雅黑" panose="020B0503020204020204" pitchFamily="34" charset="-122"/>
              </a:rPr>
              <a:t>及</a:t>
            </a:r>
            <a:r>
              <a:rPr lang="en-US" altLang="zh-CN" sz="1600" dirty="0">
                <a:latin typeface="微软雅黑" panose="020B0503020204020204" pitchFamily="34" charset="-122"/>
                <a:ea typeface="微软雅黑" panose="020B0503020204020204" pitchFamily="34" charset="-122"/>
              </a:rPr>
              <a:t>SGLT2i</a:t>
            </a:r>
            <a:r>
              <a:rPr lang="zh-CN" altLang="en-US" sz="1600" dirty="0">
                <a:latin typeface="微软雅黑" panose="020B0503020204020204" pitchFamily="34" charset="-122"/>
                <a:ea typeface="微软雅黑" panose="020B0503020204020204" pitchFamily="34" charset="-122"/>
              </a:rPr>
              <a:t>。</a:t>
            </a:r>
          </a:p>
          <a:p>
            <a:pPr marL="285750" indent="-285750" algn="just">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大多数</a:t>
            </a:r>
            <a:r>
              <a:rPr lang="en-US" altLang="zh-CN" sz="1600" dirty="0" err="1">
                <a:latin typeface="微软雅黑" panose="020B0503020204020204" pitchFamily="34" charset="-122"/>
                <a:ea typeface="微软雅黑" panose="020B0503020204020204" pitchFamily="34" charset="-122"/>
              </a:rPr>
              <a:t>HFrEF</a:t>
            </a:r>
            <a:r>
              <a:rPr lang="zh-CN" altLang="en-US" sz="1600" dirty="0">
                <a:latin typeface="微软雅黑" panose="020B0503020204020204" pitchFamily="34" charset="-122"/>
                <a:ea typeface="微软雅黑" panose="020B0503020204020204" pitchFamily="34" charset="-122"/>
              </a:rPr>
              <a:t>患者的治疗还包括袢利尿剂。</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如果经过上述药物治疗后血压仍未达标，可以考虑应用二氢吡啶类</a:t>
            </a:r>
            <a:r>
              <a:rPr lang="en-US" altLang="zh-CN" sz="1600" dirty="0">
                <a:latin typeface="微软雅黑" panose="020B0503020204020204" pitchFamily="34" charset="-122"/>
                <a:ea typeface="微软雅黑" panose="020B0503020204020204" pitchFamily="34" charset="-122"/>
              </a:rPr>
              <a:t>CCB</a:t>
            </a:r>
            <a:r>
              <a:rPr lang="zh-CN" altLang="en-US" sz="1600" dirty="0">
                <a:latin typeface="微软雅黑" panose="020B0503020204020204" pitchFamily="34" charset="-122"/>
                <a:ea typeface="微软雅黑" panose="020B0503020204020204" pitchFamily="34" charset="-122"/>
              </a:rPr>
              <a:t>，不推荐使用具有负性肌力作用的非二氢吡啶类</a:t>
            </a:r>
            <a:r>
              <a:rPr lang="en-US" altLang="zh-CN" sz="1600" dirty="0">
                <a:latin typeface="微软雅黑" panose="020B0503020204020204" pitchFamily="34" charset="-122"/>
                <a:ea typeface="微软雅黑" panose="020B0503020204020204" pitchFamily="34" charset="-122"/>
              </a:rPr>
              <a:t>CCB</a:t>
            </a:r>
            <a:r>
              <a:rPr lang="zh-CN" altLang="en-US" sz="1600" dirty="0">
                <a:latin typeface="微软雅黑" panose="020B0503020204020204" pitchFamily="34" charset="-122"/>
                <a:ea typeface="微软雅黑" panose="020B0503020204020204" pitchFamily="34" charset="-122"/>
              </a:rPr>
              <a:t>。</a:t>
            </a:r>
          </a:p>
        </p:txBody>
      </p:sp>
      <p:sp>
        <p:nvSpPr>
          <p:cNvPr id="13" name="文本框 12">
            <a:extLst>
              <a:ext uri="{FF2B5EF4-FFF2-40B4-BE49-F238E27FC236}">
                <a16:creationId xmlns:a16="http://schemas.microsoft.com/office/drawing/2014/main" id="{F9B9B555-A912-A1A6-BCC0-F7279D596D1D}"/>
              </a:ext>
            </a:extLst>
          </p:cNvPr>
          <p:cNvSpPr txBox="1"/>
          <p:nvPr/>
        </p:nvSpPr>
        <p:spPr>
          <a:xfrm>
            <a:off x="6394515" y="2331673"/>
            <a:ext cx="5268436" cy="3392082"/>
          </a:xfrm>
          <a:prstGeom prst="rect">
            <a:avLst/>
          </a:prstGeom>
          <a:noFill/>
          <a:ln w="12700">
            <a:solidFill>
              <a:srgbClr val="0070C0"/>
            </a:solidFill>
            <a:prstDash val="sysDot"/>
          </a:ln>
        </p:spPr>
        <p:txBody>
          <a:bodyPr wrap="square" rtlCol="0">
            <a:spAutoFit/>
          </a:bodyPr>
          <a:lstStyle/>
          <a:p>
            <a:pPr marL="285750" indent="-285750" algn="just">
              <a:lnSpc>
                <a:spcPts val="26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HFpEF</a:t>
            </a:r>
            <a:r>
              <a:rPr lang="zh-CN" altLang="en-US" sz="1600" dirty="0">
                <a:latin typeface="微软雅黑" panose="020B0503020204020204" pitchFamily="34" charset="-122"/>
                <a:ea typeface="微软雅黑" panose="020B0503020204020204" pitchFamily="34" charset="-122"/>
              </a:rPr>
              <a:t>患者也应重视</a:t>
            </a:r>
            <a:r>
              <a:rPr lang="zh-CN" altLang="en-US" sz="1600" b="1" dirty="0">
                <a:latin typeface="微软雅黑" panose="020B0503020204020204" pitchFamily="34" charset="-122"/>
                <a:ea typeface="微软雅黑" panose="020B0503020204020204" pitchFamily="34" charset="-122"/>
              </a:rPr>
              <a:t>生活方式管理</a:t>
            </a:r>
            <a:r>
              <a:rPr lang="zh-CN" altLang="en-US" sz="1600" dirty="0">
                <a:latin typeface="微软雅黑" panose="020B0503020204020204" pitchFamily="34" charset="-122"/>
                <a:ea typeface="微软雅黑" panose="020B0503020204020204" pitchFamily="34" charset="-122"/>
              </a:rPr>
              <a:t>。</a:t>
            </a:r>
          </a:p>
          <a:p>
            <a:pPr marL="285750" indent="-285750" algn="just">
              <a:lnSpc>
                <a:spcPts val="26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药物治疗推荐，</a:t>
            </a:r>
            <a:r>
              <a:rPr lang="zh-CN" altLang="en-US" sz="1600" b="1" dirty="0">
                <a:solidFill>
                  <a:srgbClr val="C00000"/>
                </a:solidFill>
                <a:latin typeface="微软雅黑" panose="020B0503020204020204" pitchFamily="34" charset="-122"/>
                <a:ea typeface="微软雅黑" panose="020B0503020204020204" pitchFamily="34" charset="-122"/>
              </a:rPr>
              <a:t>主要应用</a:t>
            </a:r>
            <a:r>
              <a:rPr lang="zh-CN" altLang="en-US" sz="1600" b="1" dirty="0">
                <a:latin typeface="微软雅黑" panose="020B0503020204020204" pitchFamily="34" charset="-122"/>
                <a:ea typeface="微软雅黑" panose="020B0503020204020204" pitchFamily="34" charset="-122"/>
              </a:rPr>
              <a:t>袢利尿剂</a:t>
            </a:r>
            <a:r>
              <a:rPr lang="zh-CN" altLang="en-US" sz="1600" dirty="0">
                <a:latin typeface="微软雅黑" panose="020B0503020204020204" pitchFamily="34" charset="-122"/>
                <a:ea typeface="微软雅黑" panose="020B0503020204020204" pitchFamily="34" charset="-122"/>
              </a:rPr>
              <a:t>缓解淤血症状和</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或体征。</a:t>
            </a:r>
          </a:p>
          <a:p>
            <a:pPr marL="285750" indent="-285750" algn="just">
              <a:lnSpc>
                <a:spcPts val="26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螺内酯和沙库巴曲缬沙坦可显著降低心力衰竭住院风险。</a:t>
            </a:r>
          </a:p>
          <a:p>
            <a:pPr marL="285750" indent="-285750" algn="just">
              <a:lnSpc>
                <a:spcPts val="26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在标准治疗基础上应用</a:t>
            </a:r>
            <a:r>
              <a:rPr lang="en-US" altLang="zh-CN" sz="1600" dirty="0">
                <a:latin typeface="微软雅黑" panose="020B0503020204020204" pitchFamily="34" charset="-122"/>
                <a:ea typeface="微软雅黑" panose="020B0503020204020204" pitchFamily="34" charset="-122"/>
              </a:rPr>
              <a:t>SGLT2i</a:t>
            </a:r>
            <a:r>
              <a:rPr lang="zh-CN" altLang="en-US" sz="1600" dirty="0">
                <a:latin typeface="微软雅黑" panose="020B0503020204020204" pitchFamily="34" charset="-122"/>
                <a:ea typeface="微软雅黑" panose="020B0503020204020204" pitchFamily="34" charset="-122"/>
              </a:rPr>
              <a:t>治疗，可以显著降低心血管疾病死亡或心力衰竭住院复合终点事件风险。</a:t>
            </a:r>
          </a:p>
          <a:p>
            <a:pPr marL="285750" indent="-285750" algn="just">
              <a:lnSpc>
                <a:spcPts val="26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如果血压不达标，可以联合应用二氢吡啶类</a:t>
            </a:r>
            <a:r>
              <a:rPr lang="en-US" altLang="zh-CN" sz="1600" dirty="0">
                <a:latin typeface="微软雅黑" panose="020B0503020204020204" pitchFamily="34" charset="-122"/>
                <a:ea typeface="微软雅黑" panose="020B0503020204020204" pitchFamily="34" charset="-122"/>
              </a:rPr>
              <a:t>CCB</a:t>
            </a:r>
            <a:r>
              <a:rPr lang="zh-CN" altLang="en-US" sz="1600" dirty="0">
                <a:latin typeface="微软雅黑" panose="020B0503020204020204" pitchFamily="34" charset="-122"/>
                <a:ea typeface="微软雅黑" panose="020B0503020204020204" pitchFamily="34" charset="-122"/>
              </a:rPr>
              <a:t>或非二氢吡啶类</a:t>
            </a:r>
            <a:r>
              <a:rPr lang="en-US" altLang="zh-CN" sz="1600" dirty="0">
                <a:latin typeface="微软雅黑" panose="020B0503020204020204" pitchFamily="34" charset="-122"/>
                <a:ea typeface="微软雅黑" panose="020B0503020204020204" pitchFamily="34" charset="-122"/>
              </a:rPr>
              <a:t>CCB</a:t>
            </a:r>
            <a:r>
              <a:rPr lang="zh-CN" altLang="en-US" sz="1600" dirty="0">
                <a:latin typeface="微软雅黑" panose="020B0503020204020204" pitchFamily="34" charset="-122"/>
                <a:ea typeface="微软雅黑" panose="020B0503020204020204" pitchFamily="34" charset="-122"/>
              </a:rPr>
              <a:t>；不推荐中枢降压药；除非合并前列腺增生，不推荐使用</a:t>
            </a:r>
            <a:r>
              <a:rPr lang="en-US" altLang="zh-CN" sz="1600" dirty="0">
                <a:latin typeface="微软雅黑" panose="020B0503020204020204" pitchFamily="34" charset="-122"/>
                <a:ea typeface="微软雅黑" panose="020B0503020204020204" pitchFamily="34" charset="-122"/>
              </a:rPr>
              <a:t>α</a:t>
            </a:r>
            <a:r>
              <a:rPr lang="zh-CN" altLang="en-US" sz="1600" dirty="0">
                <a:latin typeface="微软雅黑" panose="020B0503020204020204" pitchFamily="34" charset="-122"/>
                <a:ea typeface="微软雅黑" panose="020B0503020204020204" pitchFamily="34" charset="-122"/>
              </a:rPr>
              <a:t>受体阻滞剂。</a:t>
            </a:r>
          </a:p>
        </p:txBody>
      </p:sp>
      <p:graphicFrame>
        <p:nvGraphicFramePr>
          <p:cNvPr id="2" name="表格 1">
            <a:extLst>
              <a:ext uri="{FF2B5EF4-FFF2-40B4-BE49-F238E27FC236}">
                <a16:creationId xmlns:a16="http://schemas.microsoft.com/office/drawing/2014/main" id="{498F1DB6-9BD7-0B35-FAB8-04520C64DF88}"/>
              </a:ext>
            </a:extLst>
          </p:cNvPr>
          <p:cNvGraphicFramePr>
            <a:graphicFrameLocks noGrp="1"/>
          </p:cNvGraphicFramePr>
          <p:nvPr>
            <p:extLst>
              <p:ext uri="{D42A27DB-BD31-4B8C-83A1-F6EECF244321}">
                <p14:modId xmlns:p14="http://schemas.microsoft.com/office/powerpoint/2010/main" val="3368816621"/>
              </p:ext>
            </p:extLst>
          </p:nvPr>
        </p:nvGraphicFramePr>
        <p:xfrm>
          <a:off x="6394515" y="1526667"/>
          <a:ext cx="5268436" cy="688914"/>
        </p:xfrm>
        <a:graphic>
          <a:graphicData uri="http://schemas.openxmlformats.org/drawingml/2006/table">
            <a:tbl>
              <a:tblPr firstRow="1" bandRow="1">
                <a:tableStyleId>{7DF18680-E054-41AD-8BC1-D1AEF772440D}</a:tableStyleId>
              </a:tblPr>
              <a:tblGrid>
                <a:gridCol w="5268436">
                  <a:extLst>
                    <a:ext uri="{9D8B030D-6E8A-4147-A177-3AD203B41FA5}">
                      <a16:colId xmlns:a16="http://schemas.microsoft.com/office/drawing/2014/main" val="749371138"/>
                    </a:ext>
                  </a:extLst>
                </a:gridCol>
              </a:tblGrid>
              <a:tr h="688914">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CN" sz="2000" b="1" kern="100" dirty="0" err="1">
                          <a:effectLst/>
                          <a:latin typeface="微软雅黑" panose="020B0503020204020204" pitchFamily="34" charset="-122"/>
                          <a:ea typeface="微软雅黑" panose="020B0503020204020204" pitchFamily="34" charset="-122"/>
                        </a:rPr>
                        <a:t>HFpEF</a:t>
                      </a:r>
                      <a:endParaRPr lang="zh-CN" altLang="en-US" sz="2000" b="1" kern="100" dirty="0">
                        <a:effectLst/>
                        <a:latin typeface="微软雅黑" panose="020B0503020204020204" pitchFamily="34" charset="-122"/>
                        <a:ea typeface="微软雅黑" panose="020B0503020204020204" pitchFamily="34" charset="-122"/>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82"/>
                    </a:solidFill>
                  </a:tcPr>
                </a:tc>
                <a:extLst>
                  <a:ext uri="{0D108BD9-81ED-4DB2-BD59-A6C34878D82A}">
                    <a16:rowId xmlns:a16="http://schemas.microsoft.com/office/drawing/2014/main" val="3386181456"/>
                  </a:ext>
                </a:extLst>
              </a:tr>
            </a:tbl>
          </a:graphicData>
        </a:graphic>
      </p:graphicFrame>
    </p:spTree>
    <p:extLst>
      <p:ext uri="{BB962C8B-B14F-4D97-AF65-F5344CB8AC3E}">
        <p14:creationId xmlns:p14="http://schemas.microsoft.com/office/powerpoint/2010/main" val="34973634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3D744CE-36CA-3910-4172-AF11A5C70ECF}"/>
              </a:ext>
            </a:extLst>
          </p:cNvPr>
          <p:cNvSpPr/>
          <p:nvPr/>
        </p:nvSpPr>
        <p:spPr>
          <a:xfrm>
            <a:off x="1068639" y="272798"/>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高血压合并急性心力衰竭的管理</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sp>
        <p:nvSpPr>
          <p:cNvPr id="15" name="文本框 14">
            <a:extLst>
              <a:ext uri="{FF2B5EF4-FFF2-40B4-BE49-F238E27FC236}">
                <a16:creationId xmlns:a16="http://schemas.microsoft.com/office/drawing/2014/main" id="{1A595CDE-C103-4E38-1FE5-8EEE77279584}"/>
              </a:ext>
            </a:extLst>
          </p:cNvPr>
          <p:cNvSpPr txBox="1"/>
          <p:nvPr/>
        </p:nvSpPr>
        <p:spPr>
          <a:xfrm>
            <a:off x="964772" y="2025026"/>
            <a:ext cx="10262456" cy="2807948"/>
          </a:xfrm>
          <a:prstGeom prst="rect">
            <a:avLst/>
          </a:prstGeom>
          <a:noFill/>
          <a:ln w="12700">
            <a:solidFill>
              <a:schemeClr val="tx1"/>
            </a:solidFill>
            <a:prstDash val="sysDot"/>
          </a:ln>
        </p:spPr>
        <p:txBody>
          <a:bodyPr wrap="square" rtlCol="0">
            <a:spAutoFit/>
          </a:bodyPr>
          <a:lstStyle/>
          <a:p>
            <a:pPr marL="285750" indent="-285750" algn="just">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高血压合并急性心力衰竭的临床特点是</a:t>
            </a:r>
            <a:r>
              <a:rPr lang="zh-CN" altLang="en-US" sz="2000" b="1" dirty="0">
                <a:latin typeface="微软雅黑" panose="020B0503020204020204" pitchFamily="34" charset="-122"/>
                <a:ea typeface="微软雅黑" panose="020B0503020204020204" pitchFamily="34" charset="-122"/>
              </a:rPr>
              <a:t>血压升高，以左心衰竭为主，发展迅速</a:t>
            </a:r>
            <a:r>
              <a:rPr lang="zh-CN" altLang="en-US" sz="2000" dirty="0">
                <a:latin typeface="微软雅黑" panose="020B0503020204020204" pitchFamily="34" charset="-122"/>
                <a:ea typeface="微软雅黑" panose="020B0503020204020204" pitchFamily="34" charset="-122"/>
              </a:rPr>
              <a:t>。需</a:t>
            </a:r>
            <a:r>
              <a:rPr lang="zh-CN" altLang="en-US" sz="2000" b="1" dirty="0">
                <a:solidFill>
                  <a:srgbClr val="C00000"/>
                </a:solidFill>
                <a:latin typeface="微软雅黑" panose="020B0503020204020204" pitchFamily="34" charset="-122"/>
                <a:ea typeface="微软雅黑" panose="020B0503020204020204" pitchFamily="34" charset="-122"/>
              </a:rPr>
              <a:t>在控制心力衰竭的同时积极降压治疗</a:t>
            </a:r>
            <a:r>
              <a:rPr lang="zh-CN" altLang="en-US" sz="2000" dirty="0">
                <a:latin typeface="微软雅黑" panose="020B0503020204020204" pitchFamily="34" charset="-122"/>
                <a:ea typeface="微软雅黑" panose="020B0503020204020204" pitchFamily="34" charset="-122"/>
              </a:rPr>
              <a:t>，主要静脉给予袢利尿剂和血管扩张药，包括硝普钠或乌拉地尔。</a:t>
            </a:r>
          </a:p>
          <a:p>
            <a:pPr marL="285750" indent="-285750" algn="just">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若</a:t>
            </a:r>
            <a:r>
              <a:rPr lang="zh-CN" altLang="en-US" sz="2000" b="1" dirty="0">
                <a:solidFill>
                  <a:srgbClr val="C00000"/>
                </a:solidFill>
                <a:latin typeface="微软雅黑" panose="020B0503020204020204" pitchFamily="34" charset="-122"/>
                <a:ea typeface="微软雅黑" panose="020B0503020204020204" pitchFamily="34" charset="-122"/>
              </a:rPr>
              <a:t>病情较轻</a:t>
            </a:r>
            <a:r>
              <a:rPr lang="zh-CN" altLang="en-US" sz="2000" dirty="0">
                <a:latin typeface="微软雅黑" panose="020B0503020204020204" pitchFamily="34" charset="-122"/>
                <a:ea typeface="微软雅黑" panose="020B0503020204020204" pitchFamily="34" charset="-122"/>
              </a:rPr>
              <a:t>，可以在</a:t>
            </a:r>
            <a:r>
              <a:rPr lang="en-US" altLang="zh-CN" sz="2000" dirty="0">
                <a:latin typeface="微软雅黑" panose="020B0503020204020204" pitchFamily="34" charset="-122"/>
                <a:ea typeface="微软雅黑" panose="020B0503020204020204" pitchFamily="34" charset="-122"/>
              </a:rPr>
              <a:t>24~48h</a:t>
            </a:r>
            <a:r>
              <a:rPr lang="zh-CN" altLang="en-US" sz="2000" dirty="0">
                <a:latin typeface="微软雅黑" panose="020B0503020204020204" pitchFamily="34" charset="-122"/>
                <a:ea typeface="微软雅黑" panose="020B0503020204020204" pitchFamily="34" charset="-122"/>
              </a:rPr>
              <a:t>内逐渐降压；</a:t>
            </a:r>
            <a:endParaRPr lang="en-US" altLang="zh-CN" sz="2000"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2000" b="1" dirty="0">
                <a:solidFill>
                  <a:srgbClr val="C00000"/>
                </a:solidFill>
                <a:latin typeface="微软雅黑" panose="020B0503020204020204" pitchFamily="34" charset="-122"/>
                <a:ea typeface="微软雅黑" panose="020B0503020204020204" pitchFamily="34" charset="-122"/>
              </a:rPr>
              <a:t>病情重</a:t>
            </a:r>
            <a:r>
              <a:rPr lang="zh-CN" altLang="en-US" sz="2000" dirty="0">
                <a:latin typeface="微软雅黑" panose="020B0503020204020204" pitchFamily="34" charset="-122"/>
                <a:ea typeface="微软雅黑" panose="020B0503020204020204" pitchFamily="34" charset="-122"/>
              </a:rPr>
              <a:t>伴有急性肺水肿的患者在初始</a:t>
            </a:r>
            <a:r>
              <a:rPr lang="en-US" altLang="zh-CN" sz="2000" dirty="0">
                <a:latin typeface="微软雅黑" panose="020B0503020204020204" pitchFamily="34" charset="-122"/>
                <a:ea typeface="微软雅黑" panose="020B0503020204020204" pitchFamily="34" charset="-122"/>
              </a:rPr>
              <a:t>1h</a:t>
            </a:r>
            <a:r>
              <a:rPr lang="zh-CN" altLang="en-US" sz="2000" dirty="0">
                <a:latin typeface="微软雅黑" panose="020B0503020204020204" pitchFamily="34" charset="-122"/>
                <a:ea typeface="微软雅黑" panose="020B0503020204020204" pitchFamily="34" charset="-122"/>
              </a:rPr>
              <a:t>内平均动脉压的降低幅度不超过治疗前水平的</a:t>
            </a:r>
            <a:r>
              <a:rPr lang="en-US" altLang="zh-CN" sz="2000" dirty="0">
                <a:latin typeface="微软雅黑" panose="020B0503020204020204" pitchFamily="34" charset="-122"/>
                <a:ea typeface="微软雅黑" panose="020B0503020204020204" pitchFamily="34" charset="-122"/>
              </a:rPr>
              <a:t>25%</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2~6h</a:t>
            </a:r>
            <a:r>
              <a:rPr lang="zh-CN" altLang="en-US" sz="2000" dirty="0">
                <a:latin typeface="微软雅黑" panose="020B0503020204020204" pitchFamily="34" charset="-122"/>
                <a:ea typeface="微软雅黑" panose="020B0503020204020204" pitchFamily="34" charset="-122"/>
              </a:rPr>
              <a:t>内使血压下降至</a:t>
            </a:r>
            <a:r>
              <a:rPr lang="en-US" altLang="zh-CN" sz="2000" dirty="0">
                <a:latin typeface="微软雅黑" panose="020B0503020204020204" pitchFamily="34" charset="-122"/>
                <a:ea typeface="微软雅黑" panose="020B0503020204020204" pitchFamily="34" charset="-122"/>
              </a:rPr>
              <a:t>160/100mmHg</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24~48h</a:t>
            </a:r>
            <a:r>
              <a:rPr lang="zh-CN" altLang="en-US" sz="2000" dirty="0">
                <a:latin typeface="微软雅黑" panose="020B0503020204020204" pitchFamily="34" charset="-122"/>
                <a:ea typeface="微软雅黑" panose="020B0503020204020204" pitchFamily="34" charset="-122"/>
              </a:rPr>
              <a:t>内使血压逐渐降至正常。</a:t>
            </a:r>
          </a:p>
        </p:txBody>
      </p:sp>
    </p:spTree>
    <p:extLst>
      <p:ext uri="{BB962C8B-B14F-4D97-AF65-F5344CB8AC3E}">
        <p14:creationId xmlns:p14="http://schemas.microsoft.com/office/powerpoint/2010/main" val="12639353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DACB282-8CE6-C7A1-513D-94958761F451}"/>
              </a:ext>
            </a:extLst>
          </p:cNvPr>
          <p:cNvSpPr/>
          <p:nvPr/>
        </p:nvSpPr>
        <p:spPr>
          <a:xfrm>
            <a:off x="1172493" y="1918398"/>
            <a:ext cx="9847008" cy="280794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合并</a:t>
            </a:r>
            <a:r>
              <a:rPr lang="en-US" altLang="zh-CN" sz="2000" dirty="0">
                <a:solidFill>
                  <a:schemeClr val="tx1"/>
                </a:solidFill>
                <a:latin typeface="Microsoft YaHei" panose="020B0503020204020204" pitchFamily="34" charset="-122"/>
                <a:ea typeface="Microsoft YaHei" panose="020B0503020204020204" pitchFamily="34" charset="-122"/>
              </a:rPr>
              <a:t>PAD</a:t>
            </a:r>
            <a:r>
              <a:rPr lang="zh-CN" altLang="en-US" sz="2000" dirty="0">
                <a:solidFill>
                  <a:schemeClr val="tx1"/>
                </a:solidFill>
                <a:latin typeface="Microsoft YaHei" panose="020B0503020204020204" pitchFamily="34" charset="-122"/>
                <a:ea typeface="Microsoft YaHei" panose="020B0503020204020204" pitchFamily="34" charset="-122"/>
              </a:rPr>
              <a:t>的高血压患者，血压应控制在</a:t>
            </a:r>
            <a:r>
              <a:rPr lang="en-US" altLang="zh-CN" sz="2000" b="1" dirty="0">
                <a:solidFill>
                  <a:srgbClr val="C00000"/>
                </a:solidFill>
                <a:latin typeface="Microsoft YaHei" panose="020B0503020204020204" pitchFamily="34" charset="-122"/>
                <a:ea typeface="Microsoft YaHei" panose="020B0503020204020204" pitchFamily="34" charset="-122"/>
              </a:rPr>
              <a:t>&lt;140/90 mmHg</a:t>
            </a:r>
            <a:r>
              <a:rPr lang="zh-CN" altLang="en-US" sz="2000" dirty="0">
                <a:solidFill>
                  <a:schemeClr val="tx1"/>
                </a:solidFill>
                <a:latin typeface="Microsoft YaHei" panose="020B0503020204020204" pitchFamily="34" charset="-122"/>
                <a:ea typeface="Microsoft YaHei" panose="020B0503020204020204" pitchFamily="34" charset="-122"/>
              </a:rPr>
              <a:t>；对于存在糖尿病和</a:t>
            </a:r>
            <a:r>
              <a:rPr lang="en-US" altLang="zh-CN" sz="2000" dirty="0">
                <a:solidFill>
                  <a:schemeClr val="tx1"/>
                </a:solidFill>
                <a:latin typeface="Microsoft YaHei" panose="020B0503020204020204" pitchFamily="34" charset="-122"/>
                <a:ea typeface="Microsoft YaHei" panose="020B0503020204020204" pitchFamily="34" charset="-122"/>
              </a:rPr>
              <a:t>CKD</a:t>
            </a:r>
            <a:r>
              <a:rPr lang="zh-CN" altLang="en-US" sz="2000" dirty="0">
                <a:solidFill>
                  <a:schemeClr val="tx1"/>
                </a:solidFill>
                <a:latin typeface="Microsoft YaHei" panose="020B0503020204020204" pitchFamily="34" charset="-122"/>
                <a:ea typeface="Microsoft YaHei" panose="020B0503020204020204" pitchFamily="34" charset="-122"/>
              </a:rPr>
              <a:t>的患者，如能耐受，血压应控制在</a:t>
            </a:r>
            <a:r>
              <a:rPr lang="en-US" altLang="zh-CN" sz="2000" b="1" dirty="0">
                <a:solidFill>
                  <a:srgbClr val="C00000"/>
                </a:solidFill>
                <a:latin typeface="Microsoft YaHei" panose="020B0503020204020204" pitchFamily="34" charset="-122"/>
                <a:ea typeface="Microsoft YaHei" panose="020B0503020204020204" pitchFamily="34" charset="-122"/>
              </a:rPr>
              <a:t>&lt;130/80 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a:t>
            </a:r>
            <a:r>
              <a:rPr lang="en-US" altLang="zh-CN" sz="2000" dirty="0">
                <a:solidFill>
                  <a:schemeClr val="tx1"/>
                </a:solidFill>
                <a:latin typeface="Microsoft YaHei" panose="020B0503020204020204" pitchFamily="34" charset="-122"/>
                <a:ea typeface="Microsoft YaHei" panose="020B0503020204020204" pitchFamily="34" charset="-122"/>
              </a:rPr>
              <a:t>ACEI</a:t>
            </a:r>
            <a:r>
              <a:rPr lang="zh-CN" altLang="en-US" sz="2000" dirty="0">
                <a:solidFill>
                  <a:schemeClr val="tx1"/>
                </a:solidFill>
                <a:latin typeface="Microsoft YaHei" panose="020B0503020204020204" pitchFamily="34" charset="-122"/>
                <a:ea typeface="Microsoft YaHei" panose="020B0503020204020204" pitchFamily="34" charset="-122"/>
              </a:rPr>
              <a:t>或</a:t>
            </a:r>
            <a:r>
              <a:rPr lang="en-US" altLang="zh-CN" sz="2000" dirty="0">
                <a:solidFill>
                  <a:schemeClr val="tx1"/>
                </a:solidFill>
                <a:latin typeface="Microsoft YaHei" panose="020B0503020204020204" pitchFamily="34" charset="-122"/>
                <a:ea typeface="Microsoft YaHei" panose="020B0503020204020204" pitchFamily="34" charset="-122"/>
              </a:rPr>
              <a:t>ARB</a:t>
            </a:r>
            <a:r>
              <a:rPr lang="zh-CN" altLang="en-US" sz="2000" dirty="0">
                <a:solidFill>
                  <a:schemeClr val="tx1"/>
                </a:solidFill>
                <a:latin typeface="Microsoft YaHei" panose="020B0503020204020204" pitchFamily="34" charset="-122"/>
                <a:ea typeface="Microsoft YaHei" panose="020B0503020204020204" pitchFamily="34" charset="-122"/>
              </a:rPr>
              <a:t>可作为</a:t>
            </a:r>
            <a:r>
              <a:rPr lang="zh-CN" altLang="en-US" sz="2000" b="1" dirty="0">
                <a:solidFill>
                  <a:srgbClr val="C00000"/>
                </a:solidFill>
                <a:latin typeface="Microsoft YaHei" panose="020B0503020204020204" pitchFamily="34" charset="-122"/>
                <a:ea typeface="Microsoft YaHei" panose="020B0503020204020204" pitchFamily="34" charset="-122"/>
              </a:rPr>
              <a:t>初始降压治疗药</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B</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CCB</a:t>
            </a:r>
            <a:r>
              <a:rPr lang="zh-CN" altLang="en-US" sz="2000" dirty="0">
                <a:solidFill>
                  <a:schemeClr val="tx1"/>
                </a:solidFill>
                <a:latin typeface="Microsoft YaHei" panose="020B0503020204020204" pitchFamily="34" charset="-122"/>
                <a:ea typeface="Microsoft YaHei" panose="020B0503020204020204" pitchFamily="34" charset="-122"/>
              </a:rPr>
              <a:t>及利尿剂可作为此类患者</a:t>
            </a:r>
            <a:r>
              <a:rPr lang="zh-CN" altLang="en-US" sz="2000" b="1" dirty="0">
                <a:solidFill>
                  <a:srgbClr val="C00000"/>
                </a:solidFill>
                <a:latin typeface="Microsoft YaHei" panose="020B0503020204020204" pitchFamily="34" charset="-122"/>
                <a:ea typeface="Microsoft YaHei" panose="020B0503020204020204" pitchFamily="34" charset="-122"/>
              </a:rPr>
              <a:t>初始联合降压治疗</a:t>
            </a:r>
            <a:r>
              <a:rPr lang="zh-CN" altLang="en-US" sz="2000" dirty="0">
                <a:solidFill>
                  <a:schemeClr val="tx1"/>
                </a:solidFill>
                <a:latin typeface="Microsoft YaHei" panose="020B0503020204020204" pitchFamily="34" charset="-122"/>
                <a:ea typeface="Microsoft YaHei" panose="020B0503020204020204" pitchFamily="34" charset="-122"/>
              </a:rPr>
              <a:t>方案（</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B</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β</a:t>
            </a:r>
            <a:r>
              <a:rPr lang="zh-CN" altLang="en-US" sz="2000" dirty="0">
                <a:solidFill>
                  <a:schemeClr val="tx1"/>
                </a:solidFill>
                <a:latin typeface="Microsoft YaHei" panose="020B0503020204020204" pitchFamily="34" charset="-122"/>
                <a:ea typeface="Microsoft YaHei" panose="020B0503020204020204" pitchFamily="34" charset="-122"/>
              </a:rPr>
              <a:t>受体阻滞剂也可以</a:t>
            </a:r>
            <a:r>
              <a:rPr lang="zh-CN" altLang="en-US" sz="2000" b="1" dirty="0">
                <a:solidFill>
                  <a:srgbClr val="C00000"/>
                </a:solidFill>
                <a:latin typeface="Microsoft YaHei" panose="020B0503020204020204" pitchFamily="34" charset="-122"/>
                <a:ea typeface="Microsoft YaHei" panose="020B0503020204020204" pitchFamily="34" charset="-122"/>
              </a:rPr>
              <a:t>考虑应用</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Ⅱb</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a:t>
            </a:r>
            <a:r>
              <a:rPr lang="zh-CN" altLang="en-US" sz="2000" b="1" dirty="0">
                <a:solidFill>
                  <a:srgbClr val="C00000"/>
                </a:solidFill>
                <a:latin typeface="Microsoft YaHei" panose="020B0503020204020204" pitchFamily="34" charset="-122"/>
                <a:ea typeface="Microsoft YaHei" panose="020B0503020204020204" pitchFamily="34" charset="-122"/>
              </a:rPr>
              <a:t>合并症状性颅外颈动脉狭窄</a:t>
            </a:r>
            <a:r>
              <a:rPr lang="zh-CN" altLang="en-US" sz="2000" dirty="0">
                <a:solidFill>
                  <a:schemeClr val="tx1"/>
                </a:solidFill>
                <a:latin typeface="Microsoft YaHei" panose="020B0503020204020204" pitchFamily="34" charset="-122"/>
                <a:ea typeface="Microsoft YaHei" panose="020B0503020204020204" pitchFamily="34" charset="-122"/>
              </a:rPr>
              <a:t>的患者，除非患者处于脑卒中超急性期，降压治疗可能是合理的（</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E3369C2A-B881-F40E-4C6B-45DD594380C6}"/>
              </a:ext>
            </a:extLst>
          </p:cNvPr>
          <p:cNvSpPr/>
          <p:nvPr/>
        </p:nvSpPr>
        <p:spPr>
          <a:xfrm>
            <a:off x="714801" y="1574276"/>
            <a:ext cx="10762397" cy="3496193"/>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5" name="文本框 4">
            <a:extLst>
              <a:ext uri="{FF2B5EF4-FFF2-40B4-BE49-F238E27FC236}">
                <a16:creationId xmlns:a16="http://schemas.microsoft.com/office/drawing/2014/main" id="{0A504066-7482-3AEE-11AE-133B58E3AAAA}"/>
              </a:ext>
            </a:extLst>
          </p:cNvPr>
          <p:cNvSpPr txBox="1"/>
          <p:nvPr/>
        </p:nvSpPr>
        <p:spPr>
          <a:xfrm>
            <a:off x="-1" y="6168186"/>
            <a:ext cx="5118847" cy="246221"/>
          </a:xfrm>
          <a:prstGeom prst="rect">
            <a:avLst/>
          </a:prstGeom>
          <a:noFill/>
        </p:spPr>
        <p:txBody>
          <a:bodyPr wrap="square" rtlCol="0">
            <a:spAutoFit/>
          </a:bodyPr>
          <a:lstStyle/>
          <a:p>
            <a:r>
              <a:rPr lang="zh-CN" altLang="en-US" sz="1000" dirty="0">
                <a:solidFill>
                  <a:schemeClr val="bg1"/>
                </a:solidFill>
              </a:rPr>
              <a:t>中国高血压指南修订委员会</a:t>
            </a:r>
            <a:r>
              <a:rPr lang="en-US" altLang="zh-CN" sz="1000" dirty="0">
                <a:solidFill>
                  <a:schemeClr val="bg1"/>
                </a:solidFill>
              </a:rPr>
              <a:t>. 《</a:t>
            </a:r>
            <a:r>
              <a:rPr lang="zh-CN" altLang="en-US" sz="1000" dirty="0">
                <a:solidFill>
                  <a:schemeClr val="bg1"/>
                </a:solidFill>
              </a:rPr>
              <a:t>中国高血压防治指南（</a:t>
            </a:r>
            <a:r>
              <a:rPr lang="en-US" altLang="zh-CN" sz="1000" dirty="0">
                <a:solidFill>
                  <a:schemeClr val="bg1"/>
                </a:solidFill>
              </a:rPr>
              <a:t>2024</a:t>
            </a:r>
            <a:r>
              <a:rPr lang="zh-CN" altLang="en-US" sz="1000" dirty="0">
                <a:solidFill>
                  <a:schemeClr val="bg1"/>
                </a:solidFill>
              </a:rPr>
              <a:t>年修订版）</a:t>
            </a:r>
            <a:r>
              <a:rPr lang="en-US" altLang="zh-CN" sz="1000" dirty="0">
                <a:solidFill>
                  <a:schemeClr val="bg1"/>
                </a:solidFill>
              </a:rPr>
              <a:t>》</a:t>
            </a:r>
          </a:p>
        </p:txBody>
      </p:sp>
      <p:sp>
        <p:nvSpPr>
          <p:cNvPr id="6" name="矩形 5">
            <a:extLst>
              <a:ext uri="{FF2B5EF4-FFF2-40B4-BE49-F238E27FC236}">
                <a16:creationId xmlns:a16="http://schemas.microsoft.com/office/drawing/2014/main" id="{FA24E699-00AD-377A-D210-915CF6DF28A3}"/>
              </a:ext>
            </a:extLst>
          </p:cNvPr>
          <p:cNvSpPr/>
          <p:nvPr/>
        </p:nvSpPr>
        <p:spPr>
          <a:xfrm>
            <a:off x="415494" y="286236"/>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8E   </a:t>
            </a:r>
            <a:r>
              <a:rPr lang="zh-CN" altLang="en-US" sz="3200" b="1" dirty="0">
                <a:solidFill>
                  <a:srgbClr val="004582"/>
                </a:solidFill>
                <a:latin typeface="Microsoft YaHei" panose="020B0503020204020204" pitchFamily="34" charset="-122"/>
                <a:ea typeface="Microsoft YaHei" panose="020B0503020204020204" pitchFamily="34" charset="-122"/>
              </a:rPr>
              <a:t>高血压合并外周动脉疾病</a:t>
            </a:r>
            <a:r>
              <a:rPr lang="en-US" altLang="zh-CN" sz="3200" b="1" dirty="0">
                <a:solidFill>
                  <a:srgbClr val="004582"/>
                </a:solidFill>
                <a:latin typeface="Microsoft YaHei" panose="020B0503020204020204" pitchFamily="34" charset="-122"/>
                <a:ea typeface="Microsoft YaHei" panose="020B0503020204020204" pitchFamily="34" charset="-122"/>
              </a:rPr>
              <a:t>(PAD)</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124334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5191316" y="2346836"/>
            <a:ext cx="1870945" cy="707310"/>
          </a:xfrm>
          <a:prstGeom prst="rect">
            <a:avLst/>
          </a:prstGeom>
        </p:spPr>
        <p:txBody>
          <a:bodyPr vert="horz" lIns="0" tIns="0" rIns="0" bIns="0" rtlCol="0" anchor="ctr">
            <a:spAutoFit/>
          </a:bodyPr>
          <a:lstStyle/>
          <a:p>
            <a:pPr marL="0" indent="0" algn="ctr">
              <a:lnSpc>
                <a:spcPct val="120000"/>
              </a:lnSpc>
              <a:spcBef>
                <a:spcPts val="600"/>
              </a:spcBef>
              <a:buNone/>
            </a:pPr>
            <a:r>
              <a:rPr lang="zh-CN" altLang="en-US" sz="2000" dirty="0">
                <a:solidFill>
                  <a:srgbClr val="FFFFFF"/>
                </a:solidFill>
                <a:latin typeface="微软雅黑" panose="020B0503020204020204" pitchFamily="34" charset="-122"/>
                <a:ea typeface="微软雅黑" panose="020B0503020204020204" pitchFamily="34" charset="-122"/>
                <a:cs typeface="Open Sans Light" panose="020B0306030504020204" pitchFamily="34" charset="0"/>
                <a:sym typeface="Arial" panose="020B0604020202020204" pitchFamily="34" charset="0"/>
              </a:rPr>
              <a:t>假性难治性高压的排除</a:t>
            </a:r>
            <a:endParaRPr lang="id-ID" sz="2000" dirty="0">
              <a:solidFill>
                <a:srgbClr val="FFFFFF"/>
              </a:solidFill>
              <a:latin typeface="微软雅黑" panose="020B0503020204020204" pitchFamily="34" charset="-122"/>
              <a:ea typeface="微软雅黑" panose="020B0503020204020204" pitchFamily="34" charset="-122"/>
              <a:cs typeface="Open Sans Light" panose="020B0306030504020204" pitchFamily="34" charset="0"/>
              <a:sym typeface="Arial" panose="020B0604020202020204" pitchFamily="34" charset="0"/>
            </a:endParaRPr>
          </a:p>
        </p:txBody>
      </p:sp>
      <p:graphicFrame>
        <p:nvGraphicFramePr>
          <p:cNvPr id="3" name="表格 4">
            <a:extLst>
              <a:ext uri="{FF2B5EF4-FFF2-40B4-BE49-F238E27FC236}">
                <a16:creationId xmlns:a16="http://schemas.microsoft.com/office/drawing/2014/main" id="{E7F4853E-B692-243B-4B5A-2353C677ED81}"/>
              </a:ext>
            </a:extLst>
          </p:cNvPr>
          <p:cNvGraphicFramePr>
            <a:graphicFrameLocks noGrp="1"/>
          </p:cNvGraphicFramePr>
          <p:nvPr>
            <p:extLst>
              <p:ext uri="{D42A27DB-BD31-4B8C-83A1-F6EECF244321}">
                <p14:modId xmlns:p14="http://schemas.microsoft.com/office/powerpoint/2010/main" val="2521388031"/>
              </p:ext>
            </p:extLst>
          </p:nvPr>
        </p:nvGraphicFramePr>
        <p:xfrm>
          <a:off x="679557" y="1771238"/>
          <a:ext cx="10832885" cy="4090073"/>
        </p:xfrm>
        <a:graphic>
          <a:graphicData uri="http://schemas.openxmlformats.org/drawingml/2006/table">
            <a:tbl>
              <a:tblPr firstRow="1" bandRow="1">
                <a:tableStyleId>{5C22544A-7EE6-4342-B048-85BDC9FD1C3A}</a:tableStyleId>
              </a:tblPr>
              <a:tblGrid>
                <a:gridCol w="10832885">
                  <a:extLst>
                    <a:ext uri="{9D8B030D-6E8A-4147-A177-3AD203B41FA5}">
                      <a16:colId xmlns:a16="http://schemas.microsoft.com/office/drawing/2014/main" val="2328121710"/>
                    </a:ext>
                  </a:extLst>
                </a:gridCol>
              </a:tblGrid>
              <a:tr h="654565">
                <a:tc>
                  <a:txBody>
                    <a:bodyPr/>
                    <a:lstStyle/>
                    <a:p>
                      <a:pPr marL="342900" indent="-342900">
                        <a:lnSpc>
                          <a:spcPct val="150000"/>
                        </a:lnSpc>
                        <a:buFont typeface="Wingdings" pitchFamily="2" charset="2"/>
                        <a:buChar char="l"/>
                      </a:pPr>
                      <a:r>
                        <a:rPr lang="zh-CN" altLang="en-US" sz="1400" b="1" kern="100" dirty="0">
                          <a:solidFill>
                            <a:srgbClr val="C00000"/>
                          </a:solidFill>
                          <a:latin typeface="微软雅黑" panose="020B0503020204020204" pitchFamily="34" charset="-122"/>
                          <a:ea typeface="微软雅黑" panose="020B0503020204020204" pitchFamily="34" charset="-122"/>
                        </a:rPr>
                        <a:t>“国家基本公共卫生服务”</a:t>
                      </a:r>
                      <a:r>
                        <a:rPr lang="zh-CN" altLang="en-US" sz="1400" b="0" kern="100" dirty="0">
                          <a:solidFill>
                            <a:schemeClr val="tx1"/>
                          </a:solidFill>
                          <a:latin typeface="微软雅黑" panose="020B0503020204020204" pitchFamily="34" charset="-122"/>
                          <a:ea typeface="微软雅黑" panose="020B0503020204020204" pitchFamily="34" charset="-122"/>
                        </a:rPr>
                        <a:t>把高血压纳入慢性疾病 患者健康管理，</a:t>
                      </a:r>
                      <a:r>
                        <a:rPr lang="zh-CN" altLang="en-US" sz="1400" b="1" kern="100" dirty="0">
                          <a:solidFill>
                            <a:srgbClr val="C00000"/>
                          </a:solidFill>
                          <a:latin typeface="微软雅黑" panose="020B0503020204020204" pitchFamily="34" charset="-122"/>
                          <a:ea typeface="微软雅黑" panose="020B0503020204020204" pitchFamily="34" charset="-122"/>
                        </a:rPr>
                        <a:t>服务对象为辖区内</a:t>
                      </a:r>
                      <a:r>
                        <a:rPr lang="en-US" altLang="zh-CN" sz="1400" b="1" kern="100" dirty="0">
                          <a:solidFill>
                            <a:srgbClr val="C00000"/>
                          </a:solidFill>
                          <a:latin typeface="微软雅黑" panose="020B0503020204020204" pitchFamily="34" charset="-122"/>
                          <a:ea typeface="微软雅黑" panose="020B0503020204020204" pitchFamily="34" charset="-122"/>
                        </a:rPr>
                        <a:t>35</a:t>
                      </a:r>
                      <a:r>
                        <a:rPr lang="zh-CN" altLang="en-US" sz="1400" b="1" kern="100" dirty="0">
                          <a:solidFill>
                            <a:srgbClr val="C00000"/>
                          </a:solidFill>
                          <a:latin typeface="微软雅黑" panose="020B0503020204020204" pitchFamily="34" charset="-122"/>
                          <a:ea typeface="微软雅黑" panose="020B0503020204020204" pitchFamily="34" charset="-122"/>
                        </a:rPr>
                        <a:t>岁及以上原发性高血压患者，服务内容包括高血压筛查、随访评估和分类干预和</a:t>
                      </a:r>
                      <a:r>
                        <a:rPr lang="zh-CN" altLang="en-US" sz="1400" b="1" kern="100" dirty="0">
                          <a:solidFill>
                            <a:srgbClr val="C00000"/>
                          </a:solidFill>
                          <a:latin typeface="微软雅黑" panose="020B0503020204020204" pitchFamily="34" charset="-122"/>
                          <a:ea typeface="微软雅黑" panose="020B0503020204020204" pitchFamily="34" charset="-122"/>
                          <a:cs typeface="+mn-cs"/>
                        </a:rPr>
                        <a:t>健康</a:t>
                      </a:r>
                      <a:r>
                        <a:rPr lang="zh-CN" altLang="en-US" sz="1400" b="1" kern="100" dirty="0">
                          <a:solidFill>
                            <a:srgbClr val="C00000"/>
                          </a:solidFill>
                          <a:latin typeface="微软雅黑" panose="020B0503020204020204" pitchFamily="34" charset="-122"/>
                          <a:ea typeface="微软雅黑" panose="020B0503020204020204" pitchFamily="34" charset="-122"/>
                        </a:rPr>
                        <a:t>体检。</a:t>
                      </a:r>
                      <a:endParaRPr lang="zh-CN" altLang="en-US" sz="1400" b="1" kern="100" dirty="0">
                        <a:solidFill>
                          <a:srgbClr val="C00000"/>
                        </a:solidFill>
                        <a:latin typeface="微软雅黑" panose="020B0503020204020204" pitchFamily="34" charset="-122"/>
                        <a:ea typeface="微软雅黑" panose="020B0503020204020204" pitchFamily="34" charset="-122"/>
                        <a:cs typeface="+mn-ea"/>
                        <a:sym typeface="+mn-lt"/>
                      </a:endParaRPr>
                    </a:p>
                  </a:txBody>
                  <a:tcPr anchor="ctr">
                    <a:solidFill>
                      <a:srgbClr val="004582">
                        <a:alpha val="10069"/>
                      </a:srgbClr>
                    </a:solidFill>
                  </a:tcPr>
                </a:tc>
                <a:extLst>
                  <a:ext uri="{0D108BD9-81ED-4DB2-BD59-A6C34878D82A}">
                    <a16:rowId xmlns:a16="http://schemas.microsoft.com/office/drawing/2014/main" val="3556956566"/>
                  </a:ext>
                </a:extLst>
              </a:tr>
              <a:tr h="654565">
                <a:tc>
                  <a:txBody>
                    <a:bodyPr/>
                    <a:lstStyle/>
                    <a:p>
                      <a:pPr marL="342900" indent="-342900">
                        <a:lnSpc>
                          <a:spcPct val="150000"/>
                        </a:lnSpc>
                        <a:buFont typeface="Wingdings" pitchFamily="2" charset="2"/>
                        <a:buChar char="l"/>
                      </a:pP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全民健康生活方式行动方案</a:t>
                      </a:r>
                      <a:r>
                        <a:rPr lang="en-US" altLang="zh-CN" sz="1400" b="1" dirty="0">
                          <a:solidFill>
                            <a:srgbClr val="C00000"/>
                          </a:solidFill>
                          <a:latin typeface="微软雅黑" panose="020B0503020204020204" pitchFamily="34" charset="-122"/>
                          <a:ea typeface="微软雅黑" panose="020B0503020204020204" pitchFamily="34" charset="-122"/>
                        </a:rPr>
                        <a:t>(2017—2025</a:t>
                      </a:r>
                      <a:r>
                        <a:rPr lang="zh-CN" altLang="en-US" sz="1400" b="1" dirty="0">
                          <a:solidFill>
                            <a:srgbClr val="C00000"/>
                          </a:solidFill>
                          <a:latin typeface="微软雅黑" panose="020B0503020204020204" pitchFamily="34" charset="-122"/>
                          <a:ea typeface="微软雅黑" panose="020B0503020204020204" pitchFamily="34" charset="-122"/>
                        </a:rPr>
                        <a:t>年）</a:t>
                      </a:r>
                      <a:r>
                        <a:rPr lang="en-US" altLang="zh-CN" sz="1400" b="1" dirty="0">
                          <a:solidFill>
                            <a:srgbClr val="C00000"/>
                          </a:solidFill>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组织实施</a:t>
                      </a:r>
                      <a:r>
                        <a:rPr lang="zh-CN" altLang="en-US" sz="1400" b="1" dirty="0">
                          <a:solidFill>
                            <a:srgbClr val="004582"/>
                          </a:solidFill>
                          <a:latin typeface="微软雅黑" panose="020B0503020204020204" pitchFamily="34" charset="-122"/>
                          <a:ea typeface="微软雅黑" panose="020B0503020204020204" pitchFamily="34" charset="-122"/>
                        </a:rPr>
                        <a:t>“三减三健</a:t>
                      </a:r>
                      <a:r>
                        <a:rPr lang="en-US" altLang="zh-CN" sz="1400" b="1" dirty="0">
                          <a:solidFill>
                            <a:srgbClr val="004582"/>
                          </a:solidFill>
                          <a:latin typeface="微软雅黑" panose="020B0503020204020204" pitchFamily="34" charset="-122"/>
                          <a:ea typeface="微软雅黑" panose="020B0503020204020204" pitchFamily="34" charset="-122"/>
                        </a:rPr>
                        <a:t>(</a:t>
                      </a:r>
                      <a:r>
                        <a:rPr lang="zh-CN" altLang="en-US" sz="1400" b="1" dirty="0">
                          <a:solidFill>
                            <a:srgbClr val="004582"/>
                          </a:solidFill>
                          <a:latin typeface="微软雅黑" panose="020B0503020204020204" pitchFamily="34" charset="-122"/>
                          <a:ea typeface="微软雅黑" panose="020B0503020204020204" pitchFamily="34" charset="-122"/>
                        </a:rPr>
                        <a:t>减盐、减油、减糖、健康口腔、健康体重和健康骨骼）</a:t>
                      </a:r>
                      <a:r>
                        <a:rPr lang="en-US" altLang="zh-CN" sz="1400" b="1" dirty="0">
                          <a:solidFill>
                            <a:srgbClr val="004582"/>
                          </a:solidFill>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、适量运动、控烟限酒和心理健康等 专项行动，并在各地因地制宜探索行动新模式，提 升危险因素防控在高血压管理中的地位。</a:t>
                      </a:r>
                      <a:endParaRPr lang="zh-CN" altLang="en-US" sz="1400" b="0" kern="0" dirty="0">
                        <a:solidFill>
                          <a:schemeClr val="tx1"/>
                        </a:solidFill>
                        <a:latin typeface="微软雅黑" panose="020B0503020204020204" pitchFamily="34" charset="-122"/>
                        <a:ea typeface="微软雅黑" panose="020B0503020204020204" pitchFamily="34" charset="-122"/>
                        <a:cs typeface="+mn-ea"/>
                        <a:sym typeface="+mn-lt"/>
                      </a:endParaRPr>
                    </a:p>
                  </a:txBody>
                  <a:tcPr anchor="ctr">
                    <a:solidFill>
                      <a:srgbClr val="004582">
                        <a:alpha val="20010"/>
                      </a:srgbClr>
                    </a:solidFill>
                  </a:tcPr>
                </a:tc>
                <a:extLst>
                  <a:ext uri="{0D108BD9-81ED-4DB2-BD59-A6C34878D82A}">
                    <a16:rowId xmlns:a16="http://schemas.microsoft.com/office/drawing/2014/main" val="2178066574"/>
                  </a:ext>
                </a:extLst>
              </a:tr>
              <a:tr h="621068">
                <a:tc>
                  <a:txBody>
                    <a:bodyPr/>
                    <a:lstStyle/>
                    <a:p>
                      <a:pPr marL="342900" indent="-342900">
                        <a:lnSpc>
                          <a:spcPct val="150000"/>
                        </a:lnSpc>
                        <a:buFont typeface="Wingdings" pitchFamily="2" charset="2"/>
                        <a:buChar char="l"/>
                      </a:pPr>
                      <a:r>
                        <a:rPr lang="zh-CN" altLang="en-US" sz="1400" dirty="0">
                          <a:latin typeface="微软雅黑" panose="020B0503020204020204" pitchFamily="34" charset="-122"/>
                          <a:ea typeface="微软雅黑" panose="020B0503020204020204" pitchFamily="34" charset="-122"/>
                        </a:rPr>
                        <a:t>全面实施</a:t>
                      </a:r>
                      <a:r>
                        <a:rPr lang="en-US" altLang="zh-CN" sz="1400" b="1" kern="1200" dirty="0">
                          <a:solidFill>
                            <a:srgbClr val="004582"/>
                          </a:solidFill>
                          <a:latin typeface="微软雅黑" panose="020B0503020204020204" pitchFamily="34" charset="-122"/>
                          <a:ea typeface="微软雅黑" panose="020B0503020204020204" pitchFamily="34" charset="-122"/>
                          <a:cs typeface="+mn-cs"/>
                        </a:rPr>
                        <a:t>35</a:t>
                      </a:r>
                      <a:r>
                        <a:rPr lang="zh-CN" altLang="en-US" sz="1400" b="1" kern="1200" dirty="0">
                          <a:solidFill>
                            <a:srgbClr val="004582"/>
                          </a:solidFill>
                          <a:latin typeface="微软雅黑" panose="020B0503020204020204" pitchFamily="34" charset="-122"/>
                          <a:ea typeface="微软雅黑" panose="020B0503020204020204" pitchFamily="34" charset="-122"/>
                          <a:cs typeface="+mn-cs"/>
                        </a:rPr>
                        <a:t>岁以上人群首诊测血压，早期发现高血压患者和高危人群</a:t>
                      </a:r>
                      <a:r>
                        <a:rPr lang="zh-CN" altLang="en-US" sz="1400" dirty="0">
                          <a:latin typeface="微软雅黑" panose="020B0503020204020204" pitchFamily="34" charset="-122"/>
                          <a:ea typeface="微软雅黑" panose="020B0503020204020204" pitchFamily="34" charset="-122"/>
                        </a:rPr>
                        <a:t>，及时提供干预指导，降低高危人群发病风险。</a:t>
                      </a:r>
                      <a:endParaRPr lang="zh-CN" altLang="en-US" sz="1400" b="0" kern="0" dirty="0">
                        <a:solidFill>
                          <a:schemeClr val="tx1"/>
                        </a:solidFill>
                        <a:latin typeface="微软雅黑" panose="020B0503020204020204" pitchFamily="34" charset="-122"/>
                        <a:ea typeface="微软雅黑" panose="020B0503020204020204" pitchFamily="34" charset="-122"/>
                        <a:cs typeface="+mn-ea"/>
                        <a:sym typeface="+mn-lt"/>
                      </a:endParaRPr>
                    </a:p>
                  </a:txBody>
                  <a:tcPr anchor="ctr">
                    <a:solidFill>
                      <a:srgbClr val="004582">
                        <a:alpha val="30000"/>
                      </a:srgbClr>
                    </a:solidFill>
                  </a:tcPr>
                </a:tc>
                <a:extLst>
                  <a:ext uri="{0D108BD9-81ED-4DB2-BD59-A6C34878D82A}">
                    <a16:rowId xmlns:a16="http://schemas.microsoft.com/office/drawing/2014/main" val="1093980441"/>
                  </a:ext>
                </a:extLst>
              </a:tr>
              <a:tr h="654565">
                <a:tc>
                  <a:txBody>
                    <a:bodyPr/>
                    <a:lstStyle/>
                    <a:p>
                      <a:pPr marL="342900" indent="-342900">
                        <a:lnSpc>
                          <a:spcPct val="150000"/>
                        </a:lnSpc>
                        <a:buFont typeface="Wingdings" pitchFamily="2" charset="2"/>
                        <a:buChar char="l"/>
                      </a:pPr>
                      <a:r>
                        <a:rPr lang="zh-CN" altLang="en-US" sz="1400" dirty="0">
                          <a:latin typeface="微软雅黑" panose="020B0503020204020204" pitchFamily="34" charset="-122"/>
                          <a:ea typeface="微软雅黑" panose="020B0503020204020204" pitchFamily="34" charset="-122"/>
                        </a:rPr>
                        <a:t>实行</a:t>
                      </a:r>
                      <a:r>
                        <a:rPr lang="zh-CN" altLang="en-US" sz="1400" b="1" dirty="0">
                          <a:solidFill>
                            <a:srgbClr val="C00000"/>
                          </a:solidFill>
                          <a:latin typeface="微软雅黑" panose="020B0503020204020204" pitchFamily="34" charset="-122"/>
                          <a:ea typeface="微软雅黑" panose="020B0503020204020204" pitchFamily="34" charset="-122"/>
                        </a:rPr>
                        <a:t>药品集中招标采购政策，使降压药的价格、日均费用重心整体呈现出下移趋势</a:t>
                      </a:r>
                      <a:r>
                        <a:rPr lang="zh-CN" altLang="en-US" sz="1400" dirty="0">
                          <a:latin typeface="微软雅黑" panose="020B0503020204020204" pitchFamily="34" charset="-122"/>
                          <a:ea typeface="微软雅黑" panose="020B0503020204020204" pitchFamily="34" charset="-122"/>
                        </a:rPr>
                        <a:t>。药品集采切实降低了患者用药负担，将有助于控制率的提升。</a:t>
                      </a:r>
                      <a:endParaRPr lang="en-US" altLang="zh-CN" sz="1400" b="0" kern="0" dirty="0">
                        <a:solidFill>
                          <a:schemeClr val="tx1"/>
                        </a:solidFill>
                        <a:latin typeface="微软雅黑" panose="020B0503020204020204" pitchFamily="34" charset="-122"/>
                        <a:ea typeface="微软雅黑" panose="020B0503020204020204" pitchFamily="34" charset="-122"/>
                        <a:cs typeface="+mn-ea"/>
                        <a:sym typeface="+mn-lt"/>
                      </a:endParaRPr>
                    </a:p>
                  </a:txBody>
                  <a:tcPr anchor="ctr">
                    <a:solidFill>
                      <a:srgbClr val="004582">
                        <a:alpha val="40050"/>
                      </a:srgbClr>
                    </a:solidFill>
                  </a:tcPr>
                </a:tc>
                <a:extLst>
                  <a:ext uri="{0D108BD9-81ED-4DB2-BD59-A6C34878D82A}">
                    <a16:rowId xmlns:a16="http://schemas.microsoft.com/office/drawing/2014/main" val="3690352856"/>
                  </a:ext>
                </a:extLst>
              </a:tr>
              <a:tr h="654565">
                <a:tc>
                  <a:txBody>
                    <a:bodyPr/>
                    <a:lstStyle/>
                    <a:p>
                      <a:pPr marL="342900" indent="-342900">
                        <a:lnSpc>
                          <a:spcPct val="150000"/>
                        </a:lnSpc>
                        <a:buFont typeface="Wingdings" pitchFamily="2" charset="2"/>
                        <a:buChar char="l"/>
                      </a:pPr>
                      <a:r>
                        <a:rPr lang="en-US" altLang="zh-CN" sz="1400" b="1" kern="100" dirty="0">
                          <a:solidFill>
                            <a:srgbClr val="C00000"/>
                          </a:solidFill>
                          <a:latin typeface="微软雅黑" panose="020B0503020204020204" pitchFamily="34" charset="-122"/>
                          <a:ea typeface="微软雅黑" panose="020B0503020204020204" pitchFamily="34" charset="-122"/>
                        </a:rPr>
                        <a:t>WHO-HEARTS</a:t>
                      </a:r>
                      <a:r>
                        <a:rPr lang="zh-CN" altLang="en-US" sz="1400" b="1" kern="100" dirty="0">
                          <a:solidFill>
                            <a:srgbClr val="C00000"/>
                          </a:solidFill>
                          <a:latin typeface="微软雅黑" panose="020B0503020204020204" pitchFamily="34" charset="-122"/>
                          <a:ea typeface="微软雅黑" panose="020B0503020204020204" pitchFamily="34" charset="-122"/>
                        </a:rPr>
                        <a:t>技术工具包</a:t>
                      </a:r>
                      <a:r>
                        <a:rPr lang="zh-CN" altLang="en-US" sz="1400" b="0" kern="100" dirty="0">
                          <a:solidFill>
                            <a:schemeClr val="tx1"/>
                          </a:solidFill>
                          <a:latin typeface="微软雅黑" panose="020B0503020204020204" pitchFamily="34" charset="-122"/>
                          <a:ea typeface="微软雅黑" panose="020B0503020204020204" pitchFamily="34" charset="-122"/>
                        </a:rPr>
                        <a:t>将慢性疾病防控的核心内容整合到基层医疗体系，</a:t>
                      </a:r>
                      <a:r>
                        <a:rPr lang="zh-CN" altLang="en-US" sz="1400" b="1" kern="100" dirty="0">
                          <a:solidFill>
                            <a:srgbClr val="004582"/>
                          </a:solidFill>
                          <a:latin typeface="微软雅黑" panose="020B0503020204020204" pitchFamily="34" charset="-122"/>
                          <a:ea typeface="微软雅黑" panose="020B0503020204020204" pitchFamily="34" charset="-122"/>
                        </a:rPr>
                        <a:t>提供了即使在资源稀缺地区也可推广的基层医疗机构防治高血压模式。</a:t>
                      </a:r>
                      <a:endParaRPr lang="zh-CN" altLang="en-US" sz="1400" b="1" kern="100" dirty="0">
                        <a:solidFill>
                          <a:srgbClr val="004582"/>
                        </a:solidFill>
                        <a:latin typeface="微软雅黑" panose="020B0503020204020204" pitchFamily="34" charset="-122"/>
                        <a:ea typeface="微软雅黑" panose="020B0503020204020204" pitchFamily="34" charset="-122"/>
                        <a:cs typeface="+mn-ea"/>
                        <a:sym typeface="+mn-lt"/>
                      </a:endParaRPr>
                    </a:p>
                  </a:txBody>
                  <a:tcPr anchor="ctr">
                    <a:solidFill>
                      <a:srgbClr val="004582">
                        <a:alpha val="10000"/>
                      </a:srgbClr>
                    </a:solidFill>
                  </a:tcPr>
                </a:tc>
                <a:extLst>
                  <a:ext uri="{0D108BD9-81ED-4DB2-BD59-A6C34878D82A}">
                    <a16:rowId xmlns:a16="http://schemas.microsoft.com/office/drawing/2014/main" val="2606391253"/>
                  </a:ext>
                </a:extLst>
              </a:tr>
              <a:tr h="654565">
                <a:tc>
                  <a:txBody>
                    <a:bodyPr/>
                    <a:lstStyle/>
                    <a:p>
                      <a:pPr marL="342900" indent="-342900">
                        <a:lnSpc>
                          <a:spcPct val="150000"/>
                        </a:lnSpc>
                        <a:buFont typeface="Wingdings" pitchFamily="2" charset="2"/>
                        <a:buChar char="l"/>
                      </a:pPr>
                      <a:r>
                        <a:rPr lang="zh-CN" altLang="en-US" sz="1400" b="1" kern="100" dirty="0">
                          <a:solidFill>
                            <a:srgbClr val="C00000"/>
                          </a:solidFill>
                          <a:latin typeface="微软雅黑" panose="020B0503020204020204" pitchFamily="34" charset="-122"/>
                          <a:ea typeface="微软雅黑" panose="020B0503020204020204" pitchFamily="34" charset="-122"/>
                          <a:cs typeface="+mn-cs"/>
                        </a:rPr>
                        <a:t>五月血压测量月</a:t>
                      </a:r>
                      <a:r>
                        <a:rPr lang="en-US" altLang="zh-CN" sz="1400" b="1" kern="100" dirty="0">
                          <a:solidFill>
                            <a:srgbClr val="C00000"/>
                          </a:solidFill>
                          <a:latin typeface="微软雅黑" panose="020B0503020204020204" pitchFamily="34" charset="-122"/>
                          <a:ea typeface="微软雅黑" panose="020B0503020204020204" pitchFamily="34" charset="-122"/>
                          <a:cs typeface="+mn-cs"/>
                        </a:rPr>
                        <a:t>(</a:t>
                      </a:r>
                      <a:r>
                        <a:rPr lang="en-US" altLang="zh-CN" sz="1400" b="1" kern="1200" dirty="0">
                          <a:solidFill>
                            <a:srgbClr val="C00000"/>
                          </a:solidFill>
                          <a:latin typeface="微软雅黑" panose="020B0503020204020204" pitchFamily="34" charset="-122"/>
                          <a:ea typeface="微软雅黑" panose="020B0503020204020204" pitchFamily="34" charset="-122"/>
                          <a:cs typeface="+mn-cs"/>
                        </a:rPr>
                        <a:t>MMM</a:t>
                      </a:r>
                      <a:r>
                        <a:rPr lang="zh-CN" altLang="en-US" sz="1400" b="1" kern="1200" dirty="0">
                          <a:solidFill>
                            <a:srgbClr val="C00000"/>
                          </a:solidFill>
                          <a:latin typeface="微软雅黑" panose="020B0503020204020204" pitchFamily="34" charset="-122"/>
                          <a:ea typeface="微软雅黑" panose="020B0503020204020204" pitchFamily="34" charset="-122"/>
                          <a:cs typeface="+mn-cs"/>
                        </a:rPr>
                        <a:t>）项目</a:t>
                      </a:r>
                      <a:r>
                        <a:rPr lang="zh-CN" altLang="en-US" sz="1400" kern="1200" dirty="0">
                          <a:solidFill>
                            <a:schemeClr val="dk1"/>
                          </a:solidFill>
                          <a:latin typeface="微软雅黑" panose="020B0503020204020204" pitchFamily="34" charset="-122"/>
                          <a:ea typeface="微软雅黑" panose="020B0503020204020204" pitchFamily="34" charset="-122"/>
                          <a:cs typeface="+mn-cs"/>
                        </a:rPr>
                        <a:t>由国际高血压学会和世界高血压联盟发起，中国高血压联盟自</a:t>
                      </a:r>
                      <a:r>
                        <a:rPr lang="en-US" altLang="zh-CN" sz="1400" kern="1200" dirty="0">
                          <a:solidFill>
                            <a:schemeClr val="dk1"/>
                          </a:solidFill>
                          <a:latin typeface="微软雅黑" panose="020B0503020204020204" pitchFamily="34" charset="-122"/>
                          <a:ea typeface="微软雅黑" panose="020B0503020204020204" pitchFamily="34" charset="-122"/>
                          <a:cs typeface="+mn-cs"/>
                        </a:rPr>
                        <a:t>2017</a:t>
                      </a:r>
                      <a:r>
                        <a:rPr lang="zh-CN" altLang="en-US" sz="1400" kern="1200" dirty="0">
                          <a:solidFill>
                            <a:schemeClr val="dk1"/>
                          </a:solidFill>
                          <a:latin typeface="微软雅黑" panose="020B0503020204020204" pitchFamily="34" charset="-122"/>
                          <a:ea typeface="微软雅黑" panose="020B0503020204020204" pitchFamily="34" charset="-122"/>
                          <a:cs typeface="+mn-cs"/>
                        </a:rPr>
                        <a:t>年起已在全国连续</a:t>
                      </a:r>
                      <a:r>
                        <a:rPr lang="en-US" altLang="zh-CN" sz="1400" kern="1200" dirty="0">
                          <a:solidFill>
                            <a:schemeClr val="dk1"/>
                          </a:solidFill>
                          <a:latin typeface="微软雅黑" panose="020B0503020204020204" pitchFamily="34" charset="-122"/>
                          <a:ea typeface="微软雅黑" panose="020B0503020204020204" pitchFamily="34" charset="-122"/>
                          <a:cs typeface="+mn-cs"/>
                        </a:rPr>
                        <a:t>6</a:t>
                      </a:r>
                      <a:r>
                        <a:rPr lang="zh-CN" altLang="en-US" sz="1400" kern="1200" dirty="0">
                          <a:solidFill>
                            <a:schemeClr val="dk1"/>
                          </a:solidFill>
                          <a:latin typeface="微软雅黑" panose="020B0503020204020204" pitchFamily="34" charset="-122"/>
                          <a:ea typeface="微软雅黑" panose="020B0503020204020204" pitchFamily="34" charset="-122"/>
                          <a:cs typeface="+mn-cs"/>
                        </a:rPr>
                        <a:t>年开展</a:t>
                      </a:r>
                      <a:r>
                        <a:rPr lang="en-US" altLang="zh-CN" sz="1400" kern="1200" dirty="0">
                          <a:solidFill>
                            <a:schemeClr val="dk1"/>
                          </a:solidFill>
                          <a:latin typeface="微软雅黑" panose="020B0503020204020204" pitchFamily="34" charset="-122"/>
                          <a:ea typeface="微软雅黑" panose="020B0503020204020204" pitchFamily="34" charset="-122"/>
                          <a:cs typeface="+mn-cs"/>
                        </a:rPr>
                        <a:t>MMM</a:t>
                      </a:r>
                      <a:r>
                        <a:rPr lang="zh-CN" altLang="en-US" sz="1400" kern="1200" dirty="0">
                          <a:solidFill>
                            <a:schemeClr val="dk1"/>
                          </a:solidFill>
                          <a:latin typeface="微软雅黑" panose="020B0503020204020204" pitchFamily="34" charset="-122"/>
                          <a:ea typeface="微软雅黑" panose="020B0503020204020204" pitchFamily="34" charset="-122"/>
                          <a:cs typeface="+mn-cs"/>
                        </a:rPr>
                        <a:t>项目，</a:t>
                      </a:r>
                      <a:r>
                        <a:rPr lang="zh-CN" altLang="en-US" sz="1400" b="1" kern="1200" dirty="0">
                          <a:solidFill>
                            <a:srgbClr val="004582"/>
                          </a:solidFill>
                          <a:latin typeface="微软雅黑" panose="020B0503020204020204" pitchFamily="34" charset="-122"/>
                          <a:ea typeface="微软雅黑" panose="020B0503020204020204" pitchFamily="34" charset="-122"/>
                          <a:cs typeface="+mn-cs"/>
                        </a:rPr>
                        <a:t>完成近</a:t>
                      </a:r>
                      <a:r>
                        <a:rPr lang="en-US" altLang="zh-CN" sz="1400" b="1" kern="1200" dirty="0">
                          <a:solidFill>
                            <a:srgbClr val="004582"/>
                          </a:solidFill>
                          <a:latin typeface="微软雅黑" panose="020B0503020204020204" pitchFamily="34" charset="-122"/>
                          <a:ea typeface="微软雅黑" panose="020B0503020204020204" pitchFamily="34" charset="-122"/>
                          <a:cs typeface="+mn-cs"/>
                        </a:rPr>
                        <a:t>160</a:t>
                      </a:r>
                      <a:r>
                        <a:rPr lang="zh-CN" altLang="en-US" sz="1400" b="1" kern="1200" dirty="0">
                          <a:solidFill>
                            <a:srgbClr val="004582"/>
                          </a:solidFill>
                          <a:latin typeface="微软雅黑" panose="020B0503020204020204" pitchFamily="34" charset="-122"/>
                          <a:ea typeface="微软雅黑" panose="020B0503020204020204" pitchFamily="34" charset="-122"/>
                          <a:cs typeface="+mn-cs"/>
                        </a:rPr>
                        <a:t>万成人的血压测量</a:t>
                      </a:r>
                      <a:r>
                        <a:rPr lang="zh-CN" altLang="en-US" sz="1400" b="1" kern="100" dirty="0">
                          <a:solidFill>
                            <a:srgbClr val="004582"/>
                          </a:solidFill>
                          <a:latin typeface="微软雅黑" panose="020B0503020204020204" pitchFamily="34" charset="-122"/>
                          <a:ea typeface="微软雅黑" panose="020B0503020204020204" pitchFamily="34" charset="-122"/>
                          <a:cs typeface="+mn-cs"/>
                        </a:rPr>
                        <a:t>。</a:t>
                      </a:r>
                      <a:endParaRPr lang="zh-CN" altLang="en-US" sz="1400" b="1" kern="100" dirty="0">
                        <a:solidFill>
                          <a:srgbClr val="004582"/>
                        </a:solidFill>
                        <a:latin typeface="微软雅黑" panose="020B0503020204020204" pitchFamily="34" charset="-122"/>
                        <a:ea typeface="微软雅黑" panose="020B0503020204020204" pitchFamily="34" charset="-122"/>
                        <a:cs typeface="+mn-cs"/>
                        <a:sym typeface="+mn-lt"/>
                      </a:endParaRPr>
                    </a:p>
                  </a:txBody>
                  <a:tcPr anchor="ctr">
                    <a:solidFill>
                      <a:srgbClr val="004582">
                        <a:alpha val="20000"/>
                      </a:srgbClr>
                    </a:solidFill>
                  </a:tcPr>
                </a:tc>
                <a:extLst>
                  <a:ext uri="{0D108BD9-81ED-4DB2-BD59-A6C34878D82A}">
                    <a16:rowId xmlns:a16="http://schemas.microsoft.com/office/drawing/2014/main" val="2593101928"/>
                  </a:ext>
                </a:extLst>
              </a:tr>
            </a:tbl>
          </a:graphicData>
        </a:graphic>
      </p:graphicFrame>
      <p:sp>
        <p:nvSpPr>
          <p:cNvPr id="2" name="标题 1">
            <a:extLst>
              <a:ext uri="{FF2B5EF4-FFF2-40B4-BE49-F238E27FC236}">
                <a16:creationId xmlns:a16="http://schemas.microsoft.com/office/drawing/2014/main" id="{6882D9AE-4225-DC0A-64E9-CAAE8FE940CF}"/>
              </a:ext>
            </a:extLst>
          </p:cNvPr>
          <p:cNvSpPr txBox="1">
            <a:spLocks/>
          </p:cNvSpPr>
          <p:nvPr/>
        </p:nvSpPr>
        <p:spPr>
          <a:xfrm>
            <a:off x="30788" y="222669"/>
            <a:ext cx="12192000" cy="7740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我国血压防控计划和项目</a:t>
            </a:r>
          </a:p>
        </p:txBody>
      </p:sp>
      <p:sp>
        <p:nvSpPr>
          <p:cNvPr id="6" name="文本框 5">
            <a:extLst>
              <a:ext uri="{FF2B5EF4-FFF2-40B4-BE49-F238E27FC236}">
                <a16:creationId xmlns:a16="http://schemas.microsoft.com/office/drawing/2014/main" id="{87A87BE8-107F-80E5-4D9F-AAD6C16F7AE2}"/>
              </a:ext>
            </a:extLst>
          </p:cNvPr>
          <p:cNvSpPr txBox="1"/>
          <p:nvPr/>
        </p:nvSpPr>
        <p:spPr>
          <a:xfrm>
            <a:off x="30789" y="1049067"/>
            <a:ext cx="12191999" cy="523220"/>
          </a:xfrm>
          <a:prstGeom prst="rect">
            <a:avLst/>
          </a:prstGeom>
          <a:solidFill>
            <a:schemeClr val="bg1">
              <a:lumMod val="85000"/>
            </a:schemeClr>
          </a:solidFill>
        </p:spPr>
        <p:txBody>
          <a:bodyPr wrap="square" lIns="1044000" rIns="1080000" anchor="ctr">
            <a:noAutofit/>
          </a:bodyPr>
          <a:lstStyle>
            <a:defPPr>
              <a:defRPr lang="zh-CN"/>
            </a:defPPr>
            <a:lvl1pPr algn="ctr">
              <a:lnSpc>
                <a:spcPct val="100000"/>
              </a:lnSpc>
              <a:spcAft>
                <a:spcPts val="600"/>
              </a:spcAft>
              <a:defRPr sz="1400" b="1" spc="40">
                <a:effectLst/>
                <a:latin typeface="Microsoft YaHei" panose="020B0503020204020204" pitchFamily="34" charset="-122"/>
                <a:ea typeface="Microsoft YaHei" panose="020B0503020204020204" pitchFamily="34" charset="-122"/>
                <a:cs typeface="Arial" panose="020B0604020202020204" pitchFamily="34" charset="0"/>
              </a:defRPr>
            </a:lvl1pPr>
          </a:lstStyle>
          <a:p>
            <a:r>
              <a:rPr lang="zh-CN" altLang="en-US" sz="1600" b="0" dirty="0"/>
              <a:t>我国政府和专业组织实施了一系列高血压防控计划和项目</a:t>
            </a:r>
            <a:r>
              <a:rPr lang="en-US" altLang="zh-CN" sz="1600" b="0" dirty="0"/>
              <a:t>,</a:t>
            </a:r>
            <a:r>
              <a:rPr lang="zh-CN" altLang="en-US" sz="1600" b="0" dirty="0"/>
              <a:t>旨在进一步提升高血压防控水平</a:t>
            </a:r>
          </a:p>
        </p:txBody>
      </p:sp>
    </p:spTree>
    <p:extLst>
      <p:ext uri="{BB962C8B-B14F-4D97-AF65-F5344CB8AC3E}">
        <p14:creationId xmlns:p14="http://schemas.microsoft.com/office/powerpoint/2010/main" val="268921835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2">
            <a:extLst>
              <a:ext uri="{FF2B5EF4-FFF2-40B4-BE49-F238E27FC236}">
                <a16:creationId xmlns:a16="http://schemas.microsoft.com/office/drawing/2014/main" id="{EEE5DD81-12EA-A78D-B413-F6B8BA119712}"/>
              </a:ext>
            </a:extLst>
          </p:cNvPr>
          <p:cNvSpPr txBox="1">
            <a:spLocks/>
          </p:cNvSpPr>
          <p:nvPr/>
        </p:nvSpPr>
        <p:spPr>
          <a:xfrm>
            <a:off x="0" y="1129963"/>
            <a:ext cx="12192000" cy="840239"/>
          </a:xfrm>
          <a:prstGeom prst="rect">
            <a:avLst/>
          </a:prstGeom>
          <a:solidFill>
            <a:schemeClr val="bg1">
              <a:lumMod val="95000"/>
            </a:schemeClr>
          </a:solidFill>
          <a:ln w="12700">
            <a:noFill/>
            <a:prstDash val="sysDot"/>
          </a:ln>
        </p:spPr>
        <p:txBody>
          <a:bodyPr vert="horz" lIns="360000" tIns="45720" rIns="36000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1600" dirty="0">
                <a:latin typeface="Microsoft YaHei" panose="020B0503020204020204" pitchFamily="34" charset="-122"/>
                <a:ea typeface="Microsoft YaHei" panose="020B0503020204020204" pitchFamily="34" charset="-122"/>
              </a:rPr>
              <a:t>降压可降低</a:t>
            </a:r>
            <a:r>
              <a:rPr lang="en-US" altLang="zh-CN" sz="1600" dirty="0">
                <a:latin typeface="Microsoft YaHei" panose="020B0503020204020204" pitchFamily="34" charset="-122"/>
                <a:ea typeface="Microsoft YaHei" panose="020B0503020204020204" pitchFamily="34" charset="-122"/>
              </a:rPr>
              <a:t>PAD</a:t>
            </a:r>
            <a:r>
              <a:rPr lang="zh-CN" altLang="en-US" sz="1600" dirty="0">
                <a:latin typeface="Microsoft YaHei" panose="020B0503020204020204" pitchFamily="34" charset="-122"/>
                <a:ea typeface="Microsoft YaHei" panose="020B0503020204020204" pitchFamily="34" charset="-122"/>
              </a:rPr>
              <a:t>患者心脑血管事件的发生率和截肢率，</a:t>
            </a:r>
            <a:r>
              <a:rPr lang="en-US" altLang="zh-CN" sz="1600" dirty="0">
                <a:latin typeface="Microsoft YaHei" panose="020B0503020204020204" pitchFamily="34" charset="-122"/>
                <a:ea typeface="Microsoft YaHei" panose="020B0503020204020204" pitchFamily="34" charset="-122"/>
              </a:rPr>
              <a:t>SBP</a:t>
            </a:r>
            <a:r>
              <a:rPr lang="zh-CN" altLang="en-US" sz="1600" dirty="0">
                <a:latin typeface="Microsoft YaHei" panose="020B0503020204020204" pitchFamily="34" charset="-122"/>
                <a:ea typeface="Microsoft YaHei" panose="020B0503020204020204" pitchFamily="34" charset="-122"/>
              </a:rPr>
              <a:t>每降低</a:t>
            </a:r>
            <a:r>
              <a:rPr lang="en-US" altLang="zh-CN" sz="1600" dirty="0">
                <a:latin typeface="Microsoft YaHei" panose="020B0503020204020204" pitchFamily="34" charset="-122"/>
                <a:ea typeface="Microsoft YaHei" panose="020B0503020204020204" pitchFamily="34" charset="-122"/>
              </a:rPr>
              <a:t>10mmHg</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PAD</a:t>
            </a:r>
            <a:r>
              <a:rPr lang="zh-CN" altLang="en-US" sz="1600" dirty="0">
                <a:latin typeface="Microsoft YaHei" panose="020B0503020204020204" pitchFamily="34" charset="-122"/>
                <a:ea typeface="Microsoft YaHei" panose="020B0503020204020204" pitchFamily="34" charset="-122"/>
              </a:rPr>
              <a:t>相关的截肢或死亡率可降低</a:t>
            </a:r>
            <a:r>
              <a:rPr lang="en-US" altLang="zh-CN" sz="1600" dirty="0">
                <a:latin typeface="Microsoft YaHei" panose="020B0503020204020204" pitchFamily="34" charset="-122"/>
                <a:ea typeface="Microsoft YaHei" panose="020B0503020204020204" pitchFamily="34" charset="-122"/>
              </a:rPr>
              <a:t>16%</a:t>
            </a:r>
            <a:r>
              <a:rPr lang="zh-CN" altLang="en-US" sz="1600" dirty="0">
                <a:latin typeface="Microsoft YaHei" panose="020B0503020204020204" pitchFamily="34" charset="-122"/>
                <a:ea typeface="Microsoft YaHei" panose="020B0503020204020204" pitchFamily="34" charset="-122"/>
              </a:rPr>
              <a:t>。</a:t>
            </a:r>
          </a:p>
        </p:txBody>
      </p:sp>
      <p:sp>
        <p:nvSpPr>
          <p:cNvPr id="19" name="矩形 18">
            <a:extLst>
              <a:ext uri="{FF2B5EF4-FFF2-40B4-BE49-F238E27FC236}">
                <a16:creationId xmlns:a16="http://schemas.microsoft.com/office/drawing/2014/main" id="{0A63C064-4223-D758-C4E0-38D2BC32E21D}"/>
              </a:ext>
            </a:extLst>
          </p:cNvPr>
          <p:cNvSpPr/>
          <p:nvPr/>
        </p:nvSpPr>
        <p:spPr>
          <a:xfrm>
            <a:off x="668471" y="145821"/>
            <a:ext cx="10802826"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高血压合并</a:t>
            </a:r>
            <a:r>
              <a:rPr lang="en-US" altLang="zh-CN" sz="3200" b="1" dirty="0">
                <a:solidFill>
                  <a:schemeClr val="tx1"/>
                </a:solidFill>
                <a:latin typeface="Microsoft YaHei" panose="020B0503020204020204" pitchFamily="34" charset="-122"/>
                <a:ea typeface="Microsoft YaHei" panose="020B0503020204020204" pitchFamily="34" charset="-122"/>
              </a:rPr>
              <a:t>PAD</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grpSp>
        <p:nvGrpSpPr>
          <p:cNvPr id="2" name="组合 1">
            <a:extLst>
              <a:ext uri="{FF2B5EF4-FFF2-40B4-BE49-F238E27FC236}">
                <a16:creationId xmlns:a16="http://schemas.microsoft.com/office/drawing/2014/main" id="{43639376-9009-BB7A-A1AE-E28E8B7C2CF3}"/>
              </a:ext>
            </a:extLst>
          </p:cNvPr>
          <p:cNvGrpSpPr/>
          <p:nvPr/>
        </p:nvGrpSpPr>
        <p:grpSpPr>
          <a:xfrm>
            <a:off x="694585" y="2111603"/>
            <a:ext cx="10776710" cy="4105567"/>
            <a:chOff x="694585" y="3048834"/>
            <a:chExt cx="10776710" cy="3241360"/>
          </a:xfrm>
        </p:grpSpPr>
        <p:grpSp>
          <p:nvGrpSpPr>
            <p:cNvPr id="24" name="组合 23">
              <a:extLst>
                <a:ext uri="{FF2B5EF4-FFF2-40B4-BE49-F238E27FC236}">
                  <a16:creationId xmlns:a16="http://schemas.microsoft.com/office/drawing/2014/main" id="{FE548969-B330-6EAD-394D-719D333B4EA9}"/>
                </a:ext>
              </a:extLst>
            </p:cNvPr>
            <p:cNvGrpSpPr/>
            <p:nvPr/>
          </p:nvGrpSpPr>
          <p:grpSpPr>
            <a:xfrm>
              <a:off x="8358001" y="3048834"/>
              <a:ext cx="3113294" cy="3211549"/>
              <a:chOff x="4208373" y="4950765"/>
              <a:chExt cx="3468567" cy="922755"/>
            </a:xfrm>
          </p:grpSpPr>
          <p:sp>
            <p:nvSpPr>
              <p:cNvPr id="22" name="AutoShape 7">
                <a:extLst>
                  <a:ext uri="{FF2B5EF4-FFF2-40B4-BE49-F238E27FC236}">
                    <a16:creationId xmlns:a16="http://schemas.microsoft.com/office/drawing/2014/main" id="{31B56E36-2FD7-3871-7D07-2962BA399DD1}"/>
                  </a:ext>
                </a:extLst>
              </p:cNvPr>
              <p:cNvSpPr>
                <a:spLocks noChangeArrowheads="1"/>
              </p:cNvSpPr>
              <p:nvPr/>
            </p:nvSpPr>
            <p:spPr bwMode="gray">
              <a:xfrm>
                <a:off x="4208373" y="4950765"/>
                <a:ext cx="3468567" cy="922755"/>
              </a:xfrm>
              <a:prstGeom prst="roundRect">
                <a:avLst>
                  <a:gd name="adj" fmla="val 10889"/>
                </a:avLst>
              </a:prstGeom>
              <a:solidFill>
                <a:srgbClr val="C00000">
                  <a:alpha val="40000"/>
                </a:srgbClr>
              </a:solidFill>
              <a:ln w="38100">
                <a:noFill/>
                <a:round/>
                <a:headEnd/>
                <a:tailEnd/>
              </a:ln>
              <a:effectLst/>
            </p:spPr>
            <p:txBody>
              <a:bodyPr wrap="none" anchor="ctr"/>
              <a:lstStyle/>
              <a:p>
                <a:pPr>
                  <a:defRPr/>
                </a:pPr>
                <a:endParaRPr lang="zh-CN" altLang="en-US"/>
              </a:p>
            </p:txBody>
          </p:sp>
          <p:sp>
            <p:nvSpPr>
              <p:cNvPr id="23" name="文本框 22">
                <a:extLst>
                  <a:ext uri="{FF2B5EF4-FFF2-40B4-BE49-F238E27FC236}">
                    <a16:creationId xmlns:a16="http://schemas.microsoft.com/office/drawing/2014/main" id="{6D421CB2-0E75-ED16-7E86-037F432D2A23}"/>
                  </a:ext>
                </a:extLst>
              </p:cNvPr>
              <p:cNvSpPr txBox="1"/>
              <p:nvPr/>
            </p:nvSpPr>
            <p:spPr>
              <a:xfrm>
                <a:off x="4217894" y="5144143"/>
                <a:ext cx="3349318" cy="626986"/>
              </a:xfrm>
              <a:prstGeom prst="rect">
                <a:avLst/>
              </a:prstGeom>
              <a:noFill/>
            </p:spPr>
            <p:txBody>
              <a:bodyPr wrap="square" rtlCol="0">
                <a:spAutoFit/>
              </a:bodyPr>
              <a:lstStyle/>
              <a:p>
                <a:pPr marL="285750" indent="-285750" algn="just">
                  <a:lnSpc>
                    <a:spcPts val="2000"/>
                  </a:lnSpc>
                  <a:spcBef>
                    <a:spcPts val="1000"/>
                  </a:spcBef>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血压控制目标</a:t>
                </a:r>
                <a:r>
                  <a:rPr lang="zh-CN" altLang="en-US" sz="1400" b="1" dirty="0">
                    <a:solidFill>
                      <a:srgbClr val="C00000"/>
                    </a:solidFill>
                    <a:latin typeface="微软雅黑" panose="020B0503020204020204" pitchFamily="34" charset="-122"/>
                    <a:ea typeface="微软雅黑" panose="020B0503020204020204" pitchFamily="34" charset="-122"/>
                  </a:rPr>
                  <a:t>尚存在争议</a:t>
                </a:r>
                <a:r>
                  <a:rPr lang="zh-CN" altLang="en-US" sz="1400" dirty="0">
                    <a:latin typeface="微软雅黑" panose="020B0503020204020204" pitchFamily="34" charset="-122"/>
                    <a:ea typeface="微软雅黑" panose="020B0503020204020204" pitchFamily="34" charset="-122"/>
                  </a:rPr>
                  <a:t>。多数指南推荐，血压控制在</a:t>
                </a:r>
                <a:r>
                  <a:rPr lang="en-US" altLang="zh-CN" sz="1400" dirty="0">
                    <a:latin typeface="微软雅黑" panose="020B0503020204020204" pitchFamily="34" charset="-122"/>
                    <a:ea typeface="微软雅黑" panose="020B0503020204020204" pitchFamily="34" charset="-122"/>
                  </a:rPr>
                  <a:t>&lt;140/90mmHg</a:t>
                </a:r>
                <a:r>
                  <a:rPr lang="zh-CN" altLang="en-US" sz="1400" dirty="0">
                    <a:latin typeface="微软雅黑" panose="020B0503020204020204" pitchFamily="34" charset="-122"/>
                    <a:ea typeface="微软雅黑" panose="020B0503020204020204" pitchFamily="34" charset="-122"/>
                  </a:rPr>
                  <a:t>，如果同时合并糖尿病或</a:t>
                </a:r>
                <a:r>
                  <a:rPr lang="en-US" altLang="zh-CN" sz="1400" dirty="0">
                    <a:latin typeface="微软雅黑" panose="020B0503020204020204" pitchFamily="34" charset="-122"/>
                    <a:ea typeface="微软雅黑" panose="020B0503020204020204" pitchFamily="34" charset="-122"/>
                  </a:rPr>
                  <a:t>CKD</a:t>
                </a:r>
                <a:r>
                  <a:rPr lang="zh-CN" altLang="en-US" sz="1400" dirty="0">
                    <a:latin typeface="微软雅黑" panose="020B0503020204020204" pitchFamily="34" charset="-122"/>
                    <a:ea typeface="微软雅黑" panose="020B0503020204020204" pitchFamily="34" charset="-122"/>
                  </a:rPr>
                  <a:t>，应</a:t>
                </a:r>
                <a:r>
                  <a:rPr lang="en-US" altLang="zh-CN" sz="1400" dirty="0">
                    <a:latin typeface="微软雅黑" panose="020B0503020204020204" pitchFamily="34" charset="-122"/>
                    <a:ea typeface="微软雅黑" panose="020B0503020204020204" pitchFamily="34" charset="-122"/>
                  </a:rPr>
                  <a:t>&lt;130/80mmHg</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gn="just">
                  <a:lnSpc>
                    <a:spcPts val="2000"/>
                  </a:lnSpc>
                  <a:spcBef>
                    <a:spcPts val="1000"/>
                  </a:spcBef>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长期应用</a:t>
                </a:r>
                <a:r>
                  <a:rPr lang="en-US" altLang="zh-CN" sz="1400" dirty="0">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ACEI</a:t>
                </a:r>
                <a:r>
                  <a:rPr lang="zh-CN" altLang="en-US" sz="1400" dirty="0">
                    <a:latin typeface="微软雅黑" panose="020B0503020204020204" pitchFamily="34" charset="-122"/>
                    <a:ea typeface="微软雅黑" panose="020B0503020204020204" pitchFamily="34" charset="-122"/>
                  </a:rPr>
                  <a:t>可降低患者的</a:t>
                </a:r>
                <a:r>
                  <a:rPr lang="en-US" altLang="zh-CN" sz="1400" dirty="0">
                    <a:latin typeface="微软雅黑" panose="020B0503020204020204" pitchFamily="34" charset="-122"/>
                    <a:ea typeface="微软雅黑" panose="020B0503020204020204" pitchFamily="34" charset="-122"/>
                  </a:rPr>
                  <a:t>IMT</a:t>
                </a:r>
                <a:r>
                  <a:rPr lang="zh-CN" altLang="en-US" sz="1400" dirty="0">
                    <a:latin typeface="微软雅黑" panose="020B0503020204020204" pitchFamily="34" charset="-122"/>
                    <a:ea typeface="微软雅黑" panose="020B0503020204020204" pitchFamily="34" charset="-122"/>
                  </a:rPr>
                  <a:t>，降低脑卒中风险；</a:t>
                </a:r>
                <a:r>
                  <a:rPr lang="zh-CN" altLang="en-US" sz="1400" b="1" dirty="0">
                    <a:solidFill>
                      <a:srgbClr val="C00000"/>
                    </a:solidFill>
                    <a:latin typeface="微软雅黑" panose="020B0503020204020204" pitchFamily="34" charset="-122"/>
                    <a:ea typeface="微软雅黑" panose="020B0503020204020204" pitchFamily="34" charset="-122"/>
                  </a:rPr>
                  <a:t>存在颈动脉粥样硬化者</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和</a:t>
                </a:r>
                <a:r>
                  <a:rPr lang="en-US" altLang="zh-CN" sz="1400" dirty="0">
                    <a:latin typeface="微软雅黑" panose="020B0503020204020204" pitchFamily="34" charset="-122"/>
                    <a:ea typeface="微软雅黑" panose="020B0503020204020204" pitchFamily="34" charset="-122"/>
                  </a:rPr>
                  <a:t>ACEI</a:t>
                </a:r>
                <a:r>
                  <a:rPr lang="zh-CN" altLang="en-US" sz="1400" dirty="0">
                    <a:latin typeface="微软雅黑" panose="020B0503020204020204" pitchFamily="34" charset="-122"/>
                    <a:ea typeface="微软雅黑" panose="020B0503020204020204" pitchFamily="34" charset="-122"/>
                  </a:rPr>
                  <a:t>应该优先选用来延缓颈动脉粥样硬化的进展。</a:t>
                </a:r>
              </a:p>
            </p:txBody>
          </p:sp>
        </p:grpSp>
        <p:grpSp>
          <p:nvGrpSpPr>
            <p:cNvPr id="30" name="组合 29">
              <a:extLst>
                <a:ext uri="{FF2B5EF4-FFF2-40B4-BE49-F238E27FC236}">
                  <a16:creationId xmlns:a16="http://schemas.microsoft.com/office/drawing/2014/main" id="{F9F10EF9-D4E8-7EB8-1FEA-A6131DC26D44}"/>
                </a:ext>
              </a:extLst>
            </p:cNvPr>
            <p:cNvGrpSpPr/>
            <p:nvPr/>
          </p:nvGrpSpPr>
          <p:grpSpPr>
            <a:xfrm>
              <a:off x="694585" y="3073040"/>
              <a:ext cx="7539281" cy="3217154"/>
              <a:chOff x="694585" y="3073041"/>
              <a:chExt cx="7539281" cy="2322404"/>
            </a:xfrm>
          </p:grpSpPr>
          <p:sp>
            <p:nvSpPr>
              <p:cNvPr id="29" name="AutoShape 7">
                <a:extLst>
                  <a:ext uri="{FF2B5EF4-FFF2-40B4-BE49-F238E27FC236}">
                    <a16:creationId xmlns:a16="http://schemas.microsoft.com/office/drawing/2014/main" id="{371A0465-4F59-96CA-BF1C-DB924548028E}"/>
                  </a:ext>
                </a:extLst>
              </p:cNvPr>
              <p:cNvSpPr>
                <a:spLocks noChangeArrowheads="1"/>
              </p:cNvSpPr>
              <p:nvPr/>
            </p:nvSpPr>
            <p:spPr bwMode="gray">
              <a:xfrm>
                <a:off x="2070710" y="4432309"/>
                <a:ext cx="6163156" cy="941617"/>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20" name="AutoShape 7">
                <a:extLst>
                  <a:ext uri="{FF2B5EF4-FFF2-40B4-BE49-F238E27FC236}">
                    <a16:creationId xmlns:a16="http://schemas.microsoft.com/office/drawing/2014/main" id="{4193AE53-EE23-3F69-10DF-D9512F0ACE08}"/>
                  </a:ext>
                </a:extLst>
              </p:cNvPr>
              <p:cNvSpPr>
                <a:spLocks noChangeArrowheads="1"/>
              </p:cNvSpPr>
              <p:nvPr/>
            </p:nvSpPr>
            <p:spPr bwMode="gray">
              <a:xfrm>
                <a:off x="2033788" y="3073041"/>
                <a:ext cx="6163156" cy="1261206"/>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237FC1F1-70CD-AA78-2FDC-071E8815AE68}"/>
                  </a:ext>
                </a:extLst>
              </p:cNvPr>
              <p:cNvSpPr/>
              <p:nvPr/>
            </p:nvSpPr>
            <p:spPr>
              <a:xfrm>
                <a:off x="694585" y="3088477"/>
                <a:ext cx="1251989" cy="1245770"/>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85488AA8-424B-B3D2-AF5E-0F3D74F43E3B}"/>
                  </a:ext>
                </a:extLst>
              </p:cNvPr>
              <p:cNvSpPr txBox="1"/>
              <p:nvPr/>
            </p:nvSpPr>
            <p:spPr>
              <a:xfrm>
                <a:off x="694585" y="3667848"/>
                <a:ext cx="1210588"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降压目标</a:t>
                </a:r>
              </a:p>
            </p:txBody>
          </p:sp>
          <p:sp>
            <p:nvSpPr>
              <p:cNvPr id="9" name="文本框 8">
                <a:extLst>
                  <a:ext uri="{FF2B5EF4-FFF2-40B4-BE49-F238E27FC236}">
                    <a16:creationId xmlns:a16="http://schemas.microsoft.com/office/drawing/2014/main" id="{7A6DF886-E3AE-4DFB-4189-BEF8ECF64860}"/>
                  </a:ext>
                </a:extLst>
              </p:cNvPr>
              <p:cNvSpPr txBox="1"/>
              <p:nvPr/>
            </p:nvSpPr>
            <p:spPr>
              <a:xfrm>
                <a:off x="2093991" y="3230709"/>
                <a:ext cx="5992457" cy="840728"/>
              </a:xfrm>
              <a:prstGeom prst="rect">
                <a:avLst/>
              </a:prstGeom>
              <a:noFill/>
            </p:spPr>
            <p:txBody>
              <a:bodyPr wrap="square" rtlCol="0">
                <a:spAutoFit/>
              </a:bodyPr>
              <a:lstStyle/>
              <a:p>
                <a:pPr marL="285750" indent="-285750" algn="just">
                  <a:lnSpc>
                    <a:spcPts val="22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PAD</a:t>
                </a:r>
                <a:r>
                  <a:rPr lang="zh-CN" altLang="en-US" sz="1400" dirty="0">
                    <a:latin typeface="微软雅黑" panose="020B0503020204020204" pitchFamily="34" charset="-122"/>
                    <a:ea typeface="微软雅黑" panose="020B0503020204020204" pitchFamily="34" charset="-122"/>
                  </a:rPr>
                  <a:t>患者</a:t>
                </a:r>
                <a:r>
                  <a:rPr lang="zh-CN" altLang="en-US" sz="1400" b="1" dirty="0">
                    <a:solidFill>
                      <a:srgbClr val="C00000"/>
                    </a:solidFill>
                    <a:latin typeface="微软雅黑" panose="020B0503020204020204" pitchFamily="34" charset="-122"/>
                    <a:ea typeface="微软雅黑" panose="020B0503020204020204" pitchFamily="34" charset="-122"/>
                  </a:rPr>
                  <a:t>是否需要严格控制血压尚有争议</a:t>
                </a:r>
                <a:r>
                  <a:rPr lang="zh-CN" altLang="en-US" sz="1400" dirty="0">
                    <a:latin typeface="微软雅黑" panose="020B0503020204020204" pitchFamily="34" charset="-122"/>
                    <a:ea typeface="微软雅黑" panose="020B0503020204020204" pitchFamily="34" charset="-122"/>
                  </a:rPr>
                  <a:t>。</a:t>
                </a:r>
              </a:p>
              <a:p>
                <a:pPr marL="285750" indent="-285750" algn="just">
                  <a:lnSpc>
                    <a:spcPts val="22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PAD</a:t>
                </a:r>
                <a:r>
                  <a:rPr lang="zh-CN" altLang="en-US" sz="1400" dirty="0">
                    <a:latin typeface="微软雅黑" panose="020B0503020204020204" pitchFamily="34" charset="-122"/>
                    <a:ea typeface="微软雅黑" panose="020B0503020204020204" pitchFamily="34" charset="-122"/>
                  </a:rPr>
                  <a:t>患者心血管事件发生率和血压控制水平呈 </a:t>
                </a:r>
                <a:r>
                  <a:rPr lang="en-US" altLang="zh-CN" sz="1400" b="1" dirty="0">
                    <a:solidFill>
                      <a:srgbClr val="C00000"/>
                    </a:solidFill>
                    <a:latin typeface="微软雅黑" panose="020B0503020204020204" pitchFamily="34" charset="-122"/>
                    <a:ea typeface="微软雅黑" panose="020B0503020204020204" pitchFamily="34" charset="-122"/>
                  </a:rPr>
                  <a:t>J </a:t>
                </a:r>
                <a:r>
                  <a:rPr lang="zh-CN" altLang="en-US" sz="1400" b="1" dirty="0">
                    <a:solidFill>
                      <a:srgbClr val="C00000"/>
                    </a:solidFill>
                    <a:latin typeface="微软雅黑" panose="020B0503020204020204" pitchFamily="34" charset="-122"/>
                    <a:ea typeface="微软雅黑" panose="020B0503020204020204" pitchFamily="34" charset="-122"/>
                  </a:rPr>
                  <a:t>形曲线</a:t>
                </a:r>
                <a:r>
                  <a:rPr lang="zh-CN" altLang="en-US" sz="1400" dirty="0">
                    <a:solidFill>
                      <a:srgbClr val="C00000"/>
                    </a:solidFill>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血压维持在</a:t>
                </a:r>
                <a:r>
                  <a:rPr lang="en-US" altLang="zh-CN" sz="1400" dirty="0">
                    <a:latin typeface="微软雅黑" panose="020B0503020204020204" pitchFamily="34" charset="-122"/>
                    <a:ea typeface="微软雅黑" panose="020B0503020204020204" pitchFamily="34" charset="-122"/>
                  </a:rPr>
                  <a:t>135~145/60~90mmHg</a:t>
                </a:r>
                <a:r>
                  <a:rPr lang="zh-CN" altLang="en-US" sz="1400" dirty="0">
                    <a:latin typeface="微软雅黑" panose="020B0503020204020204" pitchFamily="34" charset="-122"/>
                    <a:ea typeface="微软雅黑" panose="020B0503020204020204" pitchFamily="34" charset="-122"/>
                  </a:rPr>
                  <a:t>时，心血管疾病风险最低。</a:t>
                </a:r>
              </a:p>
              <a:p>
                <a:pPr marL="285750" indent="-285750" algn="just">
                  <a:lnSpc>
                    <a:spcPts val="22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存在</a:t>
                </a:r>
                <a:r>
                  <a:rPr lang="zh-CN" altLang="en-US" sz="1400" b="1" dirty="0">
                    <a:solidFill>
                      <a:srgbClr val="C00000"/>
                    </a:solidFill>
                    <a:latin typeface="微软雅黑" panose="020B0503020204020204" pitchFamily="34" charset="-122"/>
                    <a:ea typeface="微软雅黑" panose="020B0503020204020204" pitchFamily="34" charset="-122"/>
                  </a:rPr>
                  <a:t>下肢动脉疾病</a:t>
                </a:r>
                <a:r>
                  <a:rPr lang="zh-CN" altLang="en-US" sz="1400" dirty="0">
                    <a:latin typeface="微软雅黑" panose="020B0503020204020204" pitchFamily="34" charset="-122"/>
                    <a:ea typeface="微软雅黑" panose="020B0503020204020204" pitchFamily="34" charset="-122"/>
                  </a:rPr>
                  <a:t>的高血压患者，血压应控制在</a:t>
                </a:r>
                <a:r>
                  <a:rPr lang="en-US" altLang="zh-CN" sz="1400" dirty="0">
                    <a:latin typeface="微软雅黑" panose="020B0503020204020204" pitchFamily="34" charset="-122"/>
                    <a:ea typeface="微软雅黑" panose="020B0503020204020204" pitchFamily="34" charset="-122"/>
                  </a:rPr>
                  <a:t>&lt;140/90mmHg</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gn="just">
                  <a:lnSpc>
                    <a:spcPts val="22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存在</a:t>
                </a:r>
                <a:r>
                  <a:rPr lang="zh-CN" altLang="en-US" sz="1400" b="1" dirty="0">
                    <a:solidFill>
                      <a:srgbClr val="C00000"/>
                    </a:solidFill>
                    <a:latin typeface="微软雅黑" panose="020B0503020204020204" pitchFamily="34" charset="-122"/>
                    <a:ea typeface="微软雅黑" panose="020B0503020204020204" pitchFamily="34" charset="-122"/>
                  </a:rPr>
                  <a:t>糖尿病和</a:t>
                </a:r>
                <a:r>
                  <a:rPr lang="en-US" altLang="zh-CN" sz="1400" b="1" dirty="0">
                    <a:solidFill>
                      <a:srgbClr val="C00000"/>
                    </a:solidFill>
                    <a:latin typeface="微软雅黑" panose="020B0503020204020204" pitchFamily="34" charset="-122"/>
                    <a:ea typeface="微软雅黑" panose="020B0503020204020204" pitchFamily="34" charset="-122"/>
                  </a:rPr>
                  <a:t>CKD</a:t>
                </a:r>
                <a:r>
                  <a:rPr lang="zh-CN" altLang="en-US" sz="1400" dirty="0">
                    <a:latin typeface="微软雅黑" panose="020B0503020204020204" pitchFamily="34" charset="-122"/>
                    <a:ea typeface="微软雅黑" panose="020B0503020204020204" pitchFamily="34" charset="-122"/>
                  </a:rPr>
                  <a:t>的患者，如能耐受，血压应控制在</a:t>
                </a:r>
                <a:r>
                  <a:rPr lang="en-US" altLang="zh-CN" sz="1400" dirty="0">
                    <a:latin typeface="微软雅黑" panose="020B0503020204020204" pitchFamily="34" charset="-122"/>
                    <a:ea typeface="微软雅黑" panose="020B0503020204020204" pitchFamily="34" charset="-122"/>
                  </a:rPr>
                  <a:t>&lt;130/80mmHg</a:t>
                </a:r>
                <a:r>
                  <a:rPr lang="zh-CN" altLang="en-US" sz="1400" dirty="0">
                    <a:latin typeface="微软雅黑" panose="020B0503020204020204" pitchFamily="34" charset="-122"/>
                    <a:ea typeface="微软雅黑" panose="020B0503020204020204" pitchFamily="34" charset="-122"/>
                  </a:rPr>
                  <a:t>。</a:t>
                </a:r>
              </a:p>
            </p:txBody>
          </p:sp>
          <p:sp>
            <p:nvSpPr>
              <p:cNvPr id="25" name="文本框 24">
                <a:extLst>
                  <a:ext uri="{FF2B5EF4-FFF2-40B4-BE49-F238E27FC236}">
                    <a16:creationId xmlns:a16="http://schemas.microsoft.com/office/drawing/2014/main" id="{42090B66-3004-0DCB-757F-636CE804396F}"/>
                  </a:ext>
                </a:extLst>
              </p:cNvPr>
              <p:cNvSpPr txBox="1"/>
              <p:nvPr/>
            </p:nvSpPr>
            <p:spPr>
              <a:xfrm>
                <a:off x="2121001" y="4534227"/>
                <a:ext cx="6112865" cy="861218"/>
              </a:xfrm>
              <a:prstGeom prst="rect">
                <a:avLst/>
              </a:prstGeom>
              <a:noFill/>
            </p:spPr>
            <p:txBody>
              <a:bodyPr wrap="square" rtlCol="0">
                <a:spAutoFit/>
              </a:bodyPr>
              <a:lstStyle/>
              <a:p>
                <a:pPr marL="285750" indent="-285750" algn="just">
                  <a:lnSpc>
                    <a:spcPts val="2200"/>
                  </a:lnSpc>
                  <a:buFont typeface="Arial" panose="020B0604020202020204" pitchFamily="34" charset="0"/>
                  <a:buChar char="•"/>
                </a:pPr>
                <a:r>
                  <a:rPr lang="en-US" altLang="zh-CN" sz="1400" b="1" dirty="0">
                    <a:solidFill>
                      <a:srgbClr val="C00000"/>
                    </a:solidFill>
                    <a:latin typeface="微软雅黑" panose="020B0503020204020204" pitchFamily="34" charset="-122"/>
                    <a:ea typeface="微软雅黑" panose="020B0503020204020204" pitchFamily="34" charset="-122"/>
                  </a:rPr>
                  <a:t>ACEI</a:t>
                </a:r>
                <a:r>
                  <a:rPr lang="zh-CN" altLang="en-US" sz="1400" dirty="0">
                    <a:latin typeface="微软雅黑" panose="020B0503020204020204" pitchFamily="34" charset="-122"/>
                    <a:ea typeface="微软雅黑" panose="020B0503020204020204" pitchFamily="34" charset="-122"/>
                  </a:rPr>
                  <a:t>适合用于</a:t>
                </a:r>
                <a:r>
                  <a:rPr lang="en-US" altLang="zh-CN" sz="1400" dirty="0">
                    <a:latin typeface="微软雅黑" panose="020B0503020204020204" pitchFamily="34" charset="-122"/>
                    <a:ea typeface="微软雅黑" panose="020B0503020204020204" pitchFamily="34" charset="-122"/>
                  </a:rPr>
                  <a:t>PAD</a:t>
                </a:r>
                <a:r>
                  <a:rPr lang="zh-CN" altLang="en-US" sz="1400" dirty="0">
                    <a:latin typeface="微软雅黑" panose="020B0503020204020204" pitchFamily="34" charset="-122"/>
                    <a:ea typeface="微软雅黑" panose="020B0503020204020204" pitchFamily="34" charset="-122"/>
                  </a:rPr>
                  <a:t>合并高血压的降压治疗，能改善步行距离，。</a:t>
                </a:r>
              </a:p>
              <a:p>
                <a:pPr marL="285750" indent="-285750" algn="just">
                  <a:lnSpc>
                    <a:spcPts val="2200"/>
                  </a:lnSpc>
                  <a:buFont typeface="Arial" panose="020B0604020202020204" pitchFamily="34" charset="0"/>
                  <a:buChar char="•"/>
                </a:pPr>
                <a:r>
                  <a:rPr lang="en-US" altLang="zh-CN" sz="1400" b="1" dirty="0">
                    <a:solidFill>
                      <a:srgbClr val="C00000"/>
                    </a:solidFill>
                    <a:latin typeface="微软雅黑" panose="020B0503020204020204" pitchFamily="34" charset="-122"/>
                    <a:ea typeface="微软雅黑" panose="020B0503020204020204" pitchFamily="34" charset="-122"/>
                  </a:rPr>
                  <a:t>β</a:t>
                </a:r>
                <a:r>
                  <a:rPr lang="zh-CN" altLang="en-US" sz="1400" b="1" dirty="0">
                    <a:solidFill>
                      <a:srgbClr val="C00000"/>
                    </a:solidFill>
                    <a:latin typeface="微软雅黑" panose="020B0503020204020204" pitchFamily="34" charset="-122"/>
                    <a:ea typeface="微软雅黑" panose="020B0503020204020204" pitchFamily="34" charset="-122"/>
                  </a:rPr>
                  <a:t>受体阻滞剂</a:t>
                </a:r>
                <a:r>
                  <a:rPr lang="zh-CN" altLang="en-US" sz="1400" dirty="0">
                    <a:latin typeface="微软雅黑" panose="020B0503020204020204" pitchFamily="34" charset="-122"/>
                    <a:ea typeface="微软雅黑" panose="020B0503020204020204" pitchFamily="34" charset="-122"/>
                  </a:rPr>
                  <a:t>用于下肢动脉狭窄患者是安全的。</a:t>
                </a:r>
              </a:p>
              <a:p>
                <a:pPr marL="285750" indent="-285750" algn="just">
                  <a:lnSpc>
                    <a:spcPts val="22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存在</a:t>
                </a:r>
                <a:r>
                  <a:rPr lang="zh-CN" altLang="en-US" sz="1400" b="1" dirty="0">
                    <a:solidFill>
                      <a:srgbClr val="C00000"/>
                    </a:solidFill>
                    <a:latin typeface="微软雅黑" panose="020B0503020204020204" pitchFamily="34" charset="-122"/>
                    <a:ea typeface="微软雅黑" panose="020B0503020204020204" pitchFamily="34" charset="-122"/>
                  </a:rPr>
                  <a:t>下肢动脉疾病</a:t>
                </a:r>
                <a:r>
                  <a:rPr lang="zh-CN" altLang="en-US" sz="1400" dirty="0">
                    <a:latin typeface="微软雅黑" panose="020B0503020204020204" pitchFamily="34" charset="-122"/>
                    <a:ea typeface="微软雅黑" panose="020B0503020204020204" pitchFamily="34" charset="-122"/>
                  </a:rPr>
                  <a:t>的高血压患者，</a:t>
                </a:r>
                <a:r>
                  <a:rPr lang="en-US" altLang="zh-CN" sz="1400" dirty="0">
                    <a:latin typeface="微软雅黑" panose="020B0503020204020204" pitchFamily="34" charset="-122"/>
                    <a:ea typeface="微软雅黑" panose="020B0503020204020204" pitchFamily="34" charset="-122"/>
                  </a:rPr>
                  <a:t>ACEI</a:t>
                </a:r>
                <a:r>
                  <a:rPr lang="zh-CN" altLang="en-US" sz="1400" dirty="0">
                    <a:latin typeface="微软雅黑" panose="020B0503020204020204" pitchFamily="34" charset="-122"/>
                    <a:ea typeface="微软雅黑" panose="020B0503020204020204" pitchFamily="34" charset="-122"/>
                  </a:rPr>
                  <a:t>或</a:t>
                </a:r>
                <a:r>
                  <a:rPr lang="en-US" altLang="zh-CN" sz="1400" dirty="0">
                    <a:latin typeface="微软雅黑" panose="020B0503020204020204" pitchFamily="34" charset="-122"/>
                    <a:ea typeface="微软雅黑" panose="020B0503020204020204" pitchFamily="34" charset="-122"/>
                  </a:rPr>
                  <a:t>ARB</a:t>
                </a:r>
                <a:r>
                  <a:rPr lang="zh-CN" altLang="en-US" sz="1400" dirty="0">
                    <a:latin typeface="微软雅黑" panose="020B0503020204020204" pitchFamily="34" charset="-122"/>
                    <a:ea typeface="微软雅黑" panose="020B0503020204020204" pitchFamily="34" charset="-122"/>
                  </a:rPr>
                  <a:t>可作为初始降药物，</a:t>
                </a:r>
                <a:r>
                  <a:rPr lang="en-US" altLang="zh-CN" sz="1400" dirty="0">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及利尿剂可作为初始联合降压治疗药物，</a:t>
                </a:r>
                <a:r>
                  <a:rPr lang="en-US" altLang="zh-CN" sz="1400" dirty="0">
                    <a:latin typeface="微软雅黑" panose="020B0503020204020204" pitchFamily="34" charset="-122"/>
                    <a:ea typeface="微软雅黑" panose="020B0503020204020204" pitchFamily="34" charset="-122"/>
                  </a:rPr>
                  <a:t>β</a:t>
                </a:r>
                <a:r>
                  <a:rPr lang="zh-CN" altLang="en-US" sz="1400" dirty="0">
                    <a:latin typeface="微软雅黑" panose="020B0503020204020204" pitchFamily="34" charset="-122"/>
                    <a:ea typeface="微软雅黑" panose="020B0503020204020204" pitchFamily="34" charset="-122"/>
                  </a:rPr>
                  <a:t>受体阻滞剂也可以考虑使用。</a:t>
                </a:r>
              </a:p>
            </p:txBody>
          </p:sp>
          <p:sp>
            <p:nvSpPr>
              <p:cNvPr id="27" name="矩形 26">
                <a:extLst>
                  <a:ext uri="{FF2B5EF4-FFF2-40B4-BE49-F238E27FC236}">
                    <a16:creationId xmlns:a16="http://schemas.microsoft.com/office/drawing/2014/main" id="{7C02062A-28AD-4B24-ED84-5680FFBABFA1}"/>
                  </a:ext>
                </a:extLst>
              </p:cNvPr>
              <p:cNvSpPr/>
              <p:nvPr/>
            </p:nvSpPr>
            <p:spPr>
              <a:xfrm>
                <a:off x="694585" y="4436259"/>
                <a:ext cx="1233677" cy="937666"/>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286B712B-7D11-7223-AE62-8826661B4936}"/>
                  </a:ext>
                </a:extLst>
              </p:cNvPr>
              <p:cNvSpPr txBox="1"/>
              <p:nvPr/>
            </p:nvSpPr>
            <p:spPr>
              <a:xfrm>
                <a:off x="694585" y="4820419"/>
                <a:ext cx="1210588" cy="288832"/>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降压药物</a:t>
                </a:r>
              </a:p>
            </p:txBody>
          </p:sp>
        </p:grpSp>
        <p:sp>
          <p:nvSpPr>
            <p:cNvPr id="3" name="文本框 2">
              <a:extLst>
                <a:ext uri="{FF2B5EF4-FFF2-40B4-BE49-F238E27FC236}">
                  <a16:creationId xmlns:a16="http://schemas.microsoft.com/office/drawing/2014/main" id="{4E571183-0E47-B78D-10F8-16E8937A735F}"/>
                </a:ext>
              </a:extLst>
            </p:cNvPr>
            <p:cNvSpPr txBox="1"/>
            <p:nvPr/>
          </p:nvSpPr>
          <p:spPr>
            <a:xfrm>
              <a:off x="8520248" y="3244253"/>
              <a:ext cx="2788796" cy="291589"/>
            </a:xfrm>
            <a:prstGeom prst="rect">
              <a:avLst/>
            </a:prstGeom>
            <a:noFill/>
          </p:spPr>
          <p:txBody>
            <a:bodyPr wrap="square" rtlCol="0">
              <a:spAutoFit/>
            </a:bodyPr>
            <a:lstStyle/>
            <a:p>
              <a:pPr algn="ctr" eaLnBrk="0" fontAlgn="base" hangingPunct="0">
                <a:spcBef>
                  <a:spcPct val="0"/>
                </a:spcBef>
                <a:spcAft>
                  <a:spcPct val="0"/>
                </a:spcAft>
                <a:defRPr/>
              </a:pPr>
              <a:r>
                <a:rPr lang="zh-CN" altLang="en-US" b="1" dirty="0">
                  <a:latin typeface="微软雅黑" panose="020B0503020204020204" pitchFamily="34" charset="-122"/>
                  <a:ea typeface="微软雅黑" panose="020B0503020204020204" pitchFamily="34" charset="-122"/>
                </a:rPr>
                <a:t>伴有颈动脉狭窄的高血压</a:t>
              </a:r>
            </a:p>
          </p:txBody>
        </p:sp>
      </p:grpSp>
    </p:spTree>
    <p:extLst>
      <p:ext uri="{BB962C8B-B14F-4D97-AF65-F5344CB8AC3E}">
        <p14:creationId xmlns:p14="http://schemas.microsoft.com/office/powerpoint/2010/main" val="309131448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6F1D9C3-D112-A861-34E9-4131E9C08658}"/>
              </a:ext>
            </a:extLst>
          </p:cNvPr>
          <p:cNvSpPr/>
          <p:nvPr/>
        </p:nvSpPr>
        <p:spPr>
          <a:xfrm>
            <a:off x="987064" y="2080663"/>
            <a:ext cx="10217871" cy="326961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a:t>
            </a:r>
            <a:r>
              <a:rPr lang="zh-CN" altLang="en-US" sz="2000" b="1" dirty="0">
                <a:solidFill>
                  <a:srgbClr val="C00000"/>
                </a:solidFill>
                <a:latin typeface="Microsoft YaHei" panose="020B0503020204020204" pitchFamily="34" charset="-122"/>
                <a:ea typeface="Microsoft YaHei" panose="020B0503020204020204" pitchFamily="34" charset="-122"/>
              </a:rPr>
              <a:t>无蛋白尿的</a:t>
            </a:r>
            <a:r>
              <a:rPr lang="en-US" altLang="zh-CN" sz="2000" b="1" dirty="0">
                <a:solidFill>
                  <a:srgbClr val="C00000"/>
                </a:solidFill>
                <a:latin typeface="Microsoft YaHei" panose="020B0503020204020204" pitchFamily="34" charset="-122"/>
                <a:ea typeface="Microsoft YaHei" panose="020B0503020204020204" pitchFamily="34" charset="-122"/>
              </a:rPr>
              <a:t>CKD</a:t>
            </a:r>
            <a:r>
              <a:rPr lang="zh-CN" altLang="en-US" sz="2000" b="1" dirty="0">
                <a:solidFill>
                  <a:srgbClr val="C00000"/>
                </a:solidFill>
                <a:latin typeface="Microsoft YaHei" panose="020B0503020204020204" pitchFamily="34" charset="-122"/>
                <a:ea typeface="Microsoft YaHei" panose="020B0503020204020204" pitchFamily="34" charset="-122"/>
              </a:rPr>
              <a:t>患者</a:t>
            </a:r>
            <a:r>
              <a:rPr lang="zh-CN" altLang="en-US" sz="2000" dirty="0">
                <a:solidFill>
                  <a:schemeClr val="tx1"/>
                </a:solidFill>
                <a:latin typeface="Microsoft YaHei" panose="020B0503020204020204" pitchFamily="34" charset="-122"/>
                <a:ea typeface="Microsoft YaHei" panose="020B0503020204020204" pitchFamily="34" charset="-122"/>
              </a:rPr>
              <a:t>，在</a:t>
            </a:r>
            <a:r>
              <a:rPr lang="zh-CN" altLang="en-US" sz="2000" b="1" dirty="0">
                <a:solidFill>
                  <a:schemeClr val="tx1"/>
                </a:solidFill>
                <a:latin typeface="Microsoft YaHei" panose="020B0503020204020204" pitchFamily="34" charset="-122"/>
                <a:ea typeface="Microsoft YaHei" panose="020B0503020204020204" pitchFamily="34" charset="-122"/>
              </a:rPr>
              <a:t>血压≥</a:t>
            </a:r>
            <a:r>
              <a:rPr lang="en-US" altLang="zh-CN" sz="2000" b="1" dirty="0">
                <a:solidFill>
                  <a:schemeClr val="tx1"/>
                </a:solidFill>
                <a:latin typeface="Microsoft YaHei" panose="020B0503020204020204" pitchFamily="34" charset="-122"/>
                <a:ea typeface="Microsoft YaHei" panose="020B0503020204020204" pitchFamily="34" charset="-122"/>
              </a:rPr>
              <a:t>140/90mmHg</a:t>
            </a:r>
            <a:r>
              <a:rPr lang="zh-CN" altLang="en-US" sz="2000" dirty="0">
                <a:solidFill>
                  <a:schemeClr val="tx1"/>
                </a:solidFill>
                <a:latin typeface="Microsoft YaHei" panose="020B0503020204020204" pitchFamily="34" charset="-122"/>
                <a:ea typeface="Microsoft YaHei" panose="020B0503020204020204" pitchFamily="34" charset="-122"/>
              </a:rPr>
              <a:t>时启动药物降压治疗，血压控制目标为</a:t>
            </a:r>
            <a:r>
              <a:rPr lang="en-US" altLang="zh-CN" sz="2000" b="1" dirty="0">
                <a:solidFill>
                  <a:schemeClr val="tx1"/>
                </a:solidFill>
                <a:latin typeface="Microsoft YaHei" panose="020B0503020204020204" pitchFamily="34" charset="-122"/>
                <a:ea typeface="Microsoft YaHei" panose="020B0503020204020204" pitchFamily="34" charset="-122"/>
              </a:rPr>
              <a:t>&lt;140/90mmHg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r>
              <a:rPr lang="zh-CN" altLang="en-US" sz="2000" dirty="0">
                <a:solidFill>
                  <a:schemeClr val="tx1"/>
                </a:solidFill>
                <a:latin typeface="Microsoft YaHei" panose="020B0503020204020204" pitchFamily="34" charset="-122"/>
                <a:ea typeface="Microsoft YaHei" panose="020B0503020204020204" pitchFamily="34" charset="-122"/>
              </a:rPr>
              <a:t>），如耐受可降到</a:t>
            </a:r>
            <a:r>
              <a:rPr lang="en-US" altLang="zh-CN" sz="2000" b="1" dirty="0">
                <a:solidFill>
                  <a:schemeClr val="tx1"/>
                </a:solidFill>
                <a:latin typeface="Microsoft YaHei" panose="020B0503020204020204" pitchFamily="34" charset="-122"/>
                <a:ea typeface="Microsoft YaHei" panose="020B0503020204020204" pitchFamily="34" charset="-122"/>
              </a:rPr>
              <a:t>130/80mmHg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B</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a:t>
            </a:r>
            <a:r>
              <a:rPr lang="zh-CN" altLang="en-US" sz="2000" b="1" dirty="0">
                <a:solidFill>
                  <a:srgbClr val="C00000"/>
                </a:solidFill>
                <a:latin typeface="Microsoft YaHei" panose="020B0503020204020204" pitchFamily="34" charset="-122"/>
                <a:ea typeface="Microsoft YaHei" panose="020B0503020204020204" pitchFamily="34" charset="-122"/>
              </a:rPr>
              <a:t>有蛋白尿的</a:t>
            </a:r>
            <a:r>
              <a:rPr lang="en-US" altLang="zh-CN" sz="2000" b="1" dirty="0">
                <a:solidFill>
                  <a:srgbClr val="C00000"/>
                </a:solidFill>
                <a:latin typeface="Microsoft YaHei" panose="020B0503020204020204" pitchFamily="34" charset="-122"/>
                <a:ea typeface="Microsoft YaHei" panose="020B0503020204020204" pitchFamily="34" charset="-122"/>
              </a:rPr>
              <a:t>CKD</a:t>
            </a:r>
            <a:r>
              <a:rPr lang="zh-CN" altLang="en-US" sz="2000" b="1" dirty="0">
                <a:solidFill>
                  <a:srgbClr val="C00000"/>
                </a:solidFill>
                <a:latin typeface="Microsoft YaHei" panose="020B0503020204020204" pitchFamily="34" charset="-122"/>
                <a:ea typeface="Microsoft YaHei" panose="020B0503020204020204" pitchFamily="34" charset="-122"/>
              </a:rPr>
              <a:t>患者</a:t>
            </a:r>
            <a:r>
              <a:rPr lang="zh-CN" altLang="en-US" sz="2000" dirty="0">
                <a:solidFill>
                  <a:schemeClr val="tx1"/>
                </a:solidFill>
                <a:latin typeface="Microsoft YaHei" panose="020B0503020204020204" pitchFamily="34" charset="-122"/>
                <a:ea typeface="Microsoft YaHei" panose="020B0503020204020204" pitchFamily="34" charset="-122"/>
              </a:rPr>
              <a:t>，在</a:t>
            </a:r>
            <a:r>
              <a:rPr lang="zh-CN" altLang="en-US" sz="2000" b="1" dirty="0">
                <a:solidFill>
                  <a:schemeClr val="tx1"/>
                </a:solidFill>
                <a:latin typeface="Microsoft YaHei" panose="020B0503020204020204" pitchFamily="34" charset="-122"/>
                <a:ea typeface="Microsoft YaHei" panose="020B0503020204020204" pitchFamily="34" charset="-122"/>
              </a:rPr>
              <a:t>血压≥</a:t>
            </a:r>
            <a:r>
              <a:rPr lang="en-US" altLang="zh-CN" sz="2000" b="1" dirty="0">
                <a:solidFill>
                  <a:schemeClr val="tx1"/>
                </a:solidFill>
                <a:latin typeface="Microsoft YaHei" panose="020B0503020204020204" pitchFamily="34" charset="-122"/>
                <a:ea typeface="Microsoft YaHei" panose="020B0503020204020204" pitchFamily="34" charset="-122"/>
              </a:rPr>
              <a:t>130/80mmHg</a:t>
            </a:r>
            <a:r>
              <a:rPr lang="zh-CN" altLang="en-US" sz="2000" dirty="0">
                <a:solidFill>
                  <a:schemeClr val="tx1"/>
                </a:solidFill>
                <a:latin typeface="Microsoft YaHei" panose="020B0503020204020204" pitchFamily="34" charset="-122"/>
                <a:ea typeface="Microsoft YaHei" panose="020B0503020204020204" pitchFamily="34" charset="-122"/>
              </a:rPr>
              <a:t>时启动药物降压治疗，血压控制目标为</a:t>
            </a:r>
            <a:r>
              <a:rPr lang="en-US" altLang="zh-CN" sz="2000" b="1" dirty="0">
                <a:solidFill>
                  <a:schemeClr val="tx1"/>
                </a:solidFill>
                <a:latin typeface="Microsoft YaHei" panose="020B0503020204020204" pitchFamily="34" charset="-122"/>
                <a:ea typeface="Microsoft YaHei" panose="020B0503020204020204" pitchFamily="34" charset="-122"/>
              </a:rPr>
              <a:t>&lt;130/80mmHg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B</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a:t>
            </a:r>
            <a:r>
              <a:rPr lang="zh-CN" altLang="en-US" sz="2000" b="1" dirty="0">
                <a:solidFill>
                  <a:srgbClr val="C00000"/>
                </a:solidFill>
                <a:latin typeface="Microsoft YaHei" panose="020B0503020204020204" pitchFamily="34" charset="-122"/>
                <a:ea typeface="Microsoft YaHei" panose="020B0503020204020204" pitchFamily="34" charset="-122"/>
              </a:rPr>
              <a:t>无论是否合并糖尿病</a:t>
            </a:r>
            <a:r>
              <a:rPr lang="zh-CN" altLang="en-US" sz="2000" dirty="0">
                <a:solidFill>
                  <a:schemeClr val="tx1"/>
                </a:solidFill>
                <a:latin typeface="Microsoft YaHei" panose="020B0503020204020204" pitchFamily="34" charset="-122"/>
                <a:ea typeface="Microsoft YaHei" panose="020B0503020204020204" pitchFamily="34" charset="-122"/>
              </a:rPr>
              <a:t>，有蛋白尿的</a:t>
            </a:r>
            <a:r>
              <a:rPr lang="en-US" altLang="zh-CN" sz="2000" dirty="0">
                <a:solidFill>
                  <a:schemeClr val="tx1"/>
                </a:solidFill>
                <a:latin typeface="Microsoft YaHei" panose="020B0503020204020204" pitchFamily="34" charset="-122"/>
                <a:ea typeface="Microsoft YaHei" panose="020B0503020204020204" pitchFamily="34" charset="-122"/>
              </a:rPr>
              <a:t>CKD</a:t>
            </a:r>
            <a:r>
              <a:rPr lang="zh-CN" altLang="en-US" sz="2000" dirty="0">
                <a:solidFill>
                  <a:schemeClr val="tx1"/>
                </a:solidFill>
                <a:latin typeface="Microsoft YaHei" panose="020B0503020204020204" pitchFamily="34" charset="-122"/>
                <a:ea typeface="Microsoft YaHei" panose="020B0503020204020204" pitchFamily="34" charset="-122"/>
              </a:rPr>
              <a:t>患者初始降压治疗应包括</a:t>
            </a:r>
            <a:r>
              <a:rPr lang="en-US" altLang="zh-CN" sz="2000" b="1" dirty="0">
                <a:solidFill>
                  <a:schemeClr val="tx1"/>
                </a:solidFill>
                <a:latin typeface="Microsoft YaHei" panose="020B0503020204020204" pitchFamily="34" charset="-122"/>
                <a:ea typeface="Microsoft YaHei" panose="020B0503020204020204" pitchFamily="34" charset="-122"/>
              </a:rPr>
              <a:t>1</a:t>
            </a:r>
            <a:r>
              <a:rPr lang="zh-CN" altLang="en-US" sz="2000" b="1" dirty="0">
                <a:solidFill>
                  <a:schemeClr val="tx1"/>
                </a:solidFill>
                <a:latin typeface="Microsoft YaHei" panose="020B0503020204020204" pitchFamily="34" charset="-122"/>
                <a:ea typeface="Microsoft YaHei" panose="020B0503020204020204" pitchFamily="34" charset="-122"/>
              </a:rPr>
              <a:t>种</a:t>
            </a:r>
            <a:r>
              <a:rPr lang="en-US" altLang="zh-CN" sz="2000" b="1" dirty="0">
                <a:solidFill>
                  <a:schemeClr val="tx1"/>
                </a:solidFill>
                <a:latin typeface="Microsoft YaHei" panose="020B0503020204020204" pitchFamily="34" charset="-122"/>
                <a:ea typeface="Microsoft YaHei" panose="020B0503020204020204" pitchFamily="34" charset="-122"/>
              </a:rPr>
              <a:t>ACEI</a:t>
            </a:r>
            <a:r>
              <a:rPr lang="zh-CN" altLang="en-US" sz="2000" b="1" dirty="0">
                <a:solidFill>
                  <a:schemeClr val="tx1"/>
                </a:solidFill>
                <a:latin typeface="Microsoft YaHei" panose="020B0503020204020204" pitchFamily="34" charset="-122"/>
                <a:ea typeface="Microsoft YaHei" panose="020B0503020204020204" pitchFamily="34" charset="-122"/>
              </a:rPr>
              <a:t>或</a:t>
            </a:r>
            <a:r>
              <a:rPr lang="en-US" altLang="zh-CN" sz="2000" b="1" dirty="0">
                <a:solidFill>
                  <a:schemeClr val="tx1"/>
                </a:solidFill>
                <a:latin typeface="Microsoft YaHei" panose="020B0503020204020204" pitchFamily="34" charset="-122"/>
                <a:ea typeface="Microsoft YaHei" panose="020B0503020204020204" pitchFamily="34" charset="-122"/>
              </a:rPr>
              <a:t>ARB </a:t>
            </a:r>
            <a:r>
              <a:rPr lang="en-US" altLang="zh-CN"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Ⅰ,B</a:t>
            </a:r>
            <a:r>
              <a:rPr lang="en-US" altLang="zh-CN" sz="2000" dirty="0">
                <a:solidFill>
                  <a:schemeClr val="tx1"/>
                </a:solidFill>
                <a:latin typeface="Microsoft YaHei" panose="020B0503020204020204" pitchFamily="34" charset="-122"/>
                <a:ea typeface="Microsoft YaHei" panose="020B0503020204020204" pitchFamily="34" charset="-122"/>
              </a:rPr>
              <a:t>) </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糖尿病和非糖尿病肾病的</a:t>
            </a:r>
            <a:r>
              <a:rPr lang="en-US" altLang="zh-CN" sz="2000" dirty="0">
                <a:solidFill>
                  <a:schemeClr val="tx1"/>
                </a:solidFill>
                <a:latin typeface="Microsoft YaHei" panose="020B0503020204020204" pitchFamily="34" charset="-122"/>
                <a:ea typeface="Microsoft YaHei" panose="020B0503020204020204" pitchFamily="34" charset="-122"/>
              </a:rPr>
              <a:t>CKD</a:t>
            </a:r>
            <a:r>
              <a:rPr lang="zh-CN" altLang="en-US" sz="2000" dirty="0">
                <a:solidFill>
                  <a:schemeClr val="tx1"/>
                </a:solidFill>
                <a:latin typeface="Microsoft YaHei" panose="020B0503020204020204" pitchFamily="34" charset="-122"/>
                <a:ea typeface="Microsoft YaHei" panose="020B0503020204020204" pitchFamily="34" charset="-122"/>
              </a:rPr>
              <a:t>患者，如果</a:t>
            </a:r>
            <a:r>
              <a:rPr lang="en-US" altLang="zh-CN" sz="2000" b="1" dirty="0">
                <a:solidFill>
                  <a:schemeClr val="tx1"/>
                </a:solidFill>
                <a:latin typeface="Microsoft YaHei" panose="020B0503020204020204" pitchFamily="34" charset="-122"/>
                <a:ea typeface="Microsoft YaHei" panose="020B0503020204020204" pitchFamily="34" charset="-122"/>
              </a:rPr>
              <a:t>eGFR≥20mL/</a:t>
            </a:r>
            <a:r>
              <a:rPr lang="zh-CN" altLang="en-US" sz="2000" b="1" dirty="0">
                <a:solidFill>
                  <a:schemeClr val="tx1"/>
                </a:solidFill>
                <a:latin typeface="Microsoft YaHei" panose="020B0503020204020204" pitchFamily="34" charset="-122"/>
                <a:ea typeface="Microsoft YaHei" panose="020B0503020204020204" pitchFamily="34" charset="-122"/>
              </a:rPr>
              <a:t>（</a:t>
            </a:r>
            <a:r>
              <a:rPr lang="en-US" altLang="zh-CN" sz="2000" b="1" dirty="0">
                <a:solidFill>
                  <a:schemeClr val="tx1"/>
                </a:solidFill>
                <a:latin typeface="Microsoft YaHei" panose="020B0503020204020204" pitchFamily="34" charset="-122"/>
                <a:ea typeface="Microsoft YaHei" panose="020B0503020204020204" pitchFamily="34" charset="-122"/>
              </a:rPr>
              <a:t>min·1.73m</a:t>
            </a:r>
            <a:r>
              <a:rPr lang="en-US" altLang="zh-CN" sz="2000" b="1" baseline="30000" dirty="0">
                <a:solidFill>
                  <a:schemeClr val="tx1"/>
                </a:solidFill>
                <a:latin typeface="Microsoft YaHei" panose="020B0503020204020204" pitchFamily="34" charset="-122"/>
                <a:ea typeface="Microsoft YaHei" panose="020B0503020204020204" pitchFamily="34" charset="-122"/>
              </a:rPr>
              <a:t>2</a:t>
            </a:r>
            <a:r>
              <a:rPr lang="zh-CN" altLang="en-US" sz="2000" b="1" dirty="0">
                <a:solidFill>
                  <a:schemeClr val="tx1"/>
                </a:solidFill>
                <a:latin typeface="Microsoft YaHei" panose="020B0503020204020204" pitchFamily="34" charset="-122"/>
                <a:ea typeface="Microsoft YaHei" panose="020B0503020204020204" pitchFamily="34" charset="-122"/>
              </a:rPr>
              <a:t>），</a:t>
            </a:r>
            <a:r>
              <a:rPr lang="zh-CN" altLang="en-US" sz="2000" dirty="0">
                <a:solidFill>
                  <a:schemeClr val="tx1"/>
                </a:solidFill>
                <a:latin typeface="Microsoft YaHei" panose="020B0503020204020204" pitchFamily="34" charset="-122"/>
                <a:ea typeface="Microsoft YaHei" panose="020B0503020204020204" pitchFamily="34" charset="-122"/>
              </a:rPr>
              <a:t>建议使用</a:t>
            </a:r>
            <a:r>
              <a:rPr lang="en-US" altLang="zh-CN" sz="2000" b="1" dirty="0">
                <a:solidFill>
                  <a:schemeClr val="tx1"/>
                </a:solidFill>
                <a:latin typeface="Microsoft YaHei" panose="020B0503020204020204" pitchFamily="34" charset="-122"/>
                <a:ea typeface="Microsoft YaHei" panose="020B0503020204020204" pitchFamily="34" charset="-122"/>
              </a:rPr>
              <a:t>SGLT2i</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r>
              <a:rPr lang="zh-CN" altLang="en-US" sz="20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3A968A9-D2B3-6EA7-3CFB-1CFA0D45FEC2}"/>
              </a:ext>
            </a:extLst>
          </p:cNvPr>
          <p:cNvSpPr/>
          <p:nvPr/>
        </p:nvSpPr>
        <p:spPr>
          <a:xfrm>
            <a:off x="714802" y="1819373"/>
            <a:ext cx="10762397" cy="3893270"/>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4582"/>
              </a:solidFill>
            </a:endParaRPr>
          </a:p>
        </p:txBody>
      </p:sp>
      <p:sp>
        <p:nvSpPr>
          <p:cNvPr id="6" name="矩形 5">
            <a:extLst>
              <a:ext uri="{FF2B5EF4-FFF2-40B4-BE49-F238E27FC236}">
                <a16:creationId xmlns:a16="http://schemas.microsoft.com/office/drawing/2014/main" id="{C19BB56A-A16D-F593-B292-7094FA83A24C}"/>
              </a:ext>
            </a:extLst>
          </p:cNvPr>
          <p:cNvSpPr/>
          <p:nvPr/>
        </p:nvSpPr>
        <p:spPr>
          <a:xfrm>
            <a:off x="344688" y="334221"/>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8F   </a:t>
            </a:r>
            <a:r>
              <a:rPr lang="zh-CN" altLang="en-US" sz="3200" b="1" dirty="0">
                <a:solidFill>
                  <a:srgbClr val="004582"/>
                </a:solidFill>
                <a:latin typeface="Microsoft YaHei" panose="020B0503020204020204" pitchFamily="34" charset="-122"/>
                <a:ea typeface="Microsoft YaHei" panose="020B0503020204020204" pitchFamily="34" charset="-122"/>
              </a:rPr>
              <a:t>高血压合并肾脏病</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0704745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5CAA37D-1EE1-9E30-8F6D-20811B1A2DA5}"/>
              </a:ext>
            </a:extLst>
          </p:cNvPr>
          <p:cNvGrpSpPr/>
          <p:nvPr/>
        </p:nvGrpSpPr>
        <p:grpSpPr>
          <a:xfrm>
            <a:off x="587604" y="1610811"/>
            <a:ext cx="10426045" cy="3723587"/>
            <a:chOff x="1608278" y="1976547"/>
            <a:chExt cx="10177465" cy="1180777"/>
          </a:xfrm>
        </p:grpSpPr>
        <p:sp>
          <p:nvSpPr>
            <p:cNvPr id="8" name="AutoShape 7">
              <a:extLst>
                <a:ext uri="{FF2B5EF4-FFF2-40B4-BE49-F238E27FC236}">
                  <a16:creationId xmlns:a16="http://schemas.microsoft.com/office/drawing/2014/main" id="{A2617D5F-3FAA-B962-2E74-5B72F5EC3685}"/>
                </a:ext>
              </a:extLst>
            </p:cNvPr>
            <p:cNvSpPr>
              <a:spLocks noChangeArrowheads="1"/>
            </p:cNvSpPr>
            <p:nvPr/>
          </p:nvSpPr>
          <p:spPr bwMode="gray">
            <a:xfrm>
              <a:off x="1608278" y="1976547"/>
              <a:ext cx="10177465" cy="1180777"/>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5F9ABC28-0D1D-B34A-A796-8D6AA0023DAA}"/>
                </a:ext>
              </a:extLst>
            </p:cNvPr>
            <p:cNvSpPr txBox="1"/>
            <p:nvPr/>
          </p:nvSpPr>
          <p:spPr>
            <a:xfrm>
              <a:off x="2053832" y="2121725"/>
              <a:ext cx="9286357" cy="890421"/>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CKD</a:t>
              </a:r>
              <a:r>
                <a:rPr lang="zh-CN" altLang="en-US" sz="2000" b="1" dirty="0">
                  <a:latin typeface="微软雅黑" panose="020B0503020204020204" pitchFamily="34" charset="-122"/>
                  <a:ea typeface="微软雅黑" panose="020B0503020204020204" pitchFamily="34" charset="-122"/>
                </a:rPr>
                <a:t>患者的药物降压启动时机及降压目标依据有无蛋白尿而不同。</a:t>
              </a:r>
            </a:p>
            <a:p>
              <a:pPr marL="285750" indent="-285750" algn="just">
                <a:lnSpc>
                  <a:spcPct val="150000"/>
                </a:lnSpc>
                <a:buFont typeface="Arial" panose="020B0604020202020204" pitchFamily="34" charset="0"/>
                <a:buChar char="•"/>
              </a:pPr>
              <a:r>
                <a:rPr lang="zh-CN" altLang="en-US" sz="2000" b="1" dirty="0">
                  <a:solidFill>
                    <a:srgbClr val="C00000"/>
                  </a:solidFill>
                  <a:latin typeface="微软雅黑" panose="020B0503020204020204" pitchFamily="34" charset="-122"/>
                  <a:ea typeface="微软雅黑" panose="020B0503020204020204" pitchFamily="34" charset="-122"/>
                </a:rPr>
                <a:t>尿白蛋白</a:t>
              </a:r>
              <a:r>
                <a:rPr lang="en-US" altLang="zh-CN" sz="2000" b="1" dirty="0">
                  <a:solidFill>
                    <a:srgbClr val="C00000"/>
                  </a:solidFill>
                  <a:latin typeface="微软雅黑" panose="020B0503020204020204" pitchFamily="34" charset="-122"/>
                  <a:ea typeface="微软雅黑" panose="020B0503020204020204" pitchFamily="34" charset="-122"/>
                </a:rPr>
                <a:t>&lt;30mg/24h</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UACR&lt;30mg/g</a:t>
              </a:r>
              <a:r>
                <a:rPr lang="zh-CN" altLang="en-US" sz="2000" b="1" dirty="0">
                  <a:latin typeface="微软雅黑" panose="020B0503020204020204" pitchFamily="34" charset="-122"/>
                  <a:ea typeface="微软雅黑" panose="020B0503020204020204" pitchFamily="34" charset="-122"/>
                </a:rPr>
                <a:t>）的</a:t>
              </a:r>
              <a:r>
                <a:rPr lang="en-US" altLang="zh-CN" sz="2000" b="1" dirty="0">
                  <a:latin typeface="微软雅黑" panose="020B0503020204020204" pitchFamily="34" charset="-122"/>
                  <a:ea typeface="微软雅黑" panose="020B0503020204020204" pitchFamily="34" charset="-122"/>
                </a:rPr>
                <a:t>CKD</a:t>
              </a:r>
              <a:r>
                <a:rPr lang="zh-CN" altLang="en-US" sz="2000" b="1" dirty="0">
                  <a:latin typeface="微软雅黑" panose="020B0503020204020204" pitchFamily="34" charset="-122"/>
                  <a:ea typeface="微软雅黑" panose="020B0503020204020204" pitchFamily="34" charset="-122"/>
                </a:rPr>
                <a:t>患者，血压</a:t>
              </a:r>
              <a:r>
                <a:rPr lang="zh-CN" altLang="en-US" sz="2000" b="1" dirty="0">
                  <a:solidFill>
                    <a:srgbClr val="C00000"/>
                  </a:solidFill>
                  <a:latin typeface="微软雅黑" panose="020B0503020204020204" pitchFamily="34" charset="-122"/>
                  <a:ea typeface="微软雅黑" panose="020B0503020204020204" pitchFamily="34" charset="-122"/>
                </a:rPr>
                <a:t>≥</a:t>
              </a:r>
              <a:r>
                <a:rPr lang="en-US" altLang="zh-CN" sz="2000" b="1" dirty="0">
                  <a:solidFill>
                    <a:srgbClr val="C00000"/>
                  </a:solidFill>
                  <a:latin typeface="微软雅黑" panose="020B0503020204020204" pitchFamily="34" charset="-122"/>
                  <a:ea typeface="微软雅黑" panose="020B0503020204020204" pitchFamily="34" charset="-122"/>
                </a:rPr>
                <a:t>140/90mmHg</a:t>
              </a:r>
              <a:r>
                <a:rPr lang="zh-CN" altLang="en-US" sz="2000" b="1" dirty="0">
                  <a:solidFill>
                    <a:srgbClr val="C00000"/>
                  </a:solidFill>
                  <a:latin typeface="微软雅黑" panose="020B0503020204020204" pitchFamily="34" charset="-122"/>
                  <a:ea typeface="微软雅黑" panose="020B0503020204020204" pitchFamily="34" charset="-122"/>
                </a:rPr>
                <a:t>时启动药物降压治疗</a:t>
              </a:r>
              <a:r>
                <a:rPr lang="zh-CN" altLang="en-US" sz="2000" b="1" dirty="0">
                  <a:latin typeface="微软雅黑" panose="020B0503020204020204" pitchFamily="34" charset="-122"/>
                  <a:ea typeface="微软雅黑" panose="020B0503020204020204" pitchFamily="34" charset="-122"/>
                </a:rPr>
                <a:t>，控制目标为</a:t>
              </a:r>
              <a:r>
                <a:rPr lang="en-US" altLang="zh-CN" sz="2000" b="1" dirty="0">
                  <a:latin typeface="微软雅黑" panose="020B0503020204020204" pitchFamily="34" charset="-122"/>
                  <a:ea typeface="微软雅黑" panose="020B0503020204020204" pitchFamily="34" charset="-122"/>
                </a:rPr>
                <a:t>&lt;140/90mmHg</a:t>
              </a:r>
              <a:r>
                <a:rPr lang="zh-CN" altLang="en-US" sz="2000" b="1" dirty="0">
                  <a:latin typeface="微软雅黑" panose="020B0503020204020204" pitchFamily="34" charset="-122"/>
                  <a:ea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2000" b="1" dirty="0">
                  <a:solidFill>
                    <a:srgbClr val="C00000"/>
                  </a:solidFill>
                  <a:latin typeface="微软雅黑" panose="020B0503020204020204" pitchFamily="34" charset="-122"/>
                  <a:ea typeface="微软雅黑" panose="020B0503020204020204" pitchFamily="34" charset="-122"/>
                </a:rPr>
                <a:t>尿白蛋白</a:t>
              </a:r>
              <a:r>
                <a:rPr lang="en-US" altLang="zh-CN" sz="2000" b="1" dirty="0">
                  <a:solidFill>
                    <a:srgbClr val="C00000"/>
                  </a:solidFill>
                  <a:latin typeface="微软雅黑" panose="020B0503020204020204" pitchFamily="34" charset="-122"/>
                  <a:ea typeface="微软雅黑" panose="020B0503020204020204" pitchFamily="34" charset="-122"/>
                </a:rPr>
                <a:t>&gt;30mg/24h</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UACR&gt;30mg/g</a:t>
              </a:r>
              <a:r>
                <a:rPr lang="zh-CN" altLang="en-US" sz="2000" b="1" dirty="0">
                  <a:latin typeface="微软雅黑" panose="020B0503020204020204" pitchFamily="34" charset="-122"/>
                  <a:ea typeface="微软雅黑" panose="020B0503020204020204" pitchFamily="34" charset="-122"/>
                </a:rPr>
                <a:t>）的</a:t>
              </a:r>
              <a:r>
                <a:rPr lang="en-US" altLang="zh-CN" sz="2000" b="1" dirty="0">
                  <a:latin typeface="微软雅黑" panose="020B0503020204020204" pitchFamily="34" charset="-122"/>
                  <a:ea typeface="微软雅黑" panose="020B0503020204020204" pitchFamily="34" charset="-122"/>
                </a:rPr>
                <a:t>CKD</a:t>
              </a:r>
              <a:r>
                <a:rPr lang="zh-CN" altLang="en-US" sz="2000" b="1" dirty="0">
                  <a:latin typeface="微软雅黑" panose="020B0503020204020204" pitchFamily="34" charset="-122"/>
                  <a:ea typeface="微软雅黑" panose="020B0503020204020204" pitchFamily="34" charset="-122"/>
                </a:rPr>
                <a:t>患者，血压</a:t>
              </a:r>
              <a:r>
                <a:rPr lang="en-US" altLang="zh-CN" sz="2000" b="1" dirty="0">
                  <a:solidFill>
                    <a:srgbClr val="C00000"/>
                  </a:solidFill>
                  <a:latin typeface="微软雅黑" panose="020B0503020204020204" pitchFamily="34" charset="-122"/>
                  <a:ea typeface="微软雅黑" panose="020B0503020204020204" pitchFamily="34" charset="-122"/>
                </a:rPr>
                <a:t>≥130/80mmHg</a:t>
              </a:r>
              <a:r>
                <a:rPr lang="zh-CN" altLang="en-US" sz="2000" b="1" dirty="0">
                  <a:latin typeface="微软雅黑" panose="020B0503020204020204" pitchFamily="34" charset="-122"/>
                  <a:ea typeface="微软雅黑" panose="020B0503020204020204" pitchFamily="34" charset="-122"/>
                </a:rPr>
                <a:t>时启动药物降压治疗，控制目标为</a:t>
              </a:r>
              <a:r>
                <a:rPr lang="en-US" altLang="zh-CN" sz="2000" b="1" dirty="0">
                  <a:latin typeface="微软雅黑" panose="020B0503020204020204" pitchFamily="34" charset="-122"/>
                  <a:ea typeface="微软雅黑" panose="020B0503020204020204" pitchFamily="34" charset="-122"/>
                </a:rPr>
                <a:t>&lt;130/80mmHg</a:t>
              </a:r>
              <a:r>
                <a:rPr lang="zh-CN" altLang="en-US" sz="2000" b="1" dirty="0">
                  <a:latin typeface="微软雅黑" panose="020B0503020204020204" pitchFamily="34" charset="-122"/>
                  <a:ea typeface="微软雅黑" panose="020B0503020204020204" pitchFamily="34" charset="-122"/>
                </a:rPr>
                <a:t>。如能耐受，可考虑将血压进一步降低。</a:t>
              </a:r>
            </a:p>
          </p:txBody>
        </p:sp>
      </p:grpSp>
      <p:sp>
        <p:nvSpPr>
          <p:cNvPr id="12" name="矩形 11">
            <a:extLst>
              <a:ext uri="{FF2B5EF4-FFF2-40B4-BE49-F238E27FC236}">
                <a16:creationId xmlns:a16="http://schemas.microsoft.com/office/drawing/2014/main" id="{8F02024E-FB82-607C-556B-C9959A15454B}"/>
              </a:ext>
            </a:extLst>
          </p:cNvPr>
          <p:cNvSpPr/>
          <p:nvPr/>
        </p:nvSpPr>
        <p:spPr>
          <a:xfrm>
            <a:off x="668471" y="145821"/>
            <a:ext cx="10802826"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高血压合并</a:t>
            </a:r>
            <a:r>
              <a:rPr lang="en-US" altLang="zh-CN" sz="3200" b="1" dirty="0">
                <a:solidFill>
                  <a:schemeClr val="tx1"/>
                </a:solidFill>
                <a:latin typeface="Microsoft YaHei" panose="020B0503020204020204" pitchFamily="34" charset="-122"/>
                <a:ea typeface="Microsoft YaHei" panose="020B0503020204020204" pitchFamily="34" charset="-122"/>
              </a:rPr>
              <a:t>CKD</a:t>
            </a:r>
            <a:r>
              <a:rPr lang="zh-CN" altLang="en-US" sz="3200" b="1" dirty="0">
                <a:solidFill>
                  <a:schemeClr val="tx1"/>
                </a:solidFill>
                <a:latin typeface="Microsoft YaHei" panose="020B0503020204020204" pitchFamily="34" charset="-122"/>
                <a:ea typeface="Microsoft YaHei" panose="020B0503020204020204" pitchFamily="34" charset="-122"/>
              </a:rPr>
              <a:t>的降压目标</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0638624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8F02024E-FB82-607C-556B-C9959A15454B}"/>
              </a:ext>
            </a:extLst>
          </p:cNvPr>
          <p:cNvSpPr/>
          <p:nvPr/>
        </p:nvSpPr>
        <p:spPr>
          <a:xfrm>
            <a:off x="668471" y="145821"/>
            <a:ext cx="10802826"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高血压合并</a:t>
            </a:r>
            <a:r>
              <a:rPr lang="en-US" altLang="zh-CN" sz="3200" b="1" dirty="0">
                <a:solidFill>
                  <a:schemeClr val="tx1"/>
                </a:solidFill>
                <a:latin typeface="Microsoft YaHei" panose="020B0503020204020204" pitchFamily="34" charset="-122"/>
                <a:ea typeface="Microsoft YaHei" panose="020B0503020204020204" pitchFamily="34" charset="-122"/>
              </a:rPr>
              <a:t>CKD</a:t>
            </a:r>
            <a:r>
              <a:rPr lang="zh-CN" altLang="en-US" sz="3200" b="1" dirty="0">
                <a:solidFill>
                  <a:schemeClr val="tx1"/>
                </a:solidFill>
                <a:latin typeface="Microsoft YaHei" panose="020B0503020204020204" pitchFamily="34" charset="-122"/>
                <a:ea typeface="Microsoft YaHei" panose="020B0503020204020204" pitchFamily="34" charset="-122"/>
              </a:rPr>
              <a:t>的降压药物应用原则</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AFC62EE2-E567-A7C9-A23A-AAFEE220EB48}"/>
              </a:ext>
            </a:extLst>
          </p:cNvPr>
          <p:cNvSpPr txBox="1"/>
          <p:nvPr/>
        </p:nvSpPr>
        <p:spPr>
          <a:xfrm>
            <a:off x="772036" y="1434378"/>
            <a:ext cx="10647928" cy="4613892"/>
          </a:xfrm>
          <a:prstGeom prst="rect">
            <a:avLst/>
          </a:prstGeom>
          <a:noFill/>
          <a:ln w="12700">
            <a:solidFill>
              <a:schemeClr val="tx1"/>
            </a:solidFill>
            <a:prstDash val="sysDot"/>
          </a:ln>
        </p:spPr>
        <p:txBody>
          <a:bodyPr wrap="square" rtlCol="0">
            <a:spAutoFit/>
          </a:bodyPr>
          <a:lstStyle/>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常用降压药都可用于</a:t>
            </a:r>
            <a:r>
              <a:rPr lang="en-US" altLang="zh-CN" dirty="0">
                <a:latin typeface="微软雅黑" panose="020B0503020204020204" pitchFamily="34" charset="-122"/>
                <a:ea typeface="微软雅黑" panose="020B0503020204020204" pitchFamily="34" charset="-122"/>
              </a:rPr>
              <a:t>CKD</a:t>
            </a:r>
            <a:r>
              <a:rPr lang="zh-CN" altLang="en-US" dirty="0">
                <a:latin typeface="微软雅黑" panose="020B0503020204020204" pitchFamily="34" charset="-122"/>
                <a:ea typeface="微软雅黑" panose="020B0503020204020204" pitchFamily="34" charset="-122"/>
              </a:rPr>
              <a:t>患者降压治疗。</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en-US" altLang="zh-CN" b="1" dirty="0">
                <a:solidFill>
                  <a:srgbClr val="C00000"/>
                </a:solidFill>
                <a:latin typeface="微软雅黑" panose="020B0503020204020204" pitchFamily="34" charset="-122"/>
                <a:ea typeface="微软雅黑" panose="020B0503020204020204" pitchFamily="34" charset="-122"/>
              </a:rPr>
              <a:t>ACEI/ARB</a:t>
            </a:r>
            <a:r>
              <a:rPr lang="zh-CN" altLang="en-US" dirty="0">
                <a:latin typeface="微软雅黑" panose="020B0503020204020204" pitchFamily="34" charset="-122"/>
                <a:ea typeface="微软雅黑" panose="020B0503020204020204" pitchFamily="34" charset="-122"/>
              </a:rPr>
              <a:t>不但具有降压作用，还能降低蛋白尿、延缓肾功能减退。对于有蛋白尿的</a:t>
            </a:r>
            <a:r>
              <a:rPr lang="en-US" altLang="zh-CN" dirty="0">
                <a:latin typeface="微软雅黑" panose="020B0503020204020204" pitchFamily="34" charset="-122"/>
                <a:ea typeface="微软雅黑" panose="020B0503020204020204" pitchFamily="34" charset="-122"/>
              </a:rPr>
              <a:t>CKD</a:t>
            </a:r>
            <a:r>
              <a:rPr lang="zh-CN" altLang="en-US" dirty="0">
                <a:latin typeface="微软雅黑" panose="020B0503020204020204" pitchFamily="34" charset="-122"/>
                <a:ea typeface="微软雅黑" panose="020B0503020204020204" pitchFamily="34" charset="-122"/>
              </a:rPr>
              <a:t>合并高血压患者，不论是否合并糖尿病，首选治疗药物应包括一种</a:t>
            </a:r>
            <a:r>
              <a:rPr lang="en-US" altLang="zh-CN" dirty="0">
                <a:latin typeface="微软雅黑" panose="020B0503020204020204" pitchFamily="34" charset="-122"/>
                <a:ea typeface="微软雅黑" panose="020B0503020204020204" pitchFamily="34" charset="-122"/>
              </a:rPr>
              <a:t>ACEI</a:t>
            </a:r>
            <a:r>
              <a:rPr lang="zh-CN" altLang="en-US" dirty="0">
                <a:latin typeface="微软雅黑" panose="020B0503020204020204" pitchFamily="34" charset="-122"/>
                <a:ea typeface="微软雅黑" panose="020B0503020204020204" pitchFamily="34" charset="-122"/>
              </a:rPr>
              <a:t>或</a:t>
            </a:r>
            <a:r>
              <a:rPr lang="en-US" altLang="zh-CN" dirty="0">
                <a:latin typeface="微软雅黑" panose="020B0503020204020204" pitchFamily="34" charset="-122"/>
                <a:ea typeface="微软雅黑" panose="020B0503020204020204" pitchFamily="34" charset="-122"/>
              </a:rPr>
              <a:t>ARB</a:t>
            </a:r>
            <a:r>
              <a:rPr lang="zh-CN" altLang="en-US" dirty="0">
                <a:latin typeface="微软雅黑" panose="020B0503020204020204" pitchFamily="34" charset="-122"/>
                <a:ea typeface="微软雅黑" panose="020B0503020204020204" pitchFamily="34" charset="-122"/>
              </a:rPr>
              <a:t>。</a:t>
            </a:r>
          </a:p>
          <a:p>
            <a:pPr marL="285750" indent="-285750" algn="just">
              <a:lnSpc>
                <a:spcPct val="150000"/>
              </a:lnSpc>
              <a:buFont typeface="Arial" panose="020B0604020202020204" pitchFamily="34" charset="0"/>
              <a:buChar char="•"/>
            </a:pPr>
            <a:r>
              <a:rPr lang="en-US" altLang="zh-CN" b="1" dirty="0">
                <a:solidFill>
                  <a:srgbClr val="C00000"/>
                </a:solidFill>
                <a:latin typeface="微软雅黑" panose="020B0503020204020204" pitchFamily="34" charset="-122"/>
                <a:ea typeface="微软雅黑" panose="020B0503020204020204" pitchFamily="34" charset="-122"/>
              </a:rPr>
              <a:t>CCB</a:t>
            </a:r>
            <a:r>
              <a:rPr lang="zh-CN" altLang="en-US" dirty="0">
                <a:latin typeface="微软雅黑" panose="020B0503020204020204" pitchFamily="34" charset="-122"/>
                <a:ea typeface="微软雅黑" panose="020B0503020204020204" pitchFamily="34" charset="-122"/>
              </a:rPr>
              <a:t>主要依赖其降压作用发挥肾脏保护功能。</a:t>
            </a:r>
          </a:p>
          <a:p>
            <a:pPr marL="285750" indent="-285750" algn="just">
              <a:lnSpc>
                <a:spcPct val="150000"/>
              </a:lnSpc>
              <a:buFont typeface="Arial" panose="020B0604020202020204" pitchFamily="34" charset="0"/>
              <a:buChar char="•"/>
            </a:pPr>
            <a:r>
              <a:rPr lang="zh-CN" altLang="en-US" b="1" dirty="0">
                <a:solidFill>
                  <a:srgbClr val="C00000"/>
                </a:solidFill>
                <a:latin typeface="微软雅黑" panose="020B0503020204020204" pitchFamily="34" charset="-122"/>
                <a:ea typeface="微软雅黑" panose="020B0503020204020204" pitchFamily="34" charset="-122"/>
              </a:rPr>
              <a:t>利尿剂</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eGFR&gt;30 mL/</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min ·1.73m</a:t>
            </a:r>
            <a:r>
              <a:rPr lang="en-US" altLang="zh-CN" baseline="30000"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）时可选择噻嗪类利尿剂；</a:t>
            </a:r>
            <a:r>
              <a:rPr lang="en-US" altLang="zh-CN" dirty="0">
                <a:latin typeface="微软雅黑" panose="020B0503020204020204" pitchFamily="34" charset="-122"/>
                <a:ea typeface="微软雅黑" panose="020B0503020204020204" pitchFamily="34" charset="-122"/>
              </a:rPr>
              <a:t>eGFR&lt;30 mL/</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min ·1.73m</a:t>
            </a:r>
            <a:r>
              <a:rPr lang="en-US" altLang="zh-CN" baseline="30000"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）时应用袢利尿剂。</a:t>
            </a:r>
          </a:p>
          <a:p>
            <a:pPr marL="285750" indent="-285750" algn="just">
              <a:lnSpc>
                <a:spcPct val="150000"/>
              </a:lnSpc>
              <a:buFont typeface="Arial" panose="020B0604020202020204" pitchFamily="34" charset="0"/>
              <a:buChar char="•"/>
            </a:pPr>
            <a:r>
              <a:rPr lang="en-US" altLang="zh-CN" b="1" dirty="0">
                <a:solidFill>
                  <a:srgbClr val="C00000"/>
                </a:solidFill>
                <a:latin typeface="微软雅黑" panose="020B0503020204020204" pitchFamily="34" charset="-122"/>
                <a:ea typeface="微软雅黑" panose="020B0503020204020204" pitchFamily="34" charset="-122"/>
              </a:rPr>
              <a:t>MRA</a:t>
            </a:r>
            <a:r>
              <a:rPr lang="zh-CN" altLang="en-US" dirty="0">
                <a:latin typeface="微软雅黑" panose="020B0503020204020204" pitchFamily="34" charset="-122"/>
                <a:ea typeface="微软雅黑" panose="020B0503020204020204" pitchFamily="34" charset="-122"/>
              </a:rPr>
              <a:t>有降压、降尿蛋白的作用，但少数患者，尤其是肾功能下降的患者可引起高钾血症。</a:t>
            </a:r>
            <a:r>
              <a:rPr lang="zh-CN" altLang="en-US" b="1" dirty="0">
                <a:solidFill>
                  <a:srgbClr val="C00000"/>
                </a:solidFill>
                <a:latin typeface="微软雅黑" panose="020B0503020204020204" pitchFamily="34" charset="-122"/>
                <a:ea typeface="微软雅黑" panose="020B0503020204020204" pitchFamily="34" charset="-122"/>
              </a:rPr>
              <a:t>新型非甾体类</a:t>
            </a:r>
            <a:r>
              <a:rPr lang="en-US" altLang="zh-CN" b="1" dirty="0">
                <a:solidFill>
                  <a:srgbClr val="C00000"/>
                </a:solidFill>
                <a:latin typeface="微软雅黑" panose="020B0503020204020204" pitchFamily="34" charset="-122"/>
                <a:ea typeface="微软雅黑" panose="020B0503020204020204" pitchFamily="34" charset="-122"/>
              </a:rPr>
              <a:t>MRA</a:t>
            </a:r>
            <a:r>
              <a:rPr lang="zh-CN" altLang="en-US" dirty="0">
                <a:latin typeface="微软雅黑" panose="020B0503020204020204" pitchFamily="34" charset="-122"/>
                <a:ea typeface="微软雅黑" panose="020B0503020204020204" pitchFamily="34" charset="-122"/>
              </a:rPr>
              <a:t>在合并糖尿病的</a:t>
            </a:r>
            <a:r>
              <a:rPr lang="en-US" altLang="zh-CN" dirty="0">
                <a:latin typeface="微软雅黑" panose="020B0503020204020204" pitchFamily="34" charset="-122"/>
                <a:ea typeface="微软雅黑" panose="020B0503020204020204" pitchFamily="34" charset="-122"/>
              </a:rPr>
              <a:t>CKD</a:t>
            </a:r>
            <a:r>
              <a:rPr lang="zh-CN" altLang="en-US" dirty="0">
                <a:latin typeface="微软雅黑" panose="020B0503020204020204" pitchFamily="34" charset="-122"/>
                <a:ea typeface="微软雅黑" panose="020B0503020204020204" pitchFamily="34" charset="-122"/>
              </a:rPr>
              <a:t>患者中显示了心肾获益。</a:t>
            </a:r>
          </a:p>
          <a:p>
            <a:pPr marL="285750" indent="-285750" algn="just">
              <a:lnSpc>
                <a:spcPct val="150000"/>
              </a:lnSpc>
              <a:buFont typeface="Arial" panose="020B0604020202020204" pitchFamily="34" charset="0"/>
              <a:buChar char="•"/>
            </a:pPr>
            <a:r>
              <a:rPr lang="en-US" altLang="zh-CN" b="1" dirty="0">
                <a:solidFill>
                  <a:srgbClr val="C00000"/>
                </a:solidFill>
                <a:latin typeface="微软雅黑" panose="020B0503020204020204" pitchFamily="34" charset="-122"/>
                <a:ea typeface="微软雅黑" panose="020B0503020204020204" pitchFamily="34" charset="-122"/>
              </a:rPr>
              <a:t>β</a:t>
            </a:r>
            <a:r>
              <a:rPr lang="zh-CN" altLang="en-US" b="1" dirty="0">
                <a:solidFill>
                  <a:srgbClr val="C00000"/>
                </a:solidFill>
                <a:latin typeface="微软雅黑" panose="020B0503020204020204" pitchFamily="34" charset="-122"/>
                <a:ea typeface="微软雅黑" panose="020B0503020204020204" pitchFamily="34" charset="-122"/>
              </a:rPr>
              <a:t>受体阻滞剂</a:t>
            </a:r>
            <a:r>
              <a:rPr lang="zh-CN" altLang="en-US" dirty="0">
                <a:latin typeface="微软雅黑" panose="020B0503020204020204" pitchFamily="34" charset="-122"/>
                <a:ea typeface="微软雅黑" panose="020B0503020204020204" pitchFamily="34" charset="-122"/>
              </a:rPr>
              <a:t>对</a:t>
            </a:r>
            <a:r>
              <a:rPr lang="en-US" altLang="zh-CN" dirty="0">
                <a:latin typeface="微软雅黑" panose="020B0503020204020204" pitchFamily="34" charset="-122"/>
                <a:ea typeface="微软雅黑" panose="020B0503020204020204" pitchFamily="34" charset="-122"/>
              </a:rPr>
              <a:t>CKD</a:t>
            </a:r>
            <a:r>
              <a:rPr lang="zh-CN" altLang="en-US" dirty="0">
                <a:latin typeface="微软雅黑" panose="020B0503020204020204" pitchFamily="34" charset="-122"/>
                <a:ea typeface="微软雅黑" panose="020B0503020204020204" pitchFamily="34" charset="-122"/>
              </a:rPr>
              <a:t>患者心脏具有保护作用。</a:t>
            </a:r>
          </a:p>
          <a:p>
            <a:pPr marL="285750" indent="-285750" algn="just">
              <a:lnSpc>
                <a:spcPct val="150000"/>
              </a:lnSpc>
              <a:buFont typeface="Arial" panose="020B0604020202020204" pitchFamily="34" charset="0"/>
              <a:buChar char="•"/>
            </a:pPr>
            <a:r>
              <a:rPr lang="en-US" altLang="zh-CN" b="1" dirty="0">
                <a:solidFill>
                  <a:srgbClr val="C00000"/>
                </a:solidFill>
                <a:latin typeface="微软雅黑" panose="020B0503020204020204" pitchFamily="34" charset="-122"/>
                <a:ea typeface="微软雅黑" panose="020B0503020204020204" pitchFamily="34" charset="-122"/>
              </a:rPr>
              <a:t>ARNI</a:t>
            </a:r>
            <a:r>
              <a:rPr lang="zh-CN" altLang="en-US" dirty="0">
                <a:latin typeface="微软雅黑" panose="020B0503020204020204" pitchFamily="34" charset="-122"/>
                <a:ea typeface="微软雅黑" panose="020B0503020204020204" pitchFamily="34" charset="-122"/>
              </a:rPr>
              <a:t>在</a:t>
            </a:r>
            <a:r>
              <a:rPr lang="en-US" altLang="zh-CN" dirty="0">
                <a:latin typeface="微软雅黑" panose="020B0503020204020204" pitchFamily="34" charset="-122"/>
                <a:ea typeface="微软雅黑" panose="020B0503020204020204" pitchFamily="34" charset="-122"/>
              </a:rPr>
              <a:t>CKD</a:t>
            </a:r>
            <a:r>
              <a:rPr lang="zh-CN" altLang="en-US" dirty="0">
                <a:latin typeface="微软雅黑" panose="020B0503020204020204" pitchFamily="34" charset="-122"/>
                <a:ea typeface="微软雅黑" panose="020B0503020204020204" pitchFamily="34" charset="-122"/>
              </a:rPr>
              <a:t>患者中也具有良好的降压效果，并可改善尿蛋白。</a:t>
            </a:r>
          </a:p>
          <a:p>
            <a:pPr marL="285750" indent="-285750" algn="just">
              <a:lnSpc>
                <a:spcPct val="150000"/>
              </a:lnSpc>
              <a:buFont typeface="Arial" panose="020B0604020202020204" pitchFamily="34" charset="0"/>
              <a:buChar char="•"/>
            </a:pPr>
            <a:r>
              <a:rPr lang="en-US" altLang="zh-CN" b="1" dirty="0">
                <a:solidFill>
                  <a:srgbClr val="C00000"/>
                </a:solidFill>
                <a:latin typeface="微软雅黑" panose="020B0503020204020204" pitchFamily="34" charset="-122"/>
                <a:ea typeface="微软雅黑" panose="020B0503020204020204" pitchFamily="34" charset="-122"/>
              </a:rPr>
              <a:t>SGLT2i</a:t>
            </a:r>
            <a:r>
              <a:rPr lang="zh-CN" altLang="en-US" dirty="0">
                <a:latin typeface="微软雅黑" panose="020B0503020204020204" pitchFamily="34" charset="-122"/>
                <a:ea typeface="微软雅黑" panose="020B0503020204020204" pitchFamily="34" charset="-122"/>
              </a:rPr>
              <a:t>对无论是否合并</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型糖尿病的</a:t>
            </a:r>
            <a:r>
              <a:rPr lang="en-US" altLang="zh-CN" dirty="0">
                <a:latin typeface="微软雅黑" panose="020B0503020204020204" pitchFamily="34" charset="-122"/>
                <a:ea typeface="微软雅黑" panose="020B0503020204020204" pitchFamily="34" charset="-122"/>
              </a:rPr>
              <a:t>CKD</a:t>
            </a:r>
            <a:r>
              <a:rPr lang="zh-CN" altLang="en-US" dirty="0">
                <a:latin typeface="微软雅黑" panose="020B0503020204020204" pitchFamily="34" charset="-122"/>
                <a:ea typeface="微软雅黑" panose="020B0503020204020204" pitchFamily="34" charset="-122"/>
              </a:rPr>
              <a:t>患者均展现出了心肾保护作用，并对血压有一定改善作用。</a:t>
            </a:r>
          </a:p>
        </p:txBody>
      </p:sp>
    </p:spTree>
    <p:extLst>
      <p:ext uri="{BB962C8B-B14F-4D97-AF65-F5344CB8AC3E}">
        <p14:creationId xmlns:p14="http://schemas.microsoft.com/office/powerpoint/2010/main" val="95698915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F82C23F2-326F-79AA-4944-8A8D029D0D6A}"/>
              </a:ext>
            </a:extLst>
          </p:cNvPr>
          <p:cNvGraphicFramePr>
            <a:graphicFrameLocks noGrp="1"/>
          </p:cNvGraphicFramePr>
          <p:nvPr>
            <p:extLst>
              <p:ext uri="{D42A27DB-BD31-4B8C-83A1-F6EECF244321}">
                <p14:modId xmlns:p14="http://schemas.microsoft.com/office/powerpoint/2010/main" val="957811698"/>
              </p:ext>
            </p:extLst>
          </p:nvPr>
        </p:nvGraphicFramePr>
        <p:xfrm>
          <a:off x="993280" y="1104899"/>
          <a:ext cx="9615340" cy="5163821"/>
        </p:xfrm>
        <a:graphic>
          <a:graphicData uri="http://schemas.openxmlformats.org/drawingml/2006/table">
            <a:tbl>
              <a:tblPr firstRow="1" bandRow="1">
                <a:tableStyleId>{7DF18680-E054-41AD-8BC1-D1AEF772440D}</a:tableStyleId>
              </a:tblPr>
              <a:tblGrid>
                <a:gridCol w="9615340">
                  <a:extLst>
                    <a:ext uri="{9D8B030D-6E8A-4147-A177-3AD203B41FA5}">
                      <a16:colId xmlns:a16="http://schemas.microsoft.com/office/drawing/2014/main" val="3013249698"/>
                    </a:ext>
                  </a:extLst>
                </a:gridCol>
              </a:tblGrid>
              <a:tr h="648391">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CN" sz="1800" b="1" kern="0" dirty="0">
                          <a:effectLst/>
                          <a:latin typeface="微软雅黑" panose="020B0503020204020204" pitchFamily="34" charset="-122"/>
                          <a:ea typeface="微软雅黑" panose="020B0503020204020204" pitchFamily="34" charset="-122"/>
                        </a:rPr>
                        <a:t>ESRD</a:t>
                      </a:r>
                      <a:r>
                        <a:rPr lang="zh-CN" altLang="en-US" sz="1800" b="1" kern="0" dirty="0">
                          <a:effectLst/>
                          <a:latin typeface="微软雅黑" panose="020B0503020204020204" pitchFamily="34" charset="-122"/>
                          <a:ea typeface="微软雅黑" panose="020B0503020204020204" pitchFamily="34" charset="-122"/>
                        </a:rPr>
                        <a:t>透析患者的降压治疗</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82"/>
                    </a:solidFill>
                  </a:tcPr>
                </a:tc>
                <a:extLst>
                  <a:ext uri="{0D108BD9-81ED-4DB2-BD59-A6C34878D82A}">
                    <a16:rowId xmlns:a16="http://schemas.microsoft.com/office/drawing/2014/main" val="3386181456"/>
                  </a:ext>
                </a:extLst>
              </a:tr>
              <a:tr h="4515430">
                <a:tc>
                  <a:txBody>
                    <a:bodyPr/>
                    <a:lstStyle/>
                    <a:p>
                      <a:pPr marL="0" indent="0" algn="just">
                        <a:lnSpc>
                          <a:spcPct val="150000"/>
                        </a:lnSpc>
                        <a:buFont typeface="Arial" panose="020B0604020202020204" pitchFamily="34" charset="0"/>
                        <a:buNone/>
                      </a:pPr>
                      <a:endPar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582">
                        <a:alpha val="10000"/>
                      </a:srgbClr>
                    </a:solidFill>
                  </a:tcPr>
                </a:tc>
                <a:extLst>
                  <a:ext uri="{0D108BD9-81ED-4DB2-BD59-A6C34878D82A}">
                    <a16:rowId xmlns:a16="http://schemas.microsoft.com/office/drawing/2014/main" val="1733083682"/>
                  </a:ext>
                </a:extLst>
              </a:tr>
            </a:tbl>
          </a:graphicData>
        </a:graphic>
      </p:graphicFrame>
      <p:sp>
        <p:nvSpPr>
          <p:cNvPr id="6" name="矩形 5">
            <a:extLst>
              <a:ext uri="{FF2B5EF4-FFF2-40B4-BE49-F238E27FC236}">
                <a16:creationId xmlns:a16="http://schemas.microsoft.com/office/drawing/2014/main" id="{AEF5B932-6472-6629-931F-C60E02CC1B09}"/>
              </a:ext>
            </a:extLst>
          </p:cNvPr>
          <p:cNvSpPr/>
          <p:nvPr/>
        </p:nvSpPr>
        <p:spPr>
          <a:xfrm>
            <a:off x="993280" y="116893"/>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en-US" altLang="zh-CN" sz="3200" b="1" dirty="0">
                <a:solidFill>
                  <a:schemeClr val="tx1"/>
                </a:solidFill>
                <a:latin typeface="Microsoft YaHei" panose="020B0503020204020204" pitchFamily="34" charset="-122"/>
                <a:ea typeface="Microsoft YaHei" panose="020B0503020204020204" pitchFamily="34" charset="-122"/>
              </a:rPr>
              <a:t>ESRD</a:t>
            </a:r>
            <a:r>
              <a:rPr lang="zh-CN" altLang="en-US" sz="3200" b="1" dirty="0">
                <a:solidFill>
                  <a:schemeClr val="tx1"/>
                </a:solidFill>
                <a:latin typeface="Microsoft YaHei" panose="020B0503020204020204" pitchFamily="34" charset="-122"/>
                <a:ea typeface="Microsoft YaHei" panose="020B0503020204020204" pitchFamily="34" charset="-122"/>
              </a:rPr>
              <a:t>透析患者的降压治疗</a:t>
            </a:r>
          </a:p>
        </p:txBody>
      </p:sp>
      <p:sp>
        <p:nvSpPr>
          <p:cNvPr id="21" name="矩形: 圆角 20">
            <a:extLst>
              <a:ext uri="{FF2B5EF4-FFF2-40B4-BE49-F238E27FC236}">
                <a16:creationId xmlns:a16="http://schemas.microsoft.com/office/drawing/2014/main" id="{9EBDB442-55F9-417A-80FB-08B3DBEB21A2}"/>
              </a:ext>
            </a:extLst>
          </p:cNvPr>
          <p:cNvSpPr/>
          <p:nvPr/>
        </p:nvSpPr>
        <p:spPr>
          <a:xfrm>
            <a:off x="1290320" y="2076450"/>
            <a:ext cx="1515388" cy="1573642"/>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DEA777DB-5F6B-D484-6E68-6C4070E1B031}"/>
              </a:ext>
            </a:extLst>
          </p:cNvPr>
          <p:cNvSpPr txBox="1"/>
          <p:nvPr/>
        </p:nvSpPr>
        <p:spPr>
          <a:xfrm>
            <a:off x="1266070" y="2597335"/>
            <a:ext cx="1507059" cy="400110"/>
          </a:xfrm>
          <a:prstGeom prst="rect">
            <a:avLst/>
          </a:prstGeom>
          <a:noFill/>
        </p:spPr>
        <p:txBody>
          <a:bodyPr wrap="square" rtlCol="0">
            <a:spAutoFit/>
          </a:bodyPr>
          <a:lstStyle/>
          <a:p>
            <a:pPr algn="ctr" eaLnBrk="0" fontAlgn="base" hangingPunct="0">
              <a:spcBef>
                <a:spcPct val="0"/>
              </a:spcBef>
              <a:spcAft>
                <a:spcPct val="0"/>
              </a:spcAft>
              <a:defRPr/>
            </a:pPr>
            <a:r>
              <a:rPr lang="zh-CN" altLang="en-US" sz="2000" b="1" dirty="0">
                <a:solidFill>
                  <a:srgbClr val="002060"/>
                </a:solidFill>
                <a:latin typeface="微软雅黑" panose="020B0503020204020204" pitchFamily="34" charset="-122"/>
                <a:ea typeface="微软雅黑" panose="020B0503020204020204" pitchFamily="34" charset="-122"/>
              </a:rPr>
              <a:t>血压目标</a:t>
            </a:r>
          </a:p>
        </p:txBody>
      </p:sp>
      <p:sp>
        <p:nvSpPr>
          <p:cNvPr id="25" name="文本框 24">
            <a:extLst>
              <a:ext uri="{FF2B5EF4-FFF2-40B4-BE49-F238E27FC236}">
                <a16:creationId xmlns:a16="http://schemas.microsoft.com/office/drawing/2014/main" id="{DF7CB982-C2AA-F1B3-3B7C-EC629215D288}"/>
              </a:ext>
            </a:extLst>
          </p:cNvPr>
          <p:cNvSpPr txBox="1"/>
          <p:nvPr/>
        </p:nvSpPr>
        <p:spPr>
          <a:xfrm>
            <a:off x="2954086" y="1944689"/>
            <a:ext cx="7362440" cy="1851862"/>
          </a:xfrm>
          <a:prstGeom prst="rect">
            <a:avLst/>
          </a:prstGeom>
          <a:noFill/>
          <a:ln w="12700">
            <a:solidFill>
              <a:schemeClr val="accent4">
                <a:lumMod val="75000"/>
              </a:schemeClr>
            </a:solidFill>
            <a:prstDash val="sysDot"/>
          </a:ln>
        </p:spPr>
        <p:txBody>
          <a:bodyPr wrap="square" rtlCol="0" anchor="ctr" anchorCtr="0">
            <a:noAutofit/>
          </a:bodyPr>
          <a:lstStyle/>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血液透析人群高血压的诊断及血压控制标准均缺乏充分的研究证据。我国目前采用的为透析前诊室</a:t>
            </a:r>
            <a:r>
              <a:rPr lang="en-US" altLang="zh-CN" b="1" dirty="0">
                <a:solidFill>
                  <a:srgbClr val="C00000"/>
                </a:solidFill>
                <a:latin typeface="微软雅黑" panose="020B0503020204020204" pitchFamily="34" charset="-122"/>
                <a:ea typeface="微软雅黑" panose="020B0503020204020204" pitchFamily="34" charset="-122"/>
              </a:rPr>
              <a:t>SBP&lt;160mmHg</a:t>
            </a:r>
            <a:r>
              <a:rPr lang="zh-CN" altLang="en-US" dirty="0">
                <a:latin typeface="微软雅黑" panose="020B0503020204020204" pitchFamily="34" charset="-122"/>
                <a:ea typeface="微软雅黑" panose="020B0503020204020204" pitchFamily="34" charset="-122"/>
              </a:rPr>
              <a:t>。</a:t>
            </a: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腹膜透析患者血压控制目标目前亦无充分研究证据。我国相关指南建议，腹膜透析患者的血压控制目标为</a:t>
            </a:r>
            <a:r>
              <a:rPr lang="en-US" altLang="zh-CN" b="1" dirty="0">
                <a:solidFill>
                  <a:srgbClr val="C00000"/>
                </a:solidFill>
                <a:latin typeface="微软雅黑" panose="020B0503020204020204" pitchFamily="34" charset="-122"/>
                <a:ea typeface="微软雅黑" panose="020B0503020204020204" pitchFamily="34" charset="-122"/>
              </a:rPr>
              <a:t>&lt;140/90mmHg</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2876AFD5-477B-AEC8-6379-A9638281F549}"/>
              </a:ext>
            </a:extLst>
          </p:cNvPr>
          <p:cNvSpPr txBox="1"/>
          <p:nvPr/>
        </p:nvSpPr>
        <p:spPr>
          <a:xfrm>
            <a:off x="2954087" y="4018975"/>
            <a:ext cx="7362440" cy="1956593"/>
          </a:xfrm>
          <a:prstGeom prst="rect">
            <a:avLst/>
          </a:prstGeom>
          <a:noFill/>
          <a:ln w="12700">
            <a:solidFill>
              <a:schemeClr val="accent4">
                <a:lumMod val="75000"/>
              </a:schemeClr>
            </a:solidFill>
            <a:prstDash val="sysDot"/>
          </a:ln>
        </p:spPr>
        <p:txBody>
          <a:bodyPr wrap="square" rtlCol="0" anchor="ctr" anchorCtr="0">
            <a:noAutofit/>
          </a:bodyPr>
          <a:lstStyle/>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影响血液透析患者血压控制的因素众多，</a:t>
            </a:r>
            <a:r>
              <a:rPr lang="zh-CN" altLang="en-US" b="1" dirty="0">
                <a:solidFill>
                  <a:srgbClr val="C00000"/>
                </a:solidFill>
                <a:latin typeface="微软雅黑" panose="020B0503020204020204" pitchFamily="34" charset="-122"/>
                <a:ea typeface="微软雅黑" panose="020B0503020204020204" pitchFamily="34" charset="-122"/>
              </a:rPr>
              <a:t>容量过负荷</a:t>
            </a:r>
            <a:r>
              <a:rPr lang="zh-CN" altLang="en-US" dirty="0">
                <a:latin typeface="微软雅黑" panose="020B0503020204020204" pitchFamily="34" charset="-122"/>
                <a:ea typeface="微软雅黑" panose="020B0503020204020204" pitchFamily="34" charset="-122"/>
              </a:rPr>
              <a:t>是重要因素。应使患者尽可能达到干体重。</a:t>
            </a:r>
          </a:p>
          <a:p>
            <a:pPr marL="285750" indent="-285750" algn="just">
              <a:lnSpc>
                <a:spcPct val="150000"/>
              </a:lnSpc>
              <a:buFont typeface="Arial" panose="020B0604020202020204" pitchFamily="34" charset="0"/>
              <a:buChar char="•"/>
            </a:pPr>
            <a:r>
              <a:rPr lang="zh-CN" altLang="en-US" b="1" dirty="0">
                <a:solidFill>
                  <a:srgbClr val="C00000"/>
                </a:solidFill>
                <a:latin typeface="微软雅黑" panose="020B0503020204020204" pitchFamily="34" charset="-122"/>
                <a:ea typeface="微软雅黑" panose="020B0503020204020204" pitchFamily="34" charset="-122"/>
              </a:rPr>
              <a:t>降压药的种类、应用时机及剂量</a:t>
            </a:r>
            <a:r>
              <a:rPr lang="zh-CN" altLang="en-US" dirty="0">
                <a:latin typeface="微软雅黑" panose="020B0503020204020204" pitchFamily="34" charset="-122"/>
                <a:ea typeface="微软雅黑" panose="020B0503020204020204" pitchFamily="34" charset="-122"/>
              </a:rPr>
              <a:t>均需考虑透析操作过程中血流动力学的变化以及对药物清除的影响进行相应调整。</a:t>
            </a:r>
            <a:endParaRPr lang="en-US" altLang="zh-CN" dirty="0">
              <a:latin typeface="微软雅黑" panose="020B0503020204020204" pitchFamily="34" charset="-122"/>
              <a:ea typeface="微软雅黑" panose="020B0503020204020204" pitchFamily="34" charset="-122"/>
            </a:endParaRPr>
          </a:p>
        </p:txBody>
      </p:sp>
      <p:sp>
        <p:nvSpPr>
          <p:cNvPr id="2" name="矩形: 圆角 1">
            <a:extLst>
              <a:ext uri="{FF2B5EF4-FFF2-40B4-BE49-F238E27FC236}">
                <a16:creationId xmlns:a16="http://schemas.microsoft.com/office/drawing/2014/main" id="{D814EEBB-AE71-F46F-784C-9F9B4A4DF6A4}"/>
              </a:ext>
            </a:extLst>
          </p:cNvPr>
          <p:cNvSpPr/>
          <p:nvPr/>
        </p:nvSpPr>
        <p:spPr>
          <a:xfrm>
            <a:off x="1264933" y="4234186"/>
            <a:ext cx="1540775" cy="1573642"/>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08AF23DF-E1B5-E193-64E7-BDDA1A482EFB}"/>
              </a:ext>
            </a:extLst>
          </p:cNvPr>
          <p:cNvSpPr txBox="1"/>
          <p:nvPr/>
        </p:nvSpPr>
        <p:spPr>
          <a:xfrm>
            <a:off x="1264933" y="4643646"/>
            <a:ext cx="1507059" cy="707886"/>
          </a:xfrm>
          <a:prstGeom prst="rect">
            <a:avLst/>
          </a:prstGeom>
          <a:noFill/>
        </p:spPr>
        <p:txBody>
          <a:bodyPr wrap="square" rtlCol="0">
            <a:spAutoFit/>
          </a:bodyPr>
          <a:lstStyle/>
          <a:p>
            <a:pPr algn="ctr" eaLnBrk="0" fontAlgn="base" hangingPunct="0">
              <a:spcBef>
                <a:spcPct val="0"/>
              </a:spcBef>
              <a:spcAft>
                <a:spcPct val="0"/>
              </a:spcAft>
              <a:defRPr/>
            </a:pPr>
            <a:r>
              <a:rPr lang="zh-CN" altLang="en-US" sz="2000" b="1" dirty="0">
                <a:solidFill>
                  <a:srgbClr val="002060"/>
                </a:solidFill>
                <a:latin typeface="微软雅黑" panose="020B0503020204020204" pitchFamily="34" charset="-122"/>
                <a:ea typeface="微软雅黑" panose="020B0503020204020204" pitchFamily="34" charset="-122"/>
              </a:rPr>
              <a:t>重要影响</a:t>
            </a:r>
            <a:endParaRPr lang="en-US" altLang="zh-CN" sz="2000" b="1" dirty="0">
              <a:solidFill>
                <a:srgbClr val="002060"/>
              </a:solidFill>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defRPr/>
            </a:pPr>
            <a:r>
              <a:rPr lang="zh-CN" altLang="en-US" sz="2000" b="1" dirty="0">
                <a:solidFill>
                  <a:srgbClr val="002060"/>
                </a:solidFill>
                <a:latin typeface="微软雅黑" panose="020B0503020204020204" pitchFamily="34" charset="-122"/>
                <a:ea typeface="微软雅黑" panose="020B0503020204020204" pitchFamily="34" charset="-122"/>
              </a:rPr>
              <a:t>因素</a:t>
            </a:r>
          </a:p>
        </p:txBody>
      </p:sp>
    </p:spTree>
    <p:extLst>
      <p:ext uri="{BB962C8B-B14F-4D97-AF65-F5344CB8AC3E}">
        <p14:creationId xmlns:p14="http://schemas.microsoft.com/office/powerpoint/2010/main" val="54202049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6F1D9C3-D112-A861-34E9-4131E9C08658}"/>
              </a:ext>
            </a:extLst>
          </p:cNvPr>
          <p:cNvSpPr/>
          <p:nvPr/>
        </p:nvSpPr>
        <p:spPr>
          <a:xfrm>
            <a:off x="1279039" y="1976598"/>
            <a:ext cx="9791036" cy="326961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糖尿病患者的血压控制目标为</a:t>
            </a:r>
            <a:r>
              <a:rPr lang="en-US" altLang="zh-CN" sz="2000" b="1" dirty="0">
                <a:solidFill>
                  <a:srgbClr val="C00000"/>
                </a:solidFill>
                <a:latin typeface="Microsoft YaHei" panose="020B0503020204020204" pitchFamily="34" charset="-122"/>
                <a:ea typeface="Microsoft YaHei" panose="020B0503020204020204" pitchFamily="34" charset="-122"/>
              </a:rPr>
              <a:t>&lt;130/80mmHg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B</a:t>
            </a:r>
            <a:r>
              <a:rPr lang="zh-CN" altLang="en-US" sz="2000" dirty="0">
                <a:solidFill>
                  <a:schemeClr val="tx1"/>
                </a:solidFill>
                <a:latin typeface="Microsoft YaHei" panose="020B0503020204020204" pitchFamily="34" charset="-122"/>
                <a:ea typeface="Microsoft YaHei" panose="020B0503020204020204" pitchFamily="34" charset="-122"/>
              </a:rPr>
              <a:t>）。</a:t>
            </a:r>
            <a:r>
              <a:rPr lang="zh-CN" altLang="en-US" sz="2000" b="1" dirty="0">
                <a:solidFill>
                  <a:srgbClr val="C00000"/>
                </a:solidFill>
                <a:latin typeface="Microsoft YaHei" panose="020B0503020204020204" pitchFamily="34" charset="-122"/>
                <a:ea typeface="Microsoft YaHei" panose="020B0503020204020204" pitchFamily="34" charset="-122"/>
              </a:rPr>
              <a:t>老年或伴严重冠心病的糖尿病患者</a:t>
            </a:r>
            <a:r>
              <a:rPr lang="zh-CN" altLang="en-US" sz="2000" dirty="0">
                <a:solidFill>
                  <a:schemeClr val="tx1"/>
                </a:solidFill>
                <a:latin typeface="Microsoft YaHei" panose="020B0503020204020204" pitchFamily="34" charset="-122"/>
                <a:ea typeface="Microsoft YaHei" panose="020B0503020204020204" pitchFamily="34" charset="-122"/>
              </a:rPr>
              <a:t>，可放宽至</a:t>
            </a:r>
            <a:r>
              <a:rPr lang="en-US" altLang="zh-CN" sz="2000" dirty="0">
                <a:solidFill>
                  <a:schemeClr val="tx1"/>
                </a:solidFill>
                <a:latin typeface="Microsoft YaHei" panose="020B0503020204020204" pitchFamily="34" charset="-122"/>
                <a:ea typeface="Microsoft YaHei" panose="020B0503020204020204" pitchFamily="34" charset="-122"/>
              </a:rPr>
              <a:t>140/90mmHg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B</a:t>
            </a:r>
            <a:r>
              <a:rPr lang="zh-CN" altLang="en-US" sz="2000" dirty="0">
                <a:solidFill>
                  <a:schemeClr val="tx1"/>
                </a:solidFill>
                <a:latin typeface="Microsoft YaHei" panose="020B0503020204020204" pitchFamily="34" charset="-122"/>
                <a:ea typeface="Microsoft YaHei" panose="020B0503020204020204" pitchFamily="34" charset="-122"/>
              </a:rPr>
              <a:t>）。</a:t>
            </a:r>
            <a:r>
              <a:rPr lang="zh-CN" altLang="en-US" sz="2000" b="1" dirty="0">
                <a:solidFill>
                  <a:srgbClr val="C00000"/>
                </a:solidFill>
                <a:latin typeface="Microsoft YaHei" panose="020B0503020204020204" pitchFamily="34" charset="-122"/>
                <a:ea typeface="Microsoft YaHei" panose="020B0503020204020204" pitchFamily="34" charset="-122"/>
              </a:rPr>
              <a:t>合并糖尿病的孕妇</a:t>
            </a:r>
            <a:r>
              <a:rPr lang="zh-CN" altLang="en-US" sz="2000" dirty="0">
                <a:solidFill>
                  <a:schemeClr val="tx1"/>
                </a:solidFill>
                <a:latin typeface="Microsoft YaHei" panose="020B0503020204020204" pitchFamily="34" charset="-122"/>
                <a:ea typeface="Microsoft YaHei" panose="020B0503020204020204" pitchFamily="34" charset="-122"/>
              </a:rPr>
              <a:t>，建议血压控制目标为≤</a:t>
            </a:r>
            <a:r>
              <a:rPr lang="en-US" altLang="zh-CN" sz="2000" dirty="0">
                <a:solidFill>
                  <a:schemeClr val="tx1"/>
                </a:solidFill>
                <a:latin typeface="Microsoft YaHei" panose="020B0503020204020204" pitchFamily="34" charset="-122"/>
                <a:ea typeface="Microsoft YaHei" panose="020B0503020204020204" pitchFamily="34" charset="-122"/>
              </a:rPr>
              <a:t>135/85mmHg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B</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a:t>
            </a:r>
            <a:r>
              <a:rPr lang="zh-CN" altLang="en-US" sz="2000" b="1" dirty="0">
                <a:solidFill>
                  <a:srgbClr val="C00000"/>
                </a:solidFill>
                <a:latin typeface="Microsoft YaHei" panose="020B0503020204020204" pitchFamily="34" charset="-122"/>
                <a:ea typeface="Microsoft YaHei" panose="020B0503020204020204" pitchFamily="34" charset="-122"/>
              </a:rPr>
              <a:t>常用降压药</a:t>
            </a:r>
            <a:r>
              <a:rPr lang="zh-CN" altLang="en-US" sz="2000" dirty="0">
                <a:solidFill>
                  <a:schemeClr val="tx1"/>
                </a:solidFill>
                <a:latin typeface="Microsoft YaHei" panose="020B0503020204020204" pitchFamily="34" charset="-122"/>
                <a:ea typeface="Microsoft YaHei" panose="020B0503020204020204" pitchFamily="34" charset="-122"/>
              </a:rPr>
              <a:t>均可用于糖尿病合并高血压的治疗；联合使用降压药时，应该以</a:t>
            </a:r>
            <a:r>
              <a:rPr lang="en-US" altLang="zh-CN" sz="2000" dirty="0">
                <a:solidFill>
                  <a:schemeClr val="tx1"/>
                </a:solidFill>
                <a:latin typeface="Microsoft YaHei" panose="020B0503020204020204" pitchFamily="34" charset="-122"/>
                <a:ea typeface="Microsoft YaHei" panose="020B0503020204020204" pitchFamily="34" charset="-122"/>
              </a:rPr>
              <a:t>ACEI</a:t>
            </a:r>
            <a:r>
              <a:rPr lang="zh-CN" altLang="en-US" sz="2000" dirty="0">
                <a:solidFill>
                  <a:schemeClr val="tx1"/>
                </a:solidFill>
                <a:latin typeface="Microsoft YaHei" panose="020B0503020204020204" pitchFamily="34" charset="-122"/>
                <a:ea typeface="Microsoft YaHei" panose="020B0503020204020204" pitchFamily="34" charset="-122"/>
              </a:rPr>
              <a:t>或</a:t>
            </a:r>
            <a:r>
              <a:rPr lang="en-US" altLang="zh-CN" sz="2000" dirty="0">
                <a:solidFill>
                  <a:schemeClr val="tx1"/>
                </a:solidFill>
                <a:latin typeface="Microsoft YaHei" panose="020B0503020204020204" pitchFamily="34" charset="-122"/>
                <a:ea typeface="Microsoft YaHei" panose="020B0503020204020204" pitchFamily="34" charset="-122"/>
              </a:rPr>
              <a:t>ARB</a:t>
            </a:r>
            <a:r>
              <a:rPr lang="zh-CN" altLang="en-US" sz="2000" dirty="0">
                <a:solidFill>
                  <a:schemeClr val="tx1"/>
                </a:solidFill>
                <a:latin typeface="Microsoft YaHei" panose="020B0503020204020204" pitchFamily="34" charset="-122"/>
                <a:ea typeface="Microsoft YaHei" panose="020B0503020204020204" pitchFamily="34" charset="-122"/>
              </a:rPr>
              <a:t>为基础（</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a:t>
            </a:r>
            <a:r>
              <a:rPr lang="zh-CN" altLang="en-US" sz="2000" b="1" dirty="0">
                <a:solidFill>
                  <a:schemeClr val="tx1"/>
                </a:solidFill>
                <a:latin typeface="Microsoft YaHei" panose="020B0503020204020204" pitchFamily="34" charset="-122"/>
                <a:ea typeface="Microsoft YaHei" panose="020B0503020204020204" pitchFamily="34" charset="-122"/>
              </a:rPr>
              <a:t>  </a:t>
            </a:r>
            <a:r>
              <a:rPr lang="zh-CN" altLang="en-US" sz="2000" dirty="0">
                <a:solidFill>
                  <a:schemeClr val="tx1"/>
                </a:solidFill>
                <a:latin typeface="Microsoft YaHei" panose="020B0503020204020204" pitchFamily="34" charset="-122"/>
                <a:ea typeface="Microsoft YaHei" panose="020B0503020204020204" pitchFamily="34" charset="-122"/>
              </a:rPr>
              <a:t>推荐高血压合并糖尿病患者使用</a:t>
            </a:r>
            <a:r>
              <a:rPr lang="en-US" altLang="zh-CN" sz="2000" b="1" dirty="0">
                <a:solidFill>
                  <a:srgbClr val="C00000"/>
                </a:solidFill>
                <a:latin typeface="Microsoft YaHei" panose="020B0503020204020204" pitchFamily="34" charset="-122"/>
                <a:ea typeface="Microsoft YaHei" panose="020B0503020204020204" pitchFamily="34" charset="-122"/>
              </a:rPr>
              <a:t>SGLT2i</a:t>
            </a:r>
            <a:r>
              <a:rPr lang="zh-CN" altLang="en-US" sz="2000" b="1" dirty="0">
                <a:solidFill>
                  <a:srgbClr val="C00000"/>
                </a:solidFill>
                <a:latin typeface="Microsoft YaHei" panose="020B0503020204020204" pitchFamily="34" charset="-122"/>
                <a:ea typeface="Microsoft YaHei" panose="020B0503020204020204" pitchFamily="34" charset="-122"/>
              </a:rPr>
              <a:t>和</a:t>
            </a:r>
            <a:r>
              <a:rPr lang="en-US" altLang="zh-CN" sz="2000" b="1" dirty="0">
                <a:solidFill>
                  <a:srgbClr val="C00000"/>
                </a:solidFill>
                <a:latin typeface="Microsoft YaHei" panose="020B0503020204020204" pitchFamily="34" charset="-122"/>
                <a:ea typeface="Microsoft YaHei" panose="020B0503020204020204" pitchFamily="34" charset="-122"/>
              </a:rPr>
              <a:t>GLP-1RA</a:t>
            </a:r>
            <a:r>
              <a:rPr lang="zh-CN" altLang="en-US" sz="2000" dirty="0">
                <a:solidFill>
                  <a:schemeClr val="tx1"/>
                </a:solidFill>
                <a:latin typeface="Microsoft YaHei" panose="020B0503020204020204" pitchFamily="34" charset="-122"/>
                <a:ea typeface="Microsoft YaHei" panose="020B0503020204020204" pitchFamily="34" charset="-122"/>
              </a:rPr>
              <a:t>以降低心肾事件风险，同时具有一定降压作用（</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r>
              <a:rPr lang="zh-CN" altLang="en-US" sz="20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3A968A9-D2B3-6EA7-3CFB-1CFA0D45FEC2}"/>
              </a:ext>
            </a:extLst>
          </p:cNvPr>
          <p:cNvSpPr/>
          <p:nvPr/>
        </p:nvSpPr>
        <p:spPr>
          <a:xfrm>
            <a:off x="714801" y="1611788"/>
            <a:ext cx="10762397" cy="3912319"/>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5" name="文本框 4">
            <a:extLst>
              <a:ext uri="{FF2B5EF4-FFF2-40B4-BE49-F238E27FC236}">
                <a16:creationId xmlns:a16="http://schemas.microsoft.com/office/drawing/2014/main" id="{9E94006C-18CE-AB3F-CBA4-3F30EB2176D3}"/>
              </a:ext>
            </a:extLst>
          </p:cNvPr>
          <p:cNvSpPr txBox="1"/>
          <p:nvPr/>
        </p:nvSpPr>
        <p:spPr>
          <a:xfrm>
            <a:off x="78557" y="6224747"/>
            <a:ext cx="5118847" cy="246221"/>
          </a:xfrm>
          <a:prstGeom prst="rect">
            <a:avLst/>
          </a:prstGeom>
          <a:noFill/>
        </p:spPr>
        <p:txBody>
          <a:bodyPr wrap="square" rtlCol="0">
            <a:spAutoFit/>
          </a:bodyPr>
          <a:lstStyle/>
          <a:p>
            <a:r>
              <a:rPr lang="zh-CN" altLang="en-US" sz="1000" dirty="0">
                <a:solidFill>
                  <a:schemeClr val="bg1"/>
                </a:solidFill>
              </a:rPr>
              <a:t>中国高血压指南修订委员会</a:t>
            </a:r>
            <a:r>
              <a:rPr lang="en-US" altLang="zh-CN" sz="1000" dirty="0">
                <a:solidFill>
                  <a:schemeClr val="bg1"/>
                </a:solidFill>
              </a:rPr>
              <a:t>. 《</a:t>
            </a:r>
            <a:r>
              <a:rPr lang="zh-CN" altLang="en-US" sz="1000" dirty="0">
                <a:solidFill>
                  <a:schemeClr val="bg1"/>
                </a:solidFill>
              </a:rPr>
              <a:t>中国高血压防治指南（</a:t>
            </a:r>
            <a:r>
              <a:rPr lang="en-US" altLang="zh-CN" sz="1000" dirty="0">
                <a:solidFill>
                  <a:schemeClr val="bg1"/>
                </a:solidFill>
              </a:rPr>
              <a:t>2024</a:t>
            </a:r>
            <a:r>
              <a:rPr lang="zh-CN" altLang="en-US" sz="1000" dirty="0">
                <a:solidFill>
                  <a:schemeClr val="bg1"/>
                </a:solidFill>
              </a:rPr>
              <a:t>年修订版）</a:t>
            </a:r>
            <a:r>
              <a:rPr lang="en-US" altLang="zh-CN" sz="1000" dirty="0">
                <a:solidFill>
                  <a:schemeClr val="bg1"/>
                </a:solidFill>
              </a:rPr>
              <a:t>》</a:t>
            </a:r>
          </a:p>
        </p:txBody>
      </p:sp>
      <p:sp>
        <p:nvSpPr>
          <p:cNvPr id="6" name="矩形 5">
            <a:extLst>
              <a:ext uri="{FF2B5EF4-FFF2-40B4-BE49-F238E27FC236}">
                <a16:creationId xmlns:a16="http://schemas.microsoft.com/office/drawing/2014/main" id="{C19BB56A-A16D-F593-B292-7094FA83A24C}"/>
              </a:ext>
            </a:extLst>
          </p:cNvPr>
          <p:cNvSpPr/>
          <p:nvPr/>
        </p:nvSpPr>
        <p:spPr>
          <a:xfrm>
            <a:off x="410001" y="510299"/>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8G   </a:t>
            </a:r>
            <a:r>
              <a:rPr lang="zh-CN" altLang="en-US" sz="3200" b="1" dirty="0">
                <a:solidFill>
                  <a:srgbClr val="004582"/>
                </a:solidFill>
                <a:latin typeface="Microsoft YaHei" panose="020B0503020204020204" pitchFamily="34" charset="-122"/>
                <a:ea typeface="Microsoft YaHei" panose="020B0503020204020204" pitchFamily="34" charset="-122"/>
              </a:rPr>
              <a:t>高血压合并糖尿病</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0489666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81A9E1A0-4763-1644-6EBF-382A011F316A}"/>
              </a:ext>
            </a:extLst>
          </p:cNvPr>
          <p:cNvGrpSpPr/>
          <p:nvPr/>
        </p:nvGrpSpPr>
        <p:grpSpPr>
          <a:xfrm>
            <a:off x="600319" y="1376433"/>
            <a:ext cx="1313322" cy="4788697"/>
            <a:chOff x="694585" y="3356062"/>
            <a:chExt cx="1251989" cy="4788697"/>
          </a:xfrm>
        </p:grpSpPr>
        <p:sp>
          <p:nvSpPr>
            <p:cNvPr id="9" name="矩形 8">
              <a:extLst>
                <a:ext uri="{FF2B5EF4-FFF2-40B4-BE49-F238E27FC236}">
                  <a16:creationId xmlns:a16="http://schemas.microsoft.com/office/drawing/2014/main" id="{A5A82BD9-CE18-1503-FD6E-9D7A713F8E95}"/>
                </a:ext>
              </a:extLst>
            </p:cNvPr>
            <p:cNvSpPr/>
            <p:nvPr/>
          </p:nvSpPr>
          <p:spPr>
            <a:xfrm>
              <a:off x="694585" y="3356062"/>
              <a:ext cx="1251989" cy="1413251"/>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30094CF0-9251-4F36-7F43-A0924395D435}"/>
                </a:ext>
              </a:extLst>
            </p:cNvPr>
            <p:cNvSpPr txBox="1"/>
            <p:nvPr/>
          </p:nvSpPr>
          <p:spPr>
            <a:xfrm>
              <a:off x="723161" y="3809976"/>
              <a:ext cx="1210588" cy="55426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降压目标</a:t>
              </a:r>
            </a:p>
          </p:txBody>
        </p:sp>
        <p:sp>
          <p:nvSpPr>
            <p:cNvPr id="11" name="矩形 10">
              <a:extLst>
                <a:ext uri="{FF2B5EF4-FFF2-40B4-BE49-F238E27FC236}">
                  <a16:creationId xmlns:a16="http://schemas.microsoft.com/office/drawing/2014/main" id="{BBC3914F-1E1D-CA29-B426-F966BD5D237D}"/>
                </a:ext>
              </a:extLst>
            </p:cNvPr>
            <p:cNvSpPr/>
            <p:nvPr/>
          </p:nvSpPr>
          <p:spPr>
            <a:xfrm>
              <a:off x="694585" y="4807670"/>
              <a:ext cx="1233677" cy="3337089"/>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4F17D6A0-DB0D-A311-1A0B-CD2F9D950F99}"/>
                </a:ext>
              </a:extLst>
            </p:cNvPr>
            <p:cNvSpPr txBox="1"/>
            <p:nvPr/>
          </p:nvSpPr>
          <p:spPr>
            <a:xfrm>
              <a:off x="723161" y="6293041"/>
              <a:ext cx="1223413"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降压治疗</a:t>
              </a:r>
            </a:p>
          </p:txBody>
        </p:sp>
      </p:grpSp>
      <p:sp>
        <p:nvSpPr>
          <p:cNvPr id="2" name="AutoShape 7">
            <a:extLst>
              <a:ext uri="{FF2B5EF4-FFF2-40B4-BE49-F238E27FC236}">
                <a16:creationId xmlns:a16="http://schemas.microsoft.com/office/drawing/2014/main" id="{1A2466CF-63DB-3B65-D683-26CCD0434556}"/>
              </a:ext>
            </a:extLst>
          </p:cNvPr>
          <p:cNvSpPr>
            <a:spLocks noChangeArrowheads="1"/>
          </p:cNvSpPr>
          <p:nvPr/>
        </p:nvSpPr>
        <p:spPr bwMode="gray">
          <a:xfrm>
            <a:off x="1998482" y="1376434"/>
            <a:ext cx="9432939" cy="1413250"/>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AAC4D3CE-C933-5C77-BD1C-4ECC5E5B9F4C}"/>
              </a:ext>
            </a:extLst>
          </p:cNvPr>
          <p:cNvSpPr txBox="1"/>
          <p:nvPr/>
        </p:nvSpPr>
        <p:spPr>
          <a:xfrm>
            <a:off x="2118641" y="1627613"/>
            <a:ext cx="9192620" cy="910890"/>
          </a:xfrm>
          <a:prstGeom prst="rect">
            <a:avLst/>
          </a:prstGeom>
          <a:noFill/>
        </p:spPr>
        <p:txBody>
          <a:bodyPr wrap="square" rtlCol="0">
            <a:spAutoFit/>
          </a:bodyPr>
          <a:lstStyle/>
          <a:p>
            <a:pPr algn="just">
              <a:lnSpc>
                <a:spcPts val="2200"/>
              </a:lnSpc>
            </a:pPr>
            <a:r>
              <a:rPr lang="zh-CN" altLang="en-US" sz="1400" b="1" dirty="0">
                <a:latin typeface="微软雅黑" panose="020B0503020204020204" pitchFamily="34" charset="-122"/>
                <a:ea typeface="微软雅黑" panose="020B0503020204020204" pitchFamily="34" charset="-122"/>
              </a:rPr>
              <a:t>一般糖尿病患者的血压控制目标为</a:t>
            </a:r>
            <a:r>
              <a:rPr lang="en-US" altLang="zh-CN" sz="1400" b="1" dirty="0">
                <a:solidFill>
                  <a:srgbClr val="C00000"/>
                </a:solidFill>
                <a:latin typeface="微软雅黑" panose="020B0503020204020204" pitchFamily="34" charset="-122"/>
                <a:ea typeface="微软雅黑" panose="020B0503020204020204" pitchFamily="34" charset="-122"/>
              </a:rPr>
              <a:t>&lt;130/80mmHg</a:t>
            </a:r>
            <a:r>
              <a:rPr lang="zh-CN" altLang="en-US" sz="1400" b="1" dirty="0">
                <a:latin typeface="微软雅黑" panose="020B0503020204020204" pitchFamily="34" charset="-122"/>
                <a:ea typeface="微软雅黑" panose="020B0503020204020204" pitchFamily="34" charset="-122"/>
              </a:rPr>
              <a:t>；老年或伴严重冠心病的糖尿病患者可设定相对宽松的血压控制目标值，</a:t>
            </a:r>
            <a:r>
              <a:rPr lang="zh-CN" altLang="en-US" sz="1400" b="1" dirty="0">
                <a:solidFill>
                  <a:srgbClr val="C00000"/>
                </a:solidFill>
                <a:latin typeface="微软雅黑" panose="020B0503020204020204" pitchFamily="34" charset="-122"/>
                <a:ea typeface="微软雅黑" panose="020B0503020204020204" pitchFamily="34" charset="-122"/>
              </a:rPr>
              <a:t>＜</a:t>
            </a:r>
            <a:r>
              <a:rPr lang="en-US" altLang="zh-CN" sz="1400" b="1" dirty="0">
                <a:solidFill>
                  <a:srgbClr val="C00000"/>
                </a:solidFill>
                <a:latin typeface="微软雅黑" panose="020B0503020204020204" pitchFamily="34" charset="-122"/>
                <a:ea typeface="微软雅黑" panose="020B0503020204020204" pitchFamily="34" charset="-122"/>
              </a:rPr>
              <a:t>140/90mmHg</a:t>
            </a:r>
            <a:r>
              <a:rPr lang="zh-CN" altLang="en-US" sz="1400" b="1" dirty="0">
                <a:latin typeface="微软雅黑" panose="020B0503020204020204" pitchFamily="34" charset="-122"/>
                <a:ea typeface="微软雅黑" panose="020B0503020204020204" pitchFamily="34" charset="-122"/>
              </a:rPr>
              <a:t>。对于合并糖尿病的孕妇，建议血压控制目标为</a:t>
            </a:r>
            <a:r>
              <a:rPr lang="zh-CN" altLang="en-US" sz="1400" b="1" dirty="0">
                <a:solidFill>
                  <a:srgbClr val="C00000"/>
                </a:solidFill>
                <a:latin typeface="微软雅黑" panose="020B0503020204020204" pitchFamily="34" charset="-122"/>
                <a:ea typeface="微软雅黑" panose="020B0503020204020204" pitchFamily="34" charset="-122"/>
              </a:rPr>
              <a:t>≤</a:t>
            </a:r>
            <a:r>
              <a:rPr lang="en-US" altLang="zh-CN" sz="1400" b="1" dirty="0">
                <a:solidFill>
                  <a:srgbClr val="C00000"/>
                </a:solidFill>
                <a:latin typeface="微软雅黑" panose="020B0503020204020204" pitchFamily="34" charset="-122"/>
                <a:ea typeface="微软雅黑" panose="020B0503020204020204" pitchFamily="34" charset="-122"/>
              </a:rPr>
              <a:t>135/85mmHg</a:t>
            </a:r>
            <a:r>
              <a:rPr lang="zh-CN" altLang="en-US" sz="1400" b="1" dirty="0">
                <a:latin typeface="微软雅黑" panose="020B0503020204020204" pitchFamily="34" charset="-122"/>
                <a:ea typeface="微软雅黑" panose="020B0503020204020204" pitchFamily="34" charset="-122"/>
              </a:rPr>
              <a:t>，以降低母体高血压加速进展的风险，并尽量减少对胎儿生长的影响。</a:t>
            </a:r>
          </a:p>
        </p:txBody>
      </p:sp>
      <p:grpSp>
        <p:nvGrpSpPr>
          <p:cNvPr id="6" name="组合 5">
            <a:extLst>
              <a:ext uri="{FF2B5EF4-FFF2-40B4-BE49-F238E27FC236}">
                <a16:creationId xmlns:a16="http://schemas.microsoft.com/office/drawing/2014/main" id="{BC81A288-5FE0-F1AF-973D-9EF3479A33C2}"/>
              </a:ext>
            </a:extLst>
          </p:cNvPr>
          <p:cNvGrpSpPr/>
          <p:nvPr/>
        </p:nvGrpSpPr>
        <p:grpSpPr>
          <a:xfrm>
            <a:off x="1998482" y="2884491"/>
            <a:ext cx="9432939" cy="3280639"/>
            <a:chOff x="2213217" y="3223856"/>
            <a:chExt cx="9312473" cy="1100505"/>
          </a:xfrm>
        </p:grpSpPr>
        <p:sp>
          <p:nvSpPr>
            <p:cNvPr id="4" name="AutoShape 7">
              <a:extLst>
                <a:ext uri="{FF2B5EF4-FFF2-40B4-BE49-F238E27FC236}">
                  <a16:creationId xmlns:a16="http://schemas.microsoft.com/office/drawing/2014/main" id="{CB5395CC-2DB0-113A-36F4-1DB85C9C067A}"/>
                </a:ext>
              </a:extLst>
            </p:cNvPr>
            <p:cNvSpPr>
              <a:spLocks noChangeArrowheads="1"/>
            </p:cNvSpPr>
            <p:nvPr/>
          </p:nvSpPr>
          <p:spPr bwMode="gray">
            <a:xfrm>
              <a:off x="2213217" y="3223856"/>
              <a:ext cx="9312473" cy="1100505"/>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F4550E86-5367-4164-04E1-935592E7E093}"/>
                </a:ext>
              </a:extLst>
            </p:cNvPr>
            <p:cNvSpPr txBox="1"/>
            <p:nvPr/>
          </p:nvSpPr>
          <p:spPr>
            <a:xfrm>
              <a:off x="2232181" y="3340069"/>
              <a:ext cx="9073696" cy="890618"/>
            </a:xfrm>
            <a:prstGeom prst="rect">
              <a:avLst/>
            </a:prstGeom>
            <a:noFill/>
          </p:spPr>
          <p:txBody>
            <a:bodyPr wrap="square" rtlCol="0">
              <a:spAutoFit/>
            </a:bodyPr>
            <a:lstStyle/>
            <a:p>
              <a:pPr marL="285750" indent="-285750" algn="just">
                <a:lnSpc>
                  <a:spcPts val="2200"/>
                </a:lnSpc>
                <a:spcBef>
                  <a:spcPts val="1200"/>
                </a:spcBef>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生活方式干预</a:t>
              </a:r>
              <a:r>
                <a:rPr lang="zh-CN" altLang="en-US" sz="1400" b="1" dirty="0">
                  <a:latin typeface="微软雅黑" panose="020B0503020204020204" pitchFamily="34" charset="-122"/>
                  <a:ea typeface="微软雅黑" panose="020B0503020204020204" pitchFamily="34" charset="-122"/>
                </a:rPr>
                <a:t>对于</a:t>
              </a:r>
              <a:r>
                <a:rPr lang="en-US" altLang="zh-CN" sz="1400" b="1" dirty="0">
                  <a:latin typeface="微软雅黑" panose="020B0503020204020204" pitchFamily="34" charset="-122"/>
                  <a:ea typeface="微软雅黑" panose="020B0503020204020204" pitchFamily="34" charset="-122"/>
                </a:rPr>
                <a:t>2</a:t>
              </a:r>
              <a:r>
                <a:rPr lang="zh-CN" altLang="en-US" sz="1400" b="1" dirty="0">
                  <a:latin typeface="微软雅黑" panose="020B0503020204020204" pitchFamily="34" charset="-122"/>
                  <a:ea typeface="微软雅黑" panose="020B0503020204020204" pitchFamily="34" charset="-122"/>
                </a:rPr>
                <a:t>型糖尿病患者非常重要。</a:t>
              </a:r>
              <a:endParaRPr lang="en-US" altLang="zh-CN" sz="1400" b="1" dirty="0">
                <a:latin typeface="微软雅黑" panose="020B0503020204020204" pitchFamily="34" charset="-122"/>
                <a:ea typeface="微软雅黑" panose="020B0503020204020204" pitchFamily="34" charset="-122"/>
              </a:endParaRPr>
            </a:p>
            <a:p>
              <a:pPr marL="285750" indent="-285750" algn="just">
                <a:lnSpc>
                  <a:spcPts val="2200"/>
                </a:lnSpc>
                <a:spcBef>
                  <a:spcPts val="1200"/>
                </a:spcBef>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常用降压药均可用于糖尿病合并高血压的治疗</a:t>
              </a:r>
              <a:r>
                <a:rPr lang="zh-CN" altLang="en-US" sz="1400" b="1" dirty="0">
                  <a:latin typeface="微软雅黑" panose="020B0503020204020204" pitchFamily="34" charset="-122"/>
                  <a:ea typeface="微软雅黑" panose="020B0503020204020204" pitchFamily="34" charset="-122"/>
                </a:rPr>
                <a:t>。合并白蛋白尿或</a:t>
              </a:r>
              <a:r>
                <a:rPr lang="en-US" altLang="zh-CN" sz="1400" b="1" dirty="0">
                  <a:latin typeface="微软雅黑" panose="020B0503020204020204" pitchFamily="34" charset="-122"/>
                  <a:ea typeface="微软雅黑" panose="020B0503020204020204" pitchFamily="34" charset="-122"/>
                </a:rPr>
                <a:t>CKD</a:t>
              </a:r>
              <a:r>
                <a:rPr lang="zh-CN" altLang="en-US" sz="1400" b="1" dirty="0">
                  <a:latin typeface="微软雅黑" panose="020B0503020204020204" pitchFamily="34" charset="-122"/>
                  <a:ea typeface="微软雅黑" panose="020B0503020204020204" pitchFamily="34" charset="-122"/>
                </a:rPr>
                <a:t>的糖尿病患者，应首选</a:t>
              </a:r>
              <a:r>
                <a:rPr lang="en-US" altLang="zh-CN" sz="1400" b="1" dirty="0">
                  <a:latin typeface="微软雅黑" panose="020B0503020204020204" pitchFamily="34" charset="-122"/>
                  <a:ea typeface="微软雅黑" panose="020B0503020204020204" pitchFamily="34" charset="-122"/>
                </a:rPr>
                <a:t>ACEI</a:t>
              </a:r>
              <a:r>
                <a:rPr lang="zh-CN" altLang="en-US" sz="1400" b="1" dirty="0">
                  <a:latin typeface="微软雅黑" panose="020B0503020204020204" pitchFamily="34" charset="-122"/>
                  <a:ea typeface="微软雅黑" panose="020B0503020204020204" pitchFamily="34" charset="-122"/>
                </a:rPr>
                <a:t>或</a:t>
              </a:r>
              <a:r>
                <a:rPr lang="en-US" altLang="zh-CN" sz="1400" b="1" dirty="0">
                  <a:latin typeface="微软雅黑" panose="020B0503020204020204" pitchFamily="34" charset="-122"/>
                  <a:ea typeface="微软雅黑" panose="020B0503020204020204" pitchFamily="34" charset="-122"/>
                </a:rPr>
                <a:t>ARB</a:t>
              </a:r>
              <a:r>
                <a:rPr lang="zh-CN" altLang="en-US" sz="1400" b="1" dirty="0">
                  <a:latin typeface="微软雅黑" panose="020B0503020204020204" pitchFamily="34" charset="-122"/>
                  <a:ea typeface="微软雅黑" panose="020B0503020204020204" pitchFamily="34" charset="-122"/>
                </a:rPr>
                <a:t>。</a:t>
              </a:r>
              <a:endParaRPr lang="en-US" altLang="zh-CN" sz="1400" b="1" dirty="0">
                <a:latin typeface="微软雅黑" panose="020B0503020204020204" pitchFamily="34" charset="-122"/>
                <a:ea typeface="微软雅黑" panose="020B0503020204020204" pitchFamily="34" charset="-122"/>
              </a:endParaRPr>
            </a:p>
            <a:p>
              <a:pPr marL="285750" indent="-285750" algn="just">
                <a:lnSpc>
                  <a:spcPts val="2200"/>
                </a:lnSpc>
                <a:spcBef>
                  <a:spcPts val="1200"/>
                </a:spcBef>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糖尿病患者</a:t>
              </a:r>
              <a:r>
                <a:rPr lang="zh-CN" altLang="en-US" sz="1400" b="1" dirty="0">
                  <a:solidFill>
                    <a:srgbClr val="C00000"/>
                  </a:solidFill>
                  <a:latin typeface="微软雅黑" panose="020B0503020204020204" pitchFamily="34" charset="-122"/>
                  <a:ea typeface="微软雅黑" panose="020B0503020204020204" pitchFamily="34" charset="-122"/>
                </a:rPr>
                <a:t>通常需要</a:t>
              </a:r>
              <a:r>
                <a:rPr lang="en-US" altLang="zh-CN" sz="1400" b="1" dirty="0">
                  <a:solidFill>
                    <a:srgbClr val="C00000"/>
                  </a:solidFill>
                  <a:latin typeface="微软雅黑" panose="020B0503020204020204" pitchFamily="34" charset="-122"/>
                  <a:ea typeface="微软雅黑" panose="020B0503020204020204" pitchFamily="34" charset="-122"/>
                </a:rPr>
                <a:t>2</a:t>
              </a:r>
              <a:r>
                <a:rPr lang="zh-CN" altLang="en-US" sz="1400" b="1" dirty="0">
                  <a:solidFill>
                    <a:srgbClr val="C00000"/>
                  </a:solidFill>
                  <a:latin typeface="微软雅黑" panose="020B0503020204020204" pitchFamily="34" charset="-122"/>
                  <a:ea typeface="微软雅黑" panose="020B0503020204020204" pitchFamily="34" charset="-122"/>
                </a:rPr>
                <a:t>种或</a:t>
              </a:r>
              <a:r>
                <a:rPr lang="en-US" altLang="zh-CN" sz="1400" b="1" dirty="0">
                  <a:solidFill>
                    <a:srgbClr val="C00000"/>
                  </a:solidFill>
                  <a:latin typeface="微软雅黑" panose="020B0503020204020204" pitchFamily="34" charset="-122"/>
                  <a:ea typeface="微软雅黑" panose="020B0503020204020204" pitchFamily="34" charset="-122"/>
                </a:rPr>
                <a:t>2</a:t>
              </a:r>
              <a:r>
                <a:rPr lang="zh-CN" altLang="en-US" sz="1400" b="1" dirty="0">
                  <a:solidFill>
                    <a:srgbClr val="C00000"/>
                  </a:solidFill>
                  <a:latin typeface="微软雅黑" panose="020B0503020204020204" pitchFamily="34" charset="-122"/>
                  <a:ea typeface="微软雅黑" panose="020B0503020204020204" pitchFamily="34" charset="-122"/>
                </a:rPr>
                <a:t>种以上的降压药联合治疗</a:t>
              </a:r>
              <a:r>
                <a:rPr lang="zh-CN" altLang="en-US" sz="1400" b="1" dirty="0">
                  <a:latin typeface="微软雅黑" panose="020B0503020204020204" pitchFamily="34" charset="-122"/>
                  <a:ea typeface="微软雅黑" panose="020B0503020204020204" pitchFamily="34" charset="-122"/>
                </a:rPr>
                <a:t>。联合用药时，应以</a:t>
              </a:r>
              <a:r>
                <a:rPr lang="en-US" altLang="zh-CN" sz="1400" b="1" dirty="0">
                  <a:latin typeface="微软雅黑" panose="020B0503020204020204" pitchFamily="34" charset="-122"/>
                  <a:ea typeface="微软雅黑" panose="020B0503020204020204" pitchFamily="34" charset="-122"/>
                </a:rPr>
                <a:t>ACEI</a:t>
              </a:r>
              <a:r>
                <a:rPr lang="zh-CN" altLang="en-US" sz="1400" b="1" dirty="0">
                  <a:latin typeface="微软雅黑" panose="020B0503020204020204" pitchFamily="34" charset="-122"/>
                  <a:ea typeface="微软雅黑" panose="020B0503020204020204" pitchFamily="34" charset="-122"/>
                </a:rPr>
                <a:t>或</a:t>
              </a:r>
              <a:r>
                <a:rPr lang="en-US" altLang="zh-CN" sz="1400" b="1" dirty="0">
                  <a:latin typeface="微软雅黑" panose="020B0503020204020204" pitchFamily="34" charset="-122"/>
                  <a:ea typeface="微软雅黑" panose="020B0503020204020204" pitchFamily="34" charset="-122"/>
                </a:rPr>
                <a:t>ARB</a:t>
              </a:r>
              <a:r>
                <a:rPr lang="zh-CN" altLang="en-US" sz="1400" b="1" dirty="0">
                  <a:latin typeface="微软雅黑" panose="020B0503020204020204" pitchFamily="34" charset="-122"/>
                  <a:ea typeface="微软雅黑" panose="020B0503020204020204" pitchFamily="34" charset="-122"/>
                </a:rPr>
                <a:t>为基础，联合</a:t>
              </a:r>
              <a:r>
                <a:rPr lang="en-US" altLang="zh-CN" sz="1400" b="1" dirty="0">
                  <a:latin typeface="微软雅黑" panose="020B0503020204020204" pitchFamily="34" charset="-122"/>
                  <a:ea typeface="微软雅黑" panose="020B0503020204020204" pitchFamily="34" charset="-122"/>
                </a:rPr>
                <a:t>CCB</a:t>
              </a:r>
              <a:r>
                <a:rPr lang="zh-CN" altLang="en-US" sz="1400" b="1" dirty="0">
                  <a:latin typeface="微软雅黑" panose="020B0503020204020204" pitchFamily="34" charset="-122"/>
                  <a:ea typeface="微软雅黑" panose="020B0503020204020204" pitchFamily="34" charset="-122"/>
                </a:rPr>
                <a:t>、小剂量利尿剂或选择性</a:t>
              </a:r>
              <a:r>
                <a:rPr lang="en-US" altLang="zh-CN" sz="1400" b="1" dirty="0">
                  <a:latin typeface="微软雅黑" panose="020B0503020204020204" pitchFamily="34" charset="-122"/>
                  <a:ea typeface="微软雅黑" panose="020B0503020204020204" pitchFamily="34" charset="-122"/>
                </a:rPr>
                <a:t>β</a:t>
              </a:r>
              <a:r>
                <a:rPr lang="zh-CN" altLang="en-US" sz="1400" b="1" dirty="0">
                  <a:latin typeface="微软雅黑" panose="020B0503020204020204" pitchFamily="34" charset="-122"/>
                  <a:ea typeface="微软雅黑" panose="020B0503020204020204" pitchFamily="34" charset="-122"/>
                </a:rPr>
                <a:t>受体阻滞剂。联合用药方案优先推荐</a:t>
              </a:r>
              <a:r>
                <a:rPr lang="en-US" altLang="zh-CN" sz="1400" b="1" dirty="0">
                  <a:latin typeface="微软雅黑" panose="020B0503020204020204" pitchFamily="34" charset="-122"/>
                  <a:ea typeface="微软雅黑" panose="020B0503020204020204" pitchFamily="34" charset="-122"/>
                </a:rPr>
                <a:t>SPC</a:t>
              </a:r>
              <a:r>
                <a:rPr lang="zh-CN" altLang="en-US" sz="1400" b="1" dirty="0">
                  <a:latin typeface="微软雅黑" panose="020B0503020204020204" pitchFamily="34" charset="-122"/>
                  <a:ea typeface="微软雅黑" panose="020B0503020204020204" pitchFamily="34" charset="-122"/>
                </a:rPr>
                <a:t>。</a:t>
              </a:r>
            </a:p>
            <a:p>
              <a:pPr marL="285750" indent="-285750" algn="just">
                <a:lnSpc>
                  <a:spcPts val="2200"/>
                </a:lnSpc>
                <a:spcBef>
                  <a:spcPts val="1200"/>
                </a:spcBef>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新型降糖药</a:t>
              </a:r>
              <a:r>
                <a:rPr lang="en-US" altLang="zh-CN" sz="1400" b="1" dirty="0">
                  <a:solidFill>
                    <a:srgbClr val="C00000"/>
                  </a:solidFill>
                  <a:latin typeface="微软雅黑" panose="020B0503020204020204" pitchFamily="34" charset="-122"/>
                  <a:ea typeface="微软雅黑" panose="020B0503020204020204" pitchFamily="34" charset="-122"/>
                </a:rPr>
                <a:t>SGLT2i</a:t>
              </a:r>
              <a:r>
                <a:rPr lang="zh-CN" altLang="en-US" sz="1400" b="1" dirty="0">
                  <a:solidFill>
                    <a:srgbClr val="C00000"/>
                  </a:solidFill>
                  <a:latin typeface="微软雅黑" panose="020B0503020204020204" pitchFamily="34" charset="-122"/>
                  <a:ea typeface="微软雅黑" panose="020B0503020204020204" pitchFamily="34" charset="-122"/>
                </a:rPr>
                <a:t>和</a:t>
              </a:r>
              <a:r>
                <a:rPr lang="en-US" altLang="zh-CN" sz="1400" b="1" dirty="0">
                  <a:solidFill>
                    <a:srgbClr val="C00000"/>
                  </a:solidFill>
                  <a:latin typeface="微软雅黑" panose="020B0503020204020204" pitchFamily="34" charset="-122"/>
                  <a:ea typeface="微软雅黑" panose="020B0503020204020204" pitchFamily="34" charset="-122"/>
                </a:rPr>
                <a:t>GLP-1RA</a:t>
              </a:r>
              <a:r>
                <a:rPr lang="zh-CN" altLang="en-US" sz="1400" b="1" dirty="0">
                  <a:latin typeface="微软雅黑" panose="020B0503020204020204" pitchFamily="34" charset="-122"/>
                  <a:ea typeface="微软雅黑" panose="020B0503020204020204" pitchFamily="34" charset="-122"/>
                </a:rPr>
                <a:t>可能有助于改善糖尿病患者的血压控制。</a:t>
              </a:r>
              <a:endParaRPr lang="en-US" altLang="zh-CN" sz="1400" b="1" dirty="0">
                <a:latin typeface="微软雅黑" panose="020B0503020204020204" pitchFamily="34" charset="-122"/>
                <a:ea typeface="微软雅黑" panose="020B0503020204020204" pitchFamily="34" charset="-122"/>
              </a:endParaRPr>
            </a:p>
            <a:p>
              <a:pPr marL="285750" indent="-285750" algn="just">
                <a:lnSpc>
                  <a:spcPts val="2200"/>
                </a:lnSpc>
                <a:spcBef>
                  <a:spcPts val="1200"/>
                </a:spcBef>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有前列腺肥大且血压控制不佳的患者可使用</a:t>
              </a:r>
              <a:r>
                <a:rPr lang="en-US" altLang="zh-CN" sz="1400" b="1" dirty="0">
                  <a:latin typeface="微软雅黑" panose="020B0503020204020204" pitchFamily="34" charset="-122"/>
                  <a:ea typeface="微软雅黑" panose="020B0503020204020204" pitchFamily="34" charset="-122"/>
                </a:rPr>
                <a:t>α</a:t>
              </a:r>
              <a:r>
                <a:rPr lang="zh-CN" altLang="en-US" sz="1400" b="1" dirty="0">
                  <a:latin typeface="微软雅黑" panose="020B0503020204020204" pitchFamily="34" charset="-122"/>
                  <a:ea typeface="微软雅黑" panose="020B0503020204020204" pitchFamily="34" charset="-122"/>
                </a:rPr>
                <a:t>受体阻滞剂。对</a:t>
              </a:r>
              <a:r>
                <a:rPr lang="zh-CN" altLang="en-US" sz="1400" b="1" dirty="0">
                  <a:solidFill>
                    <a:srgbClr val="C00000"/>
                  </a:solidFill>
                  <a:latin typeface="微软雅黑" panose="020B0503020204020204" pitchFamily="34" charset="-122"/>
                  <a:ea typeface="微软雅黑" panose="020B0503020204020204" pitchFamily="34" charset="-122"/>
                </a:rPr>
                <a:t>糖尿病合并难治性高血压患者</a:t>
              </a:r>
              <a:r>
                <a:rPr lang="zh-CN" altLang="en-US" sz="1400" b="1" dirty="0">
                  <a:latin typeface="微软雅黑" panose="020B0503020204020204" pitchFamily="34" charset="-122"/>
                  <a:ea typeface="微软雅黑" panose="020B0503020204020204" pitchFamily="34" charset="-122"/>
                </a:rPr>
                <a:t>，可在</a:t>
              </a:r>
              <a:r>
                <a:rPr lang="en-US" altLang="zh-CN" sz="1400" b="1" dirty="0">
                  <a:latin typeface="微软雅黑" panose="020B0503020204020204" pitchFamily="34" charset="-122"/>
                  <a:ea typeface="微软雅黑" panose="020B0503020204020204" pitchFamily="34" charset="-122"/>
                </a:rPr>
                <a:t>3</a:t>
              </a:r>
              <a:r>
                <a:rPr lang="zh-CN" altLang="en-US" sz="1400" b="1" dirty="0">
                  <a:latin typeface="微软雅黑" panose="020B0503020204020204" pitchFamily="34" charset="-122"/>
                  <a:ea typeface="微软雅黑" panose="020B0503020204020204" pitchFamily="34" charset="-122"/>
                </a:rPr>
                <a:t>种降压药联用的基础上，加用螺内酯。</a:t>
              </a:r>
              <a:endParaRPr lang="en-US" altLang="zh-CN" sz="1400" b="1" dirty="0">
                <a:latin typeface="微软雅黑" panose="020B0503020204020204" pitchFamily="34" charset="-122"/>
                <a:ea typeface="微软雅黑" panose="020B0503020204020204" pitchFamily="34" charset="-122"/>
              </a:endParaRPr>
            </a:p>
          </p:txBody>
        </p:sp>
      </p:grpSp>
      <p:sp>
        <p:nvSpPr>
          <p:cNvPr id="13" name="矩形 12">
            <a:extLst>
              <a:ext uri="{FF2B5EF4-FFF2-40B4-BE49-F238E27FC236}">
                <a16:creationId xmlns:a16="http://schemas.microsoft.com/office/drawing/2014/main" id="{BCC6F900-E076-C79A-8DBD-0160E22F82BE}"/>
              </a:ext>
            </a:extLst>
          </p:cNvPr>
          <p:cNvSpPr/>
          <p:nvPr/>
        </p:nvSpPr>
        <p:spPr>
          <a:xfrm>
            <a:off x="993280" y="116893"/>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降压的目标及降压策略</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60630630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6F1D9C3-D112-A861-34E9-4131E9C08658}"/>
              </a:ext>
            </a:extLst>
          </p:cNvPr>
          <p:cNvSpPr/>
          <p:nvPr/>
        </p:nvSpPr>
        <p:spPr>
          <a:xfrm>
            <a:off x="1179145" y="2406325"/>
            <a:ext cx="10149255" cy="1689052"/>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400" dirty="0">
                <a:solidFill>
                  <a:schemeClr val="tx1"/>
                </a:solidFill>
                <a:latin typeface="Microsoft YaHei" panose="020B0503020204020204" pitchFamily="34" charset="-122"/>
                <a:ea typeface="Microsoft YaHei" panose="020B0503020204020204" pitchFamily="34" charset="-122"/>
              </a:rPr>
              <a:t>●  高血压合并肥胖者建议将目标血压降至</a:t>
            </a:r>
            <a:r>
              <a:rPr lang="en-US" altLang="zh-CN" sz="2400" b="1" dirty="0">
                <a:solidFill>
                  <a:srgbClr val="C00000"/>
                </a:solidFill>
                <a:latin typeface="Microsoft YaHei" panose="020B0503020204020204" pitchFamily="34" charset="-122"/>
                <a:ea typeface="Microsoft YaHei" panose="020B0503020204020204" pitchFamily="34" charset="-122"/>
              </a:rPr>
              <a:t>&lt;140/90mmHg</a:t>
            </a:r>
            <a:r>
              <a:rPr lang="zh-CN" altLang="en-US" sz="2400" dirty="0">
                <a:solidFill>
                  <a:schemeClr val="tx1"/>
                </a:solidFill>
                <a:latin typeface="Microsoft YaHei" panose="020B0503020204020204" pitchFamily="34" charset="-122"/>
                <a:ea typeface="Microsoft YaHei" panose="020B0503020204020204" pitchFamily="34" charset="-122"/>
              </a:rPr>
              <a:t>（</a:t>
            </a:r>
            <a:r>
              <a:rPr lang="en-US" altLang="zh-CN" sz="2400" dirty="0">
                <a:solidFill>
                  <a:schemeClr val="tx1"/>
                </a:solidFill>
                <a:latin typeface="Microsoft YaHei" panose="020B0503020204020204" pitchFamily="34" charset="-122"/>
                <a:ea typeface="Microsoft YaHei" panose="020B0503020204020204" pitchFamily="34" charset="-122"/>
              </a:rPr>
              <a:t>Ⅰ</a:t>
            </a:r>
            <a:r>
              <a:rPr lang="zh-CN" altLang="en-US" sz="2400" dirty="0">
                <a:solidFill>
                  <a:schemeClr val="tx1"/>
                </a:solidFill>
                <a:latin typeface="Microsoft YaHei" panose="020B0503020204020204" pitchFamily="34" charset="-122"/>
                <a:ea typeface="Microsoft YaHei" panose="020B0503020204020204" pitchFamily="34" charset="-122"/>
              </a:rPr>
              <a:t>，</a:t>
            </a:r>
            <a:r>
              <a:rPr lang="en-US" altLang="zh-CN" sz="2400" dirty="0">
                <a:solidFill>
                  <a:schemeClr val="tx1"/>
                </a:solidFill>
                <a:latin typeface="Microsoft YaHei" panose="020B0503020204020204" pitchFamily="34" charset="-122"/>
                <a:ea typeface="Microsoft YaHei" panose="020B0503020204020204" pitchFamily="34" charset="-122"/>
              </a:rPr>
              <a:t>A</a:t>
            </a:r>
            <a:r>
              <a:rPr lang="zh-CN" altLang="en-US" sz="2400" dirty="0">
                <a:solidFill>
                  <a:schemeClr val="tx1"/>
                </a:solidFill>
                <a:latin typeface="Microsoft YaHei" panose="020B0503020204020204" pitchFamily="34" charset="-122"/>
                <a:ea typeface="Microsoft YaHei" panose="020B0503020204020204" pitchFamily="34" charset="-122"/>
              </a:rPr>
              <a:t>），可耐受者降至</a:t>
            </a:r>
            <a:r>
              <a:rPr lang="en-US" altLang="zh-CN" sz="2400" b="1" dirty="0">
                <a:solidFill>
                  <a:srgbClr val="C00000"/>
                </a:solidFill>
                <a:latin typeface="Microsoft YaHei" panose="020B0503020204020204" pitchFamily="34" charset="-122"/>
                <a:ea typeface="Microsoft YaHei" panose="020B0503020204020204" pitchFamily="34" charset="-122"/>
              </a:rPr>
              <a:t>&lt;130/80mmHg</a:t>
            </a:r>
            <a:r>
              <a:rPr lang="zh-CN" altLang="en-US" sz="2400" dirty="0">
                <a:solidFill>
                  <a:schemeClr val="tx1"/>
                </a:solidFill>
                <a:latin typeface="Microsoft YaHei" panose="020B0503020204020204" pitchFamily="34" charset="-122"/>
                <a:ea typeface="Microsoft YaHei" panose="020B0503020204020204" pitchFamily="34" charset="-122"/>
              </a:rPr>
              <a:t>（</a:t>
            </a:r>
            <a:r>
              <a:rPr lang="en-US" altLang="zh-CN" sz="2400" dirty="0" err="1">
                <a:solidFill>
                  <a:schemeClr val="tx1"/>
                </a:solidFill>
                <a:latin typeface="Microsoft YaHei" panose="020B0503020204020204" pitchFamily="34" charset="-122"/>
                <a:ea typeface="Microsoft YaHei" panose="020B0503020204020204" pitchFamily="34" charset="-122"/>
              </a:rPr>
              <a:t>Ⅱa</a:t>
            </a:r>
            <a:r>
              <a:rPr lang="zh-CN" altLang="en-US" sz="2400" dirty="0">
                <a:solidFill>
                  <a:schemeClr val="tx1"/>
                </a:solidFill>
                <a:latin typeface="Microsoft YaHei" panose="020B0503020204020204" pitchFamily="34" charset="-122"/>
                <a:ea typeface="Microsoft YaHei" panose="020B0503020204020204" pitchFamily="34" charset="-122"/>
              </a:rPr>
              <a:t>，</a:t>
            </a:r>
            <a:r>
              <a:rPr lang="en-US" altLang="zh-CN" sz="2400" dirty="0">
                <a:solidFill>
                  <a:schemeClr val="tx1"/>
                </a:solidFill>
                <a:latin typeface="Microsoft YaHei" panose="020B0503020204020204" pitchFamily="34" charset="-122"/>
                <a:ea typeface="Microsoft YaHei" panose="020B0503020204020204" pitchFamily="34" charset="-122"/>
              </a:rPr>
              <a:t>B</a:t>
            </a:r>
            <a:r>
              <a:rPr lang="zh-CN" altLang="en-US" sz="24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400" dirty="0">
                <a:solidFill>
                  <a:schemeClr val="tx1"/>
                </a:solidFill>
                <a:latin typeface="Microsoft YaHei" panose="020B0503020204020204" pitchFamily="34" charset="-122"/>
                <a:ea typeface="Microsoft YaHei" panose="020B0503020204020204" pitchFamily="34" charset="-122"/>
              </a:rPr>
              <a:t>●  降压药的选择应以</a:t>
            </a:r>
            <a:r>
              <a:rPr lang="zh-CN" altLang="en-US" sz="2400" b="1" dirty="0">
                <a:solidFill>
                  <a:srgbClr val="C00000"/>
                </a:solidFill>
                <a:latin typeface="Microsoft YaHei" panose="020B0503020204020204" pitchFamily="34" charset="-122"/>
                <a:ea typeface="Microsoft YaHei" panose="020B0503020204020204" pitchFamily="34" charset="-122"/>
              </a:rPr>
              <a:t>不恶化肥胖和代谢指标</a:t>
            </a:r>
            <a:r>
              <a:rPr lang="zh-CN" altLang="en-US" sz="2400" dirty="0">
                <a:solidFill>
                  <a:schemeClr val="tx1"/>
                </a:solidFill>
                <a:latin typeface="Microsoft YaHei" panose="020B0503020204020204" pitchFamily="34" charset="-122"/>
                <a:ea typeface="Microsoft YaHei" panose="020B0503020204020204" pitchFamily="34" charset="-122"/>
              </a:rPr>
              <a:t>为基本原则（</a:t>
            </a:r>
            <a:r>
              <a:rPr lang="en-US" altLang="zh-CN" sz="2400" dirty="0">
                <a:solidFill>
                  <a:schemeClr val="tx1"/>
                </a:solidFill>
                <a:latin typeface="Microsoft YaHei" panose="020B0503020204020204" pitchFamily="34" charset="-122"/>
                <a:ea typeface="Microsoft YaHei" panose="020B0503020204020204" pitchFamily="34" charset="-122"/>
              </a:rPr>
              <a:t>Ⅰ</a:t>
            </a:r>
            <a:r>
              <a:rPr lang="zh-CN" altLang="en-US" sz="2400" dirty="0">
                <a:solidFill>
                  <a:schemeClr val="tx1"/>
                </a:solidFill>
                <a:latin typeface="Microsoft YaHei" panose="020B0503020204020204" pitchFamily="34" charset="-122"/>
                <a:ea typeface="Microsoft YaHei" panose="020B0503020204020204" pitchFamily="34" charset="-122"/>
              </a:rPr>
              <a:t>，</a:t>
            </a:r>
            <a:r>
              <a:rPr lang="en-US" altLang="zh-CN" sz="2400" dirty="0">
                <a:solidFill>
                  <a:schemeClr val="tx1"/>
                </a:solidFill>
                <a:latin typeface="Microsoft YaHei" panose="020B0503020204020204" pitchFamily="34" charset="-122"/>
                <a:ea typeface="Microsoft YaHei" panose="020B0503020204020204" pitchFamily="34" charset="-122"/>
              </a:rPr>
              <a:t>C</a:t>
            </a:r>
            <a:r>
              <a:rPr lang="zh-CN" altLang="en-US" sz="24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3A968A9-D2B3-6EA7-3CFB-1CFA0D45FEC2}"/>
              </a:ext>
            </a:extLst>
          </p:cNvPr>
          <p:cNvSpPr/>
          <p:nvPr/>
        </p:nvSpPr>
        <p:spPr>
          <a:xfrm>
            <a:off x="863600" y="2139885"/>
            <a:ext cx="10613598" cy="2268694"/>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5" name="文本框 4">
            <a:extLst>
              <a:ext uri="{FF2B5EF4-FFF2-40B4-BE49-F238E27FC236}">
                <a16:creationId xmlns:a16="http://schemas.microsoft.com/office/drawing/2014/main" id="{9E94006C-18CE-AB3F-CBA4-3F30EB2176D3}"/>
              </a:ext>
            </a:extLst>
          </p:cNvPr>
          <p:cNvSpPr txBox="1"/>
          <p:nvPr/>
        </p:nvSpPr>
        <p:spPr>
          <a:xfrm>
            <a:off x="92919" y="7016598"/>
            <a:ext cx="5118847" cy="246221"/>
          </a:xfrm>
          <a:prstGeom prst="rect">
            <a:avLst/>
          </a:prstGeom>
          <a:noFill/>
        </p:spPr>
        <p:txBody>
          <a:bodyPr wrap="square" rtlCol="0">
            <a:spAutoFit/>
          </a:bodyPr>
          <a:lstStyle/>
          <a:p>
            <a:r>
              <a:rPr lang="zh-CN" altLang="en-US" sz="1000" dirty="0">
                <a:solidFill>
                  <a:schemeClr val="bg1"/>
                </a:solidFill>
              </a:rPr>
              <a:t>中国高血压指南修订委员会</a:t>
            </a:r>
            <a:r>
              <a:rPr lang="en-US" altLang="zh-CN" sz="1000" dirty="0">
                <a:solidFill>
                  <a:schemeClr val="bg1"/>
                </a:solidFill>
              </a:rPr>
              <a:t>. 《</a:t>
            </a:r>
            <a:r>
              <a:rPr lang="zh-CN" altLang="en-US" sz="1000" dirty="0">
                <a:solidFill>
                  <a:schemeClr val="bg1"/>
                </a:solidFill>
              </a:rPr>
              <a:t>中国高血压防治指南（</a:t>
            </a:r>
            <a:r>
              <a:rPr lang="en-US" altLang="zh-CN" sz="1000" dirty="0">
                <a:solidFill>
                  <a:schemeClr val="bg1"/>
                </a:solidFill>
              </a:rPr>
              <a:t>2024</a:t>
            </a:r>
            <a:r>
              <a:rPr lang="zh-CN" altLang="en-US" sz="1000" dirty="0">
                <a:solidFill>
                  <a:schemeClr val="bg1"/>
                </a:solidFill>
              </a:rPr>
              <a:t>年修订版）</a:t>
            </a:r>
            <a:r>
              <a:rPr lang="en-US" altLang="zh-CN" sz="1000" dirty="0">
                <a:solidFill>
                  <a:schemeClr val="bg1"/>
                </a:solidFill>
              </a:rPr>
              <a:t>》</a:t>
            </a:r>
          </a:p>
        </p:txBody>
      </p:sp>
      <p:sp>
        <p:nvSpPr>
          <p:cNvPr id="6" name="矩形 5">
            <a:extLst>
              <a:ext uri="{FF2B5EF4-FFF2-40B4-BE49-F238E27FC236}">
                <a16:creationId xmlns:a16="http://schemas.microsoft.com/office/drawing/2014/main" id="{C19BB56A-A16D-F593-B292-7094FA83A24C}"/>
              </a:ext>
            </a:extLst>
          </p:cNvPr>
          <p:cNvSpPr/>
          <p:nvPr/>
        </p:nvSpPr>
        <p:spPr>
          <a:xfrm>
            <a:off x="389681" y="642832"/>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8H   </a:t>
            </a:r>
            <a:r>
              <a:rPr lang="zh-CN" altLang="en-US" sz="3200" b="1" dirty="0">
                <a:solidFill>
                  <a:srgbClr val="004582"/>
                </a:solidFill>
                <a:latin typeface="Microsoft YaHei" panose="020B0503020204020204" pitchFamily="34" charset="-122"/>
                <a:ea typeface="Microsoft YaHei" panose="020B0503020204020204" pitchFamily="34" charset="-122"/>
              </a:rPr>
              <a:t>高血压合并肥胖</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grpSp>
        <p:nvGrpSpPr>
          <p:cNvPr id="7" name="组合 6">
            <a:extLst>
              <a:ext uri="{FF2B5EF4-FFF2-40B4-BE49-F238E27FC236}">
                <a16:creationId xmlns:a16="http://schemas.microsoft.com/office/drawing/2014/main" id="{CB1E26A5-B6FB-924A-D8A2-CF49DFD69E38}"/>
              </a:ext>
            </a:extLst>
          </p:cNvPr>
          <p:cNvGrpSpPr/>
          <p:nvPr/>
        </p:nvGrpSpPr>
        <p:grpSpPr>
          <a:xfrm>
            <a:off x="11016343" y="-71078"/>
            <a:ext cx="1360715" cy="911036"/>
            <a:chOff x="10809514" y="26404"/>
            <a:chExt cx="1375882" cy="914400"/>
          </a:xfrm>
        </p:grpSpPr>
        <p:pic>
          <p:nvPicPr>
            <p:cNvPr id="8" name="图形 7" descr="剪贴板">
              <a:extLst>
                <a:ext uri="{FF2B5EF4-FFF2-40B4-BE49-F238E27FC236}">
                  <a16:creationId xmlns:a16="http://schemas.microsoft.com/office/drawing/2014/main" id="{548E6E96-AC4C-FD9D-7A41-7F8C0AEFC8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9" name="文本框 8">
              <a:extLst>
                <a:ext uri="{FF2B5EF4-FFF2-40B4-BE49-F238E27FC236}">
                  <a16:creationId xmlns:a16="http://schemas.microsoft.com/office/drawing/2014/main" id="{D191D25B-819C-6C6F-707D-1A44672C52E4}"/>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60278301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8405F9BE-2F35-0FF2-8DF5-DD6BCEBD2F40}"/>
              </a:ext>
            </a:extLst>
          </p:cNvPr>
          <p:cNvGraphicFramePr>
            <a:graphicFrameLocks noGrp="1"/>
          </p:cNvGraphicFramePr>
          <p:nvPr/>
        </p:nvGraphicFramePr>
        <p:xfrm>
          <a:off x="659875" y="1470582"/>
          <a:ext cx="8018559" cy="4692578"/>
        </p:xfrm>
        <a:graphic>
          <a:graphicData uri="http://schemas.openxmlformats.org/drawingml/2006/table">
            <a:tbl>
              <a:tblPr firstRow="1" bandRow="1">
                <a:tableStyleId>{7DF18680-E054-41AD-8BC1-D1AEF772440D}</a:tableStyleId>
              </a:tblPr>
              <a:tblGrid>
                <a:gridCol w="8018559">
                  <a:extLst>
                    <a:ext uri="{9D8B030D-6E8A-4147-A177-3AD203B41FA5}">
                      <a16:colId xmlns:a16="http://schemas.microsoft.com/office/drawing/2014/main" val="749371138"/>
                    </a:ext>
                  </a:extLst>
                </a:gridCol>
              </a:tblGrid>
              <a:tr h="607155">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2000" b="1" kern="100" dirty="0">
                          <a:effectLst/>
                          <a:latin typeface="微软雅黑" panose="020B0503020204020204" pitchFamily="34" charset="-122"/>
                          <a:ea typeface="微软雅黑" panose="020B0503020204020204" pitchFamily="34" charset="-122"/>
                        </a:rPr>
                        <a:t>降压治疗</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82"/>
                    </a:solidFill>
                  </a:tcPr>
                </a:tc>
                <a:extLst>
                  <a:ext uri="{0D108BD9-81ED-4DB2-BD59-A6C34878D82A}">
                    <a16:rowId xmlns:a16="http://schemas.microsoft.com/office/drawing/2014/main" val="3386181456"/>
                  </a:ext>
                </a:extLst>
              </a:tr>
              <a:tr h="4085423">
                <a:tc>
                  <a:txBody>
                    <a:bodyPr/>
                    <a:lstStyle/>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582">
                        <a:alpha val="10000"/>
                      </a:srgbClr>
                    </a:solidFill>
                  </a:tcPr>
                </a:tc>
                <a:extLst>
                  <a:ext uri="{0D108BD9-81ED-4DB2-BD59-A6C34878D82A}">
                    <a16:rowId xmlns:a16="http://schemas.microsoft.com/office/drawing/2014/main" val="1733083682"/>
                  </a:ext>
                </a:extLst>
              </a:tr>
            </a:tbl>
          </a:graphicData>
        </a:graphic>
      </p:graphicFrame>
      <p:graphicFrame>
        <p:nvGraphicFramePr>
          <p:cNvPr id="4" name="表格 3">
            <a:extLst>
              <a:ext uri="{FF2B5EF4-FFF2-40B4-BE49-F238E27FC236}">
                <a16:creationId xmlns:a16="http://schemas.microsoft.com/office/drawing/2014/main" id="{4B5C428D-F0E1-2445-ECB0-D2AA913D62A6}"/>
              </a:ext>
            </a:extLst>
          </p:cNvPr>
          <p:cNvGraphicFramePr>
            <a:graphicFrameLocks noGrp="1"/>
          </p:cNvGraphicFramePr>
          <p:nvPr/>
        </p:nvGraphicFramePr>
        <p:xfrm>
          <a:off x="8824008" y="1470581"/>
          <a:ext cx="2551852" cy="4692578"/>
        </p:xfrm>
        <a:graphic>
          <a:graphicData uri="http://schemas.openxmlformats.org/drawingml/2006/table">
            <a:tbl>
              <a:tblPr firstRow="1" bandRow="1">
                <a:tableStyleId>{7DF18680-E054-41AD-8BC1-D1AEF772440D}</a:tableStyleId>
              </a:tblPr>
              <a:tblGrid>
                <a:gridCol w="2551852">
                  <a:extLst>
                    <a:ext uri="{9D8B030D-6E8A-4147-A177-3AD203B41FA5}">
                      <a16:colId xmlns:a16="http://schemas.microsoft.com/office/drawing/2014/main" val="3013249698"/>
                    </a:ext>
                  </a:extLst>
                </a:gridCol>
              </a:tblGrid>
              <a:tr h="589220">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1800" b="1" kern="0" dirty="0">
                          <a:effectLst/>
                          <a:latin typeface="微软雅黑" panose="020B0503020204020204" pitchFamily="34" charset="-122"/>
                          <a:ea typeface="微软雅黑" panose="020B0503020204020204" pitchFamily="34" charset="-122"/>
                        </a:rPr>
                        <a:t>其他干预措施</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86181456"/>
                  </a:ext>
                </a:extLst>
              </a:tr>
              <a:tr h="4103358">
                <a:tc>
                  <a:txBody>
                    <a:bodyPr/>
                    <a:lstStyle/>
                    <a:p>
                      <a:pPr marL="0" indent="0" algn="just">
                        <a:lnSpc>
                          <a:spcPct val="150000"/>
                        </a:lnSpc>
                        <a:buFont typeface="Arial" panose="020B0604020202020204" pitchFamily="34" charset="0"/>
                        <a:buNone/>
                      </a:pPr>
                      <a:endParaRPr lang="zh-CN" altLang="en-US" sz="1600" b="1" kern="100" dirty="0">
                        <a:effectLst/>
                        <a:latin typeface="Microsoft YaHei" panose="020B0503020204020204" pitchFamily="34" charset="-122"/>
                        <a:ea typeface="Microsoft YaHei" panose="020B0503020204020204" pitchFamily="34" charset="-122"/>
                        <a:cs typeface="宋体" panose="02010600030101010101" pitchFamily="2" charset="-122"/>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alpha val="10000"/>
                      </a:srgbClr>
                    </a:solidFill>
                  </a:tcPr>
                </a:tc>
                <a:extLst>
                  <a:ext uri="{0D108BD9-81ED-4DB2-BD59-A6C34878D82A}">
                    <a16:rowId xmlns:a16="http://schemas.microsoft.com/office/drawing/2014/main" val="1733083682"/>
                  </a:ext>
                </a:extLst>
              </a:tr>
            </a:tbl>
          </a:graphicData>
        </a:graphic>
      </p:graphicFrame>
      <p:sp>
        <p:nvSpPr>
          <p:cNvPr id="5" name="矩形 4">
            <a:extLst>
              <a:ext uri="{FF2B5EF4-FFF2-40B4-BE49-F238E27FC236}">
                <a16:creationId xmlns:a16="http://schemas.microsoft.com/office/drawing/2014/main" id="{83D744CE-36CA-3910-4172-AF11A5C70ECF}"/>
              </a:ext>
            </a:extLst>
          </p:cNvPr>
          <p:cNvSpPr/>
          <p:nvPr/>
        </p:nvSpPr>
        <p:spPr>
          <a:xfrm>
            <a:off x="988458" y="272744"/>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高血压合并肥胖的血压管理及其他措施</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grpSp>
        <p:nvGrpSpPr>
          <p:cNvPr id="14" name="组合 13">
            <a:extLst>
              <a:ext uri="{FF2B5EF4-FFF2-40B4-BE49-F238E27FC236}">
                <a16:creationId xmlns:a16="http://schemas.microsoft.com/office/drawing/2014/main" id="{C821CA9C-C2AD-7355-1FC5-C72A39846C0F}"/>
              </a:ext>
            </a:extLst>
          </p:cNvPr>
          <p:cNvGrpSpPr/>
          <p:nvPr/>
        </p:nvGrpSpPr>
        <p:grpSpPr>
          <a:xfrm>
            <a:off x="984649" y="2223013"/>
            <a:ext cx="7435816" cy="3823025"/>
            <a:chOff x="734542" y="2685920"/>
            <a:chExt cx="6349966" cy="2107690"/>
          </a:xfrm>
        </p:grpSpPr>
        <p:grpSp>
          <p:nvGrpSpPr>
            <p:cNvPr id="6" name="组合 5">
              <a:extLst>
                <a:ext uri="{FF2B5EF4-FFF2-40B4-BE49-F238E27FC236}">
                  <a16:creationId xmlns:a16="http://schemas.microsoft.com/office/drawing/2014/main" id="{3BBCCB29-F025-9013-F71B-BDCA3EDD2EEF}"/>
                </a:ext>
              </a:extLst>
            </p:cNvPr>
            <p:cNvGrpSpPr/>
            <p:nvPr/>
          </p:nvGrpSpPr>
          <p:grpSpPr>
            <a:xfrm>
              <a:off x="751302" y="2685920"/>
              <a:ext cx="622961" cy="471926"/>
              <a:chOff x="8267970" y="2517232"/>
              <a:chExt cx="1147012" cy="201541"/>
            </a:xfrm>
          </p:grpSpPr>
          <p:sp>
            <p:nvSpPr>
              <p:cNvPr id="7" name="矩形: 圆角 6">
                <a:extLst>
                  <a:ext uri="{FF2B5EF4-FFF2-40B4-BE49-F238E27FC236}">
                    <a16:creationId xmlns:a16="http://schemas.microsoft.com/office/drawing/2014/main" id="{E4432126-171D-F7B5-EE23-2DE515175397}"/>
                  </a:ext>
                </a:extLst>
              </p:cNvPr>
              <p:cNvSpPr/>
              <p:nvPr/>
            </p:nvSpPr>
            <p:spPr>
              <a:xfrm>
                <a:off x="8269423" y="2517232"/>
                <a:ext cx="1145559" cy="201541"/>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98765409-CBEC-2CB8-04B1-3C15BEEF3298}"/>
                  </a:ext>
                </a:extLst>
              </p:cNvPr>
              <p:cNvSpPr txBox="1"/>
              <p:nvPr/>
            </p:nvSpPr>
            <p:spPr>
              <a:xfrm>
                <a:off x="8267970" y="2534605"/>
                <a:ext cx="1145556" cy="137682"/>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血压目标</a:t>
                </a:r>
              </a:p>
            </p:txBody>
          </p:sp>
        </p:grpSp>
        <p:grpSp>
          <p:nvGrpSpPr>
            <p:cNvPr id="9" name="组合 8">
              <a:extLst>
                <a:ext uri="{FF2B5EF4-FFF2-40B4-BE49-F238E27FC236}">
                  <a16:creationId xmlns:a16="http://schemas.microsoft.com/office/drawing/2014/main" id="{C59BA6B3-3A5E-1B02-F7F7-F73D8A1A2827}"/>
                </a:ext>
              </a:extLst>
            </p:cNvPr>
            <p:cNvGrpSpPr/>
            <p:nvPr/>
          </p:nvGrpSpPr>
          <p:grpSpPr>
            <a:xfrm>
              <a:off x="734542" y="3236460"/>
              <a:ext cx="633157" cy="1557150"/>
              <a:chOff x="6350662" y="4846977"/>
              <a:chExt cx="1165088" cy="786796"/>
            </a:xfrm>
          </p:grpSpPr>
          <p:sp>
            <p:nvSpPr>
              <p:cNvPr id="10" name="矩形: 圆角 9">
                <a:extLst>
                  <a:ext uri="{FF2B5EF4-FFF2-40B4-BE49-F238E27FC236}">
                    <a16:creationId xmlns:a16="http://schemas.microsoft.com/office/drawing/2014/main" id="{D807D38B-0470-C068-085E-B8DAC73099DC}"/>
                  </a:ext>
                </a:extLst>
              </p:cNvPr>
              <p:cNvSpPr/>
              <p:nvPr/>
            </p:nvSpPr>
            <p:spPr>
              <a:xfrm>
                <a:off x="6350662" y="4846977"/>
                <a:ext cx="1165088" cy="786796"/>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ADB8C63D-69D0-336D-7D08-C570E4CD9F31}"/>
                  </a:ext>
                </a:extLst>
              </p:cNvPr>
              <p:cNvSpPr txBox="1"/>
              <p:nvPr/>
            </p:nvSpPr>
            <p:spPr>
              <a:xfrm>
                <a:off x="6446429" y="5132135"/>
                <a:ext cx="1024824" cy="162900"/>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血压</a:t>
                </a:r>
                <a:endParaRPr lang="en-US" altLang="zh-CN" sz="1600" b="1" dirty="0">
                  <a:solidFill>
                    <a:srgbClr val="002060"/>
                  </a:solidFill>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控制</a:t>
                </a:r>
              </a:p>
            </p:txBody>
          </p:sp>
        </p:grpSp>
        <p:sp>
          <p:nvSpPr>
            <p:cNvPr id="12" name="文本框 11">
              <a:extLst>
                <a:ext uri="{FF2B5EF4-FFF2-40B4-BE49-F238E27FC236}">
                  <a16:creationId xmlns:a16="http://schemas.microsoft.com/office/drawing/2014/main" id="{E85519C3-97D0-EC2C-84AB-3F4BB50B51AE}"/>
                </a:ext>
              </a:extLst>
            </p:cNvPr>
            <p:cNvSpPr txBox="1"/>
            <p:nvPr/>
          </p:nvSpPr>
          <p:spPr>
            <a:xfrm>
              <a:off x="1504254" y="2726601"/>
              <a:ext cx="5553309" cy="396136"/>
            </a:xfrm>
            <a:prstGeom prst="rect">
              <a:avLst/>
            </a:prstGeom>
            <a:noFill/>
            <a:ln w="12700">
              <a:solidFill>
                <a:srgbClr val="0070C0"/>
              </a:solidFill>
              <a:prstDash val="sysDot"/>
            </a:ln>
          </p:spPr>
          <p:txBody>
            <a:bodyPr wrap="square" rtlCol="0">
              <a:spAutoFit/>
            </a:bodyPr>
            <a:lstStyle/>
            <a:p>
              <a:pPr marL="285750" indent="-285750" algn="just">
                <a:lnSpc>
                  <a:spcPts val="26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肥胖人群的降压目标与正常体重人群并无差异，建议将目标血压降至</a:t>
              </a:r>
              <a:r>
                <a:rPr lang="en-US" altLang="zh-CN" sz="1400" dirty="0">
                  <a:latin typeface="微软雅黑" panose="020B0503020204020204" pitchFamily="34" charset="-122"/>
                  <a:ea typeface="微软雅黑" panose="020B0503020204020204" pitchFamily="34" charset="-122"/>
                </a:rPr>
                <a:t>&lt;140/90mmHg</a:t>
              </a:r>
              <a:r>
                <a:rPr lang="zh-CN" altLang="en-US" sz="1400" dirty="0">
                  <a:latin typeface="微软雅黑" panose="020B0503020204020204" pitchFamily="34" charset="-122"/>
                  <a:ea typeface="微软雅黑" panose="020B0503020204020204" pitchFamily="34" charset="-122"/>
                </a:rPr>
                <a:t>，可耐受者降至</a:t>
              </a:r>
              <a:r>
                <a:rPr lang="en-US" altLang="zh-CN" sz="1400" dirty="0">
                  <a:latin typeface="微软雅黑" panose="020B0503020204020204" pitchFamily="34" charset="-122"/>
                  <a:ea typeface="微软雅黑" panose="020B0503020204020204" pitchFamily="34" charset="-122"/>
                </a:rPr>
                <a:t>&lt;130/80mmHg</a:t>
              </a:r>
              <a:r>
                <a:rPr lang="zh-CN" altLang="en-US" sz="1400" dirty="0">
                  <a:latin typeface="微软雅黑" panose="020B0503020204020204" pitchFamily="34" charset="-122"/>
                  <a:ea typeface="微软雅黑" panose="020B0503020204020204" pitchFamily="34" charset="-122"/>
                </a:rPr>
                <a:t>。</a:t>
              </a:r>
            </a:p>
          </p:txBody>
        </p:sp>
        <p:sp>
          <p:nvSpPr>
            <p:cNvPr id="13" name="文本框 12">
              <a:extLst>
                <a:ext uri="{FF2B5EF4-FFF2-40B4-BE49-F238E27FC236}">
                  <a16:creationId xmlns:a16="http://schemas.microsoft.com/office/drawing/2014/main" id="{F9B9B555-A912-A1A6-BCC0-F7279D596D1D}"/>
                </a:ext>
              </a:extLst>
            </p:cNvPr>
            <p:cNvSpPr txBox="1"/>
            <p:nvPr/>
          </p:nvSpPr>
          <p:spPr>
            <a:xfrm>
              <a:off x="1504254" y="3294541"/>
              <a:ext cx="5580254" cy="1499068"/>
            </a:xfrm>
            <a:prstGeom prst="rect">
              <a:avLst/>
            </a:prstGeom>
            <a:noFill/>
            <a:ln w="12700">
              <a:solidFill>
                <a:srgbClr val="0070C0"/>
              </a:solidFill>
              <a:prstDash val="sysDot"/>
            </a:ln>
          </p:spPr>
          <p:txBody>
            <a:bodyPr wrap="square" rtlCol="0">
              <a:spAutoFit/>
            </a:bodyPr>
            <a:lstStyle/>
            <a:p>
              <a:pPr marL="285750" indent="-285750" algn="just">
                <a:lnSpc>
                  <a:spcPts val="26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建议将</a:t>
              </a:r>
              <a:r>
                <a:rPr lang="zh-CN" altLang="en-US" sz="1400" b="1" dirty="0">
                  <a:solidFill>
                    <a:srgbClr val="C00000"/>
                  </a:solidFill>
                  <a:latin typeface="微软雅黑" panose="020B0503020204020204" pitchFamily="34" charset="-122"/>
                  <a:ea typeface="微软雅黑" panose="020B0503020204020204" pitchFamily="34" charset="-122"/>
                </a:rPr>
                <a:t>改善生活方式与降压药结合</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gn="just">
                <a:lnSpc>
                  <a:spcPts val="2600"/>
                </a:lnSpc>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降压药的选择</a:t>
              </a:r>
              <a:r>
                <a:rPr lang="zh-CN" altLang="en-US" sz="1400" dirty="0">
                  <a:latin typeface="微软雅黑" panose="020B0503020204020204" pitchFamily="34" charset="-122"/>
                  <a:ea typeface="微软雅黑" panose="020B0503020204020204" pitchFamily="34" charset="-122"/>
                </a:rPr>
                <a:t>应以不恶化肥胖和代谢指标为基本原则。高血压合并肥胖者初始降压治疗可使用</a:t>
              </a:r>
              <a:r>
                <a:rPr lang="en-US" altLang="zh-CN" sz="1400" dirty="0">
                  <a:latin typeface="微软雅黑" panose="020B0503020204020204" pitchFamily="34" charset="-122"/>
                  <a:ea typeface="微软雅黑" panose="020B0503020204020204" pitchFamily="34" charset="-122"/>
                </a:rPr>
                <a:t>ACEI</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ARB</a:t>
              </a:r>
              <a:r>
                <a:rPr lang="zh-CN" altLang="en-US" sz="1400" dirty="0">
                  <a:latin typeface="微软雅黑" panose="020B0503020204020204" pitchFamily="34" charset="-122"/>
                  <a:ea typeface="微软雅黑" panose="020B0503020204020204" pitchFamily="34" charset="-122"/>
                </a:rPr>
                <a:t>或</a:t>
              </a:r>
              <a:r>
                <a:rPr lang="en-US" altLang="zh-CN" sz="1400" dirty="0">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a:t>
              </a:r>
            </a:p>
            <a:p>
              <a:pPr marL="285750" indent="-285750" algn="just">
                <a:lnSpc>
                  <a:spcPts val="2600"/>
                </a:lnSpc>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多数肥胖患者需要联合降压治疗才可充分控制血压</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gn="just">
                <a:lnSpc>
                  <a:spcPts val="26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联合使用利尿剂和</a:t>
              </a:r>
              <a:r>
                <a:rPr lang="en-US" altLang="zh-CN" sz="1400" dirty="0">
                  <a:latin typeface="微软雅黑" panose="020B0503020204020204" pitchFamily="34" charset="-122"/>
                  <a:ea typeface="微软雅黑" panose="020B0503020204020204" pitchFamily="34" charset="-122"/>
                </a:rPr>
                <a:t>β</a:t>
              </a:r>
              <a:r>
                <a:rPr lang="zh-CN" altLang="en-US" sz="1400" dirty="0">
                  <a:latin typeface="微软雅黑" panose="020B0503020204020204" pitchFamily="34" charset="-122"/>
                  <a:ea typeface="微软雅黑" panose="020B0503020204020204" pitchFamily="34" charset="-122"/>
                </a:rPr>
                <a:t>受体阻滞剂时，需在其潜在的代谢不良反应与降压疗效以及适应证之间进行权衡。</a:t>
              </a:r>
              <a:endParaRPr lang="en-US" altLang="zh-CN" sz="1400" dirty="0">
                <a:latin typeface="微软雅黑" panose="020B0503020204020204" pitchFamily="34" charset="-122"/>
                <a:ea typeface="微软雅黑" panose="020B0503020204020204" pitchFamily="34" charset="-122"/>
              </a:endParaRPr>
            </a:p>
            <a:p>
              <a:pPr marL="285750" indent="-285750" algn="just">
                <a:lnSpc>
                  <a:spcPts val="26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研究分析表明，肥胖患者接受</a:t>
              </a:r>
              <a:r>
                <a:rPr lang="en-US" altLang="zh-CN" sz="1400" dirty="0">
                  <a:latin typeface="微软雅黑" panose="020B0503020204020204" pitchFamily="34" charset="-122"/>
                  <a:ea typeface="微软雅黑" panose="020B0503020204020204" pitchFamily="34" charset="-122"/>
                </a:rPr>
                <a:t>ACEI</a:t>
              </a:r>
              <a:r>
                <a:rPr lang="zh-CN" altLang="en-US" sz="1400" dirty="0">
                  <a:latin typeface="微软雅黑" panose="020B0503020204020204" pitchFamily="34" charset="-122"/>
                  <a:ea typeface="微软雅黑" panose="020B0503020204020204" pitchFamily="34" charset="-122"/>
                </a:rPr>
                <a:t>联合</a:t>
              </a:r>
              <a:r>
                <a:rPr lang="en-US" altLang="zh-CN" sz="1400" dirty="0">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或联合利尿剂治疗，心血管结局风险没有差异。</a:t>
              </a:r>
            </a:p>
          </p:txBody>
        </p:sp>
      </p:grpSp>
      <p:sp>
        <p:nvSpPr>
          <p:cNvPr id="2" name="矩形: 圆角 1">
            <a:extLst>
              <a:ext uri="{FF2B5EF4-FFF2-40B4-BE49-F238E27FC236}">
                <a16:creationId xmlns:a16="http://schemas.microsoft.com/office/drawing/2014/main" id="{DD30553F-E763-62D9-A339-09067CAB032A}"/>
              </a:ext>
            </a:extLst>
          </p:cNvPr>
          <p:cNvSpPr/>
          <p:nvPr/>
        </p:nvSpPr>
        <p:spPr>
          <a:xfrm>
            <a:off x="9103637" y="2267016"/>
            <a:ext cx="2099449" cy="1822782"/>
          </a:xfrm>
          <a:prstGeom prst="roundRect">
            <a:avLst/>
          </a:prstGeom>
          <a:noFill/>
          <a:ln>
            <a:solidFill>
              <a:srgbClr val="C0000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A54C819A-203A-146C-4976-F70B0A6F2411}"/>
              </a:ext>
            </a:extLst>
          </p:cNvPr>
          <p:cNvSpPr txBox="1"/>
          <p:nvPr/>
        </p:nvSpPr>
        <p:spPr>
          <a:xfrm>
            <a:off x="9549389" y="2488352"/>
            <a:ext cx="1207946" cy="369332"/>
          </a:xfrm>
          <a:prstGeom prst="rect">
            <a:avLst/>
          </a:prstGeom>
          <a:noFill/>
        </p:spPr>
        <p:txBody>
          <a:bodyPr wrap="square" rtlCol="0">
            <a:spAutoFit/>
          </a:bodyPr>
          <a:lstStyle/>
          <a:p>
            <a:pPr algn="ctr" eaLnBrk="0" fontAlgn="base" hangingPunct="0">
              <a:spcBef>
                <a:spcPct val="0"/>
              </a:spcBef>
              <a:spcAft>
                <a:spcPct val="0"/>
              </a:spcAft>
              <a:defRPr/>
            </a:pPr>
            <a:r>
              <a:rPr lang="en-US" altLang="zh-CN" b="1" dirty="0">
                <a:latin typeface="微软雅黑" panose="020B0503020204020204" pitchFamily="34" charset="-122"/>
                <a:ea typeface="微软雅黑" panose="020B0503020204020204" pitchFamily="34" charset="-122"/>
              </a:rPr>
              <a:t>GLP-1RA</a:t>
            </a:r>
            <a:endParaRPr lang="zh-CN" altLang="en-US" b="1" dirty="0">
              <a:latin typeface="微软雅黑" panose="020B0503020204020204" pitchFamily="34" charset="-122"/>
              <a:ea typeface="微软雅黑" panose="020B0503020204020204" pitchFamily="34" charset="-122"/>
            </a:endParaRPr>
          </a:p>
        </p:txBody>
      </p:sp>
      <p:sp>
        <p:nvSpPr>
          <p:cNvPr id="18" name="矩形: 圆角 17">
            <a:extLst>
              <a:ext uri="{FF2B5EF4-FFF2-40B4-BE49-F238E27FC236}">
                <a16:creationId xmlns:a16="http://schemas.microsoft.com/office/drawing/2014/main" id="{1AB1B131-2F10-8CF2-F54A-0B64194707CE}"/>
              </a:ext>
            </a:extLst>
          </p:cNvPr>
          <p:cNvSpPr/>
          <p:nvPr/>
        </p:nvSpPr>
        <p:spPr>
          <a:xfrm>
            <a:off x="9103637" y="4497099"/>
            <a:ext cx="2099449" cy="1548937"/>
          </a:xfrm>
          <a:prstGeom prst="roundRect">
            <a:avLst/>
          </a:prstGeom>
          <a:noFill/>
          <a:ln>
            <a:solidFill>
              <a:srgbClr val="C0000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0D94F1C8-7583-EF62-5D59-A8713F1EE615}"/>
              </a:ext>
            </a:extLst>
          </p:cNvPr>
          <p:cNvSpPr txBox="1"/>
          <p:nvPr/>
        </p:nvSpPr>
        <p:spPr>
          <a:xfrm>
            <a:off x="9549388" y="4948401"/>
            <a:ext cx="1207946" cy="646331"/>
          </a:xfrm>
          <a:prstGeom prst="rect">
            <a:avLst/>
          </a:prstGeom>
          <a:noFill/>
        </p:spPr>
        <p:txBody>
          <a:bodyPr wrap="square" rtlCol="0">
            <a:spAutoFit/>
          </a:bodyPr>
          <a:lstStyle/>
          <a:p>
            <a:pPr algn="ctr" eaLnBrk="0" fontAlgn="base" hangingPunct="0">
              <a:spcBef>
                <a:spcPct val="0"/>
              </a:spcBef>
              <a:spcAft>
                <a:spcPct val="0"/>
              </a:spcAft>
              <a:defRPr/>
            </a:pPr>
            <a:r>
              <a:rPr lang="zh-CN" altLang="en-US" b="1" dirty="0">
                <a:latin typeface="微软雅黑" panose="020B0503020204020204" pitchFamily="34" charset="-122"/>
                <a:ea typeface="微软雅黑" panose="020B0503020204020204" pitchFamily="34" charset="-122"/>
              </a:rPr>
              <a:t>减重代谢手术</a:t>
            </a:r>
          </a:p>
        </p:txBody>
      </p:sp>
      <p:sp>
        <p:nvSpPr>
          <p:cNvPr id="20" name="文本框 19">
            <a:extLst>
              <a:ext uri="{FF2B5EF4-FFF2-40B4-BE49-F238E27FC236}">
                <a16:creationId xmlns:a16="http://schemas.microsoft.com/office/drawing/2014/main" id="{3E650AE5-7F97-2736-6507-FF80DA7E0848}"/>
              </a:ext>
            </a:extLst>
          </p:cNvPr>
          <p:cNvSpPr txBox="1"/>
          <p:nvPr/>
        </p:nvSpPr>
        <p:spPr>
          <a:xfrm>
            <a:off x="9263543" y="3079020"/>
            <a:ext cx="1779636" cy="646331"/>
          </a:xfrm>
          <a:prstGeom prst="rect">
            <a:avLst/>
          </a:prstGeom>
          <a:noFill/>
        </p:spPr>
        <p:txBody>
          <a:bodyPr wrap="square" rtlCol="0">
            <a:spAutoFit/>
          </a:bodyPr>
          <a:lstStyle/>
          <a:p>
            <a:pPr algn="ctr" eaLnBrk="0" fontAlgn="base" hangingPunct="0">
              <a:spcBef>
                <a:spcPct val="0"/>
              </a:spcBef>
              <a:spcAft>
                <a:spcPct val="0"/>
              </a:spcAft>
              <a:defRPr/>
            </a:pPr>
            <a:r>
              <a:rPr lang="en-US" altLang="zh-CN" b="1" dirty="0">
                <a:latin typeface="微软雅黑" panose="020B0503020204020204" pitchFamily="34" charset="-122"/>
                <a:ea typeface="微软雅黑" panose="020B0503020204020204" pitchFamily="34" charset="-122"/>
              </a:rPr>
              <a:t>GIP/GLP1</a:t>
            </a:r>
            <a:r>
              <a:rPr lang="zh-CN" altLang="en-US" b="1" dirty="0">
                <a:latin typeface="微软雅黑" panose="020B0503020204020204" pitchFamily="34" charset="-122"/>
                <a:ea typeface="微软雅黑" panose="020B0503020204020204" pitchFamily="34" charset="-122"/>
              </a:rPr>
              <a:t>双受体激动剂</a:t>
            </a:r>
          </a:p>
        </p:txBody>
      </p:sp>
      <p:grpSp>
        <p:nvGrpSpPr>
          <p:cNvPr id="17" name="组合 16">
            <a:extLst>
              <a:ext uri="{FF2B5EF4-FFF2-40B4-BE49-F238E27FC236}">
                <a16:creationId xmlns:a16="http://schemas.microsoft.com/office/drawing/2014/main" id="{592B2FE0-0DA4-C461-C4B8-15F49B4BA203}"/>
              </a:ext>
            </a:extLst>
          </p:cNvPr>
          <p:cNvGrpSpPr/>
          <p:nvPr/>
        </p:nvGrpSpPr>
        <p:grpSpPr>
          <a:xfrm>
            <a:off x="11016343" y="-71078"/>
            <a:ext cx="1360715" cy="911036"/>
            <a:chOff x="10809514" y="26404"/>
            <a:chExt cx="1375882" cy="914400"/>
          </a:xfrm>
        </p:grpSpPr>
        <p:pic>
          <p:nvPicPr>
            <p:cNvPr id="21" name="图形 20" descr="剪贴板">
              <a:extLst>
                <a:ext uri="{FF2B5EF4-FFF2-40B4-BE49-F238E27FC236}">
                  <a16:creationId xmlns:a16="http://schemas.microsoft.com/office/drawing/2014/main" id="{76E8A2E5-5D7F-871D-CAC6-FAE42C4E3F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22" name="文本框 21">
              <a:extLst>
                <a:ext uri="{FF2B5EF4-FFF2-40B4-BE49-F238E27FC236}">
                  <a16:creationId xmlns:a16="http://schemas.microsoft.com/office/drawing/2014/main" id="{F1CA03D0-032A-90F9-9C70-DE5550B42EFE}"/>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55340955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6F1D9C3-D112-A861-34E9-4131E9C08658}"/>
              </a:ext>
            </a:extLst>
          </p:cNvPr>
          <p:cNvSpPr/>
          <p:nvPr/>
        </p:nvSpPr>
        <p:spPr>
          <a:xfrm>
            <a:off x="1414082" y="2468925"/>
            <a:ext cx="10217871" cy="1048172"/>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200" dirty="0">
                <a:solidFill>
                  <a:schemeClr val="tx1"/>
                </a:solidFill>
                <a:latin typeface="Microsoft YaHei" panose="020B0503020204020204" pitchFamily="34" charset="-122"/>
                <a:ea typeface="Microsoft YaHei" panose="020B0503020204020204" pitchFamily="34" charset="-122"/>
              </a:rPr>
              <a:t>●  我国</a:t>
            </a:r>
            <a:r>
              <a:rPr lang="zh-CN" altLang="en-US" sz="2200" b="1" dirty="0">
                <a:solidFill>
                  <a:srgbClr val="C00000"/>
                </a:solidFill>
                <a:latin typeface="Microsoft YaHei" panose="020B0503020204020204" pitchFamily="34" charset="-122"/>
                <a:ea typeface="Microsoft YaHei" panose="020B0503020204020204" pitchFamily="34" charset="-122"/>
              </a:rPr>
              <a:t>代谢综合征患病率高</a:t>
            </a:r>
            <a:r>
              <a:rPr lang="zh-CN" altLang="en-US" sz="2200" dirty="0">
                <a:solidFill>
                  <a:schemeClr val="tx1"/>
                </a:solidFill>
                <a:latin typeface="Microsoft YaHei" panose="020B0503020204020204" pitchFamily="34" charset="-122"/>
                <a:ea typeface="Microsoft YaHei" panose="020B0503020204020204" pitchFamily="34" charset="-122"/>
              </a:rPr>
              <a:t>，且显著增加发生冠心病、脑卒中和</a:t>
            </a:r>
            <a:r>
              <a:rPr lang="en-US" altLang="zh-CN" sz="2200" dirty="0">
                <a:solidFill>
                  <a:schemeClr val="tx1"/>
                </a:solidFill>
                <a:latin typeface="Microsoft YaHei" panose="020B0503020204020204" pitchFamily="34" charset="-122"/>
                <a:ea typeface="Microsoft YaHei" panose="020B0503020204020204" pitchFamily="34" charset="-122"/>
              </a:rPr>
              <a:t>CKD</a:t>
            </a:r>
            <a:r>
              <a:rPr lang="zh-CN" altLang="en-US" sz="2200" dirty="0">
                <a:solidFill>
                  <a:schemeClr val="tx1"/>
                </a:solidFill>
                <a:latin typeface="Microsoft YaHei" panose="020B0503020204020204" pitchFamily="34" charset="-122"/>
                <a:ea typeface="Microsoft YaHei" panose="020B0503020204020204" pitchFamily="34" charset="-122"/>
              </a:rPr>
              <a:t>的风险。</a:t>
            </a:r>
          </a:p>
          <a:p>
            <a:pPr algn="just">
              <a:lnSpc>
                <a:spcPct val="150000"/>
              </a:lnSpc>
            </a:pPr>
            <a:r>
              <a:rPr lang="zh-CN" altLang="en-US" sz="2200" dirty="0">
                <a:solidFill>
                  <a:schemeClr val="tx1"/>
                </a:solidFill>
                <a:latin typeface="Microsoft YaHei" panose="020B0503020204020204" pitchFamily="34" charset="-122"/>
                <a:ea typeface="Microsoft YaHei" panose="020B0503020204020204" pitchFamily="34" charset="-122"/>
              </a:rPr>
              <a:t>●  代谢综合征治疗</a:t>
            </a:r>
            <a:r>
              <a:rPr lang="zh-CN" altLang="en-US" sz="2200" b="1" dirty="0">
                <a:solidFill>
                  <a:srgbClr val="C00000"/>
                </a:solidFill>
                <a:latin typeface="Microsoft YaHei" panose="020B0503020204020204" pitchFamily="34" charset="-122"/>
                <a:ea typeface="Microsoft YaHei" panose="020B0503020204020204" pitchFamily="34" charset="-122"/>
              </a:rPr>
              <a:t>强调综合干预</a:t>
            </a:r>
            <a:r>
              <a:rPr lang="zh-CN" altLang="en-US" sz="2200" dirty="0">
                <a:solidFill>
                  <a:schemeClr val="tx1"/>
                </a:solidFill>
                <a:latin typeface="Microsoft YaHei" panose="020B0503020204020204" pitchFamily="34" charset="-122"/>
                <a:ea typeface="Microsoft YaHei" panose="020B0503020204020204" pitchFamily="34" charset="-122"/>
              </a:rPr>
              <a:t>及</a:t>
            </a:r>
            <a:r>
              <a:rPr lang="zh-CN" altLang="en-US" sz="2200" b="1" dirty="0">
                <a:solidFill>
                  <a:srgbClr val="C00000"/>
                </a:solidFill>
                <a:latin typeface="Microsoft YaHei" panose="020B0503020204020204" pitchFamily="34" charset="-122"/>
                <a:ea typeface="Microsoft YaHei" panose="020B0503020204020204" pitchFamily="34" charset="-122"/>
              </a:rPr>
              <a:t>全面达标</a:t>
            </a:r>
            <a:r>
              <a:rPr lang="zh-CN" altLang="en-US" sz="22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3A968A9-D2B3-6EA7-3CFB-1CFA0D45FEC2}"/>
              </a:ext>
            </a:extLst>
          </p:cNvPr>
          <p:cNvSpPr/>
          <p:nvPr/>
        </p:nvSpPr>
        <p:spPr>
          <a:xfrm>
            <a:off x="1068642" y="2139885"/>
            <a:ext cx="10408557" cy="1706252"/>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6" name="矩形 5">
            <a:extLst>
              <a:ext uri="{FF2B5EF4-FFF2-40B4-BE49-F238E27FC236}">
                <a16:creationId xmlns:a16="http://schemas.microsoft.com/office/drawing/2014/main" id="{C19BB56A-A16D-F593-B292-7094FA83A24C}"/>
              </a:ext>
            </a:extLst>
          </p:cNvPr>
          <p:cNvSpPr/>
          <p:nvPr/>
        </p:nvSpPr>
        <p:spPr>
          <a:xfrm>
            <a:off x="379522" y="564273"/>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 </a:t>
            </a:r>
            <a:r>
              <a:rPr lang="en-US" altLang="zh-CN" sz="3200" b="1" dirty="0">
                <a:solidFill>
                  <a:srgbClr val="004582"/>
                </a:solidFill>
                <a:latin typeface="Microsoft YaHei" panose="020B0503020204020204" pitchFamily="34" charset="-122"/>
                <a:ea typeface="Microsoft YaHei" panose="020B0503020204020204" pitchFamily="34" charset="-122"/>
              </a:rPr>
              <a:t>8 I   </a:t>
            </a:r>
            <a:r>
              <a:rPr lang="zh-CN" altLang="en-US" sz="3200" b="1" dirty="0">
                <a:solidFill>
                  <a:srgbClr val="004582"/>
                </a:solidFill>
                <a:latin typeface="Microsoft YaHei" panose="020B0503020204020204" pitchFamily="34" charset="-122"/>
                <a:ea typeface="Microsoft YaHei" panose="020B0503020204020204" pitchFamily="34" charset="-122"/>
              </a:rPr>
              <a:t>高血压合并代谢综合征</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2680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42EC239E-5A70-4B80-8FAE-66CE879F143E}"/>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2778049" y="2856976"/>
            <a:ext cx="7069564" cy="769441"/>
          </a:xfrm>
          <a:prstGeom prst="rect">
            <a:avLst/>
          </a:prstGeom>
          <a:noFill/>
        </p:spPr>
        <p:txBody>
          <a:bodyPr wrap="none" rtlCol="0">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rPr>
              <a:t>2.</a:t>
            </a:r>
            <a:r>
              <a:rPr lang="zh-CN" altLang="en-US" sz="4400" b="1" dirty="0">
                <a:solidFill>
                  <a:schemeClr val="bg1"/>
                </a:solidFill>
                <a:latin typeface="微软雅黑" panose="020B0503020204020204" pitchFamily="34" charset="-122"/>
                <a:ea typeface="微软雅黑" panose="020B0503020204020204" pitchFamily="34" charset="-122"/>
              </a:rPr>
              <a:t> 高血压与心血管疾病风险</a:t>
            </a:r>
          </a:p>
        </p:txBody>
      </p:sp>
      <p:sp>
        <p:nvSpPr>
          <p:cNvPr id="2" name="文本框 1">
            <a:extLst>
              <a:ext uri="{FF2B5EF4-FFF2-40B4-BE49-F238E27FC236}">
                <a16:creationId xmlns:a16="http://schemas.microsoft.com/office/drawing/2014/main" id="{D7FE9EE0-CA7C-0C45-6527-2716597B06DC}"/>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310843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81A9E1A0-4763-1644-6EBF-382A011F316A}"/>
              </a:ext>
            </a:extLst>
          </p:cNvPr>
          <p:cNvGrpSpPr/>
          <p:nvPr/>
        </p:nvGrpSpPr>
        <p:grpSpPr>
          <a:xfrm>
            <a:off x="672872" y="1532614"/>
            <a:ext cx="2397150" cy="4755062"/>
            <a:chOff x="672872" y="3229258"/>
            <a:chExt cx="2397150" cy="3151625"/>
          </a:xfrm>
        </p:grpSpPr>
        <p:sp>
          <p:nvSpPr>
            <p:cNvPr id="9" name="矩形 8">
              <a:extLst>
                <a:ext uri="{FF2B5EF4-FFF2-40B4-BE49-F238E27FC236}">
                  <a16:creationId xmlns:a16="http://schemas.microsoft.com/office/drawing/2014/main" id="{A5A82BD9-CE18-1503-FD6E-9D7A713F8E95}"/>
                </a:ext>
              </a:extLst>
            </p:cNvPr>
            <p:cNvSpPr/>
            <p:nvPr/>
          </p:nvSpPr>
          <p:spPr>
            <a:xfrm>
              <a:off x="705461" y="3229258"/>
              <a:ext cx="2364561" cy="1012180"/>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30094CF0-9251-4F36-7F43-A0924395D435}"/>
                </a:ext>
              </a:extLst>
            </p:cNvPr>
            <p:cNvSpPr txBox="1"/>
            <p:nvPr/>
          </p:nvSpPr>
          <p:spPr>
            <a:xfrm>
              <a:off x="672872" y="3602753"/>
              <a:ext cx="2364560" cy="26519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具备≥</a:t>
              </a:r>
              <a:r>
                <a:rPr lang="en-US" altLang="zh-CN" sz="2000" b="1" dirty="0">
                  <a:solidFill>
                    <a:schemeClr val="bg1"/>
                  </a:solidFill>
                  <a:latin typeface="微软雅黑" panose="020B0503020204020204" pitchFamily="34" charset="-122"/>
                  <a:ea typeface="微软雅黑" panose="020B0503020204020204" pitchFamily="34" charset="-122"/>
                </a:rPr>
                <a:t>3</a:t>
              </a:r>
              <a:r>
                <a:rPr lang="zh-CN" altLang="en-US" sz="2000" b="1" dirty="0">
                  <a:solidFill>
                    <a:schemeClr val="bg1"/>
                  </a:solidFill>
                  <a:latin typeface="微软雅黑" panose="020B0503020204020204" pitchFamily="34" charset="-122"/>
                  <a:ea typeface="微软雅黑" panose="020B0503020204020204" pitchFamily="34" charset="-122"/>
                </a:rPr>
                <a:t>项即可诊断</a:t>
              </a:r>
            </a:p>
          </p:txBody>
        </p:sp>
        <p:sp>
          <p:nvSpPr>
            <p:cNvPr id="11" name="矩形 10">
              <a:extLst>
                <a:ext uri="{FF2B5EF4-FFF2-40B4-BE49-F238E27FC236}">
                  <a16:creationId xmlns:a16="http://schemas.microsoft.com/office/drawing/2014/main" id="{BBC3914F-1E1D-CA29-B426-F966BD5D237D}"/>
                </a:ext>
              </a:extLst>
            </p:cNvPr>
            <p:cNvSpPr/>
            <p:nvPr/>
          </p:nvSpPr>
          <p:spPr>
            <a:xfrm>
              <a:off x="700553" y="4376383"/>
              <a:ext cx="1233677" cy="2004500"/>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4F17D6A0-DB0D-A311-1A0B-CD2F9D950F99}"/>
                </a:ext>
              </a:extLst>
            </p:cNvPr>
            <p:cNvSpPr txBox="1"/>
            <p:nvPr/>
          </p:nvSpPr>
          <p:spPr>
            <a:xfrm>
              <a:off x="712097" y="5271052"/>
              <a:ext cx="1210588" cy="324502"/>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干预措施</a:t>
              </a:r>
            </a:p>
          </p:txBody>
        </p:sp>
      </p:grpSp>
      <p:sp>
        <p:nvSpPr>
          <p:cNvPr id="3" name="矩形 2">
            <a:extLst>
              <a:ext uri="{FF2B5EF4-FFF2-40B4-BE49-F238E27FC236}">
                <a16:creationId xmlns:a16="http://schemas.microsoft.com/office/drawing/2014/main" id="{1614DA81-0B85-B2E5-E62D-292EA99D263B}"/>
              </a:ext>
            </a:extLst>
          </p:cNvPr>
          <p:cNvSpPr/>
          <p:nvPr/>
        </p:nvSpPr>
        <p:spPr>
          <a:xfrm>
            <a:off x="866482" y="294907"/>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高血压合并代谢综合征的诊断及干预</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sp>
        <p:nvSpPr>
          <p:cNvPr id="4" name="AutoShape 7">
            <a:extLst>
              <a:ext uri="{FF2B5EF4-FFF2-40B4-BE49-F238E27FC236}">
                <a16:creationId xmlns:a16="http://schemas.microsoft.com/office/drawing/2014/main" id="{491D086F-D938-1DEE-4FCE-BD9872B1DFF8}"/>
              </a:ext>
            </a:extLst>
          </p:cNvPr>
          <p:cNvSpPr>
            <a:spLocks noChangeArrowheads="1"/>
          </p:cNvSpPr>
          <p:nvPr/>
        </p:nvSpPr>
        <p:spPr bwMode="gray">
          <a:xfrm>
            <a:off x="2026763" y="3322948"/>
            <a:ext cx="9498927" cy="2964729"/>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5" name="矩形: 圆角 4">
            <a:extLst>
              <a:ext uri="{FF2B5EF4-FFF2-40B4-BE49-F238E27FC236}">
                <a16:creationId xmlns:a16="http://schemas.microsoft.com/office/drawing/2014/main" id="{EEFEE567-846F-851E-7D47-D71914890AAC}"/>
              </a:ext>
            </a:extLst>
          </p:cNvPr>
          <p:cNvSpPr/>
          <p:nvPr/>
        </p:nvSpPr>
        <p:spPr>
          <a:xfrm>
            <a:off x="2277815" y="3429644"/>
            <a:ext cx="728564" cy="718530"/>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F7E44860-2858-3160-091C-97FE623ED95D}"/>
              </a:ext>
            </a:extLst>
          </p:cNvPr>
          <p:cNvSpPr txBox="1"/>
          <p:nvPr/>
        </p:nvSpPr>
        <p:spPr>
          <a:xfrm>
            <a:off x="2276891" y="3503431"/>
            <a:ext cx="728562" cy="584775"/>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治疗原则</a:t>
            </a:r>
          </a:p>
        </p:txBody>
      </p:sp>
      <p:sp>
        <p:nvSpPr>
          <p:cNvPr id="7" name="文本框 6">
            <a:extLst>
              <a:ext uri="{FF2B5EF4-FFF2-40B4-BE49-F238E27FC236}">
                <a16:creationId xmlns:a16="http://schemas.microsoft.com/office/drawing/2014/main" id="{CE09A7F2-9FD0-B77D-5569-B962A53002AC}"/>
              </a:ext>
            </a:extLst>
          </p:cNvPr>
          <p:cNvSpPr txBox="1"/>
          <p:nvPr/>
        </p:nvSpPr>
        <p:spPr>
          <a:xfrm>
            <a:off x="3279276" y="3436553"/>
            <a:ext cx="7976327" cy="718530"/>
          </a:xfrm>
          <a:prstGeom prst="rect">
            <a:avLst/>
          </a:prstGeom>
          <a:noFill/>
          <a:ln w="12700">
            <a:solidFill>
              <a:srgbClr val="0070C0"/>
            </a:solidFill>
            <a:prstDash val="sysDot"/>
          </a:ln>
        </p:spPr>
        <p:txBody>
          <a:bodyPr wrap="square" rtlCol="0">
            <a:spAutoFit/>
          </a:bodyPr>
          <a:lstStyle/>
          <a:p>
            <a:pPr marL="285750" indent="-285750" algn="just">
              <a:lnSpc>
                <a:spcPts val="26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肥胖人群的降压目标与正常体重人群并无差异，建议将目标血压降至</a:t>
            </a:r>
            <a:r>
              <a:rPr lang="en-US" altLang="zh-CN" sz="1400" dirty="0">
                <a:latin typeface="微软雅黑" panose="020B0503020204020204" pitchFamily="34" charset="-122"/>
                <a:ea typeface="微软雅黑" panose="020B0503020204020204" pitchFamily="34" charset="-122"/>
              </a:rPr>
              <a:t>&lt;140/90mmHg</a:t>
            </a:r>
            <a:r>
              <a:rPr lang="zh-CN" altLang="en-US" sz="1400" dirty="0">
                <a:latin typeface="微软雅黑" panose="020B0503020204020204" pitchFamily="34" charset="-122"/>
                <a:ea typeface="微软雅黑" panose="020B0503020204020204" pitchFamily="34" charset="-122"/>
              </a:rPr>
              <a:t>，可耐受者降至</a:t>
            </a:r>
            <a:r>
              <a:rPr lang="en-US" altLang="zh-CN" sz="1400" dirty="0">
                <a:latin typeface="微软雅黑" panose="020B0503020204020204" pitchFamily="34" charset="-122"/>
                <a:ea typeface="微软雅黑" panose="020B0503020204020204" pitchFamily="34" charset="-122"/>
              </a:rPr>
              <a:t>&lt;130/80mmHg</a:t>
            </a:r>
            <a:r>
              <a:rPr lang="zh-CN" altLang="en-US" sz="1400" dirty="0">
                <a:latin typeface="微软雅黑" panose="020B0503020204020204" pitchFamily="34" charset="-122"/>
                <a:ea typeface="微软雅黑" panose="020B0503020204020204" pitchFamily="34" charset="-122"/>
              </a:rPr>
              <a:t>。</a:t>
            </a:r>
          </a:p>
        </p:txBody>
      </p:sp>
      <p:sp>
        <p:nvSpPr>
          <p:cNvPr id="13" name="矩形: 圆角 12">
            <a:extLst>
              <a:ext uri="{FF2B5EF4-FFF2-40B4-BE49-F238E27FC236}">
                <a16:creationId xmlns:a16="http://schemas.microsoft.com/office/drawing/2014/main" id="{653DA09C-B2DC-0D20-FFF2-254853D3E5E0}"/>
              </a:ext>
            </a:extLst>
          </p:cNvPr>
          <p:cNvSpPr/>
          <p:nvPr/>
        </p:nvSpPr>
        <p:spPr>
          <a:xfrm>
            <a:off x="2277815" y="4247396"/>
            <a:ext cx="728564" cy="718530"/>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51A4471B-B29E-4864-D90B-578F1D73117A}"/>
              </a:ext>
            </a:extLst>
          </p:cNvPr>
          <p:cNvSpPr txBox="1"/>
          <p:nvPr/>
        </p:nvSpPr>
        <p:spPr>
          <a:xfrm>
            <a:off x="2276891" y="4321183"/>
            <a:ext cx="728562" cy="584775"/>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生活方式</a:t>
            </a:r>
          </a:p>
        </p:txBody>
      </p:sp>
      <p:sp>
        <p:nvSpPr>
          <p:cNvPr id="15" name="文本框 14">
            <a:extLst>
              <a:ext uri="{FF2B5EF4-FFF2-40B4-BE49-F238E27FC236}">
                <a16:creationId xmlns:a16="http://schemas.microsoft.com/office/drawing/2014/main" id="{EB6D6059-BBDD-30DE-9292-0A021D5403D3}"/>
              </a:ext>
            </a:extLst>
          </p:cNvPr>
          <p:cNvSpPr txBox="1"/>
          <p:nvPr/>
        </p:nvSpPr>
        <p:spPr>
          <a:xfrm>
            <a:off x="3279276" y="4254305"/>
            <a:ext cx="7976327" cy="718530"/>
          </a:xfrm>
          <a:prstGeom prst="rect">
            <a:avLst/>
          </a:prstGeom>
          <a:noFill/>
          <a:ln w="12700">
            <a:solidFill>
              <a:srgbClr val="0070C0"/>
            </a:solidFill>
            <a:prstDash val="sysDot"/>
          </a:ln>
        </p:spPr>
        <p:txBody>
          <a:bodyPr wrap="square" rtlCol="0">
            <a:spAutoFit/>
          </a:bodyPr>
          <a:lstStyle/>
          <a:p>
            <a:pPr marL="285750" indent="-285750" algn="just">
              <a:lnSpc>
                <a:spcPts val="26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健康膳食和合理运动甚为重要和有效。国内社区人群研究显示，适当增加运动可降低代谢综合征风险</a:t>
            </a:r>
            <a:r>
              <a:rPr lang="en-US" altLang="zh-CN" sz="1400" dirty="0">
                <a:latin typeface="微软雅黑" panose="020B0503020204020204" pitchFamily="34" charset="-122"/>
                <a:ea typeface="微软雅黑" panose="020B0503020204020204" pitchFamily="34" charset="-122"/>
              </a:rPr>
              <a:t>10%~20%</a:t>
            </a:r>
            <a:r>
              <a:rPr lang="zh-CN" altLang="en-US" sz="1400" dirty="0">
                <a:latin typeface="微软雅黑" panose="020B0503020204020204" pitchFamily="34" charset="-122"/>
                <a:ea typeface="微软雅黑" panose="020B0503020204020204" pitchFamily="34" charset="-122"/>
              </a:rPr>
              <a:t>。</a:t>
            </a:r>
          </a:p>
        </p:txBody>
      </p:sp>
      <p:grpSp>
        <p:nvGrpSpPr>
          <p:cNvPr id="19" name="组合 18">
            <a:extLst>
              <a:ext uri="{FF2B5EF4-FFF2-40B4-BE49-F238E27FC236}">
                <a16:creationId xmlns:a16="http://schemas.microsoft.com/office/drawing/2014/main" id="{A3BD2307-3420-F4A5-2EF1-D2A0FFD6F9B5}"/>
              </a:ext>
            </a:extLst>
          </p:cNvPr>
          <p:cNvGrpSpPr/>
          <p:nvPr/>
        </p:nvGrpSpPr>
        <p:grpSpPr>
          <a:xfrm>
            <a:off x="2277815" y="5060963"/>
            <a:ext cx="8900270" cy="1065144"/>
            <a:chOff x="2409793" y="5277796"/>
            <a:chExt cx="8249239" cy="724556"/>
          </a:xfrm>
        </p:grpSpPr>
        <p:sp>
          <p:nvSpPr>
            <p:cNvPr id="16" name="矩形: 圆角 15">
              <a:extLst>
                <a:ext uri="{FF2B5EF4-FFF2-40B4-BE49-F238E27FC236}">
                  <a16:creationId xmlns:a16="http://schemas.microsoft.com/office/drawing/2014/main" id="{AEB216A6-8522-4FEB-AF31-0FF3C9A4F0A9}"/>
                </a:ext>
              </a:extLst>
            </p:cNvPr>
            <p:cNvSpPr/>
            <p:nvPr/>
          </p:nvSpPr>
          <p:spPr>
            <a:xfrm>
              <a:off x="2409793" y="5277796"/>
              <a:ext cx="728564" cy="642078"/>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D061B885-6D72-C2EC-FB47-3761B066207F}"/>
                </a:ext>
              </a:extLst>
            </p:cNvPr>
            <p:cNvSpPr txBox="1"/>
            <p:nvPr/>
          </p:nvSpPr>
          <p:spPr>
            <a:xfrm>
              <a:off x="2431513" y="5392170"/>
              <a:ext cx="705918" cy="397788"/>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药物治疗</a:t>
              </a:r>
            </a:p>
          </p:txBody>
        </p:sp>
        <p:sp>
          <p:nvSpPr>
            <p:cNvPr id="18" name="文本框 17">
              <a:extLst>
                <a:ext uri="{FF2B5EF4-FFF2-40B4-BE49-F238E27FC236}">
                  <a16:creationId xmlns:a16="http://schemas.microsoft.com/office/drawing/2014/main" id="{6918CC87-4AD7-F690-9009-3AB968AB9421}"/>
                </a:ext>
              </a:extLst>
            </p:cNvPr>
            <p:cNvSpPr txBox="1"/>
            <p:nvPr/>
          </p:nvSpPr>
          <p:spPr>
            <a:xfrm>
              <a:off x="3338000" y="5286769"/>
              <a:ext cx="7321032" cy="715583"/>
            </a:xfrm>
            <a:prstGeom prst="rect">
              <a:avLst/>
            </a:prstGeom>
            <a:noFill/>
            <a:ln w="12700">
              <a:solidFill>
                <a:srgbClr val="0070C0"/>
              </a:solidFill>
              <a:prstDash val="sysDot"/>
            </a:ln>
          </p:spPr>
          <p:txBody>
            <a:bodyPr wrap="square" rtlCol="0">
              <a:spAutoFit/>
            </a:bodyPr>
            <a:lstStyle/>
            <a:p>
              <a:pPr marL="285750" indent="-285750" algn="just">
                <a:lnSpc>
                  <a:spcPts val="26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降压药中推荐优先应用 </a:t>
              </a:r>
              <a:r>
                <a:rPr lang="en-US" altLang="zh-CN" sz="1400" dirty="0">
                  <a:latin typeface="微软雅黑" panose="020B0503020204020204" pitchFamily="34" charset="-122"/>
                  <a:ea typeface="微软雅黑" panose="020B0503020204020204" pitchFamily="34" charset="-122"/>
                </a:rPr>
                <a:t>ACEI</a:t>
              </a:r>
              <a:r>
                <a:rPr lang="zh-CN" altLang="en-US" sz="1400" dirty="0">
                  <a:latin typeface="微软雅黑" panose="020B0503020204020204" pitchFamily="34" charset="-122"/>
                  <a:ea typeface="微软雅黑" panose="020B0503020204020204" pitchFamily="34" charset="-122"/>
                </a:rPr>
                <a:t>和 </a:t>
              </a:r>
              <a:r>
                <a:rPr lang="en-US" altLang="zh-CN" sz="1400" dirty="0">
                  <a:latin typeface="微软雅黑" panose="020B0503020204020204" pitchFamily="34" charset="-122"/>
                  <a:ea typeface="微软雅黑" panose="020B0503020204020204" pitchFamily="34" charset="-122"/>
                </a:rPr>
                <a:t>ARB</a:t>
              </a:r>
              <a:r>
                <a:rPr lang="zh-CN" altLang="en-US" sz="1400" dirty="0">
                  <a:latin typeface="微软雅黑" panose="020B0503020204020204" pitchFamily="34" charset="-122"/>
                  <a:ea typeface="微软雅黑" panose="020B0503020204020204" pitchFamily="34" charset="-122"/>
                </a:rPr>
                <a:t>，尤适用于伴糖尿病或肥胖患者；也可应用二氢吡啶类</a:t>
              </a:r>
              <a:r>
                <a:rPr lang="en-US" altLang="zh-CN" sz="1400" dirty="0">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；伴心功能不全及冠心病者，可应用噻嗪类利尿剂和</a:t>
              </a:r>
              <a:r>
                <a:rPr lang="en-US" altLang="zh-CN" sz="1400" dirty="0">
                  <a:latin typeface="微软雅黑" panose="020B0503020204020204" pitchFamily="34" charset="-122"/>
                  <a:ea typeface="微软雅黑" panose="020B0503020204020204" pitchFamily="34" charset="-122"/>
                </a:rPr>
                <a:t>β</a:t>
              </a:r>
              <a:r>
                <a:rPr lang="zh-CN" altLang="en-US" sz="1400" dirty="0">
                  <a:latin typeface="微软雅黑" panose="020B0503020204020204" pitchFamily="34" charset="-122"/>
                  <a:ea typeface="微软雅黑" panose="020B0503020204020204" pitchFamily="34" charset="-122"/>
                </a:rPr>
                <a:t>受体阻滞剂；予</a:t>
              </a:r>
              <a:r>
                <a:rPr lang="en-US" altLang="zh-CN" sz="1400" dirty="0">
                  <a:latin typeface="微软雅黑" panose="020B0503020204020204" pitchFamily="34" charset="-122"/>
                  <a:ea typeface="微软雅黑" panose="020B0503020204020204" pitchFamily="34" charset="-122"/>
                </a:rPr>
                <a:t>SGLT2i</a:t>
              </a:r>
              <a:r>
                <a:rPr lang="zh-CN" altLang="en-US" sz="1400" dirty="0">
                  <a:latin typeface="微软雅黑" panose="020B0503020204020204" pitchFamily="34" charset="-122"/>
                  <a:ea typeface="微软雅黑" panose="020B0503020204020204" pitchFamily="34" charset="-122"/>
                </a:rPr>
                <a:t>和</a:t>
              </a:r>
              <a:r>
                <a:rPr lang="en-US" altLang="zh-CN" sz="1400" dirty="0">
                  <a:latin typeface="微软雅黑" panose="020B0503020204020204" pitchFamily="34" charset="-122"/>
                  <a:ea typeface="微软雅黑" panose="020B0503020204020204" pitchFamily="34" charset="-122"/>
                </a:rPr>
                <a:t>GLP-1RA</a:t>
              </a:r>
              <a:r>
                <a:rPr lang="zh-CN" altLang="en-US" sz="1400" dirty="0">
                  <a:latin typeface="微软雅黑" panose="020B0503020204020204" pitchFamily="34" charset="-122"/>
                  <a:ea typeface="微软雅黑" panose="020B0503020204020204" pitchFamily="34" charset="-122"/>
                </a:rPr>
                <a:t>有助于综合达标；难治性代谢综合征可推荐代谢手术治疗。</a:t>
              </a:r>
            </a:p>
          </p:txBody>
        </p:sp>
      </p:grpSp>
      <p:sp>
        <p:nvSpPr>
          <p:cNvPr id="20" name="AutoShape 7">
            <a:extLst>
              <a:ext uri="{FF2B5EF4-FFF2-40B4-BE49-F238E27FC236}">
                <a16:creationId xmlns:a16="http://schemas.microsoft.com/office/drawing/2014/main" id="{24DB90E6-781B-A20B-CF79-567EDD16341D}"/>
              </a:ext>
            </a:extLst>
          </p:cNvPr>
          <p:cNvSpPr>
            <a:spLocks noChangeArrowheads="1"/>
          </p:cNvSpPr>
          <p:nvPr/>
        </p:nvSpPr>
        <p:spPr bwMode="gray">
          <a:xfrm>
            <a:off x="3130870" y="1532614"/>
            <a:ext cx="8388258" cy="1557021"/>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70694D2D-C146-D36C-FE34-2C8BB3A2FF6E}"/>
              </a:ext>
            </a:extLst>
          </p:cNvPr>
          <p:cNvSpPr txBox="1"/>
          <p:nvPr/>
        </p:nvSpPr>
        <p:spPr>
          <a:xfrm>
            <a:off x="3109159" y="1562493"/>
            <a:ext cx="8359985" cy="1385379"/>
          </a:xfrm>
          <a:prstGeom prst="rect">
            <a:avLst/>
          </a:prstGeom>
          <a:noFill/>
          <a:ln w="12700">
            <a:noFill/>
            <a:prstDash val="sysDot"/>
          </a:ln>
        </p:spPr>
        <p:txBody>
          <a:bodyPr wrap="square" rtlCol="0">
            <a:spAutoFit/>
          </a:bodyPr>
          <a:lstStyle/>
          <a:p>
            <a:pPr algn="just">
              <a:lnSpc>
                <a:spcPts val="26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腹型肥胖</a:t>
            </a:r>
            <a:r>
              <a:rPr lang="zh-CN" altLang="en-US" sz="1400" dirty="0">
                <a:latin typeface="微软雅黑" panose="020B0503020204020204" pitchFamily="34" charset="-122"/>
                <a:ea typeface="微软雅黑" panose="020B0503020204020204" pitchFamily="34" charset="-122"/>
              </a:rPr>
              <a:t>：腰围男性≥</a:t>
            </a:r>
            <a:r>
              <a:rPr lang="en-US" altLang="zh-CN" sz="1400" dirty="0">
                <a:latin typeface="微软雅黑" panose="020B0503020204020204" pitchFamily="34" charset="-122"/>
                <a:ea typeface="微软雅黑" panose="020B0503020204020204" pitchFamily="34" charset="-122"/>
              </a:rPr>
              <a:t>90cm</a:t>
            </a:r>
            <a:r>
              <a:rPr lang="zh-CN" altLang="en-US" sz="1400" dirty="0">
                <a:latin typeface="微软雅黑" panose="020B0503020204020204" pitchFamily="34" charset="-122"/>
                <a:ea typeface="微软雅黑" panose="020B0503020204020204" pitchFamily="34" charset="-122"/>
              </a:rPr>
              <a:t>，女性≥</a:t>
            </a:r>
            <a:r>
              <a:rPr lang="en-US" altLang="zh-CN" sz="1400" dirty="0">
                <a:latin typeface="微软雅黑" panose="020B0503020204020204" pitchFamily="34" charset="-122"/>
                <a:ea typeface="微软雅黑" panose="020B0503020204020204" pitchFamily="34" charset="-122"/>
              </a:rPr>
              <a:t>85cm</a:t>
            </a:r>
            <a:r>
              <a:rPr lang="zh-CN" altLang="en-US" sz="1400" dirty="0">
                <a:latin typeface="微软雅黑" panose="020B0503020204020204" pitchFamily="34" charset="-122"/>
                <a:ea typeface="微软雅黑" panose="020B0503020204020204" pitchFamily="34" charset="-122"/>
              </a:rPr>
              <a:t>；</a:t>
            </a:r>
          </a:p>
          <a:p>
            <a:pPr algn="just">
              <a:lnSpc>
                <a:spcPts val="26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血压增高</a:t>
            </a:r>
            <a:r>
              <a:rPr lang="zh-CN" altLang="en-US" sz="1400" dirty="0">
                <a:latin typeface="微软雅黑" panose="020B0503020204020204" pitchFamily="34" charset="-122"/>
                <a:ea typeface="微软雅黑" panose="020B0503020204020204" pitchFamily="34" charset="-122"/>
              </a:rPr>
              <a:t>：血压≥</a:t>
            </a:r>
            <a:r>
              <a:rPr lang="en-US" altLang="zh-CN" sz="1400" dirty="0">
                <a:latin typeface="微软雅黑" panose="020B0503020204020204" pitchFamily="34" charset="-122"/>
                <a:ea typeface="微软雅黑" panose="020B0503020204020204" pitchFamily="34" charset="-122"/>
              </a:rPr>
              <a:t>130/85mmHg</a:t>
            </a:r>
            <a:r>
              <a:rPr lang="zh-CN" altLang="en-US" sz="1400" dirty="0">
                <a:latin typeface="微软雅黑" panose="020B0503020204020204" pitchFamily="34" charset="-122"/>
                <a:ea typeface="微软雅黑" panose="020B0503020204020204" pitchFamily="34" charset="-122"/>
              </a:rPr>
              <a:t>和</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或已确诊为高血压并治疗者；</a:t>
            </a:r>
          </a:p>
          <a:p>
            <a:pPr algn="just">
              <a:lnSpc>
                <a:spcPts val="26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血脂异常</a:t>
            </a:r>
            <a:r>
              <a:rPr lang="zh-CN" altLang="en-US" sz="1400" dirty="0">
                <a:latin typeface="微软雅黑" panose="020B0503020204020204" pitchFamily="34" charset="-122"/>
                <a:ea typeface="微软雅黑" panose="020B0503020204020204" pitchFamily="34" charset="-122"/>
              </a:rPr>
              <a:t>：空腹</a:t>
            </a:r>
            <a:r>
              <a:rPr lang="en-US" altLang="zh-CN" sz="1400" dirty="0">
                <a:latin typeface="微软雅黑" panose="020B0503020204020204" pitchFamily="34" charset="-122"/>
                <a:ea typeface="微软雅黑" panose="020B0503020204020204" pitchFamily="34" charset="-122"/>
              </a:rPr>
              <a:t>TG</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1.7mmol/L</a:t>
            </a:r>
            <a:r>
              <a:rPr lang="zh-CN" altLang="en-US" sz="1400" dirty="0">
                <a:latin typeface="微软雅黑" panose="020B0503020204020204" pitchFamily="34" charset="-122"/>
                <a:ea typeface="微软雅黑" panose="020B0503020204020204" pitchFamily="34" charset="-122"/>
              </a:rPr>
              <a:t>，空腹</a:t>
            </a:r>
            <a:r>
              <a:rPr lang="en-US" altLang="zh-CN" sz="1400" dirty="0">
                <a:latin typeface="微软雅黑" panose="020B0503020204020204" pitchFamily="34" charset="-122"/>
                <a:ea typeface="微软雅黑" panose="020B0503020204020204" pitchFamily="34" charset="-122"/>
              </a:rPr>
              <a:t>HDL-C&lt;1.04mmol/L</a:t>
            </a:r>
            <a:r>
              <a:rPr lang="zh-CN" altLang="en-US" sz="1400" dirty="0">
                <a:latin typeface="微软雅黑" panose="020B0503020204020204" pitchFamily="34" charset="-122"/>
                <a:ea typeface="微软雅黑" panose="020B0503020204020204" pitchFamily="34" charset="-122"/>
              </a:rPr>
              <a:t>，或确诊血脂异常并药物治疗者；</a:t>
            </a:r>
          </a:p>
          <a:p>
            <a:pPr algn="just">
              <a:lnSpc>
                <a:spcPts val="26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血糖异常</a:t>
            </a:r>
            <a:r>
              <a:rPr lang="zh-CN" altLang="en-US" sz="1400" dirty="0">
                <a:latin typeface="微软雅黑" panose="020B0503020204020204" pitchFamily="34" charset="-122"/>
                <a:ea typeface="微软雅黑" panose="020B0503020204020204" pitchFamily="34" charset="-122"/>
              </a:rPr>
              <a:t>：空腹血糖≥</a:t>
            </a:r>
            <a:r>
              <a:rPr lang="en-US" altLang="zh-CN" sz="1400" dirty="0">
                <a:latin typeface="微软雅黑" panose="020B0503020204020204" pitchFamily="34" charset="-122"/>
                <a:ea typeface="微软雅黑" panose="020B0503020204020204" pitchFamily="34" charset="-122"/>
              </a:rPr>
              <a:t>6.1mmol/L</a:t>
            </a:r>
            <a:r>
              <a:rPr lang="zh-CN" altLang="en-US" sz="1400" dirty="0">
                <a:latin typeface="微软雅黑" panose="020B0503020204020204" pitchFamily="34" charset="-122"/>
                <a:ea typeface="微软雅黑" panose="020B0503020204020204" pitchFamily="34" charset="-122"/>
              </a:rPr>
              <a:t>或糖负荷后</a:t>
            </a:r>
            <a:r>
              <a:rPr lang="en-US" altLang="zh-CN" sz="1400" dirty="0">
                <a:latin typeface="微软雅黑" panose="020B0503020204020204" pitchFamily="34" charset="-122"/>
                <a:ea typeface="微软雅黑" panose="020B0503020204020204" pitchFamily="34" charset="-122"/>
              </a:rPr>
              <a:t>2h</a:t>
            </a:r>
            <a:r>
              <a:rPr lang="zh-CN" altLang="en-US" sz="1400" dirty="0">
                <a:latin typeface="微软雅黑" panose="020B0503020204020204" pitchFamily="34" charset="-122"/>
                <a:ea typeface="微软雅黑" panose="020B0503020204020204" pitchFamily="34" charset="-122"/>
              </a:rPr>
              <a:t>血糖≥</a:t>
            </a:r>
            <a:r>
              <a:rPr lang="en-US" altLang="zh-CN" sz="1400" dirty="0">
                <a:latin typeface="微软雅黑" panose="020B0503020204020204" pitchFamily="34" charset="-122"/>
                <a:ea typeface="微软雅黑" panose="020B0503020204020204" pitchFamily="34" charset="-122"/>
              </a:rPr>
              <a:t>7.8mmol/L</a:t>
            </a:r>
            <a:r>
              <a:rPr lang="zh-CN" altLang="en-US" sz="1400" dirty="0">
                <a:latin typeface="微软雅黑" panose="020B0503020204020204" pitchFamily="34" charset="-122"/>
                <a:ea typeface="微软雅黑" panose="020B0503020204020204" pitchFamily="34" charset="-122"/>
              </a:rPr>
              <a:t>，和</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或已确诊为糖尿病并治疗者。</a:t>
            </a:r>
          </a:p>
        </p:txBody>
      </p:sp>
    </p:spTree>
    <p:extLst>
      <p:ext uri="{BB962C8B-B14F-4D97-AF65-F5344CB8AC3E}">
        <p14:creationId xmlns:p14="http://schemas.microsoft.com/office/powerpoint/2010/main" val="271635638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6F1D9C3-D112-A861-34E9-4131E9C08658}"/>
              </a:ext>
            </a:extLst>
          </p:cNvPr>
          <p:cNvSpPr/>
          <p:nvPr/>
        </p:nvSpPr>
        <p:spPr>
          <a:xfrm>
            <a:off x="1068642" y="2194566"/>
            <a:ext cx="10217871" cy="234628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肿瘤患者高血压的治疗不仅取决于血压水平、心血管危险分层，</a:t>
            </a:r>
            <a:r>
              <a:rPr lang="zh-CN" altLang="en-US" sz="2000" b="1" dirty="0">
                <a:solidFill>
                  <a:srgbClr val="C00000"/>
                </a:solidFill>
                <a:latin typeface="Microsoft YaHei" panose="020B0503020204020204" pitchFamily="34" charset="-122"/>
                <a:ea typeface="Microsoft YaHei" panose="020B0503020204020204" pitchFamily="34" charset="-122"/>
              </a:rPr>
              <a:t>还需考虑肿瘤的预后</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建议在肿瘤治疗期间血压目标值</a:t>
            </a:r>
            <a:r>
              <a:rPr lang="en-US" altLang="zh-CN" sz="2000" b="1" dirty="0">
                <a:solidFill>
                  <a:srgbClr val="C00000"/>
                </a:solidFill>
                <a:latin typeface="Microsoft YaHei" panose="020B0503020204020204" pitchFamily="34" charset="-122"/>
                <a:ea typeface="Microsoft YaHei" panose="020B0503020204020204" pitchFamily="34" charset="-122"/>
              </a:rPr>
              <a:t>&lt;140/90mmHg</a:t>
            </a:r>
            <a:r>
              <a:rPr lang="zh-CN" altLang="en-US" sz="2000" dirty="0">
                <a:solidFill>
                  <a:schemeClr val="tx1"/>
                </a:solidFill>
                <a:latin typeface="Microsoft YaHei" panose="020B0503020204020204" pitchFamily="34" charset="-122"/>
                <a:ea typeface="Microsoft YaHei" panose="020B0503020204020204" pitchFamily="34" charset="-122"/>
              </a:rPr>
              <a:t>，若患者合并糖尿病、</a:t>
            </a:r>
            <a:r>
              <a:rPr lang="en-US" altLang="zh-CN" sz="2000" dirty="0">
                <a:solidFill>
                  <a:schemeClr val="tx1"/>
                </a:solidFill>
                <a:latin typeface="Microsoft YaHei" panose="020B0503020204020204" pitchFamily="34" charset="-122"/>
                <a:ea typeface="Microsoft YaHei" panose="020B0503020204020204" pitchFamily="34" charset="-122"/>
              </a:rPr>
              <a:t>CKD</a:t>
            </a:r>
            <a:r>
              <a:rPr lang="zh-CN" altLang="en-US" sz="2000" dirty="0">
                <a:solidFill>
                  <a:schemeClr val="tx1"/>
                </a:solidFill>
                <a:latin typeface="Microsoft YaHei" panose="020B0503020204020204" pitchFamily="34" charset="-122"/>
                <a:ea typeface="Microsoft YaHei" panose="020B0503020204020204" pitchFamily="34" charset="-122"/>
              </a:rPr>
              <a:t>可将血压降至</a:t>
            </a:r>
            <a:r>
              <a:rPr lang="en-US" altLang="zh-CN" sz="2000" b="1" dirty="0">
                <a:solidFill>
                  <a:srgbClr val="C00000"/>
                </a:solidFill>
                <a:latin typeface="Microsoft YaHei" panose="020B0503020204020204" pitchFamily="34" charset="-122"/>
                <a:ea typeface="Microsoft YaHei" panose="020B0503020204020204" pitchFamily="34" charset="-122"/>
              </a:rPr>
              <a:t>130/80mmHg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推荐</a:t>
            </a:r>
            <a:r>
              <a:rPr lang="en-US" altLang="zh-CN" sz="2000" b="1" dirty="0">
                <a:solidFill>
                  <a:srgbClr val="C00000"/>
                </a:solidFill>
                <a:latin typeface="Microsoft YaHei" panose="020B0503020204020204" pitchFamily="34" charset="-122"/>
                <a:ea typeface="Microsoft YaHei" panose="020B0503020204020204" pitchFamily="34" charset="-122"/>
              </a:rPr>
              <a:t>ACEI</a:t>
            </a:r>
            <a:r>
              <a:rPr lang="zh-CN" altLang="en-US" sz="2000" dirty="0">
                <a:solidFill>
                  <a:schemeClr val="tx1"/>
                </a:solidFill>
                <a:latin typeface="Microsoft YaHei" panose="020B0503020204020204" pitchFamily="34" charset="-122"/>
                <a:ea typeface="Microsoft YaHei" panose="020B0503020204020204" pitchFamily="34" charset="-122"/>
              </a:rPr>
              <a:t>或</a:t>
            </a:r>
            <a:r>
              <a:rPr lang="en-US" altLang="zh-CN" sz="2000" b="1" dirty="0">
                <a:solidFill>
                  <a:srgbClr val="C00000"/>
                </a:solidFill>
                <a:latin typeface="Microsoft YaHei" panose="020B0503020204020204" pitchFamily="34" charset="-122"/>
                <a:ea typeface="Microsoft YaHei" panose="020B0503020204020204" pitchFamily="34" charset="-122"/>
              </a:rPr>
              <a:t>ARB</a:t>
            </a:r>
            <a:r>
              <a:rPr lang="zh-CN" altLang="en-US" sz="2000" dirty="0">
                <a:solidFill>
                  <a:schemeClr val="tx1"/>
                </a:solidFill>
                <a:latin typeface="Microsoft YaHei" panose="020B0503020204020204" pitchFamily="34" charset="-122"/>
                <a:ea typeface="Microsoft YaHei" panose="020B0503020204020204" pitchFamily="34" charset="-122"/>
              </a:rPr>
              <a:t>及</a:t>
            </a:r>
            <a:r>
              <a:rPr lang="zh-CN" altLang="en-US" sz="2000" b="1" dirty="0">
                <a:solidFill>
                  <a:srgbClr val="C00000"/>
                </a:solidFill>
                <a:latin typeface="Microsoft YaHei" panose="020B0503020204020204" pitchFamily="34" charset="-122"/>
                <a:ea typeface="Microsoft YaHei" panose="020B0503020204020204" pitchFamily="34" charset="-122"/>
              </a:rPr>
              <a:t>二氢吡啶类</a:t>
            </a:r>
            <a:r>
              <a:rPr lang="en-US" altLang="zh-CN" sz="2000" b="1" dirty="0">
                <a:solidFill>
                  <a:srgbClr val="C00000"/>
                </a:solidFill>
                <a:latin typeface="Microsoft YaHei" panose="020B0503020204020204" pitchFamily="34" charset="-122"/>
                <a:ea typeface="Microsoft YaHei" panose="020B0503020204020204" pitchFamily="34" charset="-122"/>
              </a:rPr>
              <a:t>CCB</a:t>
            </a:r>
            <a:r>
              <a:rPr lang="zh-CN" altLang="en-US" sz="2000" dirty="0">
                <a:solidFill>
                  <a:schemeClr val="tx1"/>
                </a:solidFill>
                <a:latin typeface="Microsoft YaHei" panose="020B0503020204020204" pitchFamily="34" charset="-122"/>
                <a:ea typeface="Microsoft YaHei" panose="020B0503020204020204" pitchFamily="34" charset="-122"/>
              </a:rPr>
              <a:t>作为初始治疗（</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）。不建议应用非二氢吡啶类</a:t>
            </a:r>
            <a:r>
              <a:rPr lang="en-US" altLang="zh-CN" sz="2000" dirty="0">
                <a:solidFill>
                  <a:schemeClr val="tx1"/>
                </a:solidFill>
                <a:latin typeface="Microsoft YaHei" panose="020B0503020204020204" pitchFamily="34" charset="-122"/>
                <a:ea typeface="Microsoft YaHei" panose="020B0503020204020204" pitchFamily="34" charset="-122"/>
              </a:rPr>
              <a:t>CCB</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Ⅲ</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3A968A9-D2B3-6EA7-3CFB-1CFA0D45FEC2}"/>
              </a:ext>
            </a:extLst>
          </p:cNvPr>
          <p:cNvSpPr/>
          <p:nvPr/>
        </p:nvSpPr>
        <p:spPr>
          <a:xfrm>
            <a:off x="714802" y="2007909"/>
            <a:ext cx="10762397" cy="2696066"/>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6" name="矩形 5">
            <a:extLst>
              <a:ext uri="{FF2B5EF4-FFF2-40B4-BE49-F238E27FC236}">
                <a16:creationId xmlns:a16="http://schemas.microsoft.com/office/drawing/2014/main" id="{C19BB56A-A16D-F593-B292-7094FA83A24C}"/>
              </a:ext>
            </a:extLst>
          </p:cNvPr>
          <p:cNvSpPr/>
          <p:nvPr/>
        </p:nvSpPr>
        <p:spPr>
          <a:xfrm>
            <a:off x="481122" y="443513"/>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8</a:t>
            </a:r>
            <a:r>
              <a:rPr lang="zh-CN" altLang="en-US" sz="3200" b="1" dirty="0">
                <a:solidFill>
                  <a:srgbClr val="004582"/>
                </a:solidFill>
                <a:latin typeface="Microsoft YaHei" panose="020B0503020204020204" pitchFamily="34" charset="-122"/>
                <a:ea typeface="Microsoft YaHei" panose="020B0503020204020204" pitchFamily="34" charset="-122"/>
              </a:rPr>
              <a:t> </a:t>
            </a:r>
            <a:r>
              <a:rPr lang="en-US" altLang="zh-CN" sz="3200" b="1" dirty="0">
                <a:solidFill>
                  <a:srgbClr val="004582"/>
                </a:solidFill>
                <a:latin typeface="Microsoft YaHei" panose="020B0503020204020204" pitchFamily="34" charset="-122"/>
                <a:ea typeface="Microsoft YaHei" panose="020B0503020204020204" pitchFamily="34" charset="-122"/>
              </a:rPr>
              <a:t>J   </a:t>
            </a:r>
            <a:r>
              <a:rPr lang="zh-CN" altLang="en-US" sz="3200" b="1" dirty="0">
                <a:solidFill>
                  <a:srgbClr val="004582"/>
                </a:solidFill>
                <a:latin typeface="Microsoft YaHei" panose="020B0503020204020204" pitchFamily="34" charset="-122"/>
                <a:ea typeface="Microsoft YaHei" panose="020B0503020204020204" pitchFamily="34" charset="-122"/>
              </a:rPr>
              <a:t>抗肿瘤治疗与高血压</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CFD9E2D6-FF79-2DD7-C78C-FF5307076351}"/>
              </a:ext>
            </a:extLst>
          </p:cNvPr>
          <p:cNvGrpSpPr/>
          <p:nvPr/>
        </p:nvGrpSpPr>
        <p:grpSpPr>
          <a:xfrm>
            <a:off x="11016343" y="-71078"/>
            <a:ext cx="1360715" cy="911036"/>
            <a:chOff x="10809514" y="26404"/>
            <a:chExt cx="1375882" cy="914400"/>
          </a:xfrm>
        </p:grpSpPr>
        <p:pic>
          <p:nvPicPr>
            <p:cNvPr id="9" name="图形 8" descr="剪贴板">
              <a:extLst>
                <a:ext uri="{FF2B5EF4-FFF2-40B4-BE49-F238E27FC236}">
                  <a16:creationId xmlns:a16="http://schemas.microsoft.com/office/drawing/2014/main" id="{8B23DB17-EA65-E89A-2372-3E54F9CE4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0" name="文本框 9">
              <a:extLst>
                <a:ext uri="{FF2B5EF4-FFF2-40B4-BE49-F238E27FC236}">
                  <a16:creationId xmlns:a16="http://schemas.microsoft.com/office/drawing/2014/main" id="{1D1059D3-A354-1A91-8020-BFB96BD09119}"/>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35741814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8B6E2D1-20CE-B845-A38A-021F86AC87C1}"/>
              </a:ext>
            </a:extLst>
          </p:cNvPr>
          <p:cNvPicPr>
            <a:picLocks noChangeAspect="1"/>
          </p:cNvPicPr>
          <p:nvPr/>
        </p:nvPicPr>
        <p:blipFill>
          <a:blip r:embed="rId2"/>
          <a:stretch>
            <a:fillRect/>
          </a:stretch>
        </p:blipFill>
        <p:spPr>
          <a:xfrm>
            <a:off x="242761" y="1607221"/>
            <a:ext cx="6061437" cy="3836216"/>
          </a:xfrm>
          <a:prstGeom prst="rect">
            <a:avLst/>
          </a:prstGeom>
        </p:spPr>
      </p:pic>
      <p:sp>
        <p:nvSpPr>
          <p:cNvPr id="6" name="矩形 5">
            <a:extLst>
              <a:ext uri="{FF2B5EF4-FFF2-40B4-BE49-F238E27FC236}">
                <a16:creationId xmlns:a16="http://schemas.microsoft.com/office/drawing/2014/main" id="{27299F24-18A8-30F9-E19B-19269D6A92F4}"/>
              </a:ext>
            </a:extLst>
          </p:cNvPr>
          <p:cNvSpPr/>
          <p:nvPr/>
        </p:nvSpPr>
        <p:spPr>
          <a:xfrm>
            <a:off x="866482" y="294907"/>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肿瘤治疗期间高血压的管理</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grpSp>
        <p:nvGrpSpPr>
          <p:cNvPr id="21" name="组合 20">
            <a:extLst>
              <a:ext uri="{FF2B5EF4-FFF2-40B4-BE49-F238E27FC236}">
                <a16:creationId xmlns:a16="http://schemas.microsoft.com/office/drawing/2014/main" id="{26DDD66E-1DDC-6FDC-33AD-AA2590DB705B}"/>
              </a:ext>
            </a:extLst>
          </p:cNvPr>
          <p:cNvGrpSpPr/>
          <p:nvPr/>
        </p:nvGrpSpPr>
        <p:grpSpPr>
          <a:xfrm>
            <a:off x="6410227" y="1510894"/>
            <a:ext cx="5524107" cy="4705068"/>
            <a:chOff x="6796727" y="1510894"/>
            <a:chExt cx="5137607" cy="4705068"/>
          </a:xfrm>
        </p:grpSpPr>
        <p:grpSp>
          <p:nvGrpSpPr>
            <p:cNvPr id="12" name="组合 11">
              <a:extLst>
                <a:ext uri="{FF2B5EF4-FFF2-40B4-BE49-F238E27FC236}">
                  <a16:creationId xmlns:a16="http://schemas.microsoft.com/office/drawing/2014/main" id="{3D47A185-FE99-DE18-D779-2FB8E1020868}"/>
                </a:ext>
              </a:extLst>
            </p:cNvPr>
            <p:cNvGrpSpPr/>
            <p:nvPr/>
          </p:nvGrpSpPr>
          <p:grpSpPr>
            <a:xfrm>
              <a:off x="6796727" y="1510894"/>
              <a:ext cx="5137607" cy="4705068"/>
              <a:chOff x="1223284" y="3494265"/>
              <a:chExt cx="10302406" cy="3000396"/>
            </a:xfrm>
          </p:grpSpPr>
          <p:sp>
            <p:nvSpPr>
              <p:cNvPr id="8" name="AutoShape 7">
                <a:extLst>
                  <a:ext uri="{FF2B5EF4-FFF2-40B4-BE49-F238E27FC236}">
                    <a16:creationId xmlns:a16="http://schemas.microsoft.com/office/drawing/2014/main" id="{CF1A3AE3-6F04-FB33-6924-940BE1DB995A}"/>
                  </a:ext>
                </a:extLst>
              </p:cNvPr>
              <p:cNvSpPr>
                <a:spLocks noChangeArrowheads="1"/>
              </p:cNvSpPr>
              <p:nvPr/>
            </p:nvSpPr>
            <p:spPr bwMode="gray">
              <a:xfrm>
                <a:off x="1223284" y="3494265"/>
                <a:ext cx="10302406" cy="3000396"/>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9" name="矩形: 圆角 8">
                <a:extLst>
                  <a:ext uri="{FF2B5EF4-FFF2-40B4-BE49-F238E27FC236}">
                    <a16:creationId xmlns:a16="http://schemas.microsoft.com/office/drawing/2014/main" id="{177AE794-8C92-EC2C-A738-0F5D125FD5A0}"/>
                  </a:ext>
                </a:extLst>
              </p:cNvPr>
              <p:cNvSpPr/>
              <p:nvPr/>
            </p:nvSpPr>
            <p:spPr>
              <a:xfrm>
                <a:off x="1489314" y="3555692"/>
                <a:ext cx="726705" cy="580871"/>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D498F197-0DF2-6346-45BA-7DADD1E80E67}"/>
                  </a:ext>
                </a:extLst>
              </p:cNvPr>
              <p:cNvSpPr txBox="1"/>
              <p:nvPr/>
            </p:nvSpPr>
            <p:spPr>
              <a:xfrm>
                <a:off x="1487456" y="3542660"/>
                <a:ext cx="728562" cy="608429"/>
              </a:xfrm>
              <a:prstGeom prst="rect">
                <a:avLst/>
              </a:prstGeom>
              <a:noFill/>
            </p:spPr>
            <p:txBody>
              <a:bodyPr wrap="square" rtlCol="0">
                <a:spAutoFit/>
              </a:bodyPr>
              <a:lstStyle/>
              <a:p>
                <a:pPr algn="ctr" eaLnBrk="0" fontAlgn="base" hangingPunct="0">
                  <a:spcBef>
                    <a:spcPct val="0"/>
                  </a:spcBef>
                  <a:spcAft>
                    <a:spcPct val="0"/>
                  </a:spcAft>
                  <a:defRPr/>
                </a:pPr>
                <a:r>
                  <a:rPr lang="zh-CN" altLang="en-US" sz="1400" b="1" dirty="0">
                    <a:solidFill>
                      <a:srgbClr val="002060"/>
                    </a:solidFill>
                    <a:latin typeface="微软雅黑" panose="020B0503020204020204" pitchFamily="34" charset="-122"/>
                    <a:ea typeface="微软雅黑" panose="020B0503020204020204" pitchFamily="34" charset="-122"/>
                  </a:rPr>
                  <a:t>诊断</a:t>
                </a:r>
                <a:endParaRPr lang="en-US" altLang="zh-CN" sz="1400" b="1" dirty="0">
                  <a:solidFill>
                    <a:srgbClr val="002060"/>
                  </a:solidFill>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defRPr/>
                </a:pPr>
                <a:r>
                  <a:rPr lang="zh-CN" altLang="en-US" sz="1400" b="1" dirty="0">
                    <a:solidFill>
                      <a:srgbClr val="002060"/>
                    </a:solidFill>
                    <a:latin typeface="微软雅黑" panose="020B0503020204020204" pitchFamily="34" charset="-122"/>
                    <a:ea typeface="微软雅黑" panose="020B0503020204020204" pitchFamily="34" charset="-122"/>
                  </a:rPr>
                  <a:t>标准</a:t>
                </a:r>
              </a:p>
            </p:txBody>
          </p:sp>
          <p:sp>
            <p:nvSpPr>
              <p:cNvPr id="11" name="文本框 10">
                <a:extLst>
                  <a:ext uri="{FF2B5EF4-FFF2-40B4-BE49-F238E27FC236}">
                    <a16:creationId xmlns:a16="http://schemas.microsoft.com/office/drawing/2014/main" id="{B9E908C1-193F-B005-E8EA-E1D601715866}"/>
                  </a:ext>
                </a:extLst>
              </p:cNvPr>
              <p:cNvSpPr txBox="1"/>
              <p:nvPr/>
            </p:nvSpPr>
            <p:spPr>
              <a:xfrm>
                <a:off x="2329234" y="3555692"/>
                <a:ext cx="8680890" cy="580870"/>
              </a:xfrm>
              <a:prstGeom prst="rect">
                <a:avLst/>
              </a:prstGeom>
              <a:noFill/>
              <a:ln w="12700">
                <a:solidFill>
                  <a:srgbClr val="0070C0"/>
                </a:solidFill>
                <a:prstDash val="sysDot"/>
              </a:ln>
            </p:spPr>
            <p:txBody>
              <a:bodyPr wrap="square" rtlCol="0">
                <a:spAutoFit/>
              </a:bodyPr>
              <a:lstStyle/>
              <a:p>
                <a:pPr>
                  <a:lnSpc>
                    <a:spcPts val="2200"/>
                  </a:lnSpc>
                </a:pPr>
                <a:r>
                  <a:rPr lang="zh-CN" altLang="en-US" sz="1400" b="1" dirty="0">
                    <a:solidFill>
                      <a:srgbClr val="C00000"/>
                    </a:solidFill>
                    <a:latin typeface="微软雅黑" panose="020B0503020204020204" pitchFamily="34" charset="-122"/>
                    <a:ea typeface="微软雅黑" panose="020B0503020204020204" pitchFamily="34" charset="-122"/>
                  </a:rPr>
                  <a:t>与目前成人高血压诊断标准相同</a:t>
                </a:r>
                <a:r>
                  <a:rPr lang="zh-CN" altLang="en-US" sz="1400" dirty="0">
                    <a:latin typeface="微软雅黑" panose="020B0503020204020204" pitchFamily="34" charset="-122"/>
                    <a:ea typeface="微软雅黑" panose="020B0503020204020204" pitchFamily="34" charset="-122"/>
                  </a:rPr>
                  <a:t>。接受抗肿瘤药物治疗的患者</a:t>
                </a:r>
                <a:r>
                  <a:rPr lang="en-US" altLang="zh-CN" sz="1400" b="1" dirty="0">
                    <a:solidFill>
                      <a:srgbClr val="C00000"/>
                    </a:solidFill>
                    <a:latin typeface="微软雅黑" panose="020B0503020204020204" pitchFamily="34" charset="-122"/>
                    <a:ea typeface="微软雅黑" panose="020B0503020204020204" pitchFamily="34" charset="-122"/>
                  </a:rPr>
                  <a:t>DBP</a:t>
                </a:r>
                <a:r>
                  <a:rPr lang="zh-CN" altLang="en-US" sz="1400" b="1" dirty="0">
                    <a:solidFill>
                      <a:srgbClr val="C00000"/>
                    </a:solidFill>
                    <a:latin typeface="微软雅黑" panose="020B0503020204020204" pitchFamily="34" charset="-122"/>
                    <a:ea typeface="微软雅黑" panose="020B0503020204020204" pitchFamily="34" charset="-122"/>
                  </a:rPr>
                  <a:t>比基线升高</a:t>
                </a:r>
                <a:r>
                  <a:rPr lang="en-US" altLang="zh-CN" sz="1400" b="1" dirty="0">
                    <a:solidFill>
                      <a:srgbClr val="C00000"/>
                    </a:solidFill>
                    <a:latin typeface="微软雅黑" panose="020B0503020204020204" pitchFamily="34" charset="-122"/>
                    <a:ea typeface="微软雅黑" panose="020B0503020204020204" pitchFamily="34" charset="-122"/>
                  </a:rPr>
                  <a:t>20mmHg</a:t>
                </a:r>
                <a:r>
                  <a:rPr lang="zh-CN" altLang="en-US" sz="1400" dirty="0">
                    <a:latin typeface="微软雅黑" panose="020B0503020204020204" pitchFamily="34" charset="-122"/>
                    <a:ea typeface="微软雅黑" panose="020B0503020204020204" pitchFamily="34" charset="-122"/>
                  </a:rPr>
                  <a:t>但血压仍</a:t>
                </a:r>
                <a:r>
                  <a:rPr lang="en-US" altLang="zh-CN" sz="1400" dirty="0">
                    <a:latin typeface="微软雅黑" panose="020B0503020204020204" pitchFamily="34" charset="-122"/>
                    <a:ea typeface="微软雅黑" panose="020B0503020204020204" pitchFamily="34" charset="-122"/>
                  </a:rPr>
                  <a:t>&lt;140/90mmHg</a:t>
                </a:r>
                <a:r>
                  <a:rPr lang="zh-CN" altLang="en-US" sz="1400" dirty="0">
                    <a:latin typeface="微软雅黑" panose="020B0503020204020204" pitchFamily="34" charset="-122"/>
                    <a:ea typeface="微软雅黑" panose="020B0503020204020204" pitchFamily="34" charset="-122"/>
                  </a:rPr>
                  <a:t>也是高血压诊断标准之一。</a:t>
                </a:r>
              </a:p>
            </p:txBody>
          </p:sp>
        </p:grpSp>
        <p:sp>
          <p:nvSpPr>
            <p:cNvPr id="14" name="文本框 13">
              <a:extLst>
                <a:ext uri="{FF2B5EF4-FFF2-40B4-BE49-F238E27FC236}">
                  <a16:creationId xmlns:a16="http://schemas.microsoft.com/office/drawing/2014/main" id="{09342DD1-3574-2138-2763-443B5749277B}"/>
                </a:ext>
              </a:extLst>
            </p:cNvPr>
            <p:cNvSpPr txBox="1"/>
            <p:nvPr/>
          </p:nvSpPr>
          <p:spPr>
            <a:xfrm>
              <a:off x="7360249" y="2701407"/>
              <a:ext cx="4328988" cy="628762"/>
            </a:xfrm>
            <a:prstGeom prst="rect">
              <a:avLst/>
            </a:prstGeom>
            <a:noFill/>
            <a:ln w="12700">
              <a:solidFill>
                <a:srgbClr val="0070C0"/>
              </a:solidFill>
              <a:prstDash val="sysDot"/>
            </a:ln>
          </p:spPr>
          <p:txBody>
            <a:bodyPr wrap="square" rtlCol="0">
              <a:spAutoFit/>
            </a:bodyPr>
            <a:lstStyle/>
            <a:p>
              <a:pPr>
                <a:lnSpc>
                  <a:spcPts val="2200"/>
                </a:lnSpc>
              </a:pPr>
              <a:r>
                <a:rPr lang="zh-CN" altLang="en-US" sz="1400" dirty="0">
                  <a:latin typeface="微软雅黑" panose="020B0503020204020204" pitchFamily="34" charset="-122"/>
                  <a:ea typeface="微软雅黑" panose="020B0503020204020204" pitchFamily="34" charset="-122"/>
                </a:rPr>
                <a:t>无论采用何种抗癌疗法，都建议</a:t>
              </a:r>
              <a:r>
                <a:rPr lang="zh-CN" altLang="en-US" sz="1400" b="1" dirty="0">
                  <a:solidFill>
                    <a:srgbClr val="C00000"/>
                  </a:solidFill>
                  <a:latin typeface="微软雅黑" panose="020B0503020204020204" pitchFamily="34" charset="-122"/>
                  <a:ea typeface="微软雅黑" panose="020B0503020204020204" pitchFamily="34" charset="-122"/>
                </a:rPr>
                <a:t>改变生活方式</a:t>
              </a:r>
              <a:r>
                <a:rPr lang="zh-CN" altLang="en-US" sz="1400" dirty="0">
                  <a:latin typeface="微软雅黑" panose="020B0503020204020204" pitchFamily="34" charset="-122"/>
                  <a:ea typeface="微软雅黑" panose="020B0503020204020204" pitchFamily="34" charset="-122"/>
                </a:rPr>
                <a:t>和在不影响进食的情况下适当减少钠摄入量。</a:t>
              </a:r>
            </a:p>
          </p:txBody>
        </p:sp>
        <p:sp>
          <p:nvSpPr>
            <p:cNvPr id="16" name="矩形: 圆角 15">
              <a:extLst>
                <a:ext uri="{FF2B5EF4-FFF2-40B4-BE49-F238E27FC236}">
                  <a16:creationId xmlns:a16="http://schemas.microsoft.com/office/drawing/2014/main" id="{6E432D27-6A3B-804B-32BC-B90DEA362D00}"/>
                </a:ext>
              </a:extLst>
            </p:cNvPr>
            <p:cNvSpPr/>
            <p:nvPr/>
          </p:nvSpPr>
          <p:spPr>
            <a:xfrm>
              <a:off x="6928466" y="2714303"/>
              <a:ext cx="375520" cy="3318358"/>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3A60E4B7-076D-A49E-3AEA-ADB5063736D3}"/>
                </a:ext>
              </a:extLst>
            </p:cNvPr>
            <p:cNvSpPr txBox="1"/>
            <p:nvPr/>
          </p:nvSpPr>
          <p:spPr>
            <a:xfrm>
              <a:off x="6956233" y="3619481"/>
              <a:ext cx="330654" cy="954107"/>
            </a:xfrm>
            <a:prstGeom prst="rect">
              <a:avLst/>
            </a:prstGeom>
            <a:noFill/>
          </p:spPr>
          <p:txBody>
            <a:bodyPr wrap="square" rtlCol="0">
              <a:spAutoFit/>
            </a:bodyPr>
            <a:lstStyle/>
            <a:p>
              <a:pPr algn="ctr" eaLnBrk="0" fontAlgn="base" hangingPunct="0">
                <a:spcBef>
                  <a:spcPct val="0"/>
                </a:spcBef>
                <a:spcAft>
                  <a:spcPct val="0"/>
                </a:spcAft>
                <a:defRPr/>
              </a:pPr>
              <a:r>
                <a:rPr lang="zh-CN" altLang="en-US" sz="1400" b="1" dirty="0">
                  <a:solidFill>
                    <a:srgbClr val="002060"/>
                  </a:solidFill>
                  <a:latin typeface="微软雅黑" panose="020B0503020204020204" pitchFamily="34" charset="-122"/>
                  <a:ea typeface="微软雅黑" panose="020B0503020204020204" pitchFamily="34" charset="-122"/>
                </a:rPr>
                <a:t>降压治疗</a:t>
              </a:r>
            </a:p>
          </p:txBody>
        </p:sp>
        <p:sp>
          <p:nvSpPr>
            <p:cNvPr id="18" name="文本框 17">
              <a:extLst>
                <a:ext uri="{FF2B5EF4-FFF2-40B4-BE49-F238E27FC236}">
                  <a16:creationId xmlns:a16="http://schemas.microsoft.com/office/drawing/2014/main" id="{80FF504A-97F9-1805-0FE8-BFD2DC976293}"/>
                </a:ext>
              </a:extLst>
            </p:cNvPr>
            <p:cNvSpPr txBox="1"/>
            <p:nvPr/>
          </p:nvSpPr>
          <p:spPr>
            <a:xfrm>
              <a:off x="7372254" y="3429000"/>
              <a:ext cx="4304977" cy="2603661"/>
            </a:xfrm>
            <a:prstGeom prst="rect">
              <a:avLst/>
            </a:prstGeom>
            <a:noFill/>
            <a:ln w="12700">
              <a:solidFill>
                <a:srgbClr val="0070C0"/>
              </a:solidFill>
              <a:prstDash val="sysDot"/>
            </a:ln>
          </p:spPr>
          <p:txBody>
            <a:bodyPr wrap="square" rtlCol="0">
              <a:spAutoFit/>
            </a:bodyPr>
            <a:lstStyle/>
            <a:p>
              <a:pPr marL="285750" indent="-285750">
                <a:lnSpc>
                  <a:spcPts val="2200"/>
                </a:lnSpc>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推荐</a:t>
              </a:r>
              <a:r>
                <a:rPr lang="en-US" altLang="zh-CN" sz="1400" b="1" dirty="0">
                  <a:solidFill>
                    <a:srgbClr val="C00000"/>
                  </a:solidFill>
                  <a:latin typeface="微软雅黑" panose="020B0503020204020204" pitchFamily="34" charset="-122"/>
                  <a:ea typeface="微软雅黑" panose="020B0503020204020204" pitchFamily="34" charset="-122"/>
                </a:rPr>
                <a:t>ACEI</a:t>
              </a:r>
              <a:r>
                <a:rPr lang="zh-CN" altLang="en-US" sz="1400" b="1" dirty="0">
                  <a:solidFill>
                    <a:srgbClr val="C00000"/>
                  </a:solidFill>
                  <a:latin typeface="微软雅黑" panose="020B0503020204020204" pitchFamily="34" charset="-122"/>
                  <a:ea typeface="微软雅黑" panose="020B0503020204020204" pitchFamily="34" charset="-122"/>
                </a:rPr>
                <a:t>或</a:t>
              </a:r>
              <a:r>
                <a:rPr lang="en-US" altLang="zh-CN" sz="1400" b="1" dirty="0">
                  <a:solidFill>
                    <a:srgbClr val="C00000"/>
                  </a:solidFill>
                  <a:latin typeface="微软雅黑" panose="020B0503020204020204" pitchFamily="34" charset="-122"/>
                  <a:ea typeface="微软雅黑" panose="020B0503020204020204" pitchFamily="34" charset="-122"/>
                </a:rPr>
                <a:t>ARB</a:t>
              </a:r>
              <a:r>
                <a:rPr lang="zh-CN" altLang="en-US" sz="1400" b="1" dirty="0">
                  <a:solidFill>
                    <a:srgbClr val="C00000"/>
                  </a:solidFill>
                  <a:latin typeface="微软雅黑" panose="020B0503020204020204" pitchFamily="34" charset="-122"/>
                  <a:ea typeface="微软雅黑" panose="020B0503020204020204" pitchFamily="34" charset="-122"/>
                </a:rPr>
                <a:t>及二氢吡啶类</a:t>
              </a:r>
              <a:r>
                <a:rPr lang="en-US" altLang="zh-CN" sz="1400" b="1" dirty="0">
                  <a:solidFill>
                    <a:srgbClr val="C00000"/>
                  </a:solidFill>
                  <a:latin typeface="微软雅黑" panose="020B0503020204020204" pitchFamily="34" charset="-122"/>
                  <a:ea typeface="微软雅黑" panose="020B0503020204020204" pitchFamily="34" charset="-122"/>
                </a:rPr>
                <a:t>CCB</a:t>
              </a:r>
              <a:r>
                <a:rPr lang="zh-CN" altLang="en-US" sz="1400" b="1" dirty="0">
                  <a:solidFill>
                    <a:srgbClr val="C00000"/>
                  </a:solidFill>
                  <a:latin typeface="微软雅黑" panose="020B0503020204020204" pitchFamily="34" charset="-122"/>
                  <a:ea typeface="微软雅黑" panose="020B0503020204020204" pitchFamily="34" charset="-122"/>
                </a:rPr>
                <a:t>作为一线治疗。</a:t>
              </a:r>
            </a:p>
            <a:p>
              <a:pPr marL="285750" indent="-285750">
                <a:lnSpc>
                  <a:spcPts val="22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当血压≥</a:t>
              </a:r>
              <a:r>
                <a:rPr lang="en-US" altLang="zh-CN" sz="1400" dirty="0">
                  <a:latin typeface="微软雅黑" panose="020B0503020204020204" pitchFamily="34" charset="-122"/>
                  <a:ea typeface="微软雅黑" panose="020B0503020204020204" pitchFamily="34" charset="-122"/>
                </a:rPr>
                <a:t>160/100mmHg</a:t>
              </a:r>
              <a:r>
                <a:rPr lang="zh-CN" altLang="en-US" sz="1400" dirty="0">
                  <a:latin typeface="微软雅黑" panose="020B0503020204020204" pitchFamily="34" charset="-122"/>
                  <a:ea typeface="微软雅黑" panose="020B0503020204020204" pitchFamily="34" charset="-122"/>
                </a:rPr>
                <a:t>时，建议</a:t>
              </a:r>
              <a:r>
                <a:rPr lang="en-US" altLang="zh-CN" sz="1400" dirty="0">
                  <a:latin typeface="微软雅黑" panose="020B0503020204020204" pitchFamily="34" charset="-122"/>
                  <a:ea typeface="微软雅黑" panose="020B0503020204020204" pitchFamily="34" charset="-122"/>
                </a:rPr>
                <a:t>ACEI</a:t>
              </a:r>
              <a:r>
                <a:rPr lang="zh-CN" altLang="en-US" sz="1400" dirty="0">
                  <a:latin typeface="微软雅黑" panose="020B0503020204020204" pitchFamily="34" charset="-122"/>
                  <a:ea typeface="微软雅黑" panose="020B0503020204020204" pitchFamily="34" charset="-122"/>
                </a:rPr>
                <a:t>或</a:t>
              </a:r>
              <a:r>
                <a:rPr lang="en-US" altLang="zh-CN" sz="1400" dirty="0">
                  <a:latin typeface="微软雅黑" panose="020B0503020204020204" pitchFamily="34" charset="-122"/>
                  <a:ea typeface="微软雅黑" panose="020B0503020204020204" pitchFamily="34" charset="-122"/>
                </a:rPr>
                <a:t>ARB</a:t>
              </a:r>
              <a:r>
                <a:rPr lang="zh-CN" altLang="en-US" sz="1400" dirty="0">
                  <a:latin typeface="微软雅黑" panose="020B0503020204020204" pitchFamily="34" charset="-122"/>
                  <a:ea typeface="微软雅黑" panose="020B0503020204020204" pitchFamily="34" charset="-122"/>
                </a:rPr>
                <a:t>与二氢吡啶类</a:t>
              </a:r>
              <a:r>
                <a:rPr lang="en-US" altLang="zh-CN" sz="1400" dirty="0">
                  <a:latin typeface="微软雅黑" panose="020B0503020204020204" pitchFamily="34" charset="-122"/>
                  <a:ea typeface="微软雅黑" panose="020B0503020204020204" pitchFamily="34" charset="-122"/>
                </a:rPr>
                <a:t>CCB</a:t>
              </a:r>
              <a:r>
                <a:rPr lang="zh-CN" altLang="en-US" sz="1400" b="1" dirty="0">
                  <a:solidFill>
                    <a:srgbClr val="C00000"/>
                  </a:solidFill>
                  <a:latin typeface="微软雅黑" panose="020B0503020204020204" pitchFamily="34" charset="-122"/>
                  <a:ea typeface="微软雅黑" panose="020B0503020204020204" pitchFamily="34" charset="-122"/>
                </a:rPr>
                <a:t>联合治疗</a:t>
              </a:r>
              <a:r>
                <a:rPr lang="zh-CN" altLang="en-US" sz="1400" dirty="0">
                  <a:latin typeface="微软雅黑" panose="020B0503020204020204" pitchFamily="34" charset="-122"/>
                  <a:ea typeface="微软雅黑" panose="020B0503020204020204" pitchFamily="34" charset="-122"/>
                </a:rPr>
                <a:t>。</a:t>
              </a:r>
            </a:p>
            <a:p>
              <a:pPr marL="285750" indent="-285750">
                <a:lnSpc>
                  <a:spcPts val="22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应用</a:t>
              </a:r>
              <a:r>
                <a:rPr lang="zh-CN" altLang="en-US" sz="1400" b="1" dirty="0">
                  <a:solidFill>
                    <a:srgbClr val="C00000"/>
                  </a:solidFill>
                  <a:latin typeface="微软雅黑" panose="020B0503020204020204" pitchFamily="34" charset="-122"/>
                  <a:ea typeface="微软雅黑" panose="020B0503020204020204" pitchFamily="34" charset="-122"/>
                </a:rPr>
                <a:t>利尿剂</a:t>
              </a:r>
              <a:r>
                <a:rPr lang="zh-CN" altLang="en-US" sz="1400" dirty="0">
                  <a:latin typeface="微软雅黑" panose="020B0503020204020204" pitchFamily="34" charset="-122"/>
                  <a:ea typeface="微软雅黑" panose="020B0503020204020204" pitchFamily="34" charset="-122"/>
                </a:rPr>
                <a:t>时需警惕因化疗引起的恶心和呕吐或脱水导致急性肾损伤。</a:t>
              </a:r>
            </a:p>
            <a:p>
              <a:pPr marL="285750" indent="-285750">
                <a:lnSpc>
                  <a:spcPts val="2200"/>
                </a:lnSpc>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顽固性高血压</a:t>
              </a:r>
              <a:r>
                <a:rPr lang="zh-CN" altLang="en-US" sz="1400" dirty="0">
                  <a:latin typeface="微软雅黑" panose="020B0503020204020204" pitchFamily="34" charset="-122"/>
                  <a:ea typeface="微软雅黑" panose="020B0503020204020204" pitchFamily="34" charset="-122"/>
                </a:rPr>
                <a:t>可应用螺内酯、口服或硝酸酯皮贴。</a:t>
              </a:r>
            </a:p>
            <a:p>
              <a:pPr marL="285750" indent="-285750">
                <a:lnSpc>
                  <a:spcPts val="22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有高交感神经张力、压力和</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或疼痛的肿瘤患者，推荐应用</a:t>
              </a:r>
              <a:r>
                <a:rPr lang="en-US" altLang="zh-CN" sz="1400" b="1" dirty="0">
                  <a:solidFill>
                    <a:srgbClr val="C00000"/>
                  </a:solidFill>
                  <a:latin typeface="微软雅黑" panose="020B0503020204020204" pitchFamily="34" charset="-122"/>
                  <a:ea typeface="微软雅黑" panose="020B0503020204020204" pitchFamily="34" charset="-122"/>
                </a:rPr>
                <a:t>β</a:t>
              </a:r>
              <a:r>
                <a:rPr lang="zh-CN" altLang="en-US" sz="1400" b="1" dirty="0">
                  <a:solidFill>
                    <a:srgbClr val="C00000"/>
                  </a:solidFill>
                  <a:latin typeface="微软雅黑" panose="020B0503020204020204" pitchFamily="34" charset="-122"/>
                  <a:ea typeface="微软雅黑" panose="020B0503020204020204" pitchFamily="34" charset="-122"/>
                </a:rPr>
                <a:t>受体阻滞剂</a:t>
              </a:r>
              <a:r>
                <a:rPr lang="zh-CN" altLang="en-US" sz="1400" dirty="0">
                  <a:latin typeface="微软雅黑" panose="020B0503020204020204" pitchFamily="34" charset="-122"/>
                  <a:ea typeface="微软雅黑" panose="020B0503020204020204" pitchFamily="34" charset="-122"/>
                </a:rPr>
                <a:t>。</a:t>
              </a:r>
            </a:p>
            <a:p>
              <a:pPr marL="285750" indent="-285750">
                <a:lnSpc>
                  <a:spcPts val="22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对于存在液体潴留的患者，推荐应用</a:t>
              </a:r>
              <a:r>
                <a:rPr lang="zh-CN" altLang="en-US" sz="1400" b="1" dirty="0">
                  <a:solidFill>
                    <a:srgbClr val="C00000"/>
                  </a:solidFill>
                  <a:latin typeface="微软雅黑" panose="020B0503020204020204" pitchFamily="34" charset="-122"/>
                  <a:ea typeface="微软雅黑" panose="020B0503020204020204" pitchFamily="34" charset="-122"/>
                </a:rPr>
                <a:t>利尿剂</a:t>
              </a:r>
              <a:r>
                <a:rPr lang="zh-CN" altLang="en-US" sz="1400" dirty="0">
                  <a:latin typeface="微软雅黑" panose="020B0503020204020204" pitchFamily="34" charset="-122"/>
                  <a:ea typeface="微软雅黑" panose="020B0503020204020204" pitchFamily="34" charset="-122"/>
                </a:rPr>
                <a:t>。</a:t>
              </a:r>
            </a:p>
          </p:txBody>
        </p:sp>
      </p:grpSp>
      <p:sp>
        <p:nvSpPr>
          <p:cNvPr id="19" name="内容占位符 2">
            <a:extLst>
              <a:ext uri="{FF2B5EF4-FFF2-40B4-BE49-F238E27FC236}">
                <a16:creationId xmlns:a16="http://schemas.microsoft.com/office/drawing/2014/main" id="{13D41C93-9788-DAE9-0196-4A2F1D46D9F2}"/>
              </a:ext>
            </a:extLst>
          </p:cNvPr>
          <p:cNvSpPr txBox="1">
            <a:spLocks/>
          </p:cNvSpPr>
          <p:nvPr/>
        </p:nvSpPr>
        <p:spPr>
          <a:xfrm>
            <a:off x="678431" y="5546673"/>
            <a:ext cx="5625767" cy="399875"/>
          </a:xfrm>
          <a:prstGeom prst="rect">
            <a:avLst/>
          </a:prstGeom>
          <a:ln w="12700">
            <a:noFill/>
            <a:prstDash val="sysDo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zh-CN" altLang="en-US" sz="1600" dirty="0">
                <a:latin typeface="Microsoft YaHei" panose="020B0503020204020204" pitchFamily="34" charset="-122"/>
                <a:ea typeface="Microsoft YaHei" panose="020B0503020204020204" pitchFamily="34" charset="-122"/>
              </a:rPr>
              <a:t>肿瘤治疗期间高血压管理流程</a:t>
            </a:r>
          </a:p>
        </p:txBody>
      </p:sp>
      <p:grpSp>
        <p:nvGrpSpPr>
          <p:cNvPr id="22" name="组合 21">
            <a:extLst>
              <a:ext uri="{FF2B5EF4-FFF2-40B4-BE49-F238E27FC236}">
                <a16:creationId xmlns:a16="http://schemas.microsoft.com/office/drawing/2014/main" id="{3015BEBE-DC65-71EE-1735-42BA798A041C}"/>
              </a:ext>
            </a:extLst>
          </p:cNvPr>
          <p:cNvGrpSpPr/>
          <p:nvPr/>
        </p:nvGrpSpPr>
        <p:grpSpPr>
          <a:xfrm>
            <a:off x="11016343" y="-71078"/>
            <a:ext cx="1360715" cy="911036"/>
            <a:chOff x="10809514" y="26404"/>
            <a:chExt cx="1375882" cy="914400"/>
          </a:xfrm>
        </p:grpSpPr>
        <p:pic>
          <p:nvPicPr>
            <p:cNvPr id="23" name="图形 22" descr="剪贴板">
              <a:extLst>
                <a:ext uri="{FF2B5EF4-FFF2-40B4-BE49-F238E27FC236}">
                  <a16:creationId xmlns:a16="http://schemas.microsoft.com/office/drawing/2014/main" id="{720AFA9D-0148-AD45-2523-2BA875DE1C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24" name="文本框 23">
              <a:extLst>
                <a:ext uri="{FF2B5EF4-FFF2-40B4-BE49-F238E27FC236}">
                  <a16:creationId xmlns:a16="http://schemas.microsoft.com/office/drawing/2014/main" id="{FAC0158B-AEE8-89D3-D271-DD4673C881D9}"/>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9828774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6F1D9C3-D112-A861-34E9-4131E9C08658}"/>
              </a:ext>
            </a:extLst>
          </p:cNvPr>
          <p:cNvSpPr/>
          <p:nvPr/>
        </p:nvSpPr>
        <p:spPr>
          <a:xfrm>
            <a:off x="1068642" y="2194566"/>
            <a:ext cx="10217871" cy="188461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高血压患者</a:t>
            </a:r>
            <a:r>
              <a:rPr lang="zh-CN" altLang="en-US" sz="2000" b="1" dirty="0">
                <a:solidFill>
                  <a:srgbClr val="C00000"/>
                </a:solidFill>
                <a:latin typeface="Microsoft YaHei" panose="020B0503020204020204" pitchFamily="34" charset="-122"/>
                <a:ea typeface="Microsoft YaHei" panose="020B0503020204020204" pitchFamily="34" charset="-122"/>
              </a:rPr>
              <a:t>如果有长期吸烟史或慢性咳嗽</a:t>
            </a:r>
            <a:r>
              <a:rPr lang="zh-CN" altLang="en-US" sz="2000" dirty="0">
                <a:solidFill>
                  <a:schemeClr val="tx1"/>
                </a:solidFill>
                <a:latin typeface="Microsoft YaHei" panose="020B0503020204020204" pitchFamily="34" charset="-122"/>
                <a:ea typeface="Microsoft YaHei" panose="020B0503020204020204" pitchFamily="34" charset="-122"/>
              </a:rPr>
              <a:t>、</a:t>
            </a:r>
            <a:r>
              <a:rPr lang="zh-CN" altLang="en-US" sz="2000" b="1" dirty="0">
                <a:solidFill>
                  <a:srgbClr val="C00000"/>
                </a:solidFill>
                <a:latin typeface="Microsoft YaHei" panose="020B0503020204020204" pitchFamily="34" charset="-122"/>
                <a:ea typeface="Microsoft YaHei" panose="020B0503020204020204" pitchFamily="34" charset="-122"/>
              </a:rPr>
              <a:t>咳痰及活动后气短等</a:t>
            </a:r>
            <a:r>
              <a:rPr lang="zh-CN" altLang="en-US" sz="2000" dirty="0">
                <a:solidFill>
                  <a:schemeClr val="tx1"/>
                </a:solidFill>
                <a:latin typeface="Microsoft YaHei" panose="020B0503020204020204" pitchFamily="34" charset="-122"/>
                <a:ea typeface="Microsoft YaHei" panose="020B0503020204020204" pitchFamily="34" charset="-122"/>
              </a:rPr>
              <a:t>症状，应推荐肺功能检查以尽早发现和诊断</a:t>
            </a:r>
            <a:r>
              <a:rPr lang="en-US" altLang="zh-CN" sz="2000" dirty="0">
                <a:solidFill>
                  <a:schemeClr val="tx1"/>
                </a:solidFill>
                <a:latin typeface="Microsoft YaHei" panose="020B0503020204020204" pitchFamily="34" charset="-122"/>
                <a:ea typeface="Microsoft YaHei" panose="020B0503020204020204" pitchFamily="34" charset="-122"/>
              </a:rPr>
              <a:t>COPD</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高血压合并</a:t>
            </a:r>
            <a:r>
              <a:rPr lang="en-US" altLang="zh-CN" sz="2000" dirty="0">
                <a:solidFill>
                  <a:schemeClr val="tx1"/>
                </a:solidFill>
                <a:latin typeface="Microsoft YaHei" panose="020B0503020204020204" pitchFamily="34" charset="-122"/>
                <a:ea typeface="Microsoft YaHei" panose="020B0503020204020204" pitchFamily="34" charset="-122"/>
              </a:rPr>
              <a:t>COPD</a:t>
            </a:r>
            <a:r>
              <a:rPr lang="zh-CN" altLang="en-US" sz="2000" dirty="0">
                <a:solidFill>
                  <a:schemeClr val="tx1"/>
                </a:solidFill>
                <a:latin typeface="Microsoft YaHei" panose="020B0503020204020204" pitchFamily="34" charset="-122"/>
                <a:ea typeface="Microsoft YaHei" panose="020B0503020204020204" pitchFamily="34" charset="-122"/>
              </a:rPr>
              <a:t>时，</a:t>
            </a:r>
            <a:r>
              <a:rPr lang="zh-CN" altLang="en-US" sz="2000" b="1" dirty="0">
                <a:solidFill>
                  <a:srgbClr val="C00000"/>
                </a:solidFill>
                <a:latin typeface="Microsoft YaHei" panose="020B0503020204020204" pitchFamily="34" charset="-122"/>
                <a:ea typeface="Microsoft YaHei" panose="020B0503020204020204" pitchFamily="34" charset="-122"/>
              </a:rPr>
              <a:t>两者的治疗均无需调整</a:t>
            </a:r>
            <a:r>
              <a:rPr lang="zh-CN" altLang="en-US" sz="2000" dirty="0">
                <a:solidFill>
                  <a:schemeClr val="tx1"/>
                </a:solidFill>
                <a:latin typeface="Microsoft YaHei" panose="020B0503020204020204" pitchFamily="34" charset="-122"/>
                <a:ea typeface="Microsoft YaHei" panose="020B0503020204020204" pitchFamily="34" charset="-122"/>
              </a:rPr>
              <a:t>；如果病情需要，可以使用选择性</a:t>
            </a:r>
            <a:r>
              <a:rPr lang="en-US" altLang="zh-CN" sz="2000" dirty="0">
                <a:solidFill>
                  <a:schemeClr val="tx1"/>
                </a:solidFill>
                <a:latin typeface="Microsoft YaHei" panose="020B0503020204020204" pitchFamily="34" charset="-122"/>
                <a:ea typeface="Microsoft YaHei" panose="020B0503020204020204" pitchFamily="34" charset="-122"/>
              </a:rPr>
              <a:t>β1</a:t>
            </a:r>
            <a:r>
              <a:rPr lang="zh-CN" altLang="en-US" sz="2000" dirty="0">
                <a:solidFill>
                  <a:schemeClr val="tx1"/>
                </a:solidFill>
                <a:latin typeface="Microsoft YaHei" panose="020B0503020204020204" pitchFamily="34" charset="-122"/>
                <a:ea typeface="Microsoft YaHei" panose="020B0503020204020204" pitchFamily="34" charset="-122"/>
              </a:rPr>
              <a:t>受体阻滞剂（</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a:t>
            </a:r>
            <a:r>
              <a:rPr lang="zh-CN" altLang="en-US" sz="20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3A968A9-D2B3-6EA7-3CFB-1CFA0D45FEC2}"/>
              </a:ext>
            </a:extLst>
          </p:cNvPr>
          <p:cNvSpPr/>
          <p:nvPr/>
        </p:nvSpPr>
        <p:spPr>
          <a:xfrm>
            <a:off x="714802" y="1960775"/>
            <a:ext cx="10762397" cy="2403835"/>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6" name="矩形 5">
            <a:extLst>
              <a:ext uri="{FF2B5EF4-FFF2-40B4-BE49-F238E27FC236}">
                <a16:creationId xmlns:a16="http://schemas.microsoft.com/office/drawing/2014/main" id="{C19BB56A-A16D-F593-B292-7094FA83A24C}"/>
              </a:ext>
            </a:extLst>
          </p:cNvPr>
          <p:cNvSpPr/>
          <p:nvPr/>
        </p:nvSpPr>
        <p:spPr>
          <a:xfrm>
            <a:off x="450642" y="467965"/>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 </a:t>
            </a:r>
            <a:r>
              <a:rPr lang="en-US" altLang="zh-CN" sz="3200" b="1" dirty="0">
                <a:solidFill>
                  <a:srgbClr val="004582"/>
                </a:solidFill>
                <a:latin typeface="Microsoft YaHei" panose="020B0503020204020204" pitchFamily="34" charset="-122"/>
                <a:ea typeface="Microsoft YaHei" panose="020B0503020204020204" pitchFamily="34" charset="-122"/>
              </a:rPr>
              <a:t>8K   </a:t>
            </a:r>
            <a:r>
              <a:rPr lang="zh-CN" altLang="en-US" sz="3200" b="1" dirty="0">
                <a:solidFill>
                  <a:srgbClr val="004582"/>
                </a:solidFill>
                <a:latin typeface="Microsoft YaHei" panose="020B0503020204020204" pitchFamily="34" charset="-122"/>
                <a:ea typeface="Microsoft YaHei" panose="020B0503020204020204" pitchFamily="34" charset="-122"/>
              </a:rPr>
              <a:t>高血压合并慢性阻塞性肺疾病（</a:t>
            </a:r>
            <a:r>
              <a:rPr lang="en-US" altLang="zh-CN" sz="3200" b="1" dirty="0">
                <a:solidFill>
                  <a:srgbClr val="004582"/>
                </a:solidFill>
                <a:latin typeface="Microsoft YaHei" panose="020B0503020204020204" pitchFamily="34" charset="-122"/>
                <a:ea typeface="Microsoft YaHei" panose="020B0503020204020204" pitchFamily="34" charset="-122"/>
              </a:rPr>
              <a:t>COPD</a:t>
            </a:r>
            <a:r>
              <a:rPr lang="zh-CN" altLang="en-US" sz="3200" b="1" dirty="0">
                <a:solidFill>
                  <a:srgbClr val="004582"/>
                </a:solidFill>
                <a:latin typeface="Microsoft YaHei" panose="020B0503020204020204" pitchFamily="34" charset="-122"/>
                <a:ea typeface="Microsoft YaHei" panose="020B0503020204020204" pitchFamily="34" charset="-122"/>
              </a:rPr>
              <a:t>）</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33AA6A04-EA2D-954A-3E2A-7BFC36885895}"/>
              </a:ext>
            </a:extLst>
          </p:cNvPr>
          <p:cNvGrpSpPr/>
          <p:nvPr/>
        </p:nvGrpSpPr>
        <p:grpSpPr>
          <a:xfrm>
            <a:off x="11016343" y="-71078"/>
            <a:ext cx="1360715" cy="911036"/>
            <a:chOff x="10809514" y="26404"/>
            <a:chExt cx="1375882" cy="914400"/>
          </a:xfrm>
        </p:grpSpPr>
        <p:pic>
          <p:nvPicPr>
            <p:cNvPr id="9" name="图形 8" descr="剪贴板">
              <a:extLst>
                <a:ext uri="{FF2B5EF4-FFF2-40B4-BE49-F238E27FC236}">
                  <a16:creationId xmlns:a16="http://schemas.microsoft.com/office/drawing/2014/main" id="{8A550A3B-6553-A2D8-4407-58246AFB09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0" name="文本框 9">
              <a:extLst>
                <a:ext uri="{FF2B5EF4-FFF2-40B4-BE49-F238E27FC236}">
                  <a16:creationId xmlns:a16="http://schemas.microsoft.com/office/drawing/2014/main" id="{85E3C325-F18C-468E-0175-BB3520D2DB30}"/>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79036527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81A9E1A0-4763-1644-6EBF-382A011F316A}"/>
              </a:ext>
            </a:extLst>
          </p:cNvPr>
          <p:cNvGrpSpPr/>
          <p:nvPr/>
        </p:nvGrpSpPr>
        <p:grpSpPr>
          <a:xfrm>
            <a:off x="645244" y="1249806"/>
            <a:ext cx="1507724" cy="5002016"/>
            <a:chOff x="645244" y="3229257"/>
            <a:chExt cx="1507724" cy="3315304"/>
          </a:xfrm>
        </p:grpSpPr>
        <p:sp>
          <p:nvSpPr>
            <p:cNvPr id="9" name="矩形 8">
              <a:extLst>
                <a:ext uri="{FF2B5EF4-FFF2-40B4-BE49-F238E27FC236}">
                  <a16:creationId xmlns:a16="http://schemas.microsoft.com/office/drawing/2014/main" id="{A5A82BD9-CE18-1503-FD6E-9D7A713F8E95}"/>
                </a:ext>
              </a:extLst>
            </p:cNvPr>
            <p:cNvSpPr/>
            <p:nvPr/>
          </p:nvSpPr>
          <p:spPr>
            <a:xfrm>
              <a:off x="705462" y="3229257"/>
              <a:ext cx="1387289" cy="697229"/>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30094CF0-9251-4F36-7F43-A0924395D435}"/>
                </a:ext>
              </a:extLst>
            </p:cNvPr>
            <p:cNvSpPr txBox="1"/>
            <p:nvPr/>
          </p:nvSpPr>
          <p:spPr>
            <a:xfrm>
              <a:off x="645244" y="3445276"/>
              <a:ext cx="1507724" cy="26519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诊断标准</a:t>
              </a:r>
            </a:p>
          </p:txBody>
        </p:sp>
        <p:sp>
          <p:nvSpPr>
            <p:cNvPr id="11" name="矩形 10">
              <a:extLst>
                <a:ext uri="{FF2B5EF4-FFF2-40B4-BE49-F238E27FC236}">
                  <a16:creationId xmlns:a16="http://schemas.microsoft.com/office/drawing/2014/main" id="{BBC3914F-1E1D-CA29-B426-F966BD5D237D}"/>
                </a:ext>
              </a:extLst>
            </p:cNvPr>
            <p:cNvSpPr/>
            <p:nvPr/>
          </p:nvSpPr>
          <p:spPr>
            <a:xfrm>
              <a:off x="700552" y="3960583"/>
              <a:ext cx="1387289" cy="2583978"/>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4F17D6A0-DB0D-A311-1A0B-CD2F9D950F99}"/>
                </a:ext>
              </a:extLst>
            </p:cNvPr>
            <p:cNvSpPr txBox="1"/>
            <p:nvPr/>
          </p:nvSpPr>
          <p:spPr>
            <a:xfrm>
              <a:off x="805932" y="4727914"/>
              <a:ext cx="1210588" cy="324502"/>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干预措施</a:t>
              </a:r>
            </a:p>
          </p:txBody>
        </p:sp>
      </p:grpSp>
      <p:sp>
        <p:nvSpPr>
          <p:cNvPr id="3" name="矩形 2">
            <a:extLst>
              <a:ext uri="{FF2B5EF4-FFF2-40B4-BE49-F238E27FC236}">
                <a16:creationId xmlns:a16="http://schemas.microsoft.com/office/drawing/2014/main" id="{1614DA81-0B85-B2E5-E62D-292EA99D263B}"/>
              </a:ext>
            </a:extLst>
          </p:cNvPr>
          <p:cNvSpPr/>
          <p:nvPr/>
        </p:nvSpPr>
        <p:spPr>
          <a:xfrm>
            <a:off x="866482" y="294907"/>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高血压合并</a:t>
            </a:r>
            <a:r>
              <a:rPr lang="en-US" altLang="zh-CN" sz="3200" b="1" dirty="0">
                <a:solidFill>
                  <a:schemeClr val="tx1"/>
                </a:solidFill>
                <a:latin typeface="Microsoft YaHei" panose="020B0503020204020204" pitchFamily="34" charset="-122"/>
                <a:ea typeface="Microsoft YaHei" panose="020B0503020204020204" pitchFamily="34" charset="-122"/>
              </a:rPr>
              <a:t>COPD</a:t>
            </a:r>
            <a:r>
              <a:rPr lang="zh-CN" altLang="en-US" sz="3200" b="1" dirty="0">
                <a:solidFill>
                  <a:schemeClr val="tx1"/>
                </a:solidFill>
                <a:latin typeface="Microsoft YaHei" panose="020B0503020204020204" pitchFamily="34" charset="-122"/>
                <a:ea typeface="Microsoft YaHei" panose="020B0503020204020204" pitchFamily="34" charset="-122"/>
              </a:rPr>
              <a:t>的诊断及干预</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sp>
        <p:nvSpPr>
          <p:cNvPr id="4" name="AutoShape 7">
            <a:extLst>
              <a:ext uri="{FF2B5EF4-FFF2-40B4-BE49-F238E27FC236}">
                <a16:creationId xmlns:a16="http://schemas.microsoft.com/office/drawing/2014/main" id="{491D086F-D938-1DEE-4FCE-BD9872B1DFF8}"/>
              </a:ext>
            </a:extLst>
          </p:cNvPr>
          <p:cNvSpPr>
            <a:spLocks noChangeArrowheads="1"/>
          </p:cNvSpPr>
          <p:nvPr/>
        </p:nvSpPr>
        <p:spPr bwMode="gray">
          <a:xfrm>
            <a:off x="2152968" y="2381669"/>
            <a:ext cx="9338480" cy="3898617"/>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5" name="矩形: 圆角 4">
            <a:extLst>
              <a:ext uri="{FF2B5EF4-FFF2-40B4-BE49-F238E27FC236}">
                <a16:creationId xmlns:a16="http://schemas.microsoft.com/office/drawing/2014/main" id="{EEFEE567-846F-851E-7D47-D71914890AAC}"/>
              </a:ext>
            </a:extLst>
          </p:cNvPr>
          <p:cNvSpPr/>
          <p:nvPr/>
        </p:nvSpPr>
        <p:spPr>
          <a:xfrm>
            <a:off x="2300772" y="2546870"/>
            <a:ext cx="728564" cy="1386673"/>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F7E44860-2858-3160-091C-97FE623ED95D}"/>
              </a:ext>
            </a:extLst>
          </p:cNvPr>
          <p:cNvSpPr txBox="1"/>
          <p:nvPr/>
        </p:nvSpPr>
        <p:spPr>
          <a:xfrm>
            <a:off x="2300326" y="2686927"/>
            <a:ext cx="728562" cy="1077218"/>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整体推荐</a:t>
            </a:r>
            <a:endParaRPr lang="en-US" altLang="zh-CN" sz="1600" b="1" dirty="0">
              <a:solidFill>
                <a:srgbClr val="002060"/>
              </a:solidFill>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defRPr/>
            </a:pPr>
            <a:r>
              <a:rPr lang="en-US" altLang="zh-CN" sz="1600" b="1" dirty="0">
                <a:solidFill>
                  <a:srgbClr val="002060"/>
                </a:solidFill>
                <a:latin typeface="微软雅黑" panose="020B0503020204020204" pitchFamily="34" charset="-122"/>
                <a:ea typeface="微软雅黑" panose="020B0503020204020204" pitchFamily="34" charset="-122"/>
              </a:rPr>
              <a:t>&amp;</a:t>
            </a:r>
          </a:p>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原则</a:t>
            </a:r>
          </a:p>
        </p:txBody>
      </p:sp>
      <p:sp>
        <p:nvSpPr>
          <p:cNvPr id="7" name="文本框 6">
            <a:extLst>
              <a:ext uri="{FF2B5EF4-FFF2-40B4-BE49-F238E27FC236}">
                <a16:creationId xmlns:a16="http://schemas.microsoft.com/office/drawing/2014/main" id="{CE09A7F2-9FD0-B77D-5569-B962A53002AC}"/>
              </a:ext>
            </a:extLst>
          </p:cNvPr>
          <p:cNvSpPr txBox="1"/>
          <p:nvPr/>
        </p:nvSpPr>
        <p:spPr>
          <a:xfrm>
            <a:off x="3179051" y="2441501"/>
            <a:ext cx="8022470" cy="1596976"/>
          </a:xfrm>
          <a:prstGeom prst="rect">
            <a:avLst/>
          </a:prstGeom>
          <a:noFill/>
          <a:ln w="12700">
            <a:solidFill>
              <a:srgbClr val="0070C0"/>
            </a:solidFill>
            <a:prstDash val="sysDot"/>
          </a:ln>
        </p:spPr>
        <p:txBody>
          <a:bodyPr wrap="square" rtlCol="0">
            <a:spAutoFit/>
          </a:bodyPr>
          <a:lstStyle/>
          <a:p>
            <a:pPr marL="285750" indent="-285750" algn="just">
              <a:lnSpc>
                <a:spcPts val="24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高血压和</a:t>
            </a:r>
            <a:r>
              <a:rPr lang="en-US" altLang="zh-CN" sz="1400" dirty="0">
                <a:latin typeface="微软雅黑" panose="020B0503020204020204" pitchFamily="34" charset="-122"/>
                <a:ea typeface="微软雅黑" panose="020B0503020204020204" pitchFamily="34" charset="-122"/>
              </a:rPr>
              <a:t>COPD</a:t>
            </a:r>
            <a:r>
              <a:rPr lang="zh-CN" altLang="en-US" sz="1400" dirty="0">
                <a:latin typeface="微软雅黑" panose="020B0503020204020204" pitchFamily="34" charset="-122"/>
                <a:ea typeface="微软雅黑" panose="020B0503020204020204" pitchFamily="34" charset="-122"/>
              </a:rPr>
              <a:t>合并时，两者的治疗均无需调整。无论患者是否在吸入</a:t>
            </a:r>
            <a:r>
              <a:rPr lang="en-US" altLang="zh-CN" sz="1400" dirty="0">
                <a:latin typeface="微软雅黑" panose="020B0503020204020204" pitchFamily="34" charset="-122"/>
                <a:ea typeface="微软雅黑" panose="020B0503020204020204" pitchFamily="34" charset="-122"/>
              </a:rPr>
              <a:t>β2</a:t>
            </a:r>
            <a:r>
              <a:rPr lang="zh-CN" altLang="en-US" sz="1400" dirty="0">
                <a:latin typeface="微软雅黑" panose="020B0503020204020204" pitchFamily="34" charset="-122"/>
                <a:ea typeface="微软雅黑" panose="020B0503020204020204" pitchFamily="34" charset="-122"/>
              </a:rPr>
              <a:t>受体激动剂，高血压合并</a:t>
            </a:r>
            <a:r>
              <a:rPr lang="en-US" altLang="zh-CN" sz="1400" dirty="0">
                <a:latin typeface="微软雅黑" panose="020B0503020204020204" pitchFamily="34" charset="-122"/>
                <a:ea typeface="微软雅黑" panose="020B0503020204020204" pitchFamily="34" charset="-122"/>
              </a:rPr>
              <a:t>COPD</a:t>
            </a:r>
            <a:r>
              <a:rPr lang="zh-CN" altLang="en-US" sz="1400" dirty="0">
                <a:latin typeface="微软雅黑" panose="020B0503020204020204" pitchFamily="34" charset="-122"/>
                <a:ea typeface="微软雅黑" panose="020B0503020204020204" pitchFamily="34" charset="-122"/>
              </a:rPr>
              <a:t>时，推荐在病情需要的情况下</a:t>
            </a:r>
            <a:r>
              <a:rPr lang="zh-CN" altLang="en-US" sz="1400" b="1" dirty="0">
                <a:solidFill>
                  <a:srgbClr val="C00000"/>
                </a:solidFill>
                <a:latin typeface="微软雅黑" panose="020B0503020204020204" pitchFamily="34" charset="-122"/>
                <a:ea typeface="微软雅黑" panose="020B0503020204020204" pitchFamily="34" charset="-122"/>
              </a:rPr>
              <a:t>使用选择性</a:t>
            </a:r>
            <a:r>
              <a:rPr lang="en-US" altLang="zh-CN" sz="1400" b="1" dirty="0">
                <a:solidFill>
                  <a:srgbClr val="C00000"/>
                </a:solidFill>
                <a:latin typeface="微软雅黑" panose="020B0503020204020204" pitchFamily="34" charset="-122"/>
                <a:ea typeface="微软雅黑" panose="020B0503020204020204" pitchFamily="34" charset="-122"/>
              </a:rPr>
              <a:t>β1</a:t>
            </a:r>
            <a:r>
              <a:rPr lang="zh-CN" altLang="en-US" sz="1400" b="1" dirty="0">
                <a:solidFill>
                  <a:srgbClr val="C00000"/>
                </a:solidFill>
                <a:latin typeface="微软雅黑" panose="020B0503020204020204" pitchFamily="34" charset="-122"/>
                <a:ea typeface="微软雅黑" panose="020B0503020204020204" pitchFamily="34" charset="-122"/>
              </a:rPr>
              <a:t>受体阻滞剂</a:t>
            </a:r>
            <a:r>
              <a:rPr lang="zh-CN" altLang="en-US" sz="1400" dirty="0">
                <a:latin typeface="微软雅黑" panose="020B0503020204020204" pitchFamily="34" charset="-122"/>
                <a:ea typeface="微软雅黑" panose="020B0503020204020204" pitchFamily="34" charset="-122"/>
              </a:rPr>
              <a:t>，但</a:t>
            </a:r>
            <a:r>
              <a:rPr lang="zh-CN" altLang="en-US" sz="1400" b="1" dirty="0">
                <a:solidFill>
                  <a:srgbClr val="C00000"/>
                </a:solidFill>
                <a:latin typeface="微软雅黑" panose="020B0503020204020204" pitchFamily="34" charset="-122"/>
                <a:ea typeface="微软雅黑" panose="020B0503020204020204" pitchFamily="34" charset="-122"/>
              </a:rPr>
              <a:t>不推荐使用非选择性</a:t>
            </a:r>
            <a:r>
              <a:rPr lang="en-US" altLang="zh-CN" sz="1400" b="1" dirty="0">
                <a:solidFill>
                  <a:srgbClr val="C00000"/>
                </a:solidFill>
                <a:latin typeface="微软雅黑" panose="020B0503020204020204" pitchFamily="34" charset="-122"/>
                <a:ea typeface="微软雅黑" panose="020B0503020204020204" pitchFamily="34" charset="-122"/>
              </a:rPr>
              <a:t>β</a:t>
            </a:r>
            <a:r>
              <a:rPr lang="zh-CN" altLang="en-US" sz="1400" b="1" dirty="0">
                <a:solidFill>
                  <a:srgbClr val="C00000"/>
                </a:solidFill>
                <a:latin typeface="微软雅黑" panose="020B0503020204020204" pitchFamily="34" charset="-122"/>
                <a:ea typeface="微软雅黑" panose="020B0503020204020204" pitchFamily="34" charset="-122"/>
              </a:rPr>
              <a:t>受体阻滞剂</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COPD</a:t>
            </a:r>
            <a:r>
              <a:rPr lang="zh-CN" altLang="en-US" sz="1400" dirty="0">
                <a:latin typeface="微软雅黑" panose="020B0503020204020204" pitchFamily="34" charset="-122"/>
                <a:ea typeface="微软雅黑" panose="020B0503020204020204" pitchFamily="34" charset="-122"/>
              </a:rPr>
              <a:t>的诊治遵循</a:t>
            </a:r>
            <a:r>
              <a:rPr lang="en-US" altLang="zh-CN" sz="1400" dirty="0">
                <a:latin typeface="微软雅黑" panose="020B0503020204020204" pitchFamily="34" charset="-122"/>
                <a:ea typeface="微软雅黑" panose="020B0503020204020204" pitchFamily="34" charset="-122"/>
              </a:rPr>
              <a:t>COPD</a:t>
            </a:r>
            <a:r>
              <a:rPr lang="zh-CN" altLang="en-US" sz="1400" dirty="0">
                <a:latin typeface="微软雅黑" panose="020B0503020204020204" pitchFamily="34" charset="-122"/>
                <a:ea typeface="微软雅黑" panose="020B0503020204020204" pitchFamily="34" charset="-122"/>
              </a:rPr>
              <a:t>指南的建议规范化治疗和个体化长期管理。</a:t>
            </a:r>
            <a:endParaRPr lang="en-US" altLang="zh-CN" sz="1400" dirty="0">
              <a:latin typeface="微软雅黑" panose="020B0503020204020204" pitchFamily="34" charset="-122"/>
              <a:ea typeface="微软雅黑" panose="020B0503020204020204" pitchFamily="34" charset="-122"/>
            </a:endParaRPr>
          </a:p>
          <a:p>
            <a:pPr marL="285750" indent="-285750" algn="just">
              <a:lnSpc>
                <a:spcPts val="24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使用“长效</a:t>
            </a:r>
            <a:r>
              <a:rPr lang="en-US" altLang="zh-CN" sz="1400" dirty="0">
                <a:latin typeface="微软雅黑" panose="020B0503020204020204" pitchFamily="34" charset="-122"/>
                <a:ea typeface="微软雅黑" panose="020B0503020204020204" pitchFamily="34" charset="-122"/>
              </a:rPr>
              <a:t>β</a:t>
            </a:r>
            <a:r>
              <a:rPr lang="zh-CN" altLang="en-US" sz="1400" dirty="0">
                <a:latin typeface="微软雅黑" panose="020B0503020204020204" pitchFamily="34" charset="-122"/>
                <a:ea typeface="微软雅黑" panose="020B0503020204020204" pitchFamily="34" charset="-122"/>
              </a:rPr>
              <a:t>受体激动剂</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长效</a:t>
            </a:r>
            <a:r>
              <a:rPr lang="en-US" altLang="zh-CN" sz="1400" dirty="0">
                <a:latin typeface="微软雅黑" panose="020B0503020204020204" pitchFamily="34" charset="-122"/>
                <a:ea typeface="微软雅黑" panose="020B0503020204020204" pitchFamily="34" charset="-122"/>
              </a:rPr>
              <a:t>M</a:t>
            </a:r>
            <a:r>
              <a:rPr lang="zh-CN" altLang="en-US" sz="1400" dirty="0">
                <a:latin typeface="微软雅黑" panose="020B0503020204020204" pitchFamily="34" charset="-122"/>
                <a:ea typeface="微软雅黑" panose="020B0503020204020204" pitchFamily="34" charset="-122"/>
              </a:rPr>
              <a:t>受体阻断剂</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吸入糖皮质激素”</a:t>
            </a:r>
            <a:r>
              <a:rPr lang="zh-CN" altLang="en-US" sz="1400" b="1" dirty="0">
                <a:solidFill>
                  <a:srgbClr val="C00000"/>
                </a:solidFill>
                <a:latin typeface="微软雅黑" panose="020B0503020204020204" pitchFamily="34" charset="-122"/>
                <a:ea typeface="微软雅黑" panose="020B0503020204020204" pitchFamily="34" charset="-122"/>
              </a:rPr>
              <a:t>三联吸入制剂</a:t>
            </a:r>
            <a:r>
              <a:rPr lang="zh-CN" altLang="en-US" sz="1400" dirty="0">
                <a:latin typeface="微软雅黑" panose="020B0503020204020204" pitchFamily="34" charset="-122"/>
                <a:ea typeface="微软雅黑" panose="020B0503020204020204" pitchFamily="34" charset="-122"/>
              </a:rPr>
              <a:t>可降低</a:t>
            </a:r>
            <a:r>
              <a:rPr lang="en-US" altLang="zh-CN" sz="1400" dirty="0">
                <a:latin typeface="微软雅黑" panose="020B0503020204020204" pitchFamily="34" charset="-122"/>
                <a:ea typeface="微软雅黑" panose="020B0503020204020204" pitchFamily="34" charset="-122"/>
              </a:rPr>
              <a:t>COPD</a:t>
            </a:r>
            <a:r>
              <a:rPr lang="zh-CN" altLang="en-US" sz="1400" dirty="0">
                <a:latin typeface="微软雅黑" panose="020B0503020204020204" pitchFamily="34" charset="-122"/>
                <a:ea typeface="微软雅黑" panose="020B0503020204020204" pitchFamily="34" charset="-122"/>
              </a:rPr>
              <a:t>患者的全因死亡风险，而不增加心血管疾病死亡风险。</a:t>
            </a:r>
          </a:p>
        </p:txBody>
      </p:sp>
      <p:sp>
        <p:nvSpPr>
          <p:cNvPr id="13" name="矩形: 圆角 12">
            <a:extLst>
              <a:ext uri="{FF2B5EF4-FFF2-40B4-BE49-F238E27FC236}">
                <a16:creationId xmlns:a16="http://schemas.microsoft.com/office/drawing/2014/main" id="{653DA09C-B2DC-0D20-FFF2-254853D3E5E0}"/>
              </a:ext>
            </a:extLst>
          </p:cNvPr>
          <p:cNvSpPr/>
          <p:nvPr/>
        </p:nvSpPr>
        <p:spPr>
          <a:xfrm>
            <a:off x="2301250" y="4117432"/>
            <a:ext cx="728564" cy="718530"/>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51A4471B-B29E-4864-D90B-578F1D73117A}"/>
              </a:ext>
            </a:extLst>
          </p:cNvPr>
          <p:cNvSpPr txBox="1"/>
          <p:nvPr/>
        </p:nvSpPr>
        <p:spPr>
          <a:xfrm>
            <a:off x="2300326" y="4191219"/>
            <a:ext cx="728562" cy="584775"/>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生活方式</a:t>
            </a:r>
          </a:p>
        </p:txBody>
      </p:sp>
      <p:sp>
        <p:nvSpPr>
          <p:cNvPr id="15" name="文本框 14">
            <a:extLst>
              <a:ext uri="{FF2B5EF4-FFF2-40B4-BE49-F238E27FC236}">
                <a16:creationId xmlns:a16="http://schemas.microsoft.com/office/drawing/2014/main" id="{EB6D6059-BBDD-30DE-9292-0A021D5403D3}"/>
              </a:ext>
            </a:extLst>
          </p:cNvPr>
          <p:cNvSpPr txBox="1"/>
          <p:nvPr/>
        </p:nvSpPr>
        <p:spPr>
          <a:xfrm>
            <a:off x="3176247" y="4124341"/>
            <a:ext cx="8025274" cy="718530"/>
          </a:xfrm>
          <a:prstGeom prst="rect">
            <a:avLst/>
          </a:prstGeom>
          <a:noFill/>
          <a:ln w="12700">
            <a:solidFill>
              <a:srgbClr val="0070C0"/>
            </a:solidFill>
            <a:prstDash val="sysDot"/>
          </a:ln>
        </p:spPr>
        <p:txBody>
          <a:bodyPr wrap="square" rtlCol="0">
            <a:spAutoFit/>
          </a:bodyPr>
          <a:lstStyle/>
          <a:p>
            <a:pPr marL="285750" indent="-285750" algn="just">
              <a:lnSpc>
                <a:spcPts val="26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生活方式的改变对于高血压和</a:t>
            </a:r>
            <a:r>
              <a:rPr lang="en-US" altLang="zh-CN" sz="1400" dirty="0">
                <a:latin typeface="微软雅黑" panose="020B0503020204020204" pitchFamily="34" charset="-122"/>
                <a:ea typeface="微软雅黑" panose="020B0503020204020204" pitchFamily="34" charset="-122"/>
              </a:rPr>
              <a:t>COPD</a:t>
            </a:r>
            <a:r>
              <a:rPr lang="zh-CN" altLang="en-US" sz="1400" dirty="0">
                <a:latin typeface="微软雅黑" panose="020B0503020204020204" pitchFamily="34" charset="-122"/>
                <a:ea typeface="微软雅黑" panose="020B0503020204020204" pitchFamily="34" charset="-122"/>
              </a:rPr>
              <a:t>等慢性疾病都是非常重要的，包括</a:t>
            </a:r>
            <a:r>
              <a:rPr lang="zh-CN" altLang="en-US" sz="1400" b="1" dirty="0">
                <a:solidFill>
                  <a:srgbClr val="C00000"/>
                </a:solidFill>
                <a:latin typeface="微软雅黑" panose="020B0503020204020204" pitchFamily="34" charset="-122"/>
                <a:ea typeface="微软雅黑" panose="020B0503020204020204" pitchFamily="34" charset="-122"/>
              </a:rPr>
              <a:t>戒烟与运动</a:t>
            </a:r>
            <a:r>
              <a:rPr lang="zh-CN" altLang="en-US" sz="1400" dirty="0">
                <a:latin typeface="微软雅黑" panose="020B0503020204020204" pitchFamily="34" charset="-122"/>
                <a:ea typeface="微软雅黑" panose="020B0503020204020204" pitchFamily="34" charset="-122"/>
              </a:rPr>
              <a:t>等。同时需要</a:t>
            </a:r>
            <a:r>
              <a:rPr lang="zh-CN" altLang="en-US" sz="1400" b="1" dirty="0">
                <a:solidFill>
                  <a:srgbClr val="C00000"/>
                </a:solidFill>
                <a:latin typeface="微软雅黑" panose="020B0503020204020204" pitchFamily="34" charset="-122"/>
                <a:ea typeface="微软雅黑" panose="020B0503020204020204" pitchFamily="34" charset="-122"/>
              </a:rPr>
              <a:t>减少</a:t>
            </a:r>
            <a:r>
              <a:rPr lang="zh-CN" altLang="en-US" sz="1400" dirty="0">
                <a:latin typeface="微软雅黑" panose="020B0503020204020204" pitchFamily="34" charset="-122"/>
                <a:ea typeface="微软雅黑" panose="020B0503020204020204" pitchFamily="34" charset="-122"/>
              </a:rPr>
              <a:t>空气污染、燃料烟雾和职业粉尘</a:t>
            </a:r>
            <a:r>
              <a:rPr lang="zh-CN" altLang="en-US" sz="1400" b="1" dirty="0">
                <a:solidFill>
                  <a:srgbClr val="C00000"/>
                </a:solidFill>
                <a:latin typeface="微软雅黑" panose="020B0503020204020204" pitchFamily="34" charset="-122"/>
                <a:ea typeface="微软雅黑" panose="020B0503020204020204" pitchFamily="34" charset="-122"/>
              </a:rPr>
              <a:t>等环境暴露因素</a:t>
            </a:r>
            <a:r>
              <a:rPr lang="zh-CN" altLang="en-US" sz="1400" dirty="0">
                <a:latin typeface="微软雅黑" panose="020B0503020204020204" pitchFamily="34" charset="-122"/>
                <a:ea typeface="微软雅黑" panose="020B0503020204020204" pitchFamily="34" charset="-122"/>
              </a:rPr>
              <a:t>。</a:t>
            </a:r>
          </a:p>
        </p:txBody>
      </p:sp>
      <p:grpSp>
        <p:nvGrpSpPr>
          <p:cNvPr id="19" name="组合 18">
            <a:extLst>
              <a:ext uri="{FF2B5EF4-FFF2-40B4-BE49-F238E27FC236}">
                <a16:creationId xmlns:a16="http://schemas.microsoft.com/office/drawing/2014/main" id="{A3BD2307-3420-F4A5-2EF1-D2A0FFD6F9B5}"/>
              </a:ext>
            </a:extLst>
          </p:cNvPr>
          <p:cNvGrpSpPr/>
          <p:nvPr/>
        </p:nvGrpSpPr>
        <p:grpSpPr>
          <a:xfrm>
            <a:off x="2300327" y="4894903"/>
            <a:ext cx="8901194" cy="1289198"/>
            <a:chOff x="2408937" y="5577113"/>
            <a:chExt cx="8250095" cy="876966"/>
          </a:xfrm>
        </p:grpSpPr>
        <p:sp>
          <p:nvSpPr>
            <p:cNvPr id="16" name="矩形: 圆角 15">
              <a:extLst>
                <a:ext uri="{FF2B5EF4-FFF2-40B4-BE49-F238E27FC236}">
                  <a16:creationId xmlns:a16="http://schemas.microsoft.com/office/drawing/2014/main" id="{AEB216A6-8522-4FEB-AF31-0FF3C9A4F0A9}"/>
                </a:ext>
              </a:extLst>
            </p:cNvPr>
            <p:cNvSpPr/>
            <p:nvPr/>
          </p:nvSpPr>
          <p:spPr>
            <a:xfrm>
              <a:off x="2408937" y="5682517"/>
              <a:ext cx="728564" cy="706523"/>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D061B885-6D72-C2EC-FB47-3761B066207F}"/>
                </a:ext>
              </a:extLst>
            </p:cNvPr>
            <p:cNvSpPr txBox="1"/>
            <p:nvPr/>
          </p:nvSpPr>
          <p:spPr>
            <a:xfrm>
              <a:off x="2420259" y="5836884"/>
              <a:ext cx="705918" cy="397788"/>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药物治疗</a:t>
              </a:r>
            </a:p>
          </p:txBody>
        </p:sp>
        <p:sp>
          <p:nvSpPr>
            <p:cNvPr id="18" name="文本框 17">
              <a:extLst>
                <a:ext uri="{FF2B5EF4-FFF2-40B4-BE49-F238E27FC236}">
                  <a16:creationId xmlns:a16="http://schemas.microsoft.com/office/drawing/2014/main" id="{6918CC87-4AD7-F690-9009-3AB968AB9421}"/>
                </a:ext>
              </a:extLst>
            </p:cNvPr>
            <p:cNvSpPr txBox="1"/>
            <p:nvPr/>
          </p:nvSpPr>
          <p:spPr>
            <a:xfrm>
              <a:off x="3220786" y="5577113"/>
              <a:ext cx="7438246" cy="876966"/>
            </a:xfrm>
            <a:prstGeom prst="rect">
              <a:avLst/>
            </a:prstGeom>
            <a:noFill/>
            <a:ln w="12700">
              <a:solidFill>
                <a:srgbClr val="0070C0"/>
              </a:solidFill>
              <a:prstDash val="sysDot"/>
            </a:ln>
          </p:spPr>
          <p:txBody>
            <a:bodyPr wrap="square" rtlCol="0">
              <a:spAutoFit/>
            </a:bodyPr>
            <a:lstStyle/>
            <a:p>
              <a:pPr marL="285750" indent="-285750" algn="just">
                <a:lnSpc>
                  <a:spcPts val="2400"/>
                </a:lnSpc>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稳定期</a:t>
              </a:r>
              <a:r>
                <a:rPr lang="en-US" altLang="zh-CN" sz="1400" b="1" dirty="0">
                  <a:solidFill>
                    <a:srgbClr val="C00000"/>
                  </a:solidFill>
                  <a:latin typeface="微软雅黑" panose="020B0503020204020204" pitchFamily="34" charset="-122"/>
                  <a:ea typeface="微软雅黑" panose="020B0503020204020204" pitchFamily="34" charset="-122"/>
                </a:rPr>
                <a:t>COPD</a:t>
              </a:r>
              <a:r>
                <a:rPr lang="zh-CN" altLang="en-US" sz="1400" b="1" dirty="0">
                  <a:solidFill>
                    <a:srgbClr val="C00000"/>
                  </a:solidFill>
                  <a:latin typeface="微软雅黑" panose="020B0503020204020204" pitchFamily="34" charset="-122"/>
                  <a:ea typeface="微软雅黑" panose="020B0503020204020204" pitchFamily="34" charset="-122"/>
                </a:rPr>
                <a:t>患者</a:t>
              </a:r>
              <a:r>
                <a:rPr lang="zh-CN" altLang="en-US" sz="1400" dirty="0">
                  <a:latin typeface="微软雅黑" panose="020B0503020204020204" pitchFamily="34" charset="-122"/>
                  <a:ea typeface="微软雅黑" panose="020B0503020204020204" pitchFamily="34" charset="-122"/>
                </a:rPr>
                <a:t>使用长效</a:t>
              </a:r>
              <a:r>
                <a:rPr lang="en-US" altLang="zh-CN" sz="1400" dirty="0">
                  <a:latin typeface="微软雅黑" panose="020B0503020204020204" pitchFamily="34" charset="-122"/>
                  <a:ea typeface="微软雅黑" panose="020B0503020204020204" pitchFamily="34" charset="-122"/>
                </a:rPr>
                <a:t>β</a:t>
              </a:r>
              <a:r>
                <a:rPr lang="zh-CN" altLang="en-US" sz="1400" dirty="0">
                  <a:latin typeface="微软雅黑" panose="020B0503020204020204" pitchFamily="34" charset="-122"/>
                  <a:ea typeface="微软雅黑" panose="020B0503020204020204" pitchFamily="34" charset="-122"/>
                </a:rPr>
                <a:t>受体激动剂和</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或长效</a:t>
              </a:r>
              <a:r>
                <a:rPr lang="en-US" altLang="zh-CN" sz="1400" dirty="0">
                  <a:latin typeface="微软雅黑" panose="020B0503020204020204" pitchFamily="34" charset="-122"/>
                  <a:ea typeface="微软雅黑" panose="020B0503020204020204" pitchFamily="34" charset="-122"/>
                </a:rPr>
                <a:t>M</a:t>
              </a:r>
              <a:r>
                <a:rPr lang="zh-CN" altLang="en-US" sz="1400" dirty="0">
                  <a:latin typeface="微软雅黑" panose="020B0503020204020204" pitchFamily="34" charset="-122"/>
                  <a:ea typeface="微软雅黑" panose="020B0503020204020204" pitchFamily="34" charset="-122"/>
                </a:rPr>
                <a:t>受体阻断剂吸入制剂，心血管安全性总体上是安全的。</a:t>
              </a:r>
            </a:p>
            <a:p>
              <a:pPr marL="285750" indent="-285750" algn="just">
                <a:lnSpc>
                  <a:spcPts val="24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对于</a:t>
              </a:r>
              <a:r>
                <a:rPr lang="zh-CN" altLang="en-US" sz="1400" b="1" dirty="0">
                  <a:solidFill>
                    <a:srgbClr val="C00000"/>
                  </a:solidFill>
                  <a:latin typeface="微软雅黑" panose="020B0503020204020204" pitchFamily="34" charset="-122"/>
                  <a:ea typeface="微软雅黑" panose="020B0503020204020204" pitchFamily="34" charset="-122"/>
                </a:rPr>
                <a:t>有心功能不全的稳定期</a:t>
              </a:r>
              <a:r>
                <a:rPr lang="en-US" altLang="zh-CN" sz="1400" b="1" dirty="0">
                  <a:solidFill>
                    <a:srgbClr val="C00000"/>
                  </a:solidFill>
                  <a:latin typeface="微软雅黑" panose="020B0503020204020204" pitchFamily="34" charset="-122"/>
                  <a:ea typeface="微软雅黑" panose="020B0503020204020204" pitchFamily="34" charset="-122"/>
                </a:rPr>
                <a:t>COPD</a:t>
              </a:r>
              <a:r>
                <a:rPr lang="zh-CN" altLang="en-US" sz="1400" b="1" dirty="0">
                  <a:solidFill>
                    <a:srgbClr val="C00000"/>
                  </a:solidFill>
                  <a:latin typeface="微软雅黑" panose="020B0503020204020204" pitchFamily="34" charset="-122"/>
                  <a:ea typeface="微软雅黑" panose="020B0503020204020204" pitchFamily="34" charset="-122"/>
                </a:rPr>
                <a:t>患者</a:t>
              </a:r>
              <a:r>
                <a:rPr lang="zh-CN" altLang="en-US" sz="1400" dirty="0">
                  <a:latin typeface="微软雅黑" panose="020B0503020204020204" pitchFamily="34" charset="-122"/>
                  <a:ea typeface="微软雅黑" panose="020B0503020204020204" pitchFamily="34" charset="-122"/>
                </a:rPr>
                <a:t>，使用支气管扩张剂可能会增加心功能不全加重的风险，使用时需要谨慎观察。</a:t>
              </a:r>
            </a:p>
          </p:txBody>
        </p:sp>
      </p:grpSp>
      <p:sp>
        <p:nvSpPr>
          <p:cNvPr id="20" name="AutoShape 7">
            <a:extLst>
              <a:ext uri="{FF2B5EF4-FFF2-40B4-BE49-F238E27FC236}">
                <a16:creationId xmlns:a16="http://schemas.microsoft.com/office/drawing/2014/main" id="{24DB90E6-781B-A20B-CF79-567EDD16341D}"/>
              </a:ext>
            </a:extLst>
          </p:cNvPr>
          <p:cNvSpPr>
            <a:spLocks noChangeArrowheads="1"/>
          </p:cNvSpPr>
          <p:nvPr/>
        </p:nvSpPr>
        <p:spPr bwMode="gray">
          <a:xfrm>
            <a:off x="2152968" y="1249808"/>
            <a:ext cx="9366160" cy="1081834"/>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70694D2D-C146-D36C-FE34-2C8BB3A2FF6E}"/>
              </a:ext>
            </a:extLst>
          </p:cNvPr>
          <p:cNvSpPr txBox="1"/>
          <p:nvPr/>
        </p:nvSpPr>
        <p:spPr>
          <a:xfrm>
            <a:off x="2301250" y="1249806"/>
            <a:ext cx="9029770" cy="1051955"/>
          </a:xfrm>
          <a:prstGeom prst="rect">
            <a:avLst/>
          </a:prstGeom>
          <a:noFill/>
          <a:ln w="12700">
            <a:noFill/>
            <a:prstDash val="sysDot"/>
          </a:ln>
        </p:spPr>
        <p:txBody>
          <a:bodyPr wrap="square" rtlCol="0">
            <a:spAutoFit/>
          </a:bodyPr>
          <a:lstStyle/>
          <a:p>
            <a:pPr algn="just">
              <a:lnSpc>
                <a:spcPts val="2600"/>
              </a:lnSpc>
            </a:pPr>
            <a:r>
              <a:rPr lang="zh-CN" altLang="en-US" sz="1400" dirty="0">
                <a:latin typeface="微软雅黑" panose="020B0503020204020204" pitchFamily="34" charset="-122"/>
                <a:ea typeface="微软雅黑" panose="020B0503020204020204" pitchFamily="34" charset="-122"/>
              </a:rPr>
              <a:t>为了早期发现和诊断</a:t>
            </a:r>
            <a:r>
              <a:rPr lang="en-US" altLang="zh-CN" sz="1400" dirty="0">
                <a:latin typeface="微软雅黑" panose="020B0503020204020204" pitchFamily="34" charset="-122"/>
                <a:ea typeface="微软雅黑" panose="020B0503020204020204" pitchFamily="34" charset="-122"/>
              </a:rPr>
              <a:t>COPD</a:t>
            </a:r>
            <a:r>
              <a:rPr lang="zh-CN" altLang="en-US" sz="1400" dirty="0">
                <a:latin typeface="微软雅黑" panose="020B0503020204020204" pitchFamily="34" charset="-122"/>
                <a:ea typeface="微软雅黑" panose="020B0503020204020204" pitchFamily="34" charset="-122"/>
              </a:rPr>
              <a:t>患者，对于有长期吸烟等危险因素，伴或不伴有慢性咳嗽、咳痰或活动后气短等症状的高危人群，应推荐肺功能检查。肺通气功能测定是</a:t>
            </a:r>
            <a:r>
              <a:rPr lang="en-US" altLang="zh-CN" sz="1400" dirty="0">
                <a:latin typeface="微软雅黑" panose="020B0503020204020204" pitchFamily="34" charset="-122"/>
                <a:ea typeface="微软雅黑" panose="020B0503020204020204" pitchFamily="34" charset="-122"/>
              </a:rPr>
              <a:t>COPD</a:t>
            </a:r>
            <a:r>
              <a:rPr lang="zh-CN" altLang="en-US" sz="1400" dirty="0">
                <a:latin typeface="微软雅黑" panose="020B0503020204020204" pitchFamily="34" charset="-122"/>
                <a:ea typeface="微软雅黑" panose="020B0503020204020204" pitchFamily="34" charset="-122"/>
              </a:rPr>
              <a:t>的重要诊断方法。吸入支气管舒张剂后的</a:t>
            </a:r>
            <a:r>
              <a:rPr lang="en-US" altLang="zh-CN" sz="1400" b="1" dirty="0">
                <a:solidFill>
                  <a:srgbClr val="C00000"/>
                </a:solidFill>
                <a:latin typeface="微软雅黑" panose="020B0503020204020204" pitchFamily="34" charset="-122"/>
                <a:ea typeface="微软雅黑" panose="020B0503020204020204" pitchFamily="34" charset="-122"/>
              </a:rPr>
              <a:t>FEV1/FVC&lt;70%</a:t>
            </a:r>
            <a:r>
              <a:rPr lang="zh-CN" altLang="en-US" sz="1400" b="1" dirty="0">
                <a:solidFill>
                  <a:srgbClr val="C00000"/>
                </a:solidFill>
                <a:latin typeface="微软雅黑" panose="020B0503020204020204" pitchFamily="34" charset="-122"/>
                <a:ea typeface="微软雅黑" panose="020B0503020204020204" pitchFamily="34" charset="-122"/>
              </a:rPr>
              <a:t>是</a:t>
            </a:r>
            <a:r>
              <a:rPr lang="en-US" altLang="zh-CN" sz="1400" b="1" dirty="0">
                <a:solidFill>
                  <a:srgbClr val="C00000"/>
                </a:solidFill>
                <a:latin typeface="微软雅黑" panose="020B0503020204020204" pitchFamily="34" charset="-122"/>
                <a:ea typeface="微软雅黑" panose="020B0503020204020204" pitchFamily="34" charset="-122"/>
              </a:rPr>
              <a:t>COPD</a:t>
            </a:r>
            <a:r>
              <a:rPr lang="zh-CN" altLang="en-US" sz="1400" b="1" dirty="0">
                <a:solidFill>
                  <a:srgbClr val="C00000"/>
                </a:solidFill>
                <a:latin typeface="微软雅黑" panose="020B0503020204020204" pitchFamily="34" charset="-122"/>
                <a:ea typeface="微软雅黑" panose="020B0503020204020204" pitchFamily="34" charset="-122"/>
              </a:rPr>
              <a:t>的诊断标准</a:t>
            </a:r>
            <a:r>
              <a:rPr lang="zh-CN" altLang="en-US" sz="1400" dirty="0">
                <a:latin typeface="微软雅黑" panose="020B0503020204020204" pitchFamily="34" charset="-122"/>
                <a:ea typeface="微软雅黑" panose="020B0503020204020204" pitchFamily="34" charset="-122"/>
              </a:rPr>
              <a:t>。</a:t>
            </a:r>
          </a:p>
        </p:txBody>
      </p:sp>
      <p:grpSp>
        <p:nvGrpSpPr>
          <p:cNvPr id="2" name="组合 1">
            <a:extLst>
              <a:ext uri="{FF2B5EF4-FFF2-40B4-BE49-F238E27FC236}">
                <a16:creationId xmlns:a16="http://schemas.microsoft.com/office/drawing/2014/main" id="{3669E7A3-4873-F526-BAEA-992E5C6FBB7E}"/>
              </a:ext>
            </a:extLst>
          </p:cNvPr>
          <p:cNvGrpSpPr/>
          <p:nvPr/>
        </p:nvGrpSpPr>
        <p:grpSpPr>
          <a:xfrm>
            <a:off x="11016343" y="-71078"/>
            <a:ext cx="1360715" cy="911036"/>
            <a:chOff x="10809514" y="26404"/>
            <a:chExt cx="1375882" cy="914400"/>
          </a:xfrm>
        </p:grpSpPr>
        <p:pic>
          <p:nvPicPr>
            <p:cNvPr id="22" name="图形 21" descr="剪贴板">
              <a:extLst>
                <a:ext uri="{FF2B5EF4-FFF2-40B4-BE49-F238E27FC236}">
                  <a16:creationId xmlns:a16="http://schemas.microsoft.com/office/drawing/2014/main" id="{0BAE3B9C-583F-FFB8-7406-FDC4A6AF63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23" name="文本框 22">
              <a:extLst>
                <a:ext uri="{FF2B5EF4-FFF2-40B4-BE49-F238E27FC236}">
                  <a16:creationId xmlns:a16="http://schemas.microsoft.com/office/drawing/2014/main" id="{E9010EC8-CF5D-0225-89FF-42A6EE75B163}"/>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02984220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6F1D9C3-D112-A861-34E9-4131E9C08658}"/>
              </a:ext>
            </a:extLst>
          </p:cNvPr>
          <p:cNvSpPr/>
          <p:nvPr/>
        </p:nvSpPr>
        <p:spPr>
          <a:xfrm>
            <a:off x="1068642" y="2354825"/>
            <a:ext cx="10217871" cy="1689052"/>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400" dirty="0">
                <a:solidFill>
                  <a:schemeClr val="tx1"/>
                </a:solidFill>
                <a:latin typeface="Microsoft YaHei" panose="020B0503020204020204" pitchFamily="34" charset="-122"/>
                <a:ea typeface="Microsoft YaHei" panose="020B0503020204020204" pitchFamily="34" charset="-122"/>
              </a:rPr>
              <a:t>●  </a:t>
            </a:r>
            <a:r>
              <a:rPr lang="zh-CN" altLang="en-US" sz="2400" b="1" dirty="0">
                <a:solidFill>
                  <a:srgbClr val="C00000"/>
                </a:solidFill>
                <a:latin typeface="Microsoft YaHei" panose="020B0503020204020204" pitchFamily="34" charset="-122"/>
                <a:ea typeface="Microsoft YaHei" panose="020B0503020204020204" pitchFamily="34" charset="-122"/>
              </a:rPr>
              <a:t>积极治疗原发疾病</a:t>
            </a:r>
            <a:r>
              <a:rPr lang="zh-CN" altLang="en-US" sz="2400" dirty="0">
                <a:solidFill>
                  <a:schemeClr val="tx1"/>
                </a:solidFill>
                <a:latin typeface="Microsoft YaHei" panose="020B0503020204020204" pitchFamily="34" charset="-122"/>
                <a:ea typeface="Microsoft YaHei" panose="020B0503020204020204" pitchFamily="34" charset="-122"/>
              </a:rPr>
              <a:t>，综合干预并存的心血管危险因素，尽量减少导致血压升高及血管损伤的原发疾病治疗的药物用量。</a:t>
            </a:r>
          </a:p>
          <a:p>
            <a:pPr algn="just">
              <a:lnSpc>
                <a:spcPct val="150000"/>
              </a:lnSpc>
            </a:pPr>
            <a:r>
              <a:rPr lang="zh-CN" altLang="en-US" sz="2400" dirty="0">
                <a:solidFill>
                  <a:schemeClr val="tx1"/>
                </a:solidFill>
                <a:latin typeface="Microsoft YaHei" panose="020B0503020204020204" pitchFamily="34" charset="-122"/>
                <a:ea typeface="Microsoft YaHei" panose="020B0503020204020204" pitchFamily="34" charset="-122"/>
              </a:rPr>
              <a:t>●  </a:t>
            </a:r>
            <a:r>
              <a:rPr lang="zh-CN" altLang="en-US" sz="2400" b="1" dirty="0">
                <a:solidFill>
                  <a:srgbClr val="C00000"/>
                </a:solidFill>
                <a:latin typeface="Microsoft YaHei" panose="020B0503020204020204" pitchFamily="34" charset="-122"/>
                <a:ea typeface="Microsoft YaHei" panose="020B0503020204020204" pitchFamily="34" charset="-122"/>
              </a:rPr>
              <a:t>参照一般人群进行降压治疗</a:t>
            </a:r>
            <a:r>
              <a:rPr lang="zh-CN" altLang="en-US" sz="2400" dirty="0">
                <a:solidFill>
                  <a:schemeClr val="tx1"/>
                </a:solidFill>
                <a:latin typeface="Microsoft YaHei" panose="020B0503020204020204" pitchFamily="34" charset="-122"/>
                <a:ea typeface="Microsoft YaHei" panose="020B0503020204020204" pitchFamily="34" charset="-122"/>
              </a:rPr>
              <a:t>，选择合适的降压药。</a:t>
            </a:r>
          </a:p>
        </p:txBody>
      </p:sp>
      <p:sp>
        <p:nvSpPr>
          <p:cNvPr id="3" name="圆角矩形 4">
            <a:extLst>
              <a:ext uri="{FF2B5EF4-FFF2-40B4-BE49-F238E27FC236}">
                <a16:creationId xmlns:a16="http://schemas.microsoft.com/office/drawing/2014/main" id="{43A968A9-D2B3-6EA7-3CFB-1CFA0D45FEC2}"/>
              </a:ext>
            </a:extLst>
          </p:cNvPr>
          <p:cNvSpPr/>
          <p:nvPr/>
        </p:nvSpPr>
        <p:spPr>
          <a:xfrm>
            <a:off x="714802" y="2064469"/>
            <a:ext cx="10762397" cy="2394409"/>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6" name="矩形 5">
            <a:extLst>
              <a:ext uri="{FF2B5EF4-FFF2-40B4-BE49-F238E27FC236}">
                <a16:creationId xmlns:a16="http://schemas.microsoft.com/office/drawing/2014/main" id="{C19BB56A-A16D-F593-B292-7094FA83A24C}"/>
              </a:ext>
            </a:extLst>
          </p:cNvPr>
          <p:cNvSpPr/>
          <p:nvPr/>
        </p:nvSpPr>
        <p:spPr>
          <a:xfrm>
            <a:off x="391124" y="534654"/>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 </a:t>
            </a:r>
            <a:r>
              <a:rPr lang="en-US" altLang="zh-CN" sz="3200" b="1" dirty="0">
                <a:solidFill>
                  <a:srgbClr val="004582"/>
                </a:solidFill>
                <a:latin typeface="Microsoft YaHei" panose="020B0503020204020204" pitchFamily="34" charset="-122"/>
                <a:ea typeface="Microsoft YaHei" panose="020B0503020204020204" pitchFamily="34" charset="-122"/>
              </a:rPr>
              <a:t>8L  </a:t>
            </a:r>
            <a:r>
              <a:rPr lang="zh-CN" altLang="en-US" sz="3200" b="1" dirty="0">
                <a:solidFill>
                  <a:srgbClr val="004582"/>
                </a:solidFill>
                <a:latin typeface="Microsoft YaHei" panose="020B0503020204020204" pitchFamily="34" charset="-122"/>
                <a:ea typeface="Microsoft YaHei" panose="020B0503020204020204" pitchFamily="34" charset="-122"/>
              </a:rPr>
              <a:t>高血压与免疫系统疾病</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33AA6A04-EA2D-954A-3E2A-7BFC36885895}"/>
              </a:ext>
            </a:extLst>
          </p:cNvPr>
          <p:cNvGrpSpPr/>
          <p:nvPr/>
        </p:nvGrpSpPr>
        <p:grpSpPr>
          <a:xfrm>
            <a:off x="10997490" y="-29849"/>
            <a:ext cx="1360715" cy="911036"/>
            <a:chOff x="10809514" y="26404"/>
            <a:chExt cx="1375882" cy="914400"/>
          </a:xfrm>
        </p:grpSpPr>
        <p:pic>
          <p:nvPicPr>
            <p:cNvPr id="9" name="图形 8" descr="剪贴板">
              <a:extLst>
                <a:ext uri="{FF2B5EF4-FFF2-40B4-BE49-F238E27FC236}">
                  <a16:creationId xmlns:a16="http://schemas.microsoft.com/office/drawing/2014/main" id="{8A550A3B-6553-A2D8-4407-58246AFB09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0" name="文本框 9">
              <a:extLst>
                <a:ext uri="{FF2B5EF4-FFF2-40B4-BE49-F238E27FC236}">
                  <a16:creationId xmlns:a16="http://schemas.microsoft.com/office/drawing/2014/main" id="{85E3C325-F18C-468E-0175-BB3520D2DB30}"/>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09237247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a:extLst>
              <a:ext uri="{FF2B5EF4-FFF2-40B4-BE49-F238E27FC236}">
                <a16:creationId xmlns:a16="http://schemas.microsoft.com/office/drawing/2014/main" id="{EBDD58A0-956B-83ED-554C-1CD1229E357A}"/>
              </a:ext>
            </a:extLst>
          </p:cNvPr>
          <p:cNvGrpSpPr/>
          <p:nvPr/>
        </p:nvGrpSpPr>
        <p:grpSpPr>
          <a:xfrm>
            <a:off x="1286738" y="1461152"/>
            <a:ext cx="1999957" cy="4918001"/>
            <a:chOff x="1401233" y="1471606"/>
            <a:chExt cx="3303182" cy="4234902"/>
          </a:xfrm>
        </p:grpSpPr>
        <p:sp>
          <p:nvSpPr>
            <p:cNvPr id="10" name="AutoShape 3">
              <a:extLst>
                <a:ext uri="{FF2B5EF4-FFF2-40B4-BE49-F238E27FC236}">
                  <a16:creationId xmlns:a16="http://schemas.microsoft.com/office/drawing/2014/main" id="{A01C8080-D4CF-D1FA-7EFC-53AA2CA6EBF2}"/>
                </a:ext>
              </a:extLst>
            </p:cNvPr>
            <p:cNvSpPr>
              <a:spLocks noChangeArrowheads="1"/>
            </p:cNvSpPr>
            <p:nvPr/>
          </p:nvSpPr>
          <p:spPr bwMode="gray">
            <a:xfrm>
              <a:off x="1405721" y="1471606"/>
              <a:ext cx="3267075" cy="784369"/>
            </a:xfrm>
            <a:prstGeom prst="roundRect">
              <a:avLst>
                <a:gd name="adj" fmla="val 7574"/>
              </a:avLst>
            </a:prstGeom>
            <a:solidFill>
              <a:srgbClr val="004582">
                <a:alpha val="7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Wingdings" panose="05000000000000000000" pitchFamily="2" charset="2"/>
                <a:buNone/>
              </a:pPr>
              <a:endParaRPr lang="en-US" altLang="zh-CN" sz="1600" b="1" dirty="0">
                <a:solidFill>
                  <a:schemeClr val="tx2"/>
                </a:solidFill>
              </a:endParaRPr>
            </a:p>
          </p:txBody>
        </p:sp>
        <p:sp>
          <p:nvSpPr>
            <p:cNvPr id="11" name="AutoShape 4">
              <a:extLst>
                <a:ext uri="{FF2B5EF4-FFF2-40B4-BE49-F238E27FC236}">
                  <a16:creationId xmlns:a16="http://schemas.microsoft.com/office/drawing/2014/main" id="{F11D98E6-D29D-DAD5-8E52-CB563A751A14}"/>
                </a:ext>
              </a:extLst>
            </p:cNvPr>
            <p:cNvSpPr>
              <a:spLocks noChangeArrowheads="1"/>
            </p:cNvSpPr>
            <p:nvPr/>
          </p:nvSpPr>
          <p:spPr bwMode="gray">
            <a:xfrm>
              <a:off x="1405721" y="2319710"/>
              <a:ext cx="3267075" cy="805193"/>
            </a:xfrm>
            <a:prstGeom prst="roundRect">
              <a:avLst>
                <a:gd name="adj" fmla="val 7574"/>
              </a:avLst>
            </a:prstGeom>
            <a:solidFill>
              <a:srgbClr val="004582">
                <a:alpha val="50000"/>
              </a:srgbClr>
            </a:solidFill>
            <a:ln w="28575" cap="rnd">
              <a:noFill/>
              <a:prstDash val="sysDot"/>
              <a:round/>
              <a:headEnd/>
              <a:tailEnd/>
            </a:ln>
            <a:effectLst/>
          </p:spPr>
          <p:txBody>
            <a:bodyPr wrap="none" anchor="ctr"/>
            <a:lstStyle/>
            <a:p>
              <a:pPr algn="ctr" eaLnBrk="0" hangingPunct="0">
                <a:buFont typeface="Wingdings" pitchFamily="2" charset="2"/>
                <a:buNone/>
                <a:defRPr/>
              </a:pPr>
              <a:endParaRPr lang="en-US" altLang="zh-CN" sz="1600" b="1" dirty="0">
                <a:solidFill>
                  <a:schemeClr val="tx2"/>
                </a:solidFill>
              </a:endParaRPr>
            </a:p>
          </p:txBody>
        </p:sp>
        <p:sp>
          <p:nvSpPr>
            <p:cNvPr id="12" name="AutoShape 5">
              <a:extLst>
                <a:ext uri="{FF2B5EF4-FFF2-40B4-BE49-F238E27FC236}">
                  <a16:creationId xmlns:a16="http://schemas.microsoft.com/office/drawing/2014/main" id="{44F03AB5-4C4C-2D70-864F-99DE69143BF3}"/>
                </a:ext>
              </a:extLst>
            </p:cNvPr>
            <p:cNvSpPr>
              <a:spLocks noChangeArrowheads="1"/>
            </p:cNvSpPr>
            <p:nvPr/>
          </p:nvSpPr>
          <p:spPr bwMode="gray">
            <a:xfrm>
              <a:off x="1405721" y="3175932"/>
              <a:ext cx="3267075" cy="570704"/>
            </a:xfrm>
            <a:prstGeom prst="roundRect">
              <a:avLst>
                <a:gd name="adj" fmla="val 7574"/>
              </a:avLst>
            </a:prstGeom>
            <a:solidFill>
              <a:srgbClr val="004582">
                <a:alpha val="4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Wingdings" panose="05000000000000000000" pitchFamily="2" charset="2"/>
                <a:buNone/>
              </a:pPr>
              <a:endParaRPr lang="en-US" altLang="zh-CN" sz="1600" b="1" dirty="0">
                <a:solidFill>
                  <a:schemeClr val="tx2"/>
                </a:solidFill>
              </a:endParaRPr>
            </a:p>
          </p:txBody>
        </p:sp>
        <p:sp>
          <p:nvSpPr>
            <p:cNvPr id="13" name="AutoShape 6">
              <a:extLst>
                <a:ext uri="{FF2B5EF4-FFF2-40B4-BE49-F238E27FC236}">
                  <a16:creationId xmlns:a16="http://schemas.microsoft.com/office/drawing/2014/main" id="{516C8AF5-6152-FE42-A3EF-CADD153CAA71}"/>
                </a:ext>
              </a:extLst>
            </p:cNvPr>
            <p:cNvSpPr>
              <a:spLocks noChangeArrowheads="1"/>
            </p:cNvSpPr>
            <p:nvPr/>
          </p:nvSpPr>
          <p:spPr bwMode="gray">
            <a:xfrm>
              <a:off x="1405720" y="3807802"/>
              <a:ext cx="3267076" cy="795270"/>
            </a:xfrm>
            <a:prstGeom prst="roundRect">
              <a:avLst>
                <a:gd name="adj" fmla="val 7574"/>
              </a:avLst>
            </a:prstGeom>
            <a:solidFill>
              <a:srgbClr val="004582">
                <a:alpha val="20000"/>
              </a:srgbClr>
            </a:solidFill>
            <a:ln w="28575" cap="rnd">
              <a:noFill/>
              <a:prstDash val="sysDot"/>
              <a:round/>
              <a:headEnd/>
              <a:tailEnd/>
            </a:ln>
            <a:effectLst/>
          </p:spPr>
          <p:txBody>
            <a:bodyPr wrap="none" anchor="ctr"/>
            <a:lstStyle/>
            <a:p>
              <a:pPr algn="ctr" eaLnBrk="0" hangingPunct="0">
                <a:buFont typeface="Wingdings" pitchFamily="2" charset="2"/>
                <a:buNone/>
                <a:defRPr/>
              </a:pPr>
              <a:endParaRPr lang="en-US" altLang="zh-CN" sz="1600" b="1" dirty="0">
                <a:solidFill>
                  <a:schemeClr val="tx2"/>
                </a:solidFill>
              </a:endParaRPr>
            </a:p>
          </p:txBody>
        </p:sp>
        <p:sp>
          <p:nvSpPr>
            <p:cNvPr id="6" name="文本框 5">
              <a:extLst>
                <a:ext uri="{FF2B5EF4-FFF2-40B4-BE49-F238E27FC236}">
                  <a16:creationId xmlns:a16="http://schemas.microsoft.com/office/drawing/2014/main" id="{9658D9C7-E7F7-13D4-8E43-DB8283A338A9}"/>
                </a:ext>
              </a:extLst>
            </p:cNvPr>
            <p:cNvSpPr txBox="1"/>
            <p:nvPr/>
          </p:nvSpPr>
          <p:spPr>
            <a:xfrm>
              <a:off x="1405720" y="1646701"/>
              <a:ext cx="3267076" cy="358881"/>
            </a:xfrm>
            <a:prstGeom prst="rect">
              <a:avLst/>
            </a:prstGeom>
            <a:noFill/>
          </p:spPr>
          <p:txBody>
            <a:bodyPr wrap="square" rtlCol="0">
              <a:spAutoFit/>
            </a:bodyPr>
            <a:lstStyle/>
            <a:p>
              <a:pPr algn="ctr">
                <a:lnSpc>
                  <a:spcPts val="2200"/>
                </a:lnSpc>
              </a:pPr>
              <a:r>
                <a:rPr lang="zh-CN" altLang="en-US" b="1" dirty="0">
                  <a:latin typeface="微软雅黑" panose="020B0503020204020204" pitchFamily="34" charset="-122"/>
                  <a:ea typeface="微软雅黑" panose="020B0503020204020204" pitchFamily="34" charset="-122"/>
                </a:rPr>
                <a:t>弥漫性毒性甲状腺肿</a:t>
              </a:r>
            </a:p>
          </p:txBody>
        </p:sp>
        <p:sp>
          <p:nvSpPr>
            <p:cNvPr id="7" name="文本框 6">
              <a:extLst>
                <a:ext uri="{FF2B5EF4-FFF2-40B4-BE49-F238E27FC236}">
                  <a16:creationId xmlns:a16="http://schemas.microsoft.com/office/drawing/2014/main" id="{49EFB77A-D3A8-41B5-A07B-1528CEA537B6}"/>
                </a:ext>
              </a:extLst>
            </p:cNvPr>
            <p:cNvSpPr txBox="1"/>
            <p:nvPr/>
          </p:nvSpPr>
          <p:spPr>
            <a:xfrm>
              <a:off x="1572205" y="2543389"/>
              <a:ext cx="2925131" cy="358881"/>
            </a:xfrm>
            <a:prstGeom prst="rect">
              <a:avLst/>
            </a:prstGeom>
            <a:noFill/>
          </p:spPr>
          <p:txBody>
            <a:bodyPr wrap="square" rtlCol="0">
              <a:spAutoFit/>
            </a:bodyPr>
            <a:lstStyle/>
            <a:p>
              <a:pPr algn="ctr">
                <a:lnSpc>
                  <a:spcPts val="2200"/>
                </a:lnSpc>
              </a:pPr>
              <a:r>
                <a:rPr lang="zh-CN" altLang="en-US" b="1" dirty="0">
                  <a:latin typeface="微软雅黑" panose="020B0503020204020204" pitchFamily="34" charset="-122"/>
                  <a:ea typeface="微软雅黑" panose="020B0503020204020204" pitchFamily="34" charset="-122"/>
                </a:rPr>
                <a:t>系统性红斑狼疮</a:t>
              </a:r>
            </a:p>
          </p:txBody>
        </p:sp>
        <p:sp>
          <p:nvSpPr>
            <p:cNvPr id="8" name="文本框 7">
              <a:extLst>
                <a:ext uri="{FF2B5EF4-FFF2-40B4-BE49-F238E27FC236}">
                  <a16:creationId xmlns:a16="http://schemas.microsoft.com/office/drawing/2014/main" id="{BBA660EC-81E7-D3BD-B3BC-F4B7F4F2EE55}"/>
                </a:ext>
              </a:extLst>
            </p:cNvPr>
            <p:cNvSpPr txBox="1"/>
            <p:nvPr/>
          </p:nvSpPr>
          <p:spPr>
            <a:xfrm>
              <a:off x="1660403" y="3281844"/>
              <a:ext cx="2925131" cy="358881"/>
            </a:xfrm>
            <a:prstGeom prst="rect">
              <a:avLst/>
            </a:prstGeom>
            <a:noFill/>
          </p:spPr>
          <p:txBody>
            <a:bodyPr wrap="square" rtlCol="0">
              <a:spAutoFit/>
            </a:bodyPr>
            <a:lstStyle/>
            <a:p>
              <a:pPr algn="ctr">
                <a:lnSpc>
                  <a:spcPts val="2200"/>
                </a:lnSpc>
              </a:pPr>
              <a:r>
                <a:rPr lang="zh-CN" altLang="en-US" b="1" dirty="0">
                  <a:latin typeface="微软雅黑" panose="020B0503020204020204" pitchFamily="34" charset="-122"/>
                  <a:ea typeface="微软雅黑" panose="020B0503020204020204" pitchFamily="34" charset="-122"/>
                </a:rPr>
                <a:t>类风湿关节炎</a:t>
              </a:r>
            </a:p>
          </p:txBody>
        </p:sp>
        <p:sp>
          <p:nvSpPr>
            <p:cNvPr id="9" name="文本框 8">
              <a:extLst>
                <a:ext uri="{FF2B5EF4-FFF2-40B4-BE49-F238E27FC236}">
                  <a16:creationId xmlns:a16="http://schemas.microsoft.com/office/drawing/2014/main" id="{E113B8FB-235E-9560-41D6-A179669CA2E2}"/>
                </a:ext>
              </a:extLst>
            </p:cNvPr>
            <p:cNvSpPr txBox="1"/>
            <p:nvPr/>
          </p:nvSpPr>
          <p:spPr>
            <a:xfrm>
              <a:off x="1401233" y="4108604"/>
              <a:ext cx="3267075" cy="358881"/>
            </a:xfrm>
            <a:prstGeom prst="rect">
              <a:avLst/>
            </a:prstGeom>
            <a:noFill/>
          </p:spPr>
          <p:txBody>
            <a:bodyPr wrap="square" rtlCol="0">
              <a:spAutoFit/>
            </a:bodyPr>
            <a:lstStyle/>
            <a:p>
              <a:pPr algn="ctr">
                <a:lnSpc>
                  <a:spcPts val="2200"/>
                </a:lnSpc>
              </a:pPr>
              <a:r>
                <a:rPr lang="zh-CN" altLang="en-US" b="1" dirty="0">
                  <a:latin typeface="微软雅黑" panose="020B0503020204020204" pitchFamily="34" charset="-122"/>
                  <a:ea typeface="微软雅黑" panose="020B0503020204020204" pitchFamily="34" charset="-122"/>
                </a:rPr>
                <a:t>系统性硬化症</a:t>
              </a:r>
            </a:p>
          </p:txBody>
        </p:sp>
        <p:sp>
          <p:nvSpPr>
            <p:cNvPr id="38" name="AutoShape 6">
              <a:extLst>
                <a:ext uri="{FF2B5EF4-FFF2-40B4-BE49-F238E27FC236}">
                  <a16:creationId xmlns:a16="http://schemas.microsoft.com/office/drawing/2014/main" id="{58F703C0-EB43-F3FD-25B9-9542B0B64CED}"/>
                </a:ext>
              </a:extLst>
            </p:cNvPr>
            <p:cNvSpPr>
              <a:spLocks noChangeArrowheads="1"/>
            </p:cNvSpPr>
            <p:nvPr/>
          </p:nvSpPr>
          <p:spPr bwMode="gray">
            <a:xfrm>
              <a:off x="1413401" y="4685087"/>
              <a:ext cx="3267076" cy="1021421"/>
            </a:xfrm>
            <a:prstGeom prst="roundRect">
              <a:avLst>
                <a:gd name="adj" fmla="val 7574"/>
              </a:avLst>
            </a:prstGeom>
            <a:solidFill>
              <a:srgbClr val="004582">
                <a:alpha val="10000"/>
              </a:srgbClr>
            </a:solidFill>
            <a:ln w="28575" cap="rnd">
              <a:noFill/>
              <a:prstDash val="sysDot"/>
              <a:round/>
              <a:headEnd/>
              <a:tailEnd/>
            </a:ln>
            <a:effectLst/>
          </p:spPr>
          <p:txBody>
            <a:bodyPr wrap="none" anchor="ctr"/>
            <a:lstStyle/>
            <a:p>
              <a:pPr algn="ctr" eaLnBrk="0" hangingPunct="0">
                <a:buFont typeface="Wingdings" pitchFamily="2" charset="2"/>
                <a:buNone/>
                <a:defRPr/>
              </a:pPr>
              <a:endParaRPr lang="en-US" altLang="zh-CN" sz="1600" b="1" dirty="0">
                <a:solidFill>
                  <a:schemeClr val="tx2"/>
                </a:solidFill>
              </a:endParaRPr>
            </a:p>
          </p:txBody>
        </p:sp>
        <p:sp>
          <p:nvSpPr>
            <p:cNvPr id="39" name="文本框 38">
              <a:extLst>
                <a:ext uri="{FF2B5EF4-FFF2-40B4-BE49-F238E27FC236}">
                  <a16:creationId xmlns:a16="http://schemas.microsoft.com/office/drawing/2014/main" id="{D6CCF3C9-2F1E-EB8C-9262-048FD025E78F}"/>
                </a:ext>
              </a:extLst>
            </p:cNvPr>
            <p:cNvSpPr txBox="1"/>
            <p:nvPr/>
          </p:nvSpPr>
          <p:spPr>
            <a:xfrm>
              <a:off x="1437339" y="4928218"/>
              <a:ext cx="3267076" cy="358881"/>
            </a:xfrm>
            <a:prstGeom prst="rect">
              <a:avLst/>
            </a:prstGeom>
            <a:noFill/>
          </p:spPr>
          <p:txBody>
            <a:bodyPr wrap="square" rtlCol="0">
              <a:spAutoFit/>
            </a:bodyPr>
            <a:lstStyle/>
            <a:p>
              <a:pPr algn="ctr">
                <a:lnSpc>
                  <a:spcPts val="2200"/>
                </a:lnSpc>
              </a:pPr>
              <a:r>
                <a:rPr lang="zh-CN" altLang="en-US" b="1" dirty="0">
                  <a:latin typeface="微软雅黑" panose="020B0503020204020204" pitchFamily="34" charset="-122"/>
                  <a:ea typeface="微软雅黑" panose="020B0503020204020204" pitchFamily="34" charset="-122"/>
                </a:rPr>
                <a:t>免疫药引起的高血压</a:t>
              </a:r>
            </a:p>
          </p:txBody>
        </p:sp>
      </p:grpSp>
      <p:grpSp>
        <p:nvGrpSpPr>
          <p:cNvPr id="14" name="组合 13">
            <a:extLst>
              <a:ext uri="{FF2B5EF4-FFF2-40B4-BE49-F238E27FC236}">
                <a16:creationId xmlns:a16="http://schemas.microsoft.com/office/drawing/2014/main" id="{5697126D-5CEF-1B2B-6D89-5358A521E2A5}"/>
              </a:ext>
            </a:extLst>
          </p:cNvPr>
          <p:cNvGrpSpPr/>
          <p:nvPr/>
        </p:nvGrpSpPr>
        <p:grpSpPr>
          <a:xfrm>
            <a:off x="305322" y="1635295"/>
            <a:ext cx="762000" cy="650508"/>
            <a:chOff x="639078" y="2933976"/>
            <a:chExt cx="762000" cy="665162"/>
          </a:xfrm>
        </p:grpSpPr>
        <p:grpSp>
          <p:nvGrpSpPr>
            <p:cNvPr id="15" name="Group 2">
              <a:extLst>
                <a:ext uri="{FF2B5EF4-FFF2-40B4-BE49-F238E27FC236}">
                  <a16:creationId xmlns:a16="http://schemas.microsoft.com/office/drawing/2014/main" id="{F0FA010D-260F-C66E-1802-5D7617EF52FB}"/>
                </a:ext>
              </a:extLst>
            </p:cNvPr>
            <p:cNvGrpSpPr>
              <a:grpSpLocks/>
            </p:cNvGrpSpPr>
            <p:nvPr/>
          </p:nvGrpSpPr>
          <p:grpSpPr bwMode="auto">
            <a:xfrm>
              <a:off x="639078" y="2933976"/>
              <a:ext cx="762000" cy="665162"/>
              <a:chOff x="1110" y="2656"/>
              <a:chExt cx="1549" cy="1351"/>
            </a:xfrm>
          </p:grpSpPr>
          <p:sp>
            <p:nvSpPr>
              <p:cNvPr id="17" name="AutoShape 3">
                <a:extLst>
                  <a:ext uri="{FF2B5EF4-FFF2-40B4-BE49-F238E27FC236}">
                    <a16:creationId xmlns:a16="http://schemas.microsoft.com/office/drawing/2014/main" id="{4C8F98B5-50F0-0069-4DBC-7DB26434936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8" name="AutoShape 4">
                <a:extLst>
                  <a:ext uri="{FF2B5EF4-FFF2-40B4-BE49-F238E27FC236}">
                    <a16:creationId xmlns:a16="http://schemas.microsoft.com/office/drawing/2014/main" id="{411C109F-64BA-24E9-C2B1-281714E05C60}"/>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9" name="AutoShape 5">
                <a:extLst>
                  <a:ext uri="{FF2B5EF4-FFF2-40B4-BE49-F238E27FC236}">
                    <a16:creationId xmlns:a16="http://schemas.microsoft.com/office/drawing/2014/main" id="{62009C3D-F8CA-ECD0-054A-D4AFE9E5189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defRPr/>
                </a:pPr>
                <a:endParaRPr lang="zh-CN" altLang="en-US"/>
              </a:p>
            </p:txBody>
          </p:sp>
        </p:grpSp>
        <p:sp>
          <p:nvSpPr>
            <p:cNvPr id="16" name="Text Box 12">
              <a:extLst>
                <a:ext uri="{FF2B5EF4-FFF2-40B4-BE49-F238E27FC236}">
                  <a16:creationId xmlns:a16="http://schemas.microsoft.com/office/drawing/2014/main" id="{C7D8CB0E-0AF0-0141-1F22-E9DE7B1001EE}"/>
                </a:ext>
              </a:extLst>
            </p:cNvPr>
            <p:cNvSpPr txBox="1">
              <a:spLocks noChangeArrowheads="1"/>
            </p:cNvSpPr>
            <p:nvPr/>
          </p:nvSpPr>
          <p:spPr bwMode="gray">
            <a:xfrm>
              <a:off x="835928" y="3032401"/>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dirty="0">
                  <a:solidFill>
                    <a:srgbClr val="FFFFFF"/>
                  </a:solidFill>
                </a:rPr>
                <a:t>1</a:t>
              </a:r>
            </a:p>
          </p:txBody>
        </p:sp>
      </p:grpSp>
      <p:grpSp>
        <p:nvGrpSpPr>
          <p:cNvPr id="20" name="组合 19">
            <a:extLst>
              <a:ext uri="{FF2B5EF4-FFF2-40B4-BE49-F238E27FC236}">
                <a16:creationId xmlns:a16="http://schemas.microsoft.com/office/drawing/2014/main" id="{A30C1738-B1EB-8012-1F4E-D24829E9D398}"/>
              </a:ext>
            </a:extLst>
          </p:cNvPr>
          <p:cNvGrpSpPr/>
          <p:nvPr/>
        </p:nvGrpSpPr>
        <p:grpSpPr>
          <a:xfrm>
            <a:off x="319225" y="2596860"/>
            <a:ext cx="762000" cy="650508"/>
            <a:chOff x="639078" y="2933976"/>
            <a:chExt cx="762000" cy="665162"/>
          </a:xfrm>
        </p:grpSpPr>
        <p:grpSp>
          <p:nvGrpSpPr>
            <p:cNvPr id="21" name="Group 2">
              <a:extLst>
                <a:ext uri="{FF2B5EF4-FFF2-40B4-BE49-F238E27FC236}">
                  <a16:creationId xmlns:a16="http://schemas.microsoft.com/office/drawing/2014/main" id="{2D7EE0B0-8E4A-E4FB-497F-5A4C8FEFD0CE}"/>
                </a:ext>
              </a:extLst>
            </p:cNvPr>
            <p:cNvGrpSpPr>
              <a:grpSpLocks/>
            </p:cNvGrpSpPr>
            <p:nvPr/>
          </p:nvGrpSpPr>
          <p:grpSpPr bwMode="auto">
            <a:xfrm>
              <a:off x="639078" y="2933976"/>
              <a:ext cx="762000" cy="665162"/>
              <a:chOff x="1110" y="2656"/>
              <a:chExt cx="1549" cy="1351"/>
            </a:xfrm>
          </p:grpSpPr>
          <p:sp>
            <p:nvSpPr>
              <p:cNvPr id="23" name="AutoShape 3">
                <a:extLst>
                  <a:ext uri="{FF2B5EF4-FFF2-40B4-BE49-F238E27FC236}">
                    <a16:creationId xmlns:a16="http://schemas.microsoft.com/office/drawing/2014/main" id="{770B0505-61F6-165C-3750-37F4E4B67B6F}"/>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4" name="AutoShape 4">
                <a:extLst>
                  <a:ext uri="{FF2B5EF4-FFF2-40B4-BE49-F238E27FC236}">
                    <a16:creationId xmlns:a16="http://schemas.microsoft.com/office/drawing/2014/main" id="{FE0CDA35-B275-D7EA-9071-ABEBFCDBD8C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5" name="AutoShape 5">
                <a:extLst>
                  <a:ext uri="{FF2B5EF4-FFF2-40B4-BE49-F238E27FC236}">
                    <a16:creationId xmlns:a16="http://schemas.microsoft.com/office/drawing/2014/main" id="{79695669-8C97-74EA-C174-2D9E79E4EFC7}"/>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defRPr/>
                </a:pPr>
                <a:endParaRPr lang="zh-CN" altLang="en-US"/>
              </a:p>
            </p:txBody>
          </p:sp>
        </p:grpSp>
        <p:sp>
          <p:nvSpPr>
            <p:cNvPr id="22" name="Text Box 12">
              <a:extLst>
                <a:ext uri="{FF2B5EF4-FFF2-40B4-BE49-F238E27FC236}">
                  <a16:creationId xmlns:a16="http://schemas.microsoft.com/office/drawing/2014/main" id="{C4A2A2F4-6C98-2985-5369-05FC9CDBC94B}"/>
                </a:ext>
              </a:extLst>
            </p:cNvPr>
            <p:cNvSpPr txBox="1">
              <a:spLocks noChangeArrowheads="1"/>
            </p:cNvSpPr>
            <p:nvPr/>
          </p:nvSpPr>
          <p:spPr bwMode="gray">
            <a:xfrm>
              <a:off x="835928" y="3032401"/>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dirty="0">
                  <a:solidFill>
                    <a:srgbClr val="FFFFFF"/>
                  </a:solidFill>
                </a:rPr>
                <a:t>2</a:t>
              </a:r>
            </a:p>
          </p:txBody>
        </p:sp>
      </p:grpSp>
      <p:grpSp>
        <p:nvGrpSpPr>
          <p:cNvPr id="26" name="组合 25">
            <a:extLst>
              <a:ext uri="{FF2B5EF4-FFF2-40B4-BE49-F238E27FC236}">
                <a16:creationId xmlns:a16="http://schemas.microsoft.com/office/drawing/2014/main" id="{A60D8394-06DF-6011-6EF4-E33849824A51}"/>
              </a:ext>
            </a:extLst>
          </p:cNvPr>
          <p:cNvGrpSpPr/>
          <p:nvPr/>
        </p:nvGrpSpPr>
        <p:grpSpPr>
          <a:xfrm>
            <a:off x="350785" y="3450323"/>
            <a:ext cx="762000" cy="650508"/>
            <a:chOff x="639078" y="2933976"/>
            <a:chExt cx="762000" cy="665162"/>
          </a:xfrm>
        </p:grpSpPr>
        <p:grpSp>
          <p:nvGrpSpPr>
            <p:cNvPr id="27" name="Group 2">
              <a:extLst>
                <a:ext uri="{FF2B5EF4-FFF2-40B4-BE49-F238E27FC236}">
                  <a16:creationId xmlns:a16="http://schemas.microsoft.com/office/drawing/2014/main" id="{4B1705BF-D248-BA43-0E8E-1CD7F86C53CB}"/>
                </a:ext>
              </a:extLst>
            </p:cNvPr>
            <p:cNvGrpSpPr>
              <a:grpSpLocks/>
            </p:cNvGrpSpPr>
            <p:nvPr/>
          </p:nvGrpSpPr>
          <p:grpSpPr bwMode="auto">
            <a:xfrm>
              <a:off x="639078" y="2933976"/>
              <a:ext cx="762000" cy="665162"/>
              <a:chOff x="1110" y="2656"/>
              <a:chExt cx="1549" cy="1351"/>
            </a:xfrm>
          </p:grpSpPr>
          <p:sp>
            <p:nvSpPr>
              <p:cNvPr id="29" name="AutoShape 3">
                <a:extLst>
                  <a:ext uri="{FF2B5EF4-FFF2-40B4-BE49-F238E27FC236}">
                    <a16:creationId xmlns:a16="http://schemas.microsoft.com/office/drawing/2014/main" id="{B3C02669-023C-4D7E-57D7-93F5A790E862}"/>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0" name="AutoShape 4">
                <a:extLst>
                  <a:ext uri="{FF2B5EF4-FFF2-40B4-BE49-F238E27FC236}">
                    <a16:creationId xmlns:a16="http://schemas.microsoft.com/office/drawing/2014/main" id="{C0E09568-8799-BF0C-68A9-D43EA94F763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 name="AutoShape 5">
                <a:extLst>
                  <a:ext uri="{FF2B5EF4-FFF2-40B4-BE49-F238E27FC236}">
                    <a16:creationId xmlns:a16="http://schemas.microsoft.com/office/drawing/2014/main" id="{AD0DE17B-6702-6AD2-E4BD-B2461FACD67B}"/>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defRPr/>
                </a:pPr>
                <a:endParaRPr lang="zh-CN" altLang="en-US"/>
              </a:p>
            </p:txBody>
          </p:sp>
        </p:grpSp>
        <p:sp>
          <p:nvSpPr>
            <p:cNvPr id="28" name="Text Box 12">
              <a:extLst>
                <a:ext uri="{FF2B5EF4-FFF2-40B4-BE49-F238E27FC236}">
                  <a16:creationId xmlns:a16="http://schemas.microsoft.com/office/drawing/2014/main" id="{1B7D8CAC-665C-26D2-615C-A06D9FD37E5C}"/>
                </a:ext>
              </a:extLst>
            </p:cNvPr>
            <p:cNvSpPr txBox="1">
              <a:spLocks noChangeArrowheads="1"/>
            </p:cNvSpPr>
            <p:nvPr/>
          </p:nvSpPr>
          <p:spPr bwMode="gray">
            <a:xfrm>
              <a:off x="835928" y="3032401"/>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dirty="0">
                  <a:solidFill>
                    <a:srgbClr val="FFFFFF"/>
                  </a:solidFill>
                </a:rPr>
                <a:t>3</a:t>
              </a:r>
            </a:p>
          </p:txBody>
        </p:sp>
      </p:grpSp>
      <p:grpSp>
        <p:nvGrpSpPr>
          <p:cNvPr id="33" name="Group 2">
            <a:extLst>
              <a:ext uri="{FF2B5EF4-FFF2-40B4-BE49-F238E27FC236}">
                <a16:creationId xmlns:a16="http://schemas.microsoft.com/office/drawing/2014/main" id="{FBCA6C6F-8D50-C13F-12A0-D7E4C57FA47E}"/>
              </a:ext>
            </a:extLst>
          </p:cNvPr>
          <p:cNvGrpSpPr>
            <a:grpSpLocks/>
          </p:cNvGrpSpPr>
          <p:nvPr/>
        </p:nvGrpSpPr>
        <p:grpSpPr bwMode="auto">
          <a:xfrm>
            <a:off x="373337" y="4447223"/>
            <a:ext cx="762000" cy="650508"/>
            <a:chOff x="1110" y="2656"/>
            <a:chExt cx="1549" cy="1351"/>
          </a:xfrm>
        </p:grpSpPr>
        <p:sp>
          <p:nvSpPr>
            <p:cNvPr id="35" name="AutoShape 3">
              <a:extLst>
                <a:ext uri="{FF2B5EF4-FFF2-40B4-BE49-F238E27FC236}">
                  <a16:creationId xmlns:a16="http://schemas.microsoft.com/office/drawing/2014/main" id="{C21429DC-BC3B-9441-23B4-FAB285C26299}"/>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6" name="AutoShape 4">
              <a:extLst>
                <a:ext uri="{FF2B5EF4-FFF2-40B4-BE49-F238E27FC236}">
                  <a16:creationId xmlns:a16="http://schemas.microsoft.com/office/drawing/2014/main" id="{45A61280-18BA-C4BF-CE40-27CC65467D2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AutoShape 5">
              <a:extLst>
                <a:ext uri="{FF2B5EF4-FFF2-40B4-BE49-F238E27FC236}">
                  <a16:creationId xmlns:a16="http://schemas.microsoft.com/office/drawing/2014/main" id="{48D4A6D5-7226-F13A-9060-724A78A4777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defRPr/>
              </a:pPr>
              <a:endParaRPr lang="zh-CN" altLang="en-US"/>
            </a:p>
          </p:txBody>
        </p:sp>
      </p:grpSp>
      <p:sp>
        <p:nvSpPr>
          <p:cNvPr id="34" name="Text Box 12">
            <a:extLst>
              <a:ext uri="{FF2B5EF4-FFF2-40B4-BE49-F238E27FC236}">
                <a16:creationId xmlns:a16="http://schemas.microsoft.com/office/drawing/2014/main" id="{C3E2C8AB-8858-44B7-FE6E-B8052CF52336}"/>
              </a:ext>
            </a:extLst>
          </p:cNvPr>
          <p:cNvSpPr txBox="1">
            <a:spLocks noChangeArrowheads="1"/>
          </p:cNvSpPr>
          <p:nvPr/>
        </p:nvSpPr>
        <p:spPr bwMode="gray">
          <a:xfrm>
            <a:off x="570187" y="4543480"/>
            <a:ext cx="354013" cy="44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dirty="0">
                <a:solidFill>
                  <a:srgbClr val="FFFFFF"/>
                </a:solidFill>
              </a:rPr>
              <a:t>4</a:t>
            </a:r>
          </a:p>
        </p:txBody>
      </p:sp>
      <p:grpSp>
        <p:nvGrpSpPr>
          <p:cNvPr id="40" name="Group 2">
            <a:extLst>
              <a:ext uri="{FF2B5EF4-FFF2-40B4-BE49-F238E27FC236}">
                <a16:creationId xmlns:a16="http://schemas.microsoft.com/office/drawing/2014/main" id="{C058E810-DAE0-2FE3-E263-ABC0072FF705}"/>
              </a:ext>
            </a:extLst>
          </p:cNvPr>
          <p:cNvGrpSpPr>
            <a:grpSpLocks/>
          </p:cNvGrpSpPr>
          <p:nvPr/>
        </p:nvGrpSpPr>
        <p:grpSpPr bwMode="auto">
          <a:xfrm>
            <a:off x="366942" y="5449034"/>
            <a:ext cx="762000" cy="650508"/>
            <a:chOff x="1110" y="2656"/>
            <a:chExt cx="1549" cy="1351"/>
          </a:xfrm>
        </p:grpSpPr>
        <p:sp>
          <p:nvSpPr>
            <p:cNvPr id="41" name="AutoShape 3">
              <a:extLst>
                <a:ext uri="{FF2B5EF4-FFF2-40B4-BE49-F238E27FC236}">
                  <a16:creationId xmlns:a16="http://schemas.microsoft.com/office/drawing/2014/main" id="{E42ED939-AC7D-A80A-1936-D182B179EB90}"/>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AutoShape 4">
              <a:extLst>
                <a:ext uri="{FF2B5EF4-FFF2-40B4-BE49-F238E27FC236}">
                  <a16:creationId xmlns:a16="http://schemas.microsoft.com/office/drawing/2014/main" id="{CED362E4-7C93-0A52-326F-9045675EA5FD}"/>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3" name="AutoShape 5">
              <a:extLst>
                <a:ext uri="{FF2B5EF4-FFF2-40B4-BE49-F238E27FC236}">
                  <a16:creationId xmlns:a16="http://schemas.microsoft.com/office/drawing/2014/main" id="{B0B0CE95-817E-61B1-1BD2-4D7DC53F1643}"/>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defRPr/>
              </a:pPr>
              <a:endParaRPr lang="zh-CN" altLang="en-US"/>
            </a:p>
          </p:txBody>
        </p:sp>
      </p:grpSp>
      <p:sp>
        <p:nvSpPr>
          <p:cNvPr id="44" name="Text Box 12">
            <a:extLst>
              <a:ext uri="{FF2B5EF4-FFF2-40B4-BE49-F238E27FC236}">
                <a16:creationId xmlns:a16="http://schemas.microsoft.com/office/drawing/2014/main" id="{88342C5A-0331-AA22-31C5-E66D2A982C3B}"/>
              </a:ext>
            </a:extLst>
          </p:cNvPr>
          <p:cNvSpPr txBox="1">
            <a:spLocks noChangeArrowheads="1"/>
          </p:cNvSpPr>
          <p:nvPr/>
        </p:nvSpPr>
        <p:spPr bwMode="gray">
          <a:xfrm>
            <a:off x="567669" y="5538787"/>
            <a:ext cx="354013" cy="44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dirty="0">
                <a:solidFill>
                  <a:srgbClr val="FFFFFF"/>
                </a:solidFill>
              </a:rPr>
              <a:t>5</a:t>
            </a:r>
          </a:p>
        </p:txBody>
      </p:sp>
      <p:grpSp>
        <p:nvGrpSpPr>
          <p:cNvPr id="45" name="组合 44">
            <a:extLst>
              <a:ext uri="{FF2B5EF4-FFF2-40B4-BE49-F238E27FC236}">
                <a16:creationId xmlns:a16="http://schemas.microsoft.com/office/drawing/2014/main" id="{0828E465-7CF3-EDE2-99DD-ACF1BDD8A33E}"/>
              </a:ext>
            </a:extLst>
          </p:cNvPr>
          <p:cNvGrpSpPr/>
          <p:nvPr/>
        </p:nvGrpSpPr>
        <p:grpSpPr>
          <a:xfrm>
            <a:off x="11016343" y="-71078"/>
            <a:ext cx="1360715" cy="911036"/>
            <a:chOff x="10809514" y="26404"/>
            <a:chExt cx="1375882" cy="914400"/>
          </a:xfrm>
        </p:grpSpPr>
        <p:pic>
          <p:nvPicPr>
            <p:cNvPr id="46" name="图形 45" descr="剪贴板">
              <a:extLst>
                <a:ext uri="{FF2B5EF4-FFF2-40B4-BE49-F238E27FC236}">
                  <a16:creationId xmlns:a16="http://schemas.microsoft.com/office/drawing/2014/main" id="{80921808-5625-8AAD-F91A-DEECD68359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47" name="文本框 46">
              <a:extLst>
                <a:ext uri="{FF2B5EF4-FFF2-40B4-BE49-F238E27FC236}">
                  <a16:creationId xmlns:a16="http://schemas.microsoft.com/office/drawing/2014/main" id="{16EB2E89-C676-4F99-1925-098AA5A56279}"/>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48" name="矩形 47">
            <a:extLst>
              <a:ext uri="{FF2B5EF4-FFF2-40B4-BE49-F238E27FC236}">
                <a16:creationId xmlns:a16="http://schemas.microsoft.com/office/drawing/2014/main" id="{2A1C20B8-45B0-CBEC-D47B-C700D12186E5}"/>
              </a:ext>
            </a:extLst>
          </p:cNvPr>
          <p:cNvSpPr/>
          <p:nvPr/>
        </p:nvSpPr>
        <p:spPr>
          <a:xfrm>
            <a:off x="866482" y="294907"/>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针对不同于一般高血压人群的降压方案</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grpSp>
        <p:nvGrpSpPr>
          <p:cNvPr id="57" name="组合 56">
            <a:extLst>
              <a:ext uri="{FF2B5EF4-FFF2-40B4-BE49-F238E27FC236}">
                <a16:creationId xmlns:a16="http://schemas.microsoft.com/office/drawing/2014/main" id="{5137D008-4A34-24E8-ACCD-3FE2A61DE689}"/>
              </a:ext>
            </a:extLst>
          </p:cNvPr>
          <p:cNvGrpSpPr/>
          <p:nvPr/>
        </p:nvGrpSpPr>
        <p:grpSpPr>
          <a:xfrm>
            <a:off x="3479460" y="1493998"/>
            <a:ext cx="8142354" cy="4891996"/>
            <a:chOff x="3881472" y="1248899"/>
            <a:chExt cx="7740024" cy="4891996"/>
          </a:xfrm>
        </p:grpSpPr>
        <p:sp>
          <p:nvSpPr>
            <p:cNvPr id="50" name="文本框 49">
              <a:extLst>
                <a:ext uri="{FF2B5EF4-FFF2-40B4-BE49-F238E27FC236}">
                  <a16:creationId xmlns:a16="http://schemas.microsoft.com/office/drawing/2014/main" id="{6623BBCB-D1C5-019B-B9D9-DED60F302AF7}"/>
                </a:ext>
              </a:extLst>
            </p:cNvPr>
            <p:cNvSpPr txBox="1"/>
            <p:nvPr/>
          </p:nvSpPr>
          <p:spPr>
            <a:xfrm>
              <a:off x="3881473" y="1248899"/>
              <a:ext cx="7733914" cy="910890"/>
            </a:xfrm>
            <a:prstGeom prst="rect">
              <a:avLst/>
            </a:prstGeom>
            <a:noFill/>
            <a:ln w="12700">
              <a:solidFill>
                <a:srgbClr val="0070C0"/>
              </a:solidFill>
              <a:prstDash val="sysDot"/>
            </a:ln>
          </p:spPr>
          <p:txBody>
            <a:bodyPr wrap="square" rtlCol="0">
              <a:spAutoFit/>
            </a:bodyPr>
            <a:lstStyle/>
            <a:p>
              <a:pPr algn="just">
                <a:lnSpc>
                  <a:spcPts val="2200"/>
                </a:lnSpc>
              </a:pPr>
              <a:r>
                <a:rPr lang="zh-CN" altLang="en-US" sz="1400" dirty="0">
                  <a:latin typeface="微软雅黑" panose="020B0503020204020204" pitchFamily="34" charset="-122"/>
                  <a:ea typeface="微软雅黑" panose="020B0503020204020204" pitchFamily="34" charset="-122"/>
                </a:rPr>
                <a:t>此类高血压的特点为</a:t>
              </a:r>
              <a:r>
                <a:rPr lang="en-US" altLang="zh-CN" sz="1400" b="1" dirty="0">
                  <a:solidFill>
                    <a:srgbClr val="C00000"/>
                  </a:solidFill>
                  <a:latin typeface="微软雅黑" panose="020B0503020204020204" pitchFamily="34" charset="-122"/>
                  <a:ea typeface="微软雅黑" panose="020B0503020204020204" pitchFamily="34" charset="-122"/>
                </a:rPr>
                <a:t>SBP</a:t>
              </a:r>
              <a:r>
                <a:rPr lang="zh-CN" altLang="en-US" sz="1400" b="1" dirty="0">
                  <a:solidFill>
                    <a:srgbClr val="C00000"/>
                  </a:solidFill>
                  <a:latin typeface="微软雅黑" panose="020B0503020204020204" pitchFamily="34" charset="-122"/>
                  <a:ea typeface="微软雅黑" panose="020B0503020204020204" pitchFamily="34" charset="-122"/>
                </a:rPr>
                <a:t>升高，</a:t>
              </a:r>
              <a:r>
                <a:rPr lang="en-US" altLang="zh-CN" sz="1400" b="1" dirty="0">
                  <a:solidFill>
                    <a:srgbClr val="C00000"/>
                  </a:solidFill>
                  <a:latin typeface="微软雅黑" panose="020B0503020204020204" pitchFamily="34" charset="-122"/>
                  <a:ea typeface="微软雅黑" panose="020B0503020204020204" pitchFamily="34" charset="-122"/>
                </a:rPr>
                <a:t>DBP</a:t>
              </a:r>
              <a:r>
                <a:rPr lang="zh-CN" altLang="en-US" sz="1400" b="1" dirty="0">
                  <a:solidFill>
                    <a:srgbClr val="C00000"/>
                  </a:solidFill>
                  <a:latin typeface="微软雅黑" panose="020B0503020204020204" pitchFamily="34" charset="-122"/>
                  <a:ea typeface="微软雅黑" panose="020B0503020204020204" pitchFamily="34" charset="-122"/>
                </a:rPr>
                <a:t>降低</a:t>
              </a:r>
              <a:r>
                <a:rPr lang="zh-CN" altLang="en-US" sz="1400" dirty="0">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脉压增大</a:t>
              </a:r>
              <a:r>
                <a:rPr lang="zh-CN" altLang="en-US" sz="1400" dirty="0">
                  <a:latin typeface="微软雅黑" panose="020B0503020204020204" pitchFamily="34" charset="-122"/>
                  <a:ea typeface="微软雅黑" panose="020B0503020204020204" pitchFamily="34" charset="-122"/>
                </a:rPr>
                <a:t>。原则上应积极治疗原发病，一旦甲状腺功能亢进症状得到控制后，血压也会逐渐恢复正常，可配合降压药治疗。</a:t>
              </a:r>
              <a:r>
                <a:rPr lang="zh-CN" altLang="en-US" sz="1400" b="1" dirty="0">
                  <a:solidFill>
                    <a:srgbClr val="C00000"/>
                  </a:solidFill>
                  <a:latin typeface="微软雅黑" panose="020B0503020204020204" pitchFamily="34" charset="-122"/>
                  <a:ea typeface="微软雅黑" panose="020B0503020204020204" pitchFamily="34" charset="-122"/>
                </a:rPr>
                <a:t>初始降压药首选非选择性</a:t>
              </a:r>
              <a:r>
                <a:rPr lang="en-US" altLang="zh-CN" sz="1400" b="1" dirty="0">
                  <a:solidFill>
                    <a:srgbClr val="C00000"/>
                  </a:solidFill>
                  <a:latin typeface="微软雅黑" panose="020B0503020204020204" pitchFamily="34" charset="-122"/>
                  <a:ea typeface="微软雅黑" panose="020B0503020204020204" pitchFamily="34" charset="-122"/>
                </a:rPr>
                <a:t>β</a:t>
              </a:r>
              <a:r>
                <a:rPr lang="zh-CN" altLang="en-US" sz="1400" b="1" dirty="0">
                  <a:solidFill>
                    <a:srgbClr val="C00000"/>
                  </a:solidFill>
                  <a:latin typeface="微软雅黑" panose="020B0503020204020204" pitchFamily="34" charset="-122"/>
                  <a:ea typeface="微软雅黑" panose="020B0503020204020204" pitchFamily="34" charset="-122"/>
                </a:rPr>
                <a:t>受体阻滞剂</a:t>
              </a:r>
              <a:r>
                <a:rPr lang="zh-CN" altLang="en-US" sz="1400" dirty="0">
                  <a:latin typeface="微软雅黑" panose="020B0503020204020204" pitchFamily="34" charset="-122"/>
                  <a:ea typeface="微软雅黑" panose="020B0503020204020204" pitchFamily="34" charset="-122"/>
                </a:rPr>
                <a:t>，其可阻断甲状腺激素过量和肾素释放的外周表现，减少震颤和心动过速。</a:t>
              </a:r>
            </a:p>
          </p:txBody>
        </p:sp>
        <p:sp>
          <p:nvSpPr>
            <p:cNvPr id="52" name="文本框 51">
              <a:extLst>
                <a:ext uri="{FF2B5EF4-FFF2-40B4-BE49-F238E27FC236}">
                  <a16:creationId xmlns:a16="http://schemas.microsoft.com/office/drawing/2014/main" id="{78581BA6-89FE-426B-BF71-E299B15ACD31}"/>
                </a:ext>
              </a:extLst>
            </p:cNvPr>
            <p:cNvSpPr txBox="1"/>
            <p:nvPr/>
          </p:nvSpPr>
          <p:spPr>
            <a:xfrm>
              <a:off x="3881473" y="2216659"/>
              <a:ext cx="7733914" cy="910890"/>
            </a:xfrm>
            <a:prstGeom prst="rect">
              <a:avLst/>
            </a:prstGeom>
            <a:noFill/>
            <a:ln w="12700">
              <a:solidFill>
                <a:srgbClr val="0070C0"/>
              </a:solidFill>
              <a:prstDash val="sysDot"/>
            </a:ln>
          </p:spPr>
          <p:txBody>
            <a:bodyPr wrap="square" rtlCol="0">
              <a:spAutoFit/>
            </a:bodyPr>
            <a:lstStyle/>
            <a:p>
              <a:pPr algn="just">
                <a:lnSpc>
                  <a:spcPts val="2200"/>
                </a:lnSpc>
              </a:pPr>
              <a:r>
                <a:rPr lang="zh-CN" altLang="en-US" sz="1400" dirty="0">
                  <a:latin typeface="微软雅黑" panose="020B0503020204020204" pitchFamily="34" charset="-122"/>
                  <a:ea typeface="微软雅黑" panose="020B0503020204020204" pitchFamily="34" charset="-122"/>
                </a:rPr>
                <a:t>新诊断无明显靶器官受损的系统性红斑狼疮患者</a:t>
              </a:r>
              <a:r>
                <a:rPr lang="zh-CN" altLang="en-US" sz="1400" b="1" dirty="0">
                  <a:solidFill>
                    <a:srgbClr val="C00000"/>
                  </a:solidFill>
                  <a:latin typeface="微软雅黑" panose="020B0503020204020204" pitchFamily="34" charset="-122"/>
                  <a:ea typeface="微软雅黑" panose="020B0503020204020204" pitchFamily="34" charset="-122"/>
                </a:rPr>
                <a:t>降压目标为</a:t>
              </a:r>
              <a:r>
                <a:rPr lang="en-US" altLang="zh-CN" sz="1400" b="1" dirty="0">
                  <a:solidFill>
                    <a:srgbClr val="C00000"/>
                  </a:solidFill>
                  <a:latin typeface="微软雅黑" panose="020B0503020204020204" pitchFamily="34" charset="-122"/>
                  <a:ea typeface="微软雅黑" panose="020B0503020204020204" pitchFamily="34" charset="-122"/>
                </a:rPr>
                <a:t>140/90mmHg</a:t>
              </a:r>
              <a:r>
                <a:rPr lang="zh-CN" altLang="en-US" sz="1400" dirty="0">
                  <a:latin typeface="微软雅黑" panose="020B0503020204020204" pitchFamily="34" charset="-122"/>
                  <a:ea typeface="微软雅黑" panose="020B0503020204020204" pitchFamily="34" charset="-122"/>
                </a:rPr>
                <a:t>；狼疮肾炎或糖尿病患者</a:t>
              </a:r>
              <a:r>
                <a:rPr lang="zh-CN" altLang="en-US" sz="1400" b="1" dirty="0">
                  <a:solidFill>
                    <a:srgbClr val="C00000"/>
                  </a:solidFill>
                  <a:latin typeface="微软雅黑" panose="020B0503020204020204" pitchFamily="34" charset="-122"/>
                  <a:ea typeface="微软雅黑" panose="020B0503020204020204" pitchFamily="34" charset="-122"/>
                </a:rPr>
                <a:t>降压目标为</a:t>
              </a:r>
              <a:r>
                <a:rPr lang="en-US" altLang="zh-CN" sz="1400" b="1" dirty="0">
                  <a:solidFill>
                    <a:srgbClr val="C00000"/>
                  </a:solidFill>
                  <a:latin typeface="微软雅黑" panose="020B0503020204020204" pitchFamily="34" charset="-122"/>
                  <a:ea typeface="微软雅黑" panose="020B0503020204020204" pitchFamily="34" charset="-122"/>
                </a:rPr>
                <a:t>130/80mmHg</a:t>
              </a:r>
              <a:r>
                <a:rPr lang="zh-CN" altLang="en-US" sz="1400" dirty="0">
                  <a:latin typeface="微软雅黑" panose="020B0503020204020204" pitchFamily="34" charset="-122"/>
                  <a:ea typeface="微软雅黑" panose="020B0503020204020204" pitchFamily="34" charset="-122"/>
                </a:rPr>
                <a:t>。治疗原则为积极控制原发病，合理调整免疫药剂量，治疗所有相关心血管危险因素，正确管理高血压介导的器官损害。</a:t>
              </a:r>
              <a:r>
                <a:rPr lang="zh-CN" altLang="en-US" sz="1400" b="1" dirty="0">
                  <a:solidFill>
                    <a:srgbClr val="C00000"/>
                  </a:solidFill>
                  <a:latin typeface="微软雅黑" panose="020B0503020204020204" pitchFamily="34" charset="-122"/>
                  <a:ea typeface="微软雅黑" panose="020B0503020204020204" pitchFamily="34" charset="-122"/>
                </a:rPr>
                <a:t>首选降压药为</a:t>
              </a:r>
              <a:r>
                <a:rPr lang="en-US" altLang="zh-CN" sz="1400" b="1" dirty="0">
                  <a:solidFill>
                    <a:srgbClr val="C00000"/>
                  </a:solidFill>
                  <a:latin typeface="微软雅黑" panose="020B0503020204020204" pitchFamily="34" charset="-122"/>
                  <a:ea typeface="微软雅黑" panose="020B0503020204020204" pitchFamily="34" charset="-122"/>
                </a:rPr>
                <a:t>ACEI</a:t>
              </a:r>
              <a:r>
                <a:rPr lang="zh-CN" altLang="en-US" sz="1400" b="1" dirty="0">
                  <a:solidFill>
                    <a:srgbClr val="C00000"/>
                  </a:solidFill>
                  <a:latin typeface="微软雅黑" panose="020B0503020204020204" pitchFamily="34" charset="-122"/>
                  <a:ea typeface="微软雅黑" panose="020B0503020204020204" pitchFamily="34" charset="-122"/>
                </a:rPr>
                <a:t>或</a:t>
              </a:r>
              <a:r>
                <a:rPr lang="en-US" altLang="zh-CN" sz="1400" b="1" dirty="0">
                  <a:solidFill>
                    <a:srgbClr val="C00000"/>
                  </a:solidFill>
                  <a:latin typeface="微软雅黑" panose="020B0503020204020204" pitchFamily="34" charset="-122"/>
                  <a:ea typeface="微软雅黑" panose="020B0503020204020204" pitchFamily="34" charset="-122"/>
                </a:rPr>
                <a:t>ARB</a:t>
              </a:r>
              <a:r>
                <a:rPr lang="zh-CN" altLang="en-US" sz="1400" dirty="0">
                  <a:latin typeface="微软雅黑" panose="020B0503020204020204" pitchFamily="34" charset="-122"/>
                  <a:ea typeface="微软雅黑" panose="020B0503020204020204" pitchFamily="34" charset="-122"/>
                </a:rPr>
                <a:t>。</a:t>
              </a:r>
            </a:p>
          </p:txBody>
        </p:sp>
        <p:sp>
          <p:nvSpPr>
            <p:cNvPr id="53" name="文本框 52">
              <a:extLst>
                <a:ext uri="{FF2B5EF4-FFF2-40B4-BE49-F238E27FC236}">
                  <a16:creationId xmlns:a16="http://schemas.microsoft.com/office/drawing/2014/main" id="{1607F4D1-B17F-B17A-08B8-0A196BB2B512}"/>
                </a:ext>
              </a:extLst>
            </p:cNvPr>
            <p:cNvSpPr txBox="1"/>
            <p:nvPr/>
          </p:nvSpPr>
          <p:spPr>
            <a:xfrm>
              <a:off x="3881472" y="3225777"/>
              <a:ext cx="7733915" cy="628762"/>
            </a:xfrm>
            <a:prstGeom prst="rect">
              <a:avLst/>
            </a:prstGeom>
            <a:noFill/>
            <a:ln w="12700">
              <a:solidFill>
                <a:srgbClr val="0070C0"/>
              </a:solidFill>
              <a:prstDash val="sysDot"/>
            </a:ln>
          </p:spPr>
          <p:txBody>
            <a:bodyPr wrap="square" rtlCol="0">
              <a:spAutoFit/>
            </a:bodyPr>
            <a:lstStyle/>
            <a:p>
              <a:pPr algn="just">
                <a:lnSpc>
                  <a:spcPts val="2200"/>
                </a:lnSpc>
              </a:pPr>
              <a:r>
                <a:rPr lang="zh-CN" altLang="en-US" sz="1400" dirty="0">
                  <a:latin typeface="微软雅黑" panose="020B0503020204020204" pitchFamily="34" charset="-122"/>
                  <a:ea typeface="微软雅黑" panose="020B0503020204020204" pitchFamily="34" charset="-122"/>
                </a:rPr>
                <a:t>原则上</a:t>
              </a:r>
              <a:r>
                <a:rPr lang="zh-CN" altLang="en-US" sz="1400" b="1" dirty="0">
                  <a:solidFill>
                    <a:srgbClr val="C00000"/>
                  </a:solidFill>
                  <a:latin typeface="微软雅黑" panose="020B0503020204020204" pitchFamily="34" charset="-122"/>
                  <a:ea typeface="微软雅黑" panose="020B0503020204020204" pitchFamily="34" charset="-122"/>
                </a:rPr>
                <a:t>类风湿性关节炎的降压治疗遵循一般人群建议</a:t>
              </a:r>
              <a:r>
                <a:rPr lang="zh-CN" altLang="en-US" sz="1400" dirty="0">
                  <a:latin typeface="微软雅黑" panose="020B0503020204020204" pitchFamily="34" charset="-122"/>
                  <a:ea typeface="微软雅黑" panose="020B0503020204020204" pitchFamily="34" charset="-122"/>
                </a:rPr>
                <a:t>。调整生活方式；严格和持续控制类风湿性关节炎疾病活动；对于长期治疗，糖皮质激素的剂量应保持在最低限度，并尝试减量。</a:t>
              </a:r>
              <a:endParaRPr lang="en-US" altLang="zh-CN" sz="1400" dirty="0">
                <a:latin typeface="微软雅黑" panose="020B0503020204020204" pitchFamily="34" charset="-122"/>
                <a:ea typeface="微软雅黑" panose="020B0503020204020204" pitchFamily="34" charset="-122"/>
              </a:endParaRPr>
            </a:p>
          </p:txBody>
        </p:sp>
        <p:sp>
          <p:nvSpPr>
            <p:cNvPr id="54" name="文本框 53">
              <a:extLst>
                <a:ext uri="{FF2B5EF4-FFF2-40B4-BE49-F238E27FC236}">
                  <a16:creationId xmlns:a16="http://schemas.microsoft.com/office/drawing/2014/main" id="{CBA3AE24-3D74-E53D-19D1-E36C41D1CD10}"/>
                </a:ext>
              </a:extLst>
            </p:cNvPr>
            <p:cNvSpPr txBox="1"/>
            <p:nvPr/>
          </p:nvSpPr>
          <p:spPr>
            <a:xfrm>
              <a:off x="3881472" y="3933060"/>
              <a:ext cx="7740024" cy="910890"/>
            </a:xfrm>
            <a:prstGeom prst="rect">
              <a:avLst/>
            </a:prstGeom>
            <a:noFill/>
            <a:ln w="12700">
              <a:solidFill>
                <a:srgbClr val="0070C0"/>
              </a:solidFill>
              <a:prstDash val="sysDot"/>
            </a:ln>
          </p:spPr>
          <p:txBody>
            <a:bodyPr wrap="square" rtlCol="0">
              <a:spAutoFit/>
            </a:bodyPr>
            <a:lstStyle/>
            <a:p>
              <a:pPr algn="just">
                <a:lnSpc>
                  <a:spcPts val="2200"/>
                </a:lnSpc>
              </a:pPr>
              <a:r>
                <a:rPr lang="zh-CN" altLang="en-US" sz="1400" dirty="0">
                  <a:latin typeface="微软雅黑" panose="020B0503020204020204" pitchFamily="34" charset="-122"/>
                  <a:ea typeface="微软雅黑" panose="020B0503020204020204" pitchFamily="34" charset="-122"/>
                </a:rPr>
                <a:t>系统性硬化症发生的高血压主要见于硬皮病肾危象。应</a:t>
              </a:r>
              <a:r>
                <a:rPr lang="zh-CN" altLang="en-US" sz="1400" b="1" dirty="0">
                  <a:solidFill>
                    <a:srgbClr val="C00000"/>
                  </a:solidFill>
                  <a:latin typeface="微软雅黑" panose="020B0503020204020204" pitchFamily="34" charset="-122"/>
                  <a:ea typeface="微软雅黑" panose="020B0503020204020204" pitchFamily="34" charset="-122"/>
                </a:rPr>
                <a:t>早期识别硬皮病肾危象</a:t>
              </a:r>
              <a:r>
                <a:rPr lang="zh-CN" altLang="en-US" sz="1400" dirty="0">
                  <a:latin typeface="微软雅黑" panose="020B0503020204020204" pitchFamily="34" charset="-122"/>
                  <a:ea typeface="微软雅黑" panose="020B0503020204020204" pitchFamily="34" charset="-122"/>
                </a:rPr>
                <a:t>，及时给予</a:t>
              </a:r>
              <a:r>
                <a:rPr lang="en-US" altLang="zh-CN" sz="1400" b="1" dirty="0">
                  <a:solidFill>
                    <a:srgbClr val="C00000"/>
                  </a:solidFill>
                  <a:latin typeface="微软雅黑" panose="020B0503020204020204" pitchFamily="34" charset="-122"/>
                  <a:ea typeface="微软雅黑" panose="020B0503020204020204" pitchFamily="34" charset="-122"/>
                </a:rPr>
                <a:t>ACEI</a:t>
              </a:r>
              <a:r>
                <a:rPr lang="zh-CN" altLang="en-US" sz="1400" b="1" dirty="0">
                  <a:solidFill>
                    <a:srgbClr val="C00000"/>
                  </a:solidFill>
                  <a:latin typeface="微软雅黑" panose="020B0503020204020204" pitchFamily="34" charset="-122"/>
                  <a:ea typeface="微软雅黑" panose="020B0503020204020204" pitchFamily="34" charset="-122"/>
                </a:rPr>
                <a:t>治疗</a:t>
              </a:r>
              <a:r>
                <a:rPr lang="zh-CN" altLang="en-US" sz="1400" dirty="0">
                  <a:latin typeface="微软雅黑" panose="020B0503020204020204" pitchFamily="34" charset="-122"/>
                  <a:ea typeface="微软雅黑" panose="020B0503020204020204" pitchFamily="34" charset="-122"/>
                </a:rPr>
                <a:t>。降压目标是</a:t>
              </a:r>
              <a:r>
                <a:rPr lang="en-US" altLang="zh-CN" sz="1400" dirty="0">
                  <a:latin typeface="微软雅黑" panose="020B0503020204020204" pitchFamily="34" charset="-122"/>
                  <a:ea typeface="微软雅黑" panose="020B0503020204020204" pitchFamily="34" charset="-122"/>
                </a:rPr>
                <a:t>24h</a:t>
              </a:r>
              <a:r>
                <a:rPr lang="zh-CN" altLang="en-US" sz="1400" dirty="0">
                  <a:latin typeface="微软雅黑" panose="020B0503020204020204" pitchFamily="34" charset="-122"/>
                  <a:ea typeface="微软雅黑" panose="020B0503020204020204" pitchFamily="34" charset="-122"/>
                </a:rPr>
                <a:t>内</a:t>
              </a:r>
              <a:r>
                <a:rPr lang="en-US" altLang="zh-CN" sz="1400" dirty="0">
                  <a:latin typeface="微软雅黑" panose="020B0503020204020204" pitchFamily="34" charset="-122"/>
                  <a:ea typeface="微软雅黑" panose="020B0503020204020204" pitchFamily="34" charset="-122"/>
                </a:rPr>
                <a:t>SBP</a:t>
              </a:r>
              <a:r>
                <a:rPr lang="zh-CN" altLang="en-US" sz="1400" dirty="0">
                  <a:latin typeface="微软雅黑" panose="020B0503020204020204" pitchFamily="34" charset="-122"/>
                  <a:ea typeface="微软雅黑" panose="020B0503020204020204" pitchFamily="34" charset="-122"/>
                </a:rPr>
                <a:t>下降</a:t>
              </a:r>
              <a:r>
                <a:rPr lang="en-US" altLang="zh-CN" sz="1400" dirty="0">
                  <a:latin typeface="微软雅黑" panose="020B0503020204020204" pitchFamily="34" charset="-122"/>
                  <a:ea typeface="微软雅黑" panose="020B0503020204020204" pitchFamily="34" charset="-122"/>
                </a:rPr>
                <a:t>20mmHg</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DBP</a:t>
              </a:r>
              <a:r>
                <a:rPr lang="zh-CN" altLang="en-US" sz="1400" dirty="0">
                  <a:latin typeface="微软雅黑" panose="020B0503020204020204" pitchFamily="34" charset="-122"/>
                  <a:ea typeface="微软雅黑" panose="020B0503020204020204" pitchFamily="34" charset="-122"/>
                </a:rPr>
                <a:t>下降</a:t>
              </a:r>
              <a:r>
                <a:rPr lang="en-US" altLang="zh-CN" sz="1400" dirty="0">
                  <a:latin typeface="微软雅黑" panose="020B0503020204020204" pitchFamily="34" charset="-122"/>
                  <a:ea typeface="微软雅黑" panose="020B0503020204020204" pitchFamily="34" charset="-122"/>
                </a:rPr>
                <a:t>10mmHg</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72h</a:t>
              </a:r>
              <a:r>
                <a:rPr lang="zh-CN" altLang="en-US" sz="1400" dirty="0">
                  <a:latin typeface="微软雅黑" panose="020B0503020204020204" pitchFamily="34" charset="-122"/>
                  <a:ea typeface="微软雅黑" panose="020B0503020204020204" pitchFamily="34" charset="-122"/>
                </a:rPr>
                <a:t>内降至正常。如</a:t>
              </a:r>
              <a:r>
                <a:rPr lang="en-US" altLang="zh-CN" sz="1400" dirty="0">
                  <a:latin typeface="微软雅黑" panose="020B0503020204020204" pitchFamily="34" charset="-122"/>
                  <a:ea typeface="微软雅黑" panose="020B0503020204020204" pitchFamily="34" charset="-122"/>
                </a:rPr>
                <a:t>ACEI</a:t>
              </a:r>
              <a:r>
                <a:rPr lang="zh-CN" altLang="en-US" sz="1400" dirty="0">
                  <a:latin typeface="微软雅黑" panose="020B0503020204020204" pitchFamily="34" charset="-122"/>
                  <a:ea typeface="微软雅黑" panose="020B0503020204020204" pitchFamily="34" charset="-122"/>
                </a:rPr>
                <a:t>单药降压不能达标，应联合</a:t>
              </a:r>
              <a:r>
                <a:rPr lang="en-US" altLang="zh-CN" sz="1400" dirty="0">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和利尿剂。</a:t>
              </a:r>
              <a:r>
                <a:rPr lang="en-US" altLang="zh-CN" sz="1400" dirty="0">
                  <a:latin typeface="微软雅黑" panose="020B0503020204020204" pitchFamily="34" charset="-122"/>
                  <a:ea typeface="微软雅黑" panose="020B0503020204020204" pitchFamily="34" charset="-122"/>
                </a:rPr>
                <a:t>β</a:t>
              </a:r>
              <a:r>
                <a:rPr lang="zh-CN" altLang="en-US" sz="1400" dirty="0">
                  <a:latin typeface="微软雅黑" panose="020B0503020204020204" pitchFamily="34" charset="-122"/>
                  <a:ea typeface="微软雅黑" panose="020B0503020204020204" pitchFamily="34" charset="-122"/>
                </a:rPr>
                <a:t>受体阻滞剂应避免使用。对严重的微血管性溶血性贫血，可应用血浆置换。</a:t>
              </a:r>
            </a:p>
          </p:txBody>
        </p:sp>
        <p:sp>
          <p:nvSpPr>
            <p:cNvPr id="55" name="文本框 54">
              <a:extLst>
                <a:ext uri="{FF2B5EF4-FFF2-40B4-BE49-F238E27FC236}">
                  <a16:creationId xmlns:a16="http://schemas.microsoft.com/office/drawing/2014/main" id="{AA1E891E-5EE1-2ACE-090A-68A8633A8ADB}"/>
                </a:ext>
              </a:extLst>
            </p:cNvPr>
            <p:cNvSpPr txBox="1"/>
            <p:nvPr/>
          </p:nvSpPr>
          <p:spPr>
            <a:xfrm>
              <a:off x="3881473" y="4947876"/>
              <a:ext cx="7733914" cy="1193019"/>
            </a:xfrm>
            <a:prstGeom prst="rect">
              <a:avLst/>
            </a:prstGeom>
            <a:noFill/>
            <a:ln w="12700">
              <a:solidFill>
                <a:srgbClr val="0070C0"/>
              </a:solidFill>
              <a:prstDash val="sysDot"/>
            </a:ln>
          </p:spPr>
          <p:txBody>
            <a:bodyPr wrap="square" rtlCol="0">
              <a:spAutoFit/>
            </a:bodyPr>
            <a:lstStyle/>
            <a:p>
              <a:pPr algn="just">
                <a:lnSpc>
                  <a:spcPts val="2200"/>
                </a:lnSpc>
              </a:pPr>
              <a:r>
                <a:rPr lang="zh-CN" altLang="en-US" sz="1400" dirty="0">
                  <a:latin typeface="微软雅黑" panose="020B0503020204020204" pitchFamily="34" charset="-122"/>
                  <a:ea typeface="微软雅黑" panose="020B0503020204020204" pitchFamily="34" charset="-122"/>
                </a:rPr>
                <a:t>治疗原则是</a:t>
              </a:r>
              <a:r>
                <a:rPr lang="zh-CN" altLang="en-US" sz="1400" b="1" dirty="0">
                  <a:solidFill>
                    <a:srgbClr val="C00000"/>
                  </a:solidFill>
                  <a:latin typeface="微软雅黑" panose="020B0503020204020204" pitchFamily="34" charset="-122"/>
                  <a:ea typeface="微软雅黑" panose="020B0503020204020204" pitchFamily="34" charset="-122"/>
                </a:rPr>
                <a:t>控制钠盐摄入，尽量减少该类药物的给药剂量</a:t>
              </a:r>
              <a:r>
                <a:rPr lang="zh-CN" altLang="en-US" sz="1400" dirty="0">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糖皮质激素</a:t>
              </a:r>
              <a:r>
                <a:rPr lang="zh-CN" altLang="en-US" sz="1400" dirty="0">
                  <a:latin typeface="微软雅黑" panose="020B0503020204020204" pitchFamily="34" charset="-122"/>
                  <a:ea typeface="微软雅黑" panose="020B0503020204020204" pitchFamily="34" charset="-122"/>
                </a:rPr>
                <a:t>所致高血压可口服利尿剂、</a:t>
              </a:r>
              <a:r>
                <a:rPr lang="en-US" altLang="zh-CN" sz="1400" dirty="0">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ACEI/ARB</a:t>
              </a:r>
              <a:r>
                <a:rPr lang="zh-CN" altLang="en-US" sz="1400" dirty="0">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传统抗风湿药</a:t>
              </a:r>
              <a:r>
                <a:rPr lang="zh-CN" altLang="en-US" sz="1400" dirty="0">
                  <a:latin typeface="微软雅黑" panose="020B0503020204020204" pitchFamily="34" charset="-122"/>
                  <a:ea typeface="微软雅黑" panose="020B0503020204020204" pitchFamily="34" charset="-122"/>
                </a:rPr>
                <a:t>所致高血压可采用</a:t>
              </a:r>
              <a:r>
                <a:rPr lang="en-US" altLang="zh-CN" sz="1400" dirty="0">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联合多种降压药包括可乐定进行治疗；</a:t>
              </a:r>
              <a:r>
                <a:rPr lang="zh-CN" altLang="en-US" sz="1400" b="1" dirty="0">
                  <a:solidFill>
                    <a:srgbClr val="C00000"/>
                  </a:solidFill>
                  <a:latin typeface="微软雅黑" panose="020B0503020204020204" pitchFamily="34" charset="-122"/>
                  <a:ea typeface="微软雅黑" panose="020B0503020204020204" pitchFamily="34" charset="-122"/>
                </a:rPr>
                <a:t>生物制剂类抗风湿药</a:t>
              </a:r>
              <a:r>
                <a:rPr lang="zh-CN" altLang="en-US" sz="1400" dirty="0">
                  <a:latin typeface="微软雅黑" panose="020B0503020204020204" pitchFamily="34" charset="-122"/>
                  <a:ea typeface="微软雅黑" panose="020B0503020204020204" pitchFamily="34" charset="-122"/>
                </a:rPr>
                <a:t>可引起高血压或低血压，需密切监测血压；</a:t>
              </a:r>
              <a:r>
                <a:rPr lang="zh-CN" altLang="en-US" sz="1400" b="1" dirty="0">
                  <a:solidFill>
                    <a:srgbClr val="C00000"/>
                  </a:solidFill>
                  <a:latin typeface="微软雅黑" panose="020B0503020204020204" pitchFamily="34" charset="-122"/>
                  <a:ea typeface="微软雅黑" panose="020B0503020204020204" pitchFamily="34" charset="-122"/>
                </a:rPr>
                <a:t>非甾体类抗炎药</a:t>
              </a:r>
              <a:r>
                <a:rPr lang="zh-CN" altLang="en-US" sz="1400" dirty="0">
                  <a:latin typeface="微软雅黑" panose="020B0503020204020204" pitchFamily="34" charset="-122"/>
                  <a:ea typeface="微软雅黑" panose="020B0503020204020204" pitchFamily="34" charset="-122"/>
                </a:rPr>
                <a:t>所致的高血压可给予</a:t>
              </a:r>
              <a:r>
                <a:rPr lang="en-US" altLang="zh-CN" sz="1400" dirty="0">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、中枢性降压药、</a:t>
              </a:r>
              <a:r>
                <a:rPr lang="en-US" altLang="zh-CN" sz="1400" dirty="0">
                  <a:latin typeface="微软雅黑" panose="020B0503020204020204" pitchFamily="34" charset="-122"/>
                  <a:ea typeface="微软雅黑" panose="020B0503020204020204" pitchFamily="34" charset="-122"/>
                </a:rPr>
                <a:t>ACEI/ARB</a:t>
              </a:r>
              <a:r>
                <a:rPr lang="zh-CN" altLang="en-US" sz="1400" dirty="0">
                  <a:latin typeface="微软雅黑" panose="020B0503020204020204" pitchFamily="34" charset="-122"/>
                  <a:ea typeface="微软雅黑" panose="020B0503020204020204" pitchFamily="34" charset="-122"/>
                </a:rPr>
                <a:t>、利尿剂治疗。</a:t>
              </a:r>
            </a:p>
          </p:txBody>
        </p:sp>
      </p:grpSp>
    </p:spTree>
    <p:extLst>
      <p:ext uri="{BB962C8B-B14F-4D97-AF65-F5344CB8AC3E}">
        <p14:creationId xmlns:p14="http://schemas.microsoft.com/office/powerpoint/2010/main" val="387180080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6F1D9C3-D112-A861-34E9-4131E9C08658}"/>
              </a:ext>
            </a:extLst>
          </p:cNvPr>
          <p:cNvSpPr/>
          <p:nvPr/>
        </p:nvSpPr>
        <p:spPr>
          <a:xfrm>
            <a:off x="1130171" y="2025026"/>
            <a:ext cx="10100775" cy="280794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围手术期间血压</a:t>
            </a:r>
            <a:r>
              <a:rPr lang="zh-CN" altLang="en-US" sz="2000" b="1" dirty="0">
                <a:solidFill>
                  <a:srgbClr val="C00000"/>
                </a:solidFill>
                <a:latin typeface="Microsoft YaHei" panose="020B0503020204020204" pitchFamily="34" charset="-122"/>
                <a:ea typeface="Microsoft YaHei" panose="020B0503020204020204" pitchFamily="34" charset="-122"/>
              </a:rPr>
              <a:t>增高幅度大于基础血压</a:t>
            </a:r>
            <a:r>
              <a:rPr lang="en-US" altLang="zh-CN" sz="2000" b="1" dirty="0">
                <a:solidFill>
                  <a:srgbClr val="C00000"/>
                </a:solidFill>
                <a:latin typeface="Microsoft YaHei" panose="020B0503020204020204" pitchFamily="34" charset="-122"/>
                <a:ea typeface="Microsoft YaHei" panose="020B0503020204020204" pitchFamily="34" charset="-122"/>
              </a:rPr>
              <a:t>30%</a:t>
            </a:r>
            <a:r>
              <a:rPr lang="zh-CN" altLang="en-US" sz="2000" b="1" dirty="0">
                <a:solidFill>
                  <a:srgbClr val="C00000"/>
                </a:solidFill>
                <a:latin typeface="Microsoft YaHei" panose="020B0503020204020204" pitchFamily="34" charset="-122"/>
                <a:ea typeface="Microsoft YaHei" panose="020B0503020204020204" pitchFamily="34" charset="-122"/>
              </a:rPr>
              <a:t>或血压≥</a:t>
            </a:r>
            <a:r>
              <a:rPr lang="en-US" altLang="zh-CN" sz="2000" b="1" dirty="0">
                <a:solidFill>
                  <a:srgbClr val="C00000"/>
                </a:solidFill>
                <a:latin typeface="Microsoft YaHei" panose="020B0503020204020204" pitchFamily="34" charset="-122"/>
                <a:ea typeface="Microsoft YaHei" panose="020B0503020204020204" pitchFamily="34" charset="-122"/>
              </a:rPr>
              <a:t>140/90mmHg</a:t>
            </a:r>
            <a:r>
              <a:rPr lang="zh-CN" altLang="en-US" sz="2000" dirty="0">
                <a:solidFill>
                  <a:schemeClr val="tx1"/>
                </a:solidFill>
                <a:latin typeface="Microsoft YaHei" panose="020B0503020204020204" pitchFamily="34" charset="-122"/>
                <a:ea typeface="Microsoft YaHei" panose="020B0503020204020204" pitchFamily="34" charset="-122"/>
              </a:rPr>
              <a:t>需对血压进行管理；血压控制在</a:t>
            </a:r>
            <a:r>
              <a:rPr lang="en-US" altLang="zh-CN" sz="2000" dirty="0">
                <a:solidFill>
                  <a:schemeClr val="tx1"/>
                </a:solidFill>
                <a:latin typeface="Microsoft YaHei" panose="020B0503020204020204" pitchFamily="34" charset="-122"/>
                <a:ea typeface="Microsoft YaHei" panose="020B0503020204020204" pitchFamily="34" charset="-122"/>
              </a:rPr>
              <a:t>&lt;140/90mmHg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endParaRPr lang="en-US" altLang="zh-CN" sz="2000" dirty="0">
              <a:solidFill>
                <a:schemeClr val="tx1"/>
              </a:solidFill>
              <a:latin typeface="Microsoft YaHei" panose="020B0503020204020204" pitchFamily="34" charset="-122"/>
              <a:ea typeface="Microsoft YaHei" panose="020B0503020204020204" pitchFamily="34" charset="-122"/>
            </a:endParaRP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a:t>
            </a:r>
            <a:r>
              <a:rPr lang="zh-CN" altLang="en-US" sz="2000" b="1" dirty="0">
                <a:solidFill>
                  <a:srgbClr val="C00000"/>
                </a:solidFill>
                <a:latin typeface="Microsoft YaHei" panose="020B0503020204020204" pitchFamily="34" charset="-122"/>
                <a:ea typeface="Microsoft YaHei" panose="020B0503020204020204" pitchFamily="34" charset="-122"/>
              </a:rPr>
              <a:t>术前</a:t>
            </a:r>
            <a:r>
              <a:rPr lang="zh-CN" altLang="en-US" sz="2000" dirty="0">
                <a:solidFill>
                  <a:schemeClr val="tx1"/>
                </a:solidFill>
                <a:latin typeface="Microsoft YaHei" panose="020B0503020204020204" pitchFamily="34" charset="-122"/>
                <a:ea typeface="Microsoft YaHei" panose="020B0503020204020204" pitchFamily="34" charset="-122"/>
              </a:rPr>
              <a:t>血压≥</a:t>
            </a:r>
            <a:r>
              <a:rPr lang="en-US" altLang="zh-CN" sz="2000" dirty="0">
                <a:solidFill>
                  <a:schemeClr val="tx1"/>
                </a:solidFill>
                <a:latin typeface="Microsoft YaHei" panose="020B0503020204020204" pitchFamily="34" charset="-122"/>
                <a:ea typeface="Microsoft YaHei" panose="020B0503020204020204" pitchFamily="34" charset="-122"/>
              </a:rPr>
              <a:t>180/110mmHg</a:t>
            </a:r>
            <a:r>
              <a:rPr lang="zh-CN" altLang="en-US" sz="2000" dirty="0">
                <a:solidFill>
                  <a:schemeClr val="tx1"/>
                </a:solidFill>
                <a:latin typeface="Microsoft YaHei" panose="020B0503020204020204" pitchFamily="34" charset="-122"/>
                <a:ea typeface="Microsoft YaHei" panose="020B0503020204020204" pitchFamily="34" charset="-122"/>
              </a:rPr>
              <a:t>需延迟及择期手术</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r>
              <a:rPr lang="zh-CN" altLang="en-US" sz="2000" b="1" dirty="0">
                <a:solidFill>
                  <a:srgbClr val="C00000"/>
                </a:solidFill>
                <a:latin typeface="Microsoft YaHei" panose="020B0503020204020204" pitchFamily="34" charset="-122"/>
                <a:ea typeface="Microsoft YaHei" panose="020B0503020204020204" pitchFamily="34" charset="-122"/>
              </a:rPr>
              <a:t>术中</a:t>
            </a:r>
            <a:r>
              <a:rPr lang="zh-CN" altLang="en-US" sz="2000" dirty="0">
                <a:solidFill>
                  <a:schemeClr val="tx1"/>
                </a:solidFill>
                <a:latin typeface="Microsoft YaHei" panose="020B0503020204020204" pitchFamily="34" charset="-122"/>
                <a:ea typeface="Microsoft YaHei" panose="020B0503020204020204" pitchFamily="34" charset="-122"/>
              </a:rPr>
              <a:t>收缩压不应</a:t>
            </a:r>
            <a:r>
              <a:rPr lang="en-US" altLang="zh-CN" sz="2000" dirty="0">
                <a:solidFill>
                  <a:schemeClr val="tx1"/>
                </a:solidFill>
                <a:latin typeface="Microsoft YaHei" panose="020B0503020204020204" pitchFamily="34" charset="-122"/>
                <a:ea typeface="Microsoft YaHei" panose="020B0503020204020204" pitchFamily="34" charset="-122"/>
              </a:rPr>
              <a:t>&lt;100mmHg</a:t>
            </a:r>
            <a:r>
              <a:rPr lang="zh-CN" altLang="en-US" sz="2000" dirty="0">
                <a:solidFill>
                  <a:schemeClr val="tx1"/>
                </a:solidFill>
                <a:latin typeface="Microsoft YaHei" panose="020B0503020204020204" pitchFamily="34" charset="-122"/>
                <a:ea typeface="Microsoft YaHei" panose="020B0503020204020204" pitchFamily="34" charset="-122"/>
              </a:rPr>
              <a:t>，平均动脉压不应</a:t>
            </a:r>
            <a:r>
              <a:rPr lang="en-US" altLang="zh-CN" sz="2000" dirty="0">
                <a:solidFill>
                  <a:schemeClr val="tx1"/>
                </a:solidFill>
                <a:latin typeface="Microsoft YaHei" panose="020B0503020204020204" pitchFamily="34" charset="-122"/>
                <a:ea typeface="Microsoft YaHei" panose="020B0503020204020204" pitchFamily="34" charset="-122"/>
              </a:rPr>
              <a:t>&lt;60mmHg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Ⅲ</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围手术前已服用</a:t>
            </a:r>
            <a:r>
              <a:rPr lang="en-US" altLang="zh-CN" sz="2000" dirty="0">
                <a:solidFill>
                  <a:schemeClr val="tx1"/>
                </a:solidFill>
                <a:latin typeface="Microsoft YaHei" panose="020B0503020204020204" pitchFamily="34" charset="-122"/>
                <a:ea typeface="Microsoft YaHei" panose="020B0503020204020204" pitchFamily="34" charset="-122"/>
              </a:rPr>
              <a:t>β</a:t>
            </a:r>
            <a:r>
              <a:rPr lang="zh-CN" altLang="en-US" sz="2000" dirty="0">
                <a:solidFill>
                  <a:schemeClr val="tx1"/>
                </a:solidFill>
                <a:latin typeface="Microsoft YaHei" panose="020B0503020204020204" pitchFamily="34" charset="-122"/>
                <a:ea typeface="Microsoft YaHei" panose="020B0503020204020204" pitchFamily="34" charset="-122"/>
              </a:rPr>
              <a:t>受体阻滞剂和</a:t>
            </a:r>
            <a:r>
              <a:rPr lang="en-US" altLang="zh-CN" sz="2000" dirty="0">
                <a:solidFill>
                  <a:schemeClr val="tx1"/>
                </a:solidFill>
                <a:latin typeface="Microsoft YaHei" panose="020B0503020204020204" pitchFamily="34" charset="-122"/>
                <a:ea typeface="Microsoft YaHei" panose="020B0503020204020204" pitchFamily="34" charset="-122"/>
              </a:rPr>
              <a:t>CCB</a:t>
            </a:r>
            <a:r>
              <a:rPr lang="zh-CN" altLang="en-US" sz="2000" dirty="0">
                <a:solidFill>
                  <a:schemeClr val="tx1"/>
                </a:solidFill>
                <a:latin typeface="Microsoft YaHei" panose="020B0503020204020204" pitchFamily="34" charset="-122"/>
                <a:ea typeface="Microsoft YaHei" panose="020B0503020204020204" pitchFamily="34" charset="-122"/>
              </a:rPr>
              <a:t>可以继续维持，术前使用</a:t>
            </a:r>
            <a:r>
              <a:rPr lang="en-US" altLang="zh-CN" sz="2000" dirty="0">
                <a:solidFill>
                  <a:schemeClr val="tx1"/>
                </a:solidFill>
                <a:latin typeface="Microsoft YaHei" panose="020B0503020204020204" pitchFamily="34" charset="-122"/>
                <a:ea typeface="Microsoft YaHei" panose="020B0503020204020204" pitchFamily="34" charset="-122"/>
              </a:rPr>
              <a:t>ACEI</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ARB</a:t>
            </a:r>
            <a:r>
              <a:rPr lang="zh-CN" altLang="en-US" sz="2000" dirty="0">
                <a:solidFill>
                  <a:schemeClr val="tx1"/>
                </a:solidFill>
                <a:latin typeface="Microsoft YaHei" panose="020B0503020204020204" pitchFamily="34" charset="-122"/>
                <a:ea typeface="Microsoft YaHei" panose="020B0503020204020204" pitchFamily="34" charset="-122"/>
              </a:rPr>
              <a:t>及</a:t>
            </a:r>
            <a:r>
              <a:rPr lang="en-US" altLang="zh-CN" sz="2000" dirty="0">
                <a:solidFill>
                  <a:schemeClr val="tx1"/>
                </a:solidFill>
                <a:latin typeface="Microsoft YaHei" panose="020B0503020204020204" pitchFamily="34" charset="-122"/>
                <a:ea typeface="Microsoft YaHei" panose="020B0503020204020204" pitchFamily="34" charset="-122"/>
              </a:rPr>
              <a:t>ARNI</a:t>
            </a:r>
            <a:r>
              <a:rPr lang="zh-CN" altLang="en-US" sz="2000" dirty="0">
                <a:solidFill>
                  <a:schemeClr val="tx1"/>
                </a:solidFill>
                <a:latin typeface="Microsoft YaHei" panose="020B0503020204020204" pitchFamily="34" charset="-122"/>
                <a:ea typeface="Microsoft YaHei" panose="020B0503020204020204" pitchFamily="34" charset="-122"/>
              </a:rPr>
              <a:t>者，应停用至少</a:t>
            </a:r>
            <a:r>
              <a:rPr lang="en-US" altLang="zh-CN" sz="2000" dirty="0">
                <a:solidFill>
                  <a:schemeClr val="tx1"/>
                </a:solidFill>
                <a:latin typeface="Microsoft YaHei" panose="020B0503020204020204" pitchFamily="34" charset="-122"/>
                <a:ea typeface="Microsoft YaHei" panose="020B0503020204020204" pitchFamily="34" charset="-122"/>
              </a:rPr>
              <a:t>24h</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endParaRPr lang="en-US" altLang="zh-CN" sz="2000" dirty="0">
              <a:solidFill>
                <a:schemeClr val="tx1"/>
              </a:solidFill>
              <a:latin typeface="Microsoft YaHei" panose="020B0503020204020204" pitchFamily="34" charset="-122"/>
              <a:ea typeface="Microsoft YaHei" panose="020B0503020204020204" pitchFamily="34" charset="-122"/>
            </a:endParaRPr>
          </a:p>
        </p:txBody>
      </p:sp>
      <p:sp>
        <p:nvSpPr>
          <p:cNvPr id="3" name="圆角矩形 4">
            <a:extLst>
              <a:ext uri="{FF2B5EF4-FFF2-40B4-BE49-F238E27FC236}">
                <a16:creationId xmlns:a16="http://schemas.microsoft.com/office/drawing/2014/main" id="{43A968A9-D2B3-6EA7-3CFB-1CFA0D45FEC2}"/>
              </a:ext>
            </a:extLst>
          </p:cNvPr>
          <p:cNvSpPr/>
          <p:nvPr/>
        </p:nvSpPr>
        <p:spPr>
          <a:xfrm>
            <a:off x="883920" y="1659117"/>
            <a:ext cx="10593279" cy="3421930"/>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6" name="矩形 5">
            <a:extLst>
              <a:ext uri="{FF2B5EF4-FFF2-40B4-BE49-F238E27FC236}">
                <a16:creationId xmlns:a16="http://schemas.microsoft.com/office/drawing/2014/main" id="{C19BB56A-A16D-F593-B292-7094FA83A24C}"/>
              </a:ext>
            </a:extLst>
          </p:cNvPr>
          <p:cNvSpPr/>
          <p:nvPr/>
        </p:nvSpPr>
        <p:spPr>
          <a:xfrm>
            <a:off x="410002" y="360184"/>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8M   </a:t>
            </a:r>
            <a:r>
              <a:rPr lang="zh-CN" altLang="en-US" sz="3200" b="1" dirty="0">
                <a:solidFill>
                  <a:srgbClr val="004582"/>
                </a:solidFill>
                <a:latin typeface="Microsoft YaHei" panose="020B0503020204020204" pitchFamily="34" charset="-122"/>
                <a:ea typeface="Microsoft YaHei" panose="020B0503020204020204" pitchFamily="34" charset="-122"/>
              </a:rPr>
              <a:t>围手术期高血压的管理</a:t>
            </a:r>
            <a:endParaRPr lang="zh-CN" altLang="en-US" sz="3200" dirty="0">
              <a:solidFill>
                <a:srgbClr val="00458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6582636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7">
            <a:extLst>
              <a:ext uri="{FF2B5EF4-FFF2-40B4-BE49-F238E27FC236}">
                <a16:creationId xmlns:a16="http://schemas.microsoft.com/office/drawing/2014/main" id="{A22EA12B-6824-0E6A-EC97-75E702FF57A3}"/>
              </a:ext>
            </a:extLst>
          </p:cNvPr>
          <p:cNvSpPr>
            <a:spLocks noChangeArrowheads="1"/>
          </p:cNvSpPr>
          <p:nvPr/>
        </p:nvSpPr>
        <p:spPr bwMode="gray">
          <a:xfrm>
            <a:off x="1845765" y="1260515"/>
            <a:ext cx="9511527" cy="5123468"/>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A2D52FA5-A3A3-0788-17DD-ED03B653DB0A}"/>
              </a:ext>
            </a:extLst>
          </p:cNvPr>
          <p:cNvSpPr/>
          <p:nvPr/>
        </p:nvSpPr>
        <p:spPr>
          <a:xfrm>
            <a:off x="772213" y="240782"/>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围手术期高血压</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grpSp>
        <p:nvGrpSpPr>
          <p:cNvPr id="31" name="组合 30">
            <a:extLst>
              <a:ext uri="{FF2B5EF4-FFF2-40B4-BE49-F238E27FC236}">
                <a16:creationId xmlns:a16="http://schemas.microsoft.com/office/drawing/2014/main" id="{A9ACDCA7-8244-EA86-BC63-93D7D8D243C4}"/>
              </a:ext>
            </a:extLst>
          </p:cNvPr>
          <p:cNvGrpSpPr/>
          <p:nvPr/>
        </p:nvGrpSpPr>
        <p:grpSpPr>
          <a:xfrm>
            <a:off x="871180" y="1548328"/>
            <a:ext cx="10205249" cy="1453924"/>
            <a:chOff x="2261214" y="5318049"/>
            <a:chExt cx="8275458" cy="543674"/>
          </a:xfrm>
        </p:grpSpPr>
        <p:sp>
          <p:nvSpPr>
            <p:cNvPr id="32" name="矩形: 圆角 31">
              <a:extLst>
                <a:ext uri="{FF2B5EF4-FFF2-40B4-BE49-F238E27FC236}">
                  <a16:creationId xmlns:a16="http://schemas.microsoft.com/office/drawing/2014/main" id="{33E8222C-1317-437E-7550-9363EE98D699}"/>
                </a:ext>
              </a:extLst>
            </p:cNvPr>
            <p:cNvSpPr/>
            <p:nvPr/>
          </p:nvSpPr>
          <p:spPr>
            <a:xfrm>
              <a:off x="2261214" y="5318049"/>
              <a:ext cx="728564" cy="543674"/>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33" name="文本框 32">
              <a:extLst>
                <a:ext uri="{FF2B5EF4-FFF2-40B4-BE49-F238E27FC236}">
                  <a16:creationId xmlns:a16="http://schemas.microsoft.com/office/drawing/2014/main" id="{8BEDA305-0688-FF8A-561B-86D5E1041C31}"/>
                </a:ext>
              </a:extLst>
            </p:cNvPr>
            <p:cNvSpPr txBox="1"/>
            <p:nvPr/>
          </p:nvSpPr>
          <p:spPr>
            <a:xfrm>
              <a:off x="2283861" y="5469385"/>
              <a:ext cx="705918" cy="323758"/>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血压控制原则</a:t>
              </a:r>
            </a:p>
          </p:txBody>
        </p:sp>
        <p:sp>
          <p:nvSpPr>
            <p:cNvPr id="34" name="文本框 33">
              <a:extLst>
                <a:ext uri="{FF2B5EF4-FFF2-40B4-BE49-F238E27FC236}">
                  <a16:creationId xmlns:a16="http://schemas.microsoft.com/office/drawing/2014/main" id="{9FBABABA-4D8A-6287-A2DF-3258019420A3}"/>
                </a:ext>
              </a:extLst>
            </p:cNvPr>
            <p:cNvSpPr txBox="1"/>
            <p:nvPr/>
          </p:nvSpPr>
          <p:spPr>
            <a:xfrm>
              <a:off x="3215640" y="5332842"/>
              <a:ext cx="7321032" cy="518043"/>
            </a:xfrm>
            <a:prstGeom prst="rect">
              <a:avLst/>
            </a:prstGeom>
            <a:noFill/>
            <a:ln w="12700">
              <a:solidFill>
                <a:srgbClr val="0070C0"/>
              </a:solidFill>
              <a:prstDash val="sysDot"/>
            </a:ln>
          </p:spPr>
          <p:txBody>
            <a:bodyPr wrap="square" rtlCol="0">
              <a:spAutoFit/>
            </a:bodyPr>
            <a:lstStyle/>
            <a:p>
              <a:pPr algn="just">
                <a:lnSpc>
                  <a:spcPts val="2600"/>
                </a:lnSpc>
              </a:pPr>
              <a:r>
                <a:rPr lang="zh-CN" altLang="en-US" sz="1400" dirty="0">
                  <a:latin typeface="微软雅黑" panose="020B0503020204020204" pitchFamily="34" charset="-122"/>
                  <a:ea typeface="微软雅黑" panose="020B0503020204020204" pitchFamily="34" charset="-122"/>
                </a:rPr>
                <a:t>围手术期高血压处理</a:t>
              </a:r>
              <a:r>
                <a:rPr lang="zh-CN" altLang="en-US" sz="1400" b="1" dirty="0">
                  <a:solidFill>
                    <a:srgbClr val="C00000"/>
                  </a:solidFill>
                  <a:latin typeface="微软雅黑" panose="020B0503020204020204" pitchFamily="34" charset="-122"/>
                  <a:ea typeface="微软雅黑" panose="020B0503020204020204" pitchFamily="34" charset="-122"/>
                </a:rPr>
                <a:t>重在预防</a:t>
              </a:r>
              <a:r>
                <a:rPr lang="zh-CN" altLang="en-US" sz="1400" dirty="0">
                  <a:latin typeface="微软雅黑" panose="020B0503020204020204" pitchFamily="34" charset="-122"/>
                  <a:ea typeface="微软雅黑" panose="020B0503020204020204" pitchFamily="34" charset="-122"/>
                </a:rPr>
                <a:t>。术前应对高血压患者的风险进行评估。保证重要脏器灌注，降低心脏后负荷，维护心功能。血压</a:t>
              </a:r>
              <a:r>
                <a:rPr lang="en-US" altLang="zh-CN" sz="1400" dirty="0">
                  <a:latin typeface="微软雅黑" panose="020B0503020204020204" pitchFamily="34" charset="-122"/>
                  <a:ea typeface="微软雅黑" panose="020B0503020204020204" pitchFamily="34" charset="-122"/>
                </a:rPr>
                <a:t>&lt;180/110mmHg</a:t>
              </a:r>
              <a:r>
                <a:rPr lang="zh-CN" altLang="en-US" sz="1400" dirty="0">
                  <a:latin typeface="微软雅黑" panose="020B0503020204020204" pitchFamily="34" charset="-122"/>
                  <a:ea typeface="微软雅黑" panose="020B0503020204020204" pitchFamily="34" charset="-122"/>
                </a:rPr>
                <a:t>可进行手术；进入手术室后或术前血压仍高于</a:t>
              </a:r>
              <a:r>
                <a:rPr lang="en-US" altLang="zh-CN" sz="1400" dirty="0">
                  <a:latin typeface="微软雅黑" panose="020B0503020204020204" pitchFamily="34" charset="-122"/>
                  <a:ea typeface="微软雅黑" panose="020B0503020204020204" pitchFamily="34" charset="-122"/>
                </a:rPr>
                <a:t>180/110mmHg</a:t>
              </a:r>
              <a:r>
                <a:rPr lang="zh-CN" altLang="en-US" sz="1400" dirty="0">
                  <a:latin typeface="微软雅黑" panose="020B0503020204020204" pitchFamily="34" charset="-122"/>
                  <a:ea typeface="微软雅黑" panose="020B0503020204020204" pitchFamily="34" charset="-122"/>
                </a:rPr>
                <a:t>者，择期手术，建议推迟手术；对于高血压合并其他严重疾病，如高血压伴急性肾衰竭、严重低钾血症等，应在短时间内采取措施改善靶器官功能和纠正内环境紊乱，纠正后再施手术。</a:t>
              </a:r>
            </a:p>
          </p:txBody>
        </p:sp>
      </p:grpSp>
      <p:grpSp>
        <p:nvGrpSpPr>
          <p:cNvPr id="35" name="组合 34">
            <a:extLst>
              <a:ext uri="{FF2B5EF4-FFF2-40B4-BE49-F238E27FC236}">
                <a16:creationId xmlns:a16="http://schemas.microsoft.com/office/drawing/2014/main" id="{CEBC7803-FF54-CADE-1795-21B841F010F6}"/>
              </a:ext>
            </a:extLst>
          </p:cNvPr>
          <p:cNvGrpSpPr/>
          <p:nvPr/>
        </p:nvGrpSpPr>
        <p:grpSpPr>
          <a:xfrm>
            <a:off x="848665" y="3216132"/>
            <a:ext cx="10227759" cy="1441611"/>
            <a:chOff x="2242958" y="5320617"/>
            <a:chExt cx="8293714" cy="798143"/>
          </a:xfrm>
        </p:grpSpPr>
        <p:sp>
          <p:nvSpPr>
            <p:cNvPr id="36" name="矩形: 圆角 35">
              <a:extLst>
                <a:ext uri="{FF2B5EF4-FFF2-40B4-BE49-F238E27FC236}">
                  <a16:creationId xmlns:a16="http://schemas.microsoft.com/office/drawing/2014/main" id="{C5C50D8A-45E1-AF8D-F637-FE7FA02410CD}"/>
                </a:ext>
              </a:extLst>
            </p:cNvPr>
            <p:cNvSpPr/>
            <p:nvPr/>
          </p:nvSpPr>
          <p:spPr>
            <a:xfrm>
              <a:off x="2242958" y="5320617"/>
              <a:ext cx="728564" cy="767010"/>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ED2C5577-ABFC-BE9A-7559-C1E462333CE8}"/>
                </a:ext>
              </a:extLst>
            </p:cNvPr>
            <p:cNvSpPr txBox="1"/>
            <p:nvPr/>
          </p:nvSpPr>
          <p:spPr>
            <a:xfrm>
              <a:off x="2257960" y="5557053"/>
              <a:ext cx="705918" cy="323759"/>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降压</a:t>
              </a:r>
              <a:endParaRPr lang="en-US" altLang="zh-CN" sz="1600" b="1" dirty="0">
                <a:solidFill>
                  <a:srgbClr val="002060"/>
                </a:solidFill>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目标</a:t>
              </a:r>
            </a:p>
          </p:txBody>
        </p:sp>
        <p:sp>
          <p:nvSpPr>
            <p:cNvPr id="38" name="文本框 37">
              <a:extLst>
                <a:ext uri="{FF2B5EF4-FFF2-40B4-BE49-F238E27FC236}">
                  <a16:creationId xmlns:a16="http://schemas.microsoft.com/office/drawing/2014/main" id="{90C122C2-176C-26D5-DD92-45F942EBF4A9}"/>
                </a:ext>
              </a:extLst>
            </p:cNvPr>
            <p:cNvSpPr txBox="1"/>
            <p:nvPr/>
          </p:nvSpPr>
          <p:spPr>
            <a:xfrm>
              <a:off x="3215640" y="5351750"/>
              <a:ext cx="7321032" cy="767010"/>
            </a:xfrm>
            <a:prstGeom prst="rect">
              <a:avLst/>
            </a:prstGeom>
            <a:noFill/>
            <a:ln w="12700">
              <a:solidFill>
                <a:srgbClr val="0070C0"/>
              </a:solidFill>
              <a:prstDash val="sysDot"/>
            </a:ln>
          </p:spPr>
          <p:txBody>
            <a:bodyPr wrap="square" rtlCol="0">
              <a:spAutoFit/>
            </a:bodyPr>
            <a:lstStyle/>
            <a:p>
              <a:pPr algn="just">
                <a:lnSpc>
                  <a:spcPts val="2600"/>
                </a:lnSpc>
              </a:pPr>
              <a:r>
                <a:rPr lang="zh-CN" altLang="en-US" sz="1400" dirty="0">
                  <a:latin typeface="微软雅黑" panose="020B0503020204020204" pitchFamily="34" charset="-122"/>
                  <a:ea typeface="微软雅黑" panose="020B0503020204020204" pitchFamily="34" charset="-122"/>
                </a:rPr>
                <a:t>血压</a:t>
              </a:r>
              <a:r>
                <a:rPr lang="zh-CN" altLang="en-US" sz="1400" b="1" dirty="0">
                  <a:solidFill>
                    <a:srgbClr val="C00000"/>
                  </a:solidFill>
                  <a:latin typeface="微软雅黑" panose="020B0503020204020204" pitchFamily="34" charset="-122"/>
                  <a:ea typeface="微软雅黑" panose="020B0503020204020204" pitchFamily="34" charset="-122"/>
                </a:rPr>
                <a:t>控制目标为</a:t>
              </a:r>
              <a:r>
                <a:rPr lang="en-US" altLang="zh-CN" sz="1400" b="1" dirty="0">
                  <a:solidFill>
                    <a:srgbClr val="C00000"/>
                  </a:solidFill>
                  <a:latin typeface="微软雅黑" panose="020B0503020204020204" pitchFamily="34" charset="-122"/>
                  <a:ea typeface="微软雅黑" panose="020B0503020204020204" pitchFamily="34" charset="-122"/>
                </a:rPr>
                <a:t>&lt;140/90mmHg</a:t>
              </a:r>
              <a:r>
                <a:rPr lang="zh-CN" altLang="en-US" sz="1400" dirty="0">
                  <a:latin typeface="微软雅黑" panose="020B0503020204020204" pitchFamily="34" charset="-122"/>
                  <a:ea typeface="微软雅黑" panose="020B0503020204020204" pitchFamily="34" charset="-122"/>
                </a:rPr>
                <a:t>。术中血压波动幅度不超过基础血压的</a:t>
              </a:r>
              <a:r>
                <a:rPr lang="en-US" altLang="zh-CN" sz="1400" dirty="0">
                  <a:latin typeface="微软雅黑" panose="020B0503020204020204" pitchFamily="34" charset="-122"/>
                  <a:ea typeface="微软雅黑" panose="020B0503020204020204" pitchFamily="34" charset="-122"/>
                </a:rPr>
                <a:t>30%</a:t>
              </a:r>
              <a:r>
                <a:rPr lang="zh-CN" altLang="en-US" sz="1400" dirty="0">
                  <a:latin typeface="微软雅黑" panose="020B0503020204020204" pitchFamily="34" charset="-122"/>
                  <a:ea typeface="微软雅黑" panose="020B0503020204020204" pitchFamily="34" charset="-122"/>
                </a:rPr>
                <a:t>。术中因高血压急症静脉使用降压药的目标：</a:t>
              </a:r>
              <a:r>
                <a:rPr lang="en-US" altLang="zh-CN" sz="1400" dirty="0">
                  <a:latin typeface="微软雅黑" panose="020B0503020204020204" pitchFamily="34" charset="-122"/>
                  <a:ea typeface="微软雅黑" panose="020B0503020204020204" pitchFamily="34" charset="-122"/>
                </a:rPr>
                <a:t>30~60min</a:t>
              </a:r>
              <a:r>
                <a:rPr lang="zh-CN" altLang="en-US" sz="1400" dirty="0">
                  <a:latin typeface="微软雅黑" panose="020B0503020204020204" pitchFamily="34" charset="-122"/>
                  <a:ea typeface="微软雅黑" panose="020B0503020204020204" pitchFamily="34" charset="-122"/>
                </a:rPr>
                <a:t>内使</a:t>
              </a:r>
              <a:r>
                <a:rPr lang="en-US" altLang="zh-CN" sz="1400" dirty="0">
                  <a:latin typeface="微软雅黑" panose="020B0503020204020204" pitchFamily="34" charset="-122"/>
                  <a:ea typeface="微软雅黑" panose="020B0503020204020204" pitchFamily="34" charset="-122"/>
                </a:rPr>
                <a:t>DBP</a:t>
              </a:r>
              <a:r>
                <a:rPr lang="zh-CN" altLang="en-US" sz="1400" dirty="0">
                  <a:latin typeface="微软雅黑" panose="020B0503020204020204" pitchFamily="34" charset="-122"/>
                  <a:ea typeface="微软雅黑" panose="020B0503020204020204" pitchFamily="34" charset="-122"/>
                </a:rPr>
                <a:t>降至</a:t>
              </a:r>
              <a:r>
                <a:rPr lang="en-US" altLang="zh-CN" sz="1400" dirty="0">
                  <a:latin typeface="微软雅黑" panose="020B0503020204020204" pitchFamily="34" charset="-122"/>
                  <a:ea typeface="微软雅黑" panose="020B0503020204020204" pitchFamily="34" charset="-122"/>
                </a:rPr>
                <a:t>110mmHg</a:t>
              </a:r>
              <a:r>
                <a:rPr lang="zh-CN" altLang="en-US" sz="1400" dirty="0">
                  <a:latin typeface="微软雅黑" panose="020B0503020204020204" pitchFamily="34" charset="-122"/>
                  <a:ea typeface="微软雅黑" panose="020B0503020204020204" pitchFamily="34" charset="-122"/>
                </a:rPr>
                <a:t>，降压幅度不超过</a:t>
              </a:r>
              <a:r>
                <a:rPr lang="en-US" altLang="zh-CN" sz="1400" dirty="0">
                  <a:latin typeface="微软雅黑" panose="020B0503020204020204" pitchFamily="34" charset="-122"/>
                  <a:ea typeface="微软雅黑" panose="020B0503020204020204" pitchFamily="34" charset="-122"/>
                </a:rPr>
                <a:t>25%</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2~6h</a:t>
              </a:r>
              <a:r>
                <a:rPr lang="zh-CN" altLang="en-US" sz="1400" dirty="0">
                  <a:latin typeface="微软雅黑" panose="020B0503020204020204" pitchFamily="34" charset="-122"/>
                  <a:ea typeface="微软雅黑" panose="020B0503020204020204" pitchFamily="34" charset="-122"/>
                </a:rPr>
                <a:t>内血压降至</a:t>
              </a:r>
              <a:r>
                <a:rPr lang="en-US" altLang="zh-CN" sz="1400" dirty="0">
                  <a:latin typeface="微软雅黑" panose="020B0503020204020204" pitchFamily="34" charset="-122"/>
                  <a:ea typeface="微软雅黑" panose="020B0503020204020204" pitchFamily="34" charset="-122"/>
                </a:rPr>
                <a:t>160/100mmHg</a:t>
              </a:r>
              <a:r>
                <a:rPr lang="zh-CN" altLang="en-US" sz="1400" dirty="0">
                  <a:latin typeface="微软雅黑" panose="020B0503020204020204" pitchFamily="34" charset="-122"/>
                  <a:ea typeface="微软雅黑" panose="020B0503020204020204" pitchFamily="34" charset="-122"/>
                </a:rPr>
                <a:t>。术中</a:t>
              </a:r>
              <a:r>
                <a:rPr lang="en-US" altLang="zh-CN" sz="1400" dirty="0">
                  <a:latin typeface="微软雅黑" panose="020B0503020204020204" pitchFamily="34" charset="-122"/>
                  <a:ea typeface="微软雅黑" panose="020B0503020204020204" pitchFamily="34" charset="-122"/>
                </a:rPr>
                <a:t>SBP&lt;100mmHg</a:t>
              </a:r>
              <a:r>
                <a:rPr lang="zh-CN" altLang="en-US" sz="1400" dirty="0">
                  <a:latin typeface="微软雅黑" panose="020B0503020204020204" pitchFamily="34" charset="-122"/>
                  <a:ea typeface="微软雅黑" panose="020B0503020204020204" pitchFamily="34" charset="-122"/>
                </a:rPr>
                <a:t>和平均动脉压</a:t>
              </a:r>
              <a:r>
                <a:rPr lang="en-US" altLang="zh-CN" sz="1400" dirty="0">
                  <a:latin typeface="微软雅黑" panose="020B0503020204020204" pitchFamily="34" charset="-122"/>
                  <a:ea typeface="微软雅黑" panose="020B0503020204020204" pitchFamily="34" charset="-122"/>
                </a:rPr>
                <a:t>&lt;60mmHg</a:t>
              </a:r>
              <a:r>
                <a:rPr lang="zh-CN" altLang="en-US" sz="1400" dirty="0">
                  <a:latin typeface="微软雅黑" panose="020B0503020204020204" pitchFamily="34" charset="-122"/>
                  <a:ea typeface="微软雅黑" panose="020B0503020204020204" pitchFamily="34" charset="-122"/>
                </a:rPr>
                <a:t>在非心脏手术中都是有害的。建议术中平均动脉压应保持在</a:t>
              </a:r>
              <a:r>
                <a:rPr lang="en-US" altLang="zh-CN" sz="1400" dirty="0">
                  <a:latin typeface="微软雅黑" panose="020B0503020204020204" pitchFamily="34" charset="-122"/>
                  <a:ea typeface="微软雅黑" panose="020B0503020204020204" pitchFamily="34" charset="-122"/>
                </a:rPr>
                <a:t>&gt;65mmHg</a:t>
              </a:r>
              <a:r>
                <a:rPr lang="zh-CN" altLang="en-US" sz="1400" dirty="0">
                  <a:latin typeface="微软雅黑" panose="020B0503020204020204" pitchFamily="34" charset="-122"/>
                  <a:ea typeface="微软雅黑" panose="020B0503020204020204" pitchFamily="34" charset="-122"/>
                </a:rPr>
                <a:t>，术后稍微高一些。</a:t>
              </a:r>
            </a:p>
          </p:txBody>
        </p:sp>
      </p:grpSp>
      <p:grpSp>
        <p:nvGrpSpPr>
          <p:cNvPr id="39" name="组合 38">
            <a:extLst>
              <a:ext uri="{FF2B5EF4-FFF2-40B4-BE49-F238E27FC236}">
                <a16:creationId xmlns:a16="http://schemas.microsoft.com/office/drawing/2014/main" id="{F6326703-F4BC-B07A-014F-468EFE8770FA}"/>
              </a:ext>
            </a:extLst>
          </p:cNvPr>
          <p:cNvGrpSpPr/>
          <p:nvPr/>
        </p:nvGrpSpPr>
        <p:grpSpPr>
          <a:xfrm>
            <a:off x="858089" y="4963158"/>
            <a:ext cx="10218335" cy="1115409"/>
            <a:chOff x="2250601" y="5430902"/>
            <a:chExt cx="8286071" cy="617542"/>
          </a:xfrm>
        </p:grpSpPr>
        <p:sp>
          <p:nvSpPr>
            <p:cNvPr id="40" name="矩形: 圆角 39">
              <a:extLst>
                <a:ext uri="{FF2B5EF4-FFF2-40B4-BE49-F238E27FC236}">
                  <a16:creationId xmlns:a16="http://schemas.microsoft.com/office/drawing/2014/main" id="{E897AAB4-BF83-8293-D696-C49B389F87BB}"/>
                </a:ext>
              </a:extLst>
            </p:cNvPr>
            <p:cNvSpPr/>
            <p:nvPr/>
          </p:nvSpPr>
          <p:spPr>
            <a:xfrm>
              <a:off x="2250601" y="5430902"/>
              <a:ext cx="728564" cy="617542"/>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3FBFBDF5-72CF-67F9-1DEF-F782E316EE55}"/>
                </a:ext>
              </a:extLst>
            </p:cNvPr>
            <p:cNvSpPr txBox="1"/>
            <p:nvPr/>
          </p:nvSpPr>
          <p:spPr>
            <a:xfrm>
              <a:off x="2273706" y="5578264"/>
              <a:ext cx="705918" cy="323759"/>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药物</a:t>
              </a:r>
              <a:endParaRPr lang="en-US" altLang="zh-CN" sz="1600" b="1" dirty="0">
                <a:solidFill>
                  <a:srgbClr val="002060"/>
                </a:solidFill>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治疗</a:t>
              </a:r>
            </a:p>
          </p:txBody>
        </p:sp>
        <p:sp>
          <p:nvSpPr>
            <p:cNvPr id="42" name="文本框 41">
              <a:extLst>
                <a:ext uri="{FF2B5EF4-FFF2-40B4-BE49-F238E27FC236}">
                  <a16:creationId xmlns:a16="http://schemas.microsoft.com/office/drawing/2014/main" id="{BD2C6626-47C6-2944-F7F8-31CCA089A58E}"/>
                </a:ext>
              </a:extLst>
            </p:cNvPr>
            <p:cNvSpPr txBox="1"/>
            <p:nvPr/>
          </p:nvSpPr>
          <p:spPr>
            <a:xfrm>
              <a:off x="3215640" y="5448468"/>
              <a:ext cx="7321032" cy="582411"/>
            </a:xfrm>
            <a:prstGeom prst="rect">
              <a:avLst/>
            </a:prstGeom>
            <a:noFill/>
            <a:ln w="12700">
              <a:solidFill>
                <a:srgbClr val="0070C0"/>
              </a:solidFill>
              <a:prstDash val="sysDot"/>
            </a:ln>
          </p:spPr>
          <p:txBody>
            <a:bodyPr wrap="square" rtlCol="0">
              <a:spAutoFit/>
            </a:bodyPr>
            <a:lstStyle/>
            <a:p>
              <a:pPr algn="just">
                <a:lnSpc>
                  <a:spcPts val="2600"/>
                </a:lnSpc>
              </a:pPr>
              <a:r>
                <a:rPr lang="zh-CN" altLang="en-US" sz="1400" dirty="0">
                  <a:latin typeface="微软雅黑" panose="020B0503020204020204" pitchFamily="34" charset="-122"/>
                  <a:ea typeface="微软雅黑" panose="020B0503020204020204" pitchFamily="34" charset="-122"/>
                </a:rPr>
                <a:t>治疗剂量的</a:t>
              </a:r>
              <a:r>
                <a:rPr lang="en-US" altLang="zh-CN" sz="1400" b="1" dirty="0">
                  <a:solidFill>
                    <a:srgbClr val="C00000"/>
                  </a:solidFill>
                  <a:latin typeface="微软雅黑" panose="020B0503020204020204" pitchFamily="34" charset="-122"/>
                  <a:ea typeface="微软雅黑" panose="020B0503020204020204" pitchFamily="34" charset="-122"/>
                </a:rPr>
                <a:t>CCB</a:t>
              </a:r>
              <a:r>
                <a:rPr lang="zh-CN" altLang="en-US" sz="1400" dirty="0">
                  <a:latin typeface="微软雅黑" panose="020B0503020204020204" pitchFamily="34" charset="-122"/>
                  <a:ea typeface="微软雅黑" panose="020B0503020204020204" pitchFamily="34" charset="-122"/>
                </a:rPr>
                <a:t>通常能增强静脉麻醉药物、吸入麻醉药物、肌松药物和镇痛药物的作用，可继续应用。对术前服用</a:t>
              </a:r>
              <a:r>
                <a:rPr lang="en-US" altLang="zh-CN" sz="1400" dirty="0">
                  <a:latin typeface="微软雅黑" panose="020B0503020204020204" pitchFamily="34" charset="-122"/>
                  <a:ea typeface="微软雅黑" panose="020B0503020204020204" pitchFamily="34" charset="-122"/>
                </a:rPr>
                <a:t>ACEI</a:t>
              </a:r>
              <a:r>
                <a:rPr lang="zh-CN" altLang="en-US" sz="1400" dirty="0">
                  <a:latin typeface="微软雅黑" panose="020B0503020204020204" pitchFamily="34" charset="-122"/>
                  <a:ea typeface="微软雅黑" panose="020B0503020204020204" pitchFamily="34" charset="-122"/>
                </a:rPr>
                <a:t>或</a:t>
              </a:r>
              <a:r>
                <a:rPr lang="en-US" altLang="zh-CN" sz="1400" dirty="0">
                  <a:latin typeface="微软雅黑" panose="020B0503020204020204" pitchFamily="34" charset="-122"/>
                  <a:ea typeface="微软雅黑" panose="020B0503020204020204" pitchFamily="34" charset="-122"/>
                </a:rPr>
                <a:t>ARB</a:t>
              </a:r>
              <a:r>
                <a:rPr lang="zh-CN" altLang="en-US" sz="1400" dirty="0">
                  <a:latin typeface="微软雅黑" panose="020B0503020204020204" pitchFamily="34" charset="-122"/>
                  <a:ea typeface="微软雅黑" panose="020B0503020204020204" pitchFamily="34" charset="-122"/>
                </a:rPr>
                <a:t>或</a:t>
              </a:r>
              <a:r>
                <a:rPr lang="en-US" altLang="zh-CN" sz="1400" dirty="0">
                  <a:latin typeface="微软雅黑" panose="020B0503020204020204" pitchFamily="34" charset="-122"/>
                  <a:ea typeface="微软雅黑" panose="020B0503020204020204" pitchFamily="34" charset="-122"/>
                </a:rPr>
                <a:t>ARNI</a:t>
              </a:r>
              <a:r>
                <a:rPr lang="zh-CN" altLang="en-US" sz="1400" dirty="0">
                  <a:latin typeface="微软雅黑" panose="020B0503020204020204" pitchFamily="34" charset="-122"/>
                  <a:ea typeface="微软雅黑" panose="020B0503020204020204" pitchFamily="34" charset="-122"/>
                </a:rPr>
                <a:t>患者，因易引起术中低血压，建议</a:t>
              </a:r>
              <a:r>
                <a:rPr lang="zh-CN" altLang="en-US" sz="1400" b="1" dirty="0">
                  <a:solidFill>
                    <a:srgbClr val="C00000"/>
                  </a:solidFill>
                  <a:latin typeface="微软雅黑" panose="020B0503020204020204" pitchFamily="34" charset="-122"/>
                  <a:ea typeface="微软雅黑" panose="020B0503020204020204" pitchFamily="34" charset="-122"/>
                </a:rPr>
                <a:t>术前</a:t>
              </a:r>
              <a:r>
                <a:rPr lang="en-US" altLang="zh-CN" sz="1400" b="1" dirty="0">
                  <a:solidFill>
                    <a:srgbClr val="C00000"/>
                  </a:solidFill>
                  <a:latin typeface="微软雅黑" panose="020B0503020204020204" pitchFamily="34" charset="-122"/>
                  <a:ea typeface="微软雅黑" panose="020B0503020204020204" pitchFamily="34" charset="-122"/>
                </a:rPr>
                <a:t>1d</a:t>
              </a:r>
              <a:r>
                <a:rPr lang="zh-CN" altLang="en-US" sz="1400" b="1" dirty="0">
                  <a:solidFill>
                    <a:srgbClr val="C00000"/>
                  </a:solidFill>
                  <a:latin typeface="微软雅黑" panose="020B0503020204020204" pitchFamily="34" charset="-122"/>
                  <a:ea typeface="微软雅黑" panose="020B0503020204020204" pitchFamily="34" charset="-122"/>
                </a:rPr>
                <a:t>予以停用</a:t>
              </a:r>
              <a:r>
                <a:rPr lang="zh-CN" altLang="en-US" sz="1400" dirty="0">
                  <a:latin typeface="微软雅黑" panose="020B0503020204020204" pitchFamily="34" charset="-122"/>
                  <a:ea typeface="微软雅黑" panose="020B0503020204020204" pitchFamily="34" charset="-122"/>
                </a:rPr>
                <a:t>。术前要</a:t>
              </a:r>
              <a:r>
                <a:rPr lang="zh-CN" altLang="en-US" sz="1400" b="1" dirty="0">
                  <a:solidFill>
                    <a:srgbClr val="C00000"/>
                  </a:solidFill>
                  <a:latin typeface="微软雅黑" panose="020B0503020204020204" pitchFamily="34" charset="-122"/>
                  <a:ea typeface="微软雅黑" panose="020B0503020204020204" pitchFamily="34" charset="-122"/>
                </a:rPr>
                <a:t>避免突然停用</a:t>
              </a:r>
              <a:r>
                <a:rPr lang="en-US" altLang="zh-CN" sz="1400" b="1" dirty="0">
                  <a:solidFill>
                    <a:srgbClr val="C00000"/>
                  </a:solidFill>
                  <a:latin typeface="微软雅黑" panose="020B0503020204020204" pitchFamily="34" charset="-122"/>
                  <a:ea typeface="微软雅黑" panose="020B0503020204020204" pitchFamily="34" charset="-122"/>
                </a:rPr>
                <a:t>β</a:t>
              </a:r>
              <a:r>
                <a:rPr lang="zh-CN" altLang="en-US" sz="1400" b="1" dirty="0">
                  <a:solidFill>
                    <a:srgbClr val="C00000"/>
                  </a:solidFill>
                  <a:latin typeface="微软雅黑" panose="020B0503020204020204" pitchFamily="34" charset="-122"/>
                  <a:ea typeface="微软雅黑" panose="020B0503020204020204" pitchFamily="34" charset="-122"/>
                </a:rPr>
                <a:t>受体阻滞剂</a:t>
              </a:r>
              <a:r>
                <a:rPr lang="zh-CN" altLang="en-US" sz="1400" dirty="0">
                  <a:latin typeface="微软雅黑" panose="020B0503020204020204" pitchFamily="34" charset="-122"/>
                  <a:ea typeface="微软雅黑" panose="020B0503020204020204" pitchFamily="34" charset="-122"/>
                </a:rPr>
                <a:t>，防止心率反跳，用至手术当日清晨。对正在使用</a:t>
              </a:r>
              <a:r>
                <a:rPr lang="zh-CN" altLang="en-US" sz="1400" b="1" dirty="0">
                  <a:solidFill>
                    <a:srgbClr val="C00000"/>
                  </a:solidFill>
                  <a:latin typeface="微软雅黑" panose="020B0503020204020204" pitchFamily="34" charset="-122"/>
                  <a:ea typeface="微软雅黑" panose="020B0503020204020204" pitchFamily="34" charset="-122"/>
                </a:rPr>
                <a:t>利尿剂</a:t>
              </a:r>
              <a:r>
                <a:rPr lang="zh-CN" altLang="en-US" sz="1400" dirty="0">
                  <a:latin typeface="微软雅黑" panose="020B0503020204020204" pitchFamily="34" charset="-122"/>
                  <a:ea typeface="微软雅黑" panose="020B0503020204020204" pitchFamily="34" charset="-122"/>
                </a:rPr>
                <a:t>者术前</a:t>
              </a:r>
              <a:r>
                <a:rPr lang="en-US" altLang="zh-CN" sz="1400" dirty="0">
                  <a:latin typeface="微软雅黑" panose="020B0503020204020204" pitchFamily="34" charset="-122"/>
                  <a:ea typeface="微软雅黑" panose="020B0503020204020204" pitchFamily="34" charset="-122"/>
                </a:rPr>
                <a:t>2~3d</a:t>
              </a:r>
              <a:r>
                <a:rPr lang="zh-CN" altLang="en-US" sz="1400" dirty="0">
                  <a:latin typeface="微软雅黑" panose="020B0503020204020204" pitchFamily="34" charset="-122"/>
                  <a:ea typeface="微软雅黑" panose="020B0503020204020204" pitchFamily="34" charset="-122"/>
                </a:rPr>
                <a:t>停用。</a:t>
              </a:r>
            </a:p>
          </p:txBody>
        </p:sp>
      </p:grpSp>
    </p:spTree>
    <p:extLst>
      <p:ext uri="{BB962C8B-B14F-4D97-AF65-F5344CB8AC3E}">
        <p14:creationId xmlns:p14="http://schemas.microsoft.com/office/powerpoint/2010/main" val="30401297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C0B1E2E9-CA0C-A453-05DB-BD944A6AFB9F}"/>
              </a:ext>
            </a:extLst>
          </p:cNvPr>
          <p:cNvGraphicFramePr>
            <a:graphicFrameLocks noGrp="1"/>
          </p:cNvGraphicFramePr>
          <p:nvPr>
            <p:extLst>
              <p:ext uri="{D42A27DB-BD31-4B8C-83A1-F6EECF244321}">
                <p14:modId xmlns:p14="http://schemas.microsoft.com/office/powerpoint/2010/main" val="535473284"/>
              </p:ext>
            </p:extLst>
          </p:nvPr>
        </p:nvGraphicFramePr>
        <p:xfrm>
          <a:off x="472488" y="1526667"/>
          <a:ext cx="5268436" cy="688914"/>
        </p:xfrm>
        <a:graphic>
          <a:graphicData uri="http://schemas.openxmlformats.org/drawingml/2006/table">
            <a:tbl>
              <a:tblPr firstRow="1" bandRow="1">
                <a:tableStyleId>{7DF18680-E054-41AD-8BC1-D1AEF772440D}</a:tableStyleId>
              </a:tblPr>
              <a:tblGrid>
                <a:gridCol w="5268436">
                  <a:extLst>
                    <a:ext uri="{9D8B030D-6E8A-4147-A177-3AD203B41FA5}">
                      <a16:colId xmlns:a16="http://schemas.microsoft.com/office/drawing/2014/main" val="749371138"/>
                    </a:ext>
                  </a:extLst>
                </a:gridCol>
              </a:tblGrid>
              <a:tr h="688914">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2000" b="1" kern="100" dirty="0">
                          <a:effectLst/>
                          <a:latin typeface="微软雅黑" panose="020B0503020204020204" pitchFamily="34" charset="-122"/>
                          <a:ea typeface="微软雅黑" panose="020B0503020204020204" pitchFamily="34" charset="-122"/>
                        </a:rPr>
                        <a:t>抗焦虑、抑郁药物治疗</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82"/>
                    </a:solidFill>
                  </a:tcPr>
                </a:tc>
                <a:extLst>
                  <a:ext uri="{0D108BD9-81ED-4DB2-BD59-A6C34878D82A}">
                    <a16:rowId xmlns:a16="http://schemas.microsoft.com/office/drawing/2014/main" val="3386181456"/>
                  </a:ext>
                </a:extLst>
              </a:tr>
            </a:tbl>
          </a:graphicData>
        </a:graphic>
      </p:graphicFrame>
      <p:graphicFrame>
        <p:nvGraphicFramePr>
          <p:cNvPr id="5" name="表格 4">
            <a:extLst>
              <a:ext uri="{FF2B5EF4-FFF2-40B4-BE49-F238E27FC236}">
                <a16:creationId xmlns:a16="http://schemas.microsoft.com/office/drawing/2014/main" id="{DC299FCD-C5E7-D238-E9C9-7E30035EA9B5}"/>
              </a:ext>
            </a:extLst>
          </p:cNvPr>
          <p:cNvGraphicFramePr>
            <a:graphicFrameLocks noGrp="1"/>
          </p:cNvGraphicFramePr>
          <p:nvPr>
            <p:extLst>
              <p:ext uri="{D42A27DB-BD31-4B8C-83A1-F6EECF244321}">
                <p14:modId xmlns:p14="http://schemas.microsoft.com/office/powerpoint/2010/main" val="1192886674"/>
              </p:ext>
            </p:extLst>
          </p:nvPr>
        </p:nvGraphicFramePr>
        <p:xfrm>
          <a:off x="6394515" y="1526667"/>
          <a:ext cx="5268436" cy="688914"/>
        </p:xfrm>
        <a:graphic>
          <a:graphicData uri="http://schemas.openxmlformats.org/drawingml/2006/table">
            <a:tbl>
              <a:tblPr firstRow="1" bandRow="1">
                <a:tableStyleId>{7DF18680-E054-41AD-8BC1-D1AEF772440D}</a:tableStyleId>
              </a:tblPr>
              <a:tblGrid>
                <a:gridCol w="5268436">
                  <a:extLst>
                    <a:ext uri="{9D8B030D-6E8A-4147-A177-3AD203B41FA5}">
                      <a16:colId xmlns:a16="http://schemas.microsoft.com/office/drawing/2014/main" val="749371138"/>
                    </a:ext>
                  </a:extLst>
                </a:gridCol>
              </a:tblGrid>
              <a:tr h="688914">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2000" b="1" kern="100" dirty="0">
                          <a:effectLst/>
                          <a:latin typeface="微软雅黑" panose="020B0503020204020204" pitchFamily="34" charset="-122"/>
                          <a:ea typeface="微软雅黑" panose="020B0503020204020204" pitchFamily="34" charset="-122"/>
                        </a:rPr>
                        <a:t>高血压合并失眠障碍</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82"/>
                    </a:solidFill>
                  </a:tcPr>
                </a:tc>
                <a:extLst>
                  <a:ext uri="{0D108BD9-81ED-4DB2-BD59-A6C34878D82A}">
                    <a16:rowId xmlns:a16="http://schemas.microsoft.com/office/drawing/2014/main" val="3386181456"/>
                  </a:ext>
                </a:extLst>
              </a:tr>
            </a:tbl>
          </a:graphicData>
        </a:graphic>
      </p:graphicFrame>
      <p:sp>
        <p:nvSpPr>
          <p:cNvPr id="6" name="文本框 5">
            <a:extLst>
              <a:ext uri="{FF2B5EF4-FFF2-40B4-BE49-F238E27FC236}">
                <a16:creationId xmlns:a16="http://schemas.microsoft.com/office/drawing/2014/main" id="{8CC96B05-4AB3-6C28-9F59-A6805DE21B13}"/>
              </a:ext>
            </a:extLst>
          </p:cNvPr>
          <p:cNvSpPr txBox="1"/>
          <p:nvPr/>
        </p:nvSpPr>
        <p:spPr>
          <a:xfrm>
            <a:off x="7130201" y="2256767"/>
            <a:ext cx="4532749" cy="2052228"/>
          </a:xfrm>
          <a:prstGeom prst="rect">
            <a:avLst/>
          </a:prstGeom>
          <a:noFill/>
          <a:ln w="12700">
            <a:solidFill>
              <a:srgbClr val="0070C0"/>
            </a:solidFill>
            <a:prstDash val="sysDot"/>
          </a:ln>
        </p:spPr>
        <p:txBody>
          <a:bodyPr wrap="square" rtlCol="0">
            <a:spAutoFit/>
          </a:bodyPr>
          <a:lstStyle/>
          <a:p>
            <a:pPr algn="just">
              <a:lnSpc>
                <a:spcPts val="2600"/>
              </a:lnSpc>
            </a:pPr>
            <a:r>
              <a:rPr lang="zh-CN" altLang="en-US" sz="1400" dirty="0">
                <a:latin typeface="微软雅黑" panose="020B0503020204020204" pitchFamily="34" charset="-122"/>
                <a:ea typeface="微软雅黑" panose="020B0503020204020204" pitchFamily="34" charset="-122"/>
              </a:rPr>
              <a:t>①</a:t>
            </a:r>
            <a:r>
              <a:rPr lang="zh-CN" altLang="en-US" sz="1400" b="1" dirty="0">
                <a:solidFill>
                  <a:srgbClr val="C00000"/>
                </a:solidFill>
                <a:latin typeface="微软雅黑" panose="020B0503020204020204" pitchFamily="34" charset="-122"/>
                <a:ea typeface="微软雅黑" panose="020B0503020204020204" pitchFamily="34" charset="-122"/>
              </a:rPr>
              <a:t>苯二氮卓</a:t>
            </a:r>
            <a:r>
              <a:rPr lang="zh-CN" altLang="en-US" sz="1400" dirty="0">
                <a:latin typeface="微软雅黑" panose="020B0503020204020204" pitchFamily="34" charset="-122"/>
                <a:ea typeface="微软雅黑" panose="020B0503020204020204" pitchFamily="34" charset="-122"/>
              </a:rPr>
              <a:t>类药物。②</a:t>
            </a:r>
            <a:r>
              <a:rPr lang="zh-CN" altLang="en-US" sz="1400" b="1" dirty="0">
                <a:solidFill>
                  <a:srgbClr val="C00000"/>
                </a:solidFill>
                <a:latin typeface="微软雅黑" panose="020B0503020204020204" pitchFamily="34" charset="-122"/>
                <a:ea typeface="微软雅黑" panose="020B0503020204020204" pitchFamily="34" charset="-122"/>
              </a:rPr>
              <a:t>非苯二氮卓类药物</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65</a:t>
            </a:r>
            <a:r>
              <a:rPr lang="zh-CN" altLang="en-US" sz="1400" dirty="0">
                <a:latin typeface="微软雅黑" panose="020B0503020204020204" pitchFamily="34" charset="-122"/>
                <a:ea typeface="微软雅黑" panose="020B0503020204020204" pitchFamily="34" charset="-122"/>
              </a:rPr>
              <a:t>岁以上、肝功能损害及呼吸系统疾病患者，上述药物需减半量服用。另外应注意肌肉松弛作用和体位性低血压等不良反应，起床时要动作缓慢，避免跌倒。③</a:t>
            </a:r>
            <a:r>
              <a:rPr lang="zh-CN" altLang="en-US" sz="1400" b="1" dirty="0">
                <a:solidFill>
                  <a:srgbClr val="C00000"/>
                </a:solidFill>
                <a:latin typeface="微软雅黑" panose="020B0503020204020204" pitchFamily="34" charset="-122"/>
                <a:ea typeface="微软雅黑" panose="020B0503020204020204" pitchFamily="34" charset="-122"/>
              </a:rPr>
              <a:t>具有镇静作用的抗抑郁药</a:t>
            </a:r>
            <a:r>
              <a:rPr lang="zh-CN" altLang="en-US" sz="1400" dirty="0">
                <a:latin typeface="微软雅黑" panose="020B0503020204020204" pitchFamily="34" charset="-122"/>
                <a:ea typeface="微软雅黑" panose="020B0503020204020204" pitchFamily="34" charset="-122"/>
              </a:rPr>
              <a:t>，目前多数药物未获得治疗失眠的适应证，但临床上常用于失眠合并有焦虑、抑郁情绪的患者。</a:t>
            </a:r>
          </a:p>
        </p:txBody>
      </p:sp>
      <p:grpSp>
        <p:nvGrpSpPr>
          <p:cNvPr id="7" name="组合 6">
            <a:extLst>
              <a:ext uri="{FF2B5EF4-FFF2-40B4-BE49-F238E27FC236}">
                <a16:creationId xmlns:a16="http://schemas.microsoft.com/office/drawing/2014/main" id="{54842F36-B174-729D-092D-71ABAD24A6EF}"/>
              </a:ext>
            </a:extLst>
          </p:cNvPr>
          <p:cNvGrpSpPr/>
          <p:nvPr/>
        </p:nvGrpSpPr>
        <p:grpSpPr>
          <a:xfrm>
            <a:off x="6405542" y="4350181"/>
            <a:ext cx="5257408" cy="1418378"/>
            <a:chOff x="2383212" y="5417540"/>
            <a:chExt cx="8126160" cy="582896"/>
          </a:xfrm>
        </p:grpSpPr>
        <p:sp>
          <p:nvSpPr>
            <p:cNvPr id="8" name="矩形: 圆角 19">
              <a:extLst>
                <a:ext uri="{FF2B5EF4-FFF2-40B4-BE49-F238E27FC236}">
                  <a16:creationId xmlns:a16="http://schemas.microsoft.com/office/drawing/2014/main" id="{536F7618-ABAE-B00E-3C10-136F2CDAF5D6}"/>
                </a:ext>
              </a:extLst>
            </p:cNvPr>
            <p:cNvSpPr/>
            <p:nvPr/>
          </p:nvSpPr>
          <p:spPr>
            <a:xfrm>
              <a:off x="2383212" y="5417540"/>
              <a:ext cx="1005280" cy="582896"/>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DB223031-A754-31C2-BB3C-8CFCB05CD9CD}"/>
                </a:ext>
              </a:extLst>
            </p:cNvPr>
            <p:cNvSpPr txBox="1"/>
            <p:nvPr/>
          </p:nvSpPr>
          <p:spPr>
            <a:xfrm>
              <a:off x="2559076" y="5485188"/>
              <a:ext cx="653551" cy="397788"/>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物理治疗</a:t>
              </a:r>
            </a:p>
          </p:txBody>
        </p:sp>
        <p:sp>
          <p:nvSpPr>
            <p:cNvPr id="10" name="文本框 9">
              <a:extLst>
                <a:ext uri="{FF2B5EF4-FFF2-40B4-BE49-F238E27FC236}">
                  <a16:creationId xmlns:a16="http://schemas.microsoft.com/office/drawing/2014/main" id="{84C1863A-23B5-238C-DD99-DA86E866DF4C}"/>
                </a:ext>
              </a:extLst>
            </p:cNvPr>
            <p:cNvSpPr txBox="1"/>
            <p:nvPr/>
          </p:nvSpPr>
          <p:spPr>
            <a:xfrm>
              <a:off x="3539666" y="5431101"/>
              <a:ext cx="6969706" cy="569335"/>
            </a:xfrm>
            <a:prstGeom prst="rect">
              <a:avLst/>
            </a:prstGeom>
            <a:noFill/>
            <a:ln w="12700">
              <a:solidFill>
                <a:srgbClr val="0070C0"/>
              </a:solidFill>
              <a:prstDash val="sysDot"/>
            </a:ln>
          </p:spPr>
          <p:txBody>
            <a:bodyPr wrap="square" rtlCol="0">
              <a:spAutoFit/>
            </a:bodyPr>
            <a:lstStyle/>
            <a:p>
              <a:pPr algn="just">
                <a:lnSpc>
                  <a:spcPts val="2600"/>
                </a:lnSpc>
              </a:pPr>
              <a:r>
                <a:rPr lang="zh-CN" altLang="en-US" sz="1400" dirty="0">
                  <a:latin typeface="微软雅黑" panose="020B0503020204020204" pitchFamily="34" charset="-122"/>
                  <a:ea typeface="微软雅黑" panose="020B0503020204020204" pitchFamily="34" charset="-122"/>
                </a:rPr>
                <a:t>主要包括光照治疗、重复经颅磁刺激治疗、经颅直流电刺激治疗、生物反馈疗法等。中国传统医学治疗失眠有一定成效，包括使用镇静安神作用的中草药和中成药以及针灸、按摩等。</a:t>
              </a:r>
            </a:p>
          </p:txBody>
        </p:sp>
      </p:grpSp>
      <p:sp>
        <p:nvSpPr>
          <p:cNvPr id="11" name="矩形: 圆角 15">
            <a:extLst>
              <a:ext uri="{FF2B5EF4-FFF2-40B4-BE49-F238E27FC236}">
                <a16:creationId xmlns:a16="http://schemas.microsoft.com/office/drawing/2014/main" id="{74EF10DF-63AA-9747-07AC-DCEE60241E58}"/>
              </a:ext>
            </a:extLst>
          </p:cNvPr>
          <p:cNvSpPr/>
          <p:nvPr/>
        </p:nvSpPr>
        <p:spPr>
          <a:xfrm>
            <a:off x="6405542" y="2256767"/>
            <a:ext cx="626854" cy="2052228"/>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C1057F0E-DEBC-4E99-E86C-843A97DBD7D2}"/>
              </a:ext>
            </a:extLst>
          </p:cNvPr>
          <p:cNvSpPr txBox="1"/>
          <p:nvPr/>
        </p:nvSpPr>
        <p:spPr>
          <a:xfrm>
            <a:off x="6485651" y="2744272"/>
            <a:ext cx="466636" cy="1077218"/>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药</a:t>
            </a:r>
            <a:endParaRPr lang="en-US" altLang="zh-CN" sz="1600" b="1" dirty="0">
              <a:solidFill>
                <a:srgbClr val="002060"/>
              </a:solidFill>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物</a:t>
            </a:r>
            <a:endParaRPr lang="en-US" altLang="zh-CN" sz="1600" b="1" dirty="0">
              <a:solidFill>
                <a:srgbClr val="002060"/>
              </a:solidFill>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治</a:t>
            </a:r>
            <a:endParaRPr lang="en-US" altLang="zh-CN" sz="1600" b="1" dirty="0">
              <a:solidFill>
                <a:srgbClr val="002060"/>
              </a:solidFill>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defRPr/>
            </a:pPr>
            <a:r>
              <a:rPr lang="zh-CN" altLang="en-US" sz="1600" b="1" dirty="0">
                <a:solidFill>
                  <a:srgbClr val="002060"/>
                </a:solidFill>
                <a:latin typeface="微软雅黑" panose="020B0503020204020204" pitchFamily="34" charset="-122"/>
                <a:ea typeface="微软雅黑" panose="020B0503020204020204" pitchFamily="34" charset="-122"/>
              </a:rPr>
              <a:t>疗</a:t>
            </a:r>
          </a:p>
        </p:txBody>
      </p:sp>
      <p:sp>
        <p:nvSpPr>
          <p:cNvPr id="13" name="文本框 12">
            <a:extLst>
              <a:ext uri="{FF2B5EF4-FFF2-40B4-BE49-F238E27FC236}">
                <a16:creationId xmlns:a16="http://schemas.microsoft.com/office/drawing/2014/main" id="{B2FB06FB-E2DA-F2B1-1EDA-F38BDB2254A0}"/>
              </a:ext>
            </a:extLst>
          </p:cNvPr>
          <p:cNvSpPr txBox="1"/>
          <p:nvPr/>
        </p:nvSpPr>
        <p:spPr>
          <a:xfrm>
            <a:off x="472488" y="2352470"/>
            <a:ext cx="5268436" cy="1385379"/>
          </a:xfrm>
          <a:prstGeom prst="rect">
            <a:avLst/>
          </a:prstGeom>
          <a:noFill/>
          <a:ln w="12700">
            <a:solidFill>
              <a:srgbClr val="0070C0"/>
            </a:solidFill>
            <a:prstDash val="sysDot"/>
          </a:ln>
        </p:spPr>
        <p:txBody>
          <a:bodyPr wrap="square" rtlCol="0">
            <a:spAutoFit/>
          </a:bodyPr>
          <a:lstStyle/>
          <a:p>
            <a:pPr algn="just">
              <a:lnSpc>
                <a:spcPts val="2600"/>
              </a:lnSpc>
            </a:pPr>
            <a:r>
              <a:rPr lang="zh-CN" altLang="en-US" sz="1400" dirty="0">
                <a:latin typeface="微软雅黑" panose="020B0503020204020204" pitchFamily="34" charset="-122"/>
                <a:ea typeface="微软雅黑" panose="020B0503020204020204" pitchFamily="34" charset="-122"/>
              </a:rPr>
              <a:t>焦虑抑郁情绪和高血压的发生、血压控制不良和治疗依从性差密切相关。有研究显示，合并焦虑抑郁的高血压患者，使用抗抑郁药及抗焦虑药有助于减少降压药的使用数量和剂量，提高血压达标率。</a:t>
            </a:r>
          </a:p>
        </p:txBody>
      </p:sp>
      <p:grpSp>
        <p:nvGrpSpPr>
          <p:cNvPr id="14" name="组合 13">
            <a:extLst>
              <a:ext uri="{FF2B5EF4-FFF2-40B4-BE49-F238E27FC236}">
                <a16:creationId xmlns:a16="http://schemas.microsoft.com/office/drawing/2014/main" id="{D5044E53-CBDE-88E7-8180-683FFE356F0B}"/>
              </a:ext>
            </a:extLst>
          </p:cNvPr>
          <p:cNvGrpSpPr/>
          <p:nvPr/>
        </p:nvGrpSpPr>
        <p:grpSpPr>
          <a:xfrm>
            <a:off x="436147" y="3934018"/>
            <a:ext cx="5304777" cy="1834541"/>
            <a:chOff x="749721" y="4312763"/>
            <a:chExt cx="5304777" cy="1834541"/>
          </a:xfrm>
        </p:grpSpPr>
        <p:sp>
          <p:nvSpPr>
            <p:cNvPr id="15" name="文本框 14">
              <a:extLst>
                <a:ext uri="{FF2B5EF4-FFF2-40B4-BE49-F238E27FC236}">
                  <a16:creationId xmlns:a16="http://schemas.microsoft.com/office/drawing/2014/main" id="{8101ACD4-9304-CB26-A862-6BE3FC5C0747}"/>
                </a:ext>
              </a:extLst>
            </p:cNvPr>
            <p:cNvSpPr txBox="1"/>
            <p:nvPr/>
          </p:nvSpPr>
          <p:spPr>
            <a:xfrm>
              <a:off x="749721" y="4707992"/>
              <a:ext cx="659613" cy="1077218"/>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rgbClr val="004582"/>
                  </a:solidFill>
                  <a:latin typeface="微软雅黑" panose="020B0503020204020204" pitchFamily="34" charset="-122"/>
                  <a:ea typeface="微软雅黑" panose="020B0503020204020204" pitchFamily="34" charset="-122"/>
                </a:rPr>
                <a:t>推</a:t>
              </a:r>
              <a:endParaRPr lang="en-US" altLang="zh-CN" sz="1600" b="1" dirty="0">
                <a:solidFill>
                  <a:srgbClr val="004582"/>
                </a:solidFill>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defRPr/>
              </a:pPr>
              <a:r>
                <a:rPr lang="zh-CN" altLang="en-US" sz="1600" b="1" dirty="0">
                  <a:solidFill>
                    <a:srgbClr val="004582"/>
                  </a:solidFill>
                  <a:latin typeface="微软雅黑" panose="020B0503020204020204" pitchFamily="34" charset="-122"/>
                  <a:ea typeface="微软雅黑" panose="020B0503020204020204" pitchFamily="34" charset="-122"/>
                </a:rPr>
                <a:t>荐</a:t>
              </a:r>
              <a:endParaRPr lang="en-US" altLang="zh-CN" sz="1600" b="1" dirty="0">
                <a:solidFill>
                  <a:srgbClr val="004582"/>
                </a:solidFill>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defRPr/>
              </a:pPr>
              <a:r>
                <a:rPr lang="zh-CN" altLang="en-US" sz="1600" b="1" dirty="0">
                  <a:solidFill>
                    <a:srgbClr val="004582"/>
                  </a:solidFill>
                  <a:latin typeface="微软雅黑" panose="020B0503020204020204" pitchFamily="34" charset="-122"/>
                  <a:ea typeface="微软雅黑" panose="020B0503020204020204" pitchFamily="34" charset="-122"/>
                </a:rPr>
                <a:t>药</a:t>
              </a:r>
              <a:endParaRPr lang="en-US" altLang="zh-CN" sz="1600" b="1" dirty="0">
                <a:solidFill>
                  <a:srgbClr val="004582"/>
                </a:solidFill>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defRPr/>
              </a:pPr>
              <a:r>
                <a:rPr lang="zh-CN" altLang="en-US" sz="1600" b="1" dirty="0">
                  <a:solidFill>
                    <a:srgbClr val="004582"/>
                  </a:solidFill>
                  <a:latin typeface="微软雅黑" panose="020B0503020204020204" pitchFamily="34" charset="-122"/>
                  <a:ea typeface="微软雅黑" panose="020B0503020204020204" pitchFamily="34" charset="-122"/>
                </a:rPr>
                <a:t>物</a:t>
              </a:r>
            </a:p>
          </p:txBody>
        </p:sp>
        <p:sp>
          <p:nvSpPr>
            <p:cNvPr id="16" name="文本框 15">
              <a:extLst>
                <a:ext uri="{FF2B5EF4-FFF2-40B4-BE49-F238E27FC236}">
                  <a16:creationId xmlns:a16="http://schemas.microsoft.com/office/drawing/2014/main" id="{31FDEB5A-1856-1AE6-D051-9B58FDD6516D}"/>
                </a:ext>
              </a:extLst>
            </p:cNvPr>
            <p:cNvSpPr txBox="1"/>
            <p:nvPr/>
          </p:nvSpPr>
          <p:spPr>
            <a:xfrm>
              <a:off x="1486773" y="4312763"/>
              <a:ext cx="4567725" cy="1834541"/>
            </a:xfrm>
            <a:prstGeom prst="rect">
              <a:avLst/>
            </a:prstGeom>
            <a:noFill/>
            <a:ln w="12700">
              <a:solidFill>
                <a:srgbClr val="0070C0"/>
              </a:solidFill>
              <a:prstDash val="sysDot"/>
            </a:ln>
          </p:spPr>
          <p:txBody>
            <a:bodyPr wrap="square" rtlCol="0">
              <a:spAutoFit/>
            </a:bodyPr>
            <a:lstStyle/>
            <a:p>
              <a:pPr algn="just">
                <a:lnSpc>
                  <a:spcPts val="2800"/>
                </a:lnSpc>
              </a:pPr>
              <a:r>
                <a:rPr lang="zh-CN" altLang="en-US" sz="1200" dirty="0">
                  <a:latin typeface="微软雅黑" panose="020B0503020204020204" pitchFamily="34" charset="-122"/>
                  <a:ea typeface="微软雅黑" panose="020B0503020204020204" pitchFamily="34" charset="-122"/>
                </a:rPr>
                <a:t>根据</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精神障碍诊疗规范（</a:t>
              </a:r>
              <a:r>
                <a:rPr lang="en-US" altLang="zh-CN" sz="1200" dirty="0">
                  <a:latin typeface="微软雅黑" panose="020B0503020204020204" pitchFamily="34" charset="-122"/>
                  <a:ea typeface="微软雅黑" panose="020B0503020204020204" pitchFamily="34" charset="-122"/>
                </a:rPr>
                <a:t>2020</a:t>
              </a:r>
              <a:r>
                <a:rPr lang="zh-CN" altLang="en-US" sz="1200" dirty="0">
                  <a:latin typeface="微软雅黑" panose="020B0503020204020204" pitchFamily="34" charset="-122"/>
                  <a:ea typeface="微软雅黑" panose="020B0503020204020204" pitchFamily="34" charset="-122"/>
                </a:rPr>
                <a:t>年版）</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建议，推荐的药物有（</a:t>
              </a:r>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）抗抑郁药：</a:t>
              </a:r>
              <a:r>
                <a:rPr lang="en-US" altLang="zh-CN" sz="1200" dirty="0">
                  <a:latin typeface="微软雅黑" panose="020B0503020204020204" pitchFamily="34" charset="-122"/>
                  <a:ea typeface="微软雅黑" panose="020B0503020204020204" pitchFamily="34" charset="-122"/>
                </a:rPr>
                <a:t>5-</a:t>
              </a:r>
              <a:r>
                <a:rPr lang="zh-CN" altLang="en-US" sz="1200" dirty="0">
                  <a:latin typeface="微软雅黑" panose="020B0503020204020204" pitchFamily="34" charset="-122"/>
                  <a:ea typeface="微软雅黑" panose="020B0503020204020204" pitchFamily="34" charset="-122"/>
                </a:rPr>
                <a:t>羟色胺再摄取抑制剂（</a:t>
              </a:r>
              <a:r>
                <a:rPr lang="en-US" altLang="zh-CN" sz="1200" dirty="0">
                  <a:latin typeface="微软雅黑" panose="020B0503020204020204" pitchFamily="34" charset="-122"/>
                  <a:ea typeface="微软雅黑" panose="020B0503020204020204" pitchFamily="34" charset="-122"/>
                </a:rPr>
                <a:t>SSRI</a:t>
              </a:r>
              <a:r>
                <a:rPr lang="zh-CN" altLang="en-US" sz="1200" dirty="0">
                  <a:latin typeface="微软雅黑" panose="020B0503020204020204" pitchFamily="34" charset="-122"/>
                  <a:ea typeface="微软雅黑" panose="020B0503020204020204" pitchFamily="34" charset="-122"/>
                </a:rPr>
                <a:t>）和</a:t>
              </a:r>
              <a:r>
                <a:rPr lang="en-US" altLang="zh-CN" sz="1200" dirty="0">
                  <a:latin typeface="微软雅黑" panose="020B0503020204020204" pitchFamily="34" charset="-122"/>
                  <a:ea typeface="微软雅黑" panose="020B0503020204020204" pitchFamily="34" charset="-122"/>
                </a:rPr>
                <a:t>5-</a:t>
              </a:r>
              <a:r>
                <a:rPr lang="zh-CN" altLang="en-US" sz="1200" dirty="0">
                  <a:latin typeface="微软雅黑" panose="020B0503020204020204" pitchFamily="34" charset="-122"/>
                  <a:ea typeface="微软雅黑" panose="020B0503020204020204" pitchFamily="34" charset="-122"/>
                </a:rPr>
                <a:t>羟色胺和去甲肾上腺素再摄取抑制剂（</a:t>
              </a:r>
              <a:r>
                <a:rPr lang="en-US" altLang="zh-CN" sz="1200" dirty="0">
                  <a:latin typeface="微软雅黑" panose="020B0503020204020204" pitchFamily="34" charset="-122"/>
                  <a:ea typeface="微软雅黑" panose="020B0503020204020204" pitchFamily="34" charset="-122"/>
                </a:rPr>
                <a:t>SNRI</a:t>
              </a:r>
              <a:r>
                <a:rPr lang="zh-CN" altLang="en-US" sz="1200" dirty="0">
                  <a:latin typeface="微软雅黑" panose="020B0503020204020204" pitchFamily="34" charset="-122"/>
                  <a:ea typeface="微软雅黑" panose="020B0503020204020204" pitchFamily="34" charset="-122"/>
                </a:rPr>
                <a:t>）类抗抑郁药是最常用的药物。（</a:t>
              </a: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）抗焦虑药：常用的抗焦虑药包括苯二氮卓类和</a:t>
              </a:r>
              <a:r>
                <a:rPr lang="en-US" altLang="zh-CN" sz="1200" dirty="0">
                  <a:latin typeface="微软雅黑" panose="020B0503020204020204" pitchFamily="34" charset="-122"/>
                  <a:ea typeface="微软雅黑" panose="020B0503020204020204" pitchFamily="34" charset="-122"/>
                </a:rPr>
                <a:t>5-</a:t>
              </a:r>
              <a:r>
                <a:rPr lang="zh-CN" altLang="en-US" sz="1200" dirty="0">
                  <a:latin typeface="微软雅黑" panose="020B0503020204020204" pitchFamily="34" charset="-122"/>
                  <a:ea typeface="微软雅黑" panose="020B0503020204020204" pitchFamily="34" charset="-122"/>
                </a:rPr>
                <a:t>羟色胺</a:t>
              </a:r>
              <a:r>
                <a:rPr lang="en-US" altLang="zh-CN" sz="1200" dirty="0">
                  <a:latin typeface="微软雅黑" panose="020B0503020204020204" pitchFamily="34" charset="-122"/>
                  <a:ea typeface="微软雅黑" panose="020B0503020204020204" pitchFamily="34" charset="-122"/>
                </a:rPr>
                <a:t>1A</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5-HT1A</a:t>
              </a:r>
              <a:r>
                <a:rPr lang="zh-CN" altLang="en-US" sz="1200" dirty="0">
                  <a:latin typeface="微软雅黑" panose="020B0503020204020204" pitchFamily="34" charset="-122"/>
                  <a:ea typeface="微软雅黑" panose="020B0503020204020204" pitchFamily="34" charset="-122"/>
                </a:rPr>
                <a:t>）受体部分激动剂。</a:t>
              </a:r>
            </a:p>
          </p:txBody>
        </p:sp>
        <p:sp>
          <p:nvSpPr>
            <p:cNvPr id="17" name="矩形: 圆角 16">
              <a:extLst>
                <a:ext uri="{FF2B5EF4-FFF2-40B4-BE49-F238E27FC236}">
                  <a16:creationId xmlns:a16="http://schemas.microsoft.com/office/drawing/2014/main" id="{68479CD1-3988-BD2E-3624-68714EE4F4FC}"/>
                </a:ext>
              </a:extLst>
            </p:cNvPr>
            <p:cNvSpPr/>
            <p:nvPr/>
          </p:nvSpPr>
          <p:spPr>
            <a:xfrm>
              <a:off x="786063" y="4382885"/>
              <a:ext cx="586930" cy="1727433"/>
            </a:xfrm>
            <a:prstGeom prst="roundRect">
              <a:avLst/>
            </a:prstGeom>
            <a:noFill/>
            <a:ln>
              <a:solidFill>
                <a:srgbClr val="002060"/>
              </a:solidFill>
              <a:prstDash val="solid"/>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grpSp>
      <p:sp>
        <p:nvSpPr>
          <p:cNvPr id="18" name="标题 1">
            <a:extLst>
              <a:ext uri="{FF2B5EF4-FFF2-40B4-BE49-F238E27FC236}">
                <a16:creationId xmlns:a16="http://schemas.microsoft.com/office/drawing/2014/main" id="{6F6AA776-2277-6C01-801D-E3F068FFB572}"/>
              </a:ext>
            </a:extLst>
          </p:cNvPr>
          <p:cNvSpPr txBox="1">
            <a:spLocks/>
          </p:cNvSpPr>
          <p:nvPr/>
        </p:nvSpPr>
        <p:spPr>
          <a:xfrm>
            <a:off x="472488" y="121550"/>
            <a:ext cx="10762397" cy="1036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04582"/>
                </a:solidFill>
                <a:latin typeface="Microsoft YaHei" panose="020B0503020204020204" pitchFamily="34" charset="-122"/>
                <a:ea typeface="Microsoft YaHei" panose="020B0503020204020204" pitchFamily="34" charset="-122"/>
              </a:rPr>
              <a:t>8.14   </a:t>
            </a:r>
            <a:r>
              <a:rPr lang="zh-CN" altLang="en-US" sz="3200" b="1" dirty="0">
                <a:solidFill>
                  <a:srgbClr val="004582"/>
                </a:solidFill>
                <a:latin typeface="Microsoft YaHei" panose="020B0503020204020204" pitchFamily="34" charset="-122"/>
                <a:ea typeface="Microsoft YaHei" panose="020B0503020204020204" pitchFamily="34" charset="-122"/>
              </a:rPr>
              <a:t>心理障碍与高血压</a:t>
            </a:r>
          </a:p>
        </p:txBody>
      </p:sp>
      <p:grpSp>
        <p:nvGrpSpPr>
          <p:cNvPr id="19" name="组合 18">
            <a:extLst>
              <a:ext uri="{FF2B5EF4-FFF2-40B4-BE49-F238E27FC236}">
                <a16:creationId xmlns:a16="http://schemas.microsoft.com/office/drawing/2014/main" id="{0DEC09D6-F9A2-793B-F7EB-326359FEFFBF}"/>
              </a:ext>
            </a:extLst>
          </p:cNvPr>
          <p:cNvGrpSpPr/>
          <p:nvPr/>
        </p:nvGrpSpPr>
        <p:grpSpPr>
          <a:xfrm>
            <a:off x="11016343" y="-71078"/>
            <a:ext cx="1360715" cy="911036"/>
            <a:chOff x="10809514" y="26404"/>
            <a:chExt cx="1375882" cy="914400"/>
          </a:xfrm>
        </p:grpSpPr>
        <p:pic>
          <p:nvPicPr>
            <p:cNvPr id="20" name="图形 19" descr="剪贴板">
              <a:extLst>
                <a:ext uri="{FF2B5EF4-FFF2-40B4-BE49-F238E27FC236}">
                  <a16:creationId xmlns:a16="http://schemas.microsoft.com/office/drawing/2014/main" id="{2E756CD5-C732-2C87-4E50-2551BE5674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21" name="文本框 20">
              <a:extLst>
                <a:ext uri="{FF2B5EF4-FFF2-40B4-BE49-F238E27FC236}">
                  <a16:creationId xmlns:a16="http://schemas.microsoft.com/office/drawing/2014/main" id="{7C68426C-224F-EA62-FDD9-B19EE82926DC}"/>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57482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1"/>
          <p:cNvSpPr txBox="1"/>
          <p:nvPr/>
        </p:nvSpPr>
        <p:spPr>
          <a:xfrm>
            <a:off x="238381" y="451768"/>
            <a:ext cx="10252117" cy="77610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en-US" altLang="zh-CN" sz="3200" b="1" dirty="0">
                <a:solidFill>
                  <a:srgbClr val="004582"/>
                </a:solidFill>
                <a:latin typeface="Microsoft YaHei" panose="020B0503020204020204" pitchFamily="34" charset="-122"/>
                <a:ea typeface="Microsoft YaHei" panose="020B0503020204020204" pitchFamily="34" charset="-122"/>
              </a:rPr>
              <a:t>2</a:t>
            </a:r>
            <a:r>
              <a:rPr lang="zh-CN" altLang="en-US" sz="3200" b="1" dirty="0">
                <a:solidFill>
                  <a:srgbClr val="004582"/>
                </a:solidFill>
                <a:latin typeface="Microsoft YaHei" panose="020B0503020204020204" pitchFamily="34" charset="-122"/>
                <a:ea typeface="Microsoft YaHei" panose="020B0503020204020204" pitchFamily="34" charset="-122"/>
              </a:rPr>
              <a:t>  高血压与心血管疾病风险</a:t>
            </a:r>
          </a:p>
        </p:txBody>
      </p:sp>
      <p:sp>
        <p:nvSpPr>
          <p:cNvPr id="50" name="TextBox 24"/>
          <p:cNvSpPr>
            <a:spLocks noChangeArrowheads="1"/>
          </p:cNvSpPr>
          <p:nvPr/>
        </p:nvSpPr>
        <p:spPr bwMode="auto">
          <a:xfrm>
            <a:off x="1331919" y="2006361"/>
            <a:ext cx="9468161" cy="326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nSpc>
                <a:spcPct val="150000"/>
              </a:lnSpc>
              <a:buFont typeface="Arial" panose="020B0604020202020204" pitchFamily="34" charset="0"/>
              <a:buChar char="•"/>
            </a:pPr>
            <a:r>
              <a:rPr lang="zh-CN" altLang="en-US" sz="2000" b="1" dirty="0">
                <a:latin typeface="Microsoft YaHei" panose="020B0503020204020204" pitchFamily="34" charset="-122"/>
                <a:ea typeface="Microsoft YaHei" panose="020B0503020204020204" pitchFamily="34" charset="-122"/>
              </a:rPr>
              <a:t>诊室血压水平与心血管风险呈连续、独立、直接的正相关关系。</a:t>
            </a:r>
          </a:p>
          <a:p>
            <a:pPr marL="285750" indent="-285750">
              <a:lnSpc>
                <a:spcPct val="150000"/>
              </a:lnSpc>
              <a:buFont typeface="Arial" panose="020B0604020202020204" pitchFamily="34" charset="0"/>
              <a:buChar char="•"/>
            </a:pPr>
            <a:r>
              <a:rPr lang="zh-CN" altLang="en-US" sz="2000" b="1" dirty="0">
                <a:solidFill>
                  <a:srgbClr val="C00000"/>
                </a:solidFill>
                <a:latin typeface="Microsoft YaHei" panose="020B0503020204020204" pitchFamily="34" charset="-122"/>
                <a:ea typeface="Microsoft YaHei" panose="020B0503020204020204" pitchFamily="34" charset="-122"/>
              </a:rPr>
              <a:t>24h动态血压和夜间血压与心血管疾病风险的关联甚至更密切。家庭血压，尤其是家庭清晨血压，与患者预后密切相关。</a:t>
            </a:r>
          </a:p>
          <a:p>
            <a:pPr marL="285750" indent="-285750">
              <a:lnSpc>
                <a:spcPct val="150000"/>
              </a:lnSpc>
              <a:buFont typeface="Arial" panose="020B0604020202020204" pitchFamily="34" charset="0"/>
              <a:buChar char="•"/>
            </a:pPr>
            <a:r>
              <a:rPr lang="zh-CN" altLang="en-US" sz="2000" b="1" dirty="0">
                <a:solidFill>
                  <a:srgbClr val="C00000"/>
                </a:solidFill>
                <a:latin typeface="Microsoft YaHei" panose="020B0503020204020204" pitchFamily="34" charset="-122"/>
                <a:ea typeface="Microsoft YaHei" panose="020B0503020204020204" pitchFamily="34" charset="-122"/>
              </a:rPr>
              <a:t>脑卒中仍是目前我国高血压人群最主要的并发症，冠心病事件也有明显上升。</a:t>
            </a:r>
          </a:p>
          <a:p>
            <a:pPr marL="285750" indent="-285750">
              <a:lnSpc>
                <a:spcPct val="150000"/>
              </a:lnSpc>
              <a:buFont typeface="Arial" panose="020B0604020202020204" pitchFamily="34" charset="0"/>
              <a:buChar char="•"/>
            </a:pPr>
            <a:r>
              <a:rPr lang="zh-CN" altLang="en-US" sz="2000" b="1" dirty="0">
                <a:latin typeface="Microsoft YaHei" panose="020B0503020204020204" pitchFamily="34" charset="-122"/>
                <a:ea typeface="Microsoft YaHei" panose="020B0503020204020204" pitchFamily="34" charset="-122"/>
              </a:rPr>
              <a:t>高血压导致的其他并发症包括心房颤动、心力衰竭、终末期肾病（ESRD）、痴呆等。</a:t>
            </a:r>
          </a:p>
          <a:p>
            <a:pPr marL="285750" indent="-285750" algn="just">
              <a:lnSpc>
                <a:spcPct val="150000"/>
              </a:lnSpc>
              <a:buFont typeface="Arial" panose="020B0604020202020204" pitchFamily="34" charset="0"/>
              <a:buChar char="•"/>
            </a:pPr>
            <a:endParaRPr lang="zh-CN" altLang="en-US" sz="2000" b="1" dirty="0">
              <a:solidFill>
                <a:prstClr val="black"/>
              </a:solidFill>
              <a:latin typeface="Microsoft YaHei" panose="020B0503020204020204" pitchFamily="34" charset="-122"/>
              <a:ea typeface="Microsoft YaHei" panose="020B0503020204020204" pitchFamily="34" charset="-122"/>
            </a:endParaRPr>
          </a:p>
        </p:txBody>
      </p:sp>
      <p:sp>
        <p:nvSpPr>
          <p:cNvPr id="3" name="圆角矩形 2"/>
          <p:cNvSpPr/>
          <p:nvPr/>
        </p:nvSpPr>
        <p:spPr>
          <a:xfrm>
            <a:off x="796839" y="1582090"/>
            <a:ext cx="10389781" cy="4313253"/>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5479205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623E9EDB-1197-61CC-9EDC-F495584BEFB4}"/>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4188690" y="2856976"/>
            <a:ext cx="4248278" cy="769441"/>
          </a:xfrm>
          <a:prstGeom prst="rect">
            <a:avLst/>
          </a:prstGeom>
          <a:noFill/>
        </p:spPr>
        <p:txBody>
          <a:bodyPr wrap="none" rtlCol="0">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rPr>
              <a:t>9.</a:t>
            </a:r>
            <a:r>
              <a:rPr lang="zh-CN" altLang="en-US" sz="4400" b="1" dirty="0">
                <a:solidFill>
                  <a:schemeClr val="bg1"/>
                </a:solidFill>
                <a:latin typeface="微软雅黑" panose="020B0503020204020204" pitchFamily="34" charset="-122"/>
                <a:ea typeface="微软雅黑" panose="020B0503020204020204" pitchFamily="34" charset="-122"/>
              </a:rPr>
              <a:t> 难治性高血压</a:t>
            </a:r>
          </a:p>
        </p:txBody>
      </p:sp>
      <p:sp>
        <p:nvSpPr>
          <p:cNvPr id="3" name="文本框 2">
            <a:extLst>
              <a:ext uri="{FF2B5EF4-FFF2-40B4-BE49-F238E27FC236}">
                <a16:creationId xmlns:a16="http://schemas.microsoft.com/office/drawing/2014/main" id="{E52B8EBD-6E66-DF46-1E0C-9542A27106E8}"/>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8887961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idx="4294967295"/>
          </p:nvPr>
        </p:nvSpPr>
        <p:spPr>
          <a:xfrm>
            <a:off x="693655" y="484446"/>
            <a:ext cx="12192000" cy="805874"/>
          </a:xfrm>
          <a:prstGeom prst="rect">
            <a:avLst/>
          </a:prstGeom>
        </p:spPr>
        <p:txBody>
          <a:bodyPr>
            <a:normAutofit/>
          </a:bodyPr>
          <a:lstStyle/>
          <a:p>
            <a:r>
              <a:rPr lang="zh-CN" altLang="en-US" sz="3200" b="1" dirty="0">
                <a:solidFill>
                  <a:srgbClr val="004582"/>
                </a:solidFill>
                <a:latin typeface="微软雅黑" panose="020B0503020204020204" pitchFamily="34" charset="-122"/>
                <a:ea typeface="微软雅黑" panose="020B0503020204020204" pitchFamily="34" charset="-122"/>
              </a:rPr>
              <a:t>要点</a:t>
            </a:r>
            <a:r>
              <a:rPr lang="en-US" altLang="zh-CN" sz="3200" b="1" dirty="0">
                <a:solidFill>
                  <a:srgbClr val="004582"/>
                </a:solidFill>
                <a:latin typeface="微软雅黑" panose="020B0503020204020204" pitchFamily="34" charset="-122"/>
                <a:ea typeface="微软雅黑" panose="020B0503020204020204" pitchFamily="34" charset="-122"/>
              </a:rPr>
              <a:t>9</a:t>
            </a:r>
            <a:r>
              <a:rPr lang="zh-CN" altLang="en-US" sz="3200" b="1" dirty="0">
                <a:solidFill>
                  <a:srgbClr val="004582"/>
                </a:solidFill>
                <a:latin typeface="微软雅黑" panose="020B0503020204020204" pitchFamily="34" charset="-122"/>
                <a:ea typeface="微软雅黑" panose="020B0503020204020204" pitchFamily="34" charset="-122"/>
              </a:rPr>
              <a:t>  难治性高血压</a:t>
            </a:r>
          </a:p>
        </p:txBody>
      </p:sp>
      <p:sp>
        <p:nvSpPr>
          <p:cNvPr id="11" name="圆角矩形 10">
            <a:extLst>
              <a:ext uri="{FF2B5EF4-FFF2-40B4-BE49-F238E27FC236}">
                <a16:creationId xmlns:a16="http://schemas.microsoft.com/office/drawing/2014/main" id="{069F450C-1CAA-4358-142E-B3617C9274E8}"/>
              </a:ext>
            </a:extLst>
          </p:cNvPr>
          <p:cNvSpPr/>
          <p:nvPr/>
        </p:nvSpPr>
        <p:spPr>
          <a:xfrm>
            <a:off x="985520" y="1869440"/>
            <a:ext cx="10260476" cy="3698240"/>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4582"/>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BBBC3BE4-4069-31DF-139B-DE82110FE381}"/>
              </a:ext>
            </a:extLst>
          </p:cNvPr>
          <p:cNvSpPr/>
          <p:nvPr/>
        </p:nvSpPr>
        <p:spPr>
          <a:xfrm>
            <a:off x="1154883" y="2248577"/>
            <a:ext cx="9882234" cy="2807885"/>
          </a:xfrm>
          <a:prstGeom prst="rect">
            <a:avLst/>
          </a:prstGeom>
        </p:spPr>
        <p:txBody>
          <a:bodyPr wrap="square">
            <a:spAutoFit/>
          </a:bodyPr>
          <a:lstStyle/>
          <a:p>
            <a:pPr marL="342900" lvl="0" indent="-342900" algn="just">
              <a:lnSpc>
                <a:spcPct val="150000"/>
              </a:lnSpc>
              <a:buFont typeface="Symbol" pitchFamily="2" charset="2"/>
              <a:buChar char=""/>
            </a:pPr>
            <a:r>
              <a:rPr lang="zh-CN" altLang="en-US" sz="2000" kern="100" dirty="0">
                <a:effectLst/>
                <a:latin typeface="Microsoft YaHei" panose="020B0503020204020204" pitchFamily="34" charset="-122"/>
                <a:ea typeface="Microsoft YaHei" panose="020B0503020204020204" pitchFamily="34" charset="-122"/>
                <a:cs typeface="Times New Roman (正文 CS 字体)"/>
              </a:rPr>
              <a:t>难治性高血压的诊断需要同时符合</a:t>
            </a:r>
            <a:r>
              <a:rPr lang="zh-CN" altLang="en-US"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诊室和诊室外</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的血压标准。（</a:t>
            </a:r>
            <a:r>
              <a:rPr lang="en" altLang="zh-CN" sz="2000" kern="100" dirty="0">
                <a:effectLst/>
                <a:latin typeface="Microsoft YaHei" panose="020B0503020204020204" pitchFamily="34" charset="-122"/>
                <a:ea typeface="Microsoft YaHei" panose="020B0503020204020204" pitchFamily="34" charset="-122"/>
                <a:cs typeface="Times New Roman (正文 CS 字体)"/>
              </a:rPr>
              <a:t>Ⅰ</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r>
              <a:rPr lang="en" altLang="zh-CN" sz="2000" kern="100" dirty="0">
                <a:effectLst/>
                <a:latin typeface="Microsoft YaHei" panose="020B0503020204020204" pitchFamily="34" charset="-122"/>
                <a:ea typeface="Microsoft YaHei" panose="020B0503020204020204" pitchFamily="34" charset="-122"/>
                <a:cs typeface="Times New Roman (正文 CS 字体)"/>
              </a:rPr>
              <a:t>C</a:t>
            </a:r>
            <a:r>
              <a:rPr lang="zh-CN" altLang="en" sz="2000" kern="100" dirty="0">
                <a:effectLst/>
                <a:latin typeface="Microsoft YaHei" panose="020B0503020204020204" pitchFamily="34" charset="-122"/>
                <a:ea typeface="Microsoft YaHei" panose="020B0503020204020204" pitchFamily="34" charset="-122"/>
                <a:cs typeface="Times New Roman (正文 CS 字体)"/>
              </a:rPr>
              <a:t>）</a:t>
            </a:r>
            <a:endParaRPr lang="en" altLang="zh-CN" sz="2000" kern="100" dirty="0">
              <a:effectLst/>
              <a:latin typeface="Microsoft YaHei" panose="020B0503020204020204" pitchFamily="34" charset="-122"/>
              <a:ea typeface="Microsoft YaHei" panose="020B0503020204020204" pitchFamily="34" charset="-122"/>
              <a:cs typeface="Times New Roman (正文 CS 字体)"/>
            </a:endParaRPr>
          </a:p>
          <a:p>
            <a:pPr marL="342900" lvl="0" indent="-342900" algn="just">
              <a:lnSpc>
                <a:spcPct val="150000"/>
              </a:lnSpc>
              <a:buFont typeface="Symbol" pitchFamily="2" charset="2"/>
              <a:buChar char=""/>
            </a:pPr>
            <a:r>
              <a:rPr lang="zh-CN" altLang="en-US" sz="2000" kern="100" dirty="0">
                <a:effectLst/>
                <a:latin typeface="Microsoft YaHei" panose="020B0503020204020204" pitchFamily="34" charset="-122"/>
                <a:ea typeface="Microsoft YaHei" panose="020B0503020204020204" pitchFamily="34" charset="-122"/>
                <a:cs typeface="Times New Roman (正文 CS 字体)"/>
              </a:rPr>
              <a:t>需严格排除以及寻找导致</a:t>
            </a:r>
            <a:r>
              <a:rPr lang="zh-CN" altLang="en-US"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假性难治性高血压</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的原因。（</a:t>
            </a:r>
            <a:r>
              <a:rPr lang="en-US" altLang="zh-CN" sz="2000" kern="100" dirty="0">
                <a:effectLst/>
                <a:latin typeface="Microsoft YaHei" panose="020B0503020204020204" pitchFamily="34" charset="-122"/>
                <a:ea typeface="Microsoft YaHei" panose="020B0503020204020204" pitchFamily="34" charset="-122"/>
                <a:cs typeface="Times New Roman (正文 CS 字体)"/>
              </a:rPr>
              <a:t>Ⅰ</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r>
              <a:rPr lang="en" altLang="zh-CN" sz="2000" kern="100" dirty="0">
                <a:effectLst/>
                <a:latin typeface="Microsoft YaHei" panose="020B0503020204020204" pitchFamily="34" charset="-122"/>
                <a:ea typeface="Microsoft YaHei" panose="020B0503020204020204" pitchFamily="34" charset="-122"/>
                <a:cs typeface="Times New Roman (正文 CS 字体)"/>
              </a:rPr>
              <a:t>C</a:t>
            </a:r>
            <a:r>
              <a:rPr lang="zh-CN" altLang="en" sz="2000" kern="100" dirty="0">
                <a:effectLst/>
                <a:latin typeface="Microsoft YaHei" panose="020B0503020204020204" pitchFamily="34" charset="-122"/>
                <a:ea typeface="Microsoft YaHei" panose="020B0503020204020204" pitchFamily="34" charset="-122"/>
                <a:cs typeface="Times New Roman (正文 CS 字体)"/>
              </a:rPr>
              <a:t>）</a:t>
            </a:r>
            <a:endParaRPr lang="en" altLang="zh-CN" sz="2000" kern="100" dirty="0">
              <a:effectLst/>
              <a:latin typeface="Microsoft YaHei" panose="020B0503020204020204" pitchFamily="34" charset="-122"/>
              <a:ea typeface="Microsoft YaHei" panose="020B0503020204020204" pitchFamily="34" charset="-122"/>
              <a:cs typeface="Times New Roman (正文 CS 字体)"/>
            </a:endParaRPr>
          </a:p>
          <a:p>
            <a:pPr marL="342900" lvl="0" indent="-342900" algn="just">
              <a:lnSpc>
                <a:spcPct val="150000"/>
              </a:lnSpc>
              <a:buFont typeface="Symbol" pitchFamily="2" charset="2"/>
              <a:buChar char=""/>
            </a:pPr>
            <a:r>
              <a:rPr lang="zh-CN" altLang="en-US" sz="2000" kern="100" dirty="0">
                <a:effectLst/>
                <a:latin typeface="Microsoft YaHei" panose="020B0503020204020204" pitchFamily="34" charset="-122"/>
                <a:ea typeface="Microsoft YaHei" panose="020B0503020204020204" pitchFamily="34" charset="-122"/>
                <a:cs typeface="Times New Roman (正文 CS 字体)"/>
              </a:rPr>
              <a:t>需筛查</a:t>
            </a:r>
            <a:r>
              <a:rPr lang="zh-CN" altLang="en-US"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潜在继发性高血压</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的原因，尤其是原发性醛固酮增多症和睡眠呼吸暂停综合征。（</a:t>
            </a:r>
            <a:r>
              <a:rPr lang="en" altLang="zh-CN" sz="2000" kern="100" dirty="0">
                <a:effectLst/>
                <a:latin typeface="Microsoft YaHei" panose="020B0503020204020204" pitchFamily="34" charset="-122"/>
                <a:ea typeface="Microsoft YaHei" panose="020B0503020204020204" pitchFamily="34" charset="-122"/>
                <a:cs typeface="Times New Roman (正文 CS 字体)"/>
              </a:rPr>
              <a:t>Ⅰ</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r>
              <a:rPr lang="en" altLang="zh-CN" sz="2000" kern="100" dirty="0">
                <a:effectLst/>
                <a:latin typeface="Microsoft YaHei" panose="020B0503020204020204" pitchFamily="34" charset="-122"/>
                <a:ea typeface="Microsoft YaHei" panose="020B0503020204020204" pitchFamily="34" charset="-122"/>
                <a:cs typeface="Times New Roman (正文 CS 字体)"/>
              </a:rPr>
              <a:t>C</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endParaRPr lang="en-US" altLang="zh-CN" sz="2000" kern="100" dirty="0">
              <a:latin typeface="Microsoft YaHei" panose="020B0503020204020204" pitchFamily="34" charset="-122"/>
              <a:ea typeface="Microsoft YaHei" panose="020B0503020204020204" pitchFamily="34" charset="-122"/>
              <a:cs typeface="Times New Roman (正文 CS 字体)"/>
            </a:endParaRPr>
          </a:p>
          <a:p>
            <a:pPr marL="342900" lvl="0" indent="-342900" algn="just">
              <a:lnSpc>
                <a:spcPct val="150000"/>
              </a:lnSpc>
              <a:buFont typeface="Symbol" pitchFamily="2" charset="2"/>
              <a:buChar char=""/>
            </a:pPr>
            <a:r>
              <a:rPr lang="zh-CN" altLang="en-US" sz="2000" kern="100" dirty="0">
                <a:effectLst/>
                <a:latin typeface="Microsoft YaHei" panose="020B0503020204020204" pitchFamily="34" charset="-122"/>
                <a:ea typeface="Microsoft YaHei" panose="020B0503020204020204" pitchFamily="34" charset="-122"/>
                <a:cs typeface="Times New Roman (正文 CS 字体)"/>
              </a:rPr>
              <a:t>提倡在改善生活方式的基础上，合理应用降压药以及使用药物最大剂量或患者能够耐受的最大剂量（</a:t>
            </a:r>
            <a:r>
              <a:rPr lang="en-US" altLang="zh-CN" sz="2000" kern="100" dirty="0">
                <a:effectLst/>
                <a:latin typeface="Microsoft YaHei" panose="020B0503020204020204" pitchFamily="34" charset="-122"/>
                <a:ea typeface="Microsoft YaHei" panose="020B0503020204020204" pitchFamily="34" charset="-122"/>
                <a:cs typeface="Times New Roman (正文 CS 字体)"/>
              </a:rPr>
              <a:t>Ⅰ</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r>
              <a:rPr lang="en" altLang="zh-CN" sz="2000" kern="100" dirty="0">
                <a:effectLst/>
                <a:latin typeface="Microsoft YaHei" panose="020B0503020204020204" pitchFamily="34" charset="-122"/>
                <a:ea typeface="Microsoft YaHei" panose="020B0503020204020204" pitchFamily="34" charset="-122"/>
                <a:cs typeface="Times New Roman (正文 CS 字体)"/>
              </a:rPr>
              <a:t>C</a:t>
            </a:r>
            <a:r>
              <a:rPr lang="zh-CN" altLang="en" sz="2000" kern="100" dirty="0">
                <a:effectLst/>
                <a:latin typeface="Microsoft YaHei" panose="020B0503020204020204" pitchFamily="34" charset="-122"/>
                <a:ea typeface="Microsoft YaHei" panose="020B0503020204020204" pitchFamily="34" charset="-122"/>
                <a:cs typeface="Times New Roman (正文 CS 字体)"/>
              </a:rPr>
              <a:t>），</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需要时可考虑</a:t>
            </a:r>
            <a:r>
              <a:rPr lang="en" altLang="zh-CN" sz="2000" kern="100" dirty="0">
                <a:effectLst/>
                <a:latin typeface="Microsoft YaHei" panose="020B0503020204020204" pitchFamily="34" charset="-122"/>
                <a:ea typeface="Microsoft YaHei" panose="020B0503020204020204" pitchFamily="34" charset="-122"/>
                <a:cs typeface="Times New Roman (正文 CS 字体)"/>
              </a:rPr>
              <a:t>RDN</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治疗（</a:t>
            </a:r>
            <a:r>
              <a:rPr lang="en-US" altLang="zh-CN" sz="2000" kern="100" dirty="0">
                <a:effectLst/>
                <a:latin typeface="Microsoft YaHei" panose="020B0503020204020204" pitchFamily="34" charset="-122"/>
                <a:ea typeface="Microsoft YaHei" panose="020B0503020204020204" pitchFamily="34" charset="-122"/>
                <a:cs typeface="Times New Roman (正文 CS 字体)"/>
              </a:rPr>
              <a:t>Ⅱ</a:t>
            </a:r>
            <a:r>
              <a:rPr lang="en" altLang="zh-CN" sz="2000" kern="100" dirty="0">
                <a:effectLst/>
                <a:latin typeface="Microsoft YaHei" panose="020B0503020204020204" pitchFamily="34" charset="-122"/>
                <a:ea typeface="Microsoft YaHei" panose="020B0503020204020204" pitchFamily="34" charset="-122"/>
                <a:cs typeface="Times New Roman (正文 CS 字体)"/>
              </a:rPr>
              <a:t>b</a:t>
            </a:r>
            <a:r>
              <a:rPr lang="zh-CN" altLang="en-US" sz="2000" kern="100" dirty="0">
                <a:latin typeface="Microsoft YaHei" panose="020B0503020204020204" pitchFamily="34" charset="-122"/>
                <a:ea typeface="Microsoft YaHei" panose="020B0503020204020204" pitchFamily="34" charset="-122"/>
                <a:cs typeface="Times New Roman (正文 CS 字体)"/>
              </a:rPr>
              <a:t>，</a:t>
            </a:r>
            <a:r>
              <a:rPr lang="en" altLang="zh-CN" sz="2000" kern="100" dirty="0">
                <a:effectLst/>
                <a:latin typeface="Microsoft YaHei" panose="020B0503020204020204" pitchFamily="34" charset="-122"/>
                <a:ea typeface="Microsoft YaHei" panose="020B0503020204020204" pitchFamily="34" charset="-122"/>
                <a:cs typeface="Times New Roman (正文 CS 字体)"/>
              </a:rPr>
              <a:t>B</a:t>
            </a:r>
            <a:r>
              <a:rPr lang="zh-CN" altLang="en" sz="2000" kern="100" dirty="0">
                <a:effectLst/>
                <a:latin typeface="Microsoft YaHei" panose="020B0503020204020204" pitchFamily="34" charset="-122"/>
                <a:ea typeface="Microsoft YaHei" panose="020B0503020204020204" pitchFamily="34" charset="-122"/>
                <a:cs typeface="Times New Roman (正文 CS 字体)"/>
              </a:rPr>
              <a:t>）。</a:t>
            </a:r>
            <a:endParaRPr lang="zh-CN" altLang="zh-CN" sz="2000" kern="100" dirty="0">
              <a:effectLst/>
              <a:latin typeface="Microsoft YaHei" panose="020B0503020204020204" pitchFamily="34" charset="-122"/>
              <a:ea typeface="Microsoft YaHei" panose="020B0503020204020204" pitchFamily="34" charset="-122"/>
              <a:cs typeface="Times New Roman (正文 CS 字体)"/>
            </a:endParaRPr>
          </a:p>
        </p:txBody>
      </p:sp>
    </p:spTree>
    <p:extLst>
      <p:ext uri="{BB962C8B-B14F-4D97-AF65-F5344CB8AC3E}">
        <p14:creationId xmlns:p14="http://schemas.microsoft.com/office/powerpoint/2010/main" val="474893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idx="4294967295"/>
          </p:nvPr>
        </p:nvSpPr>
        <p:spPr>
          <a:xfrm>
            <a:off x="0" y="310486"/>
            <a:ext cx="12192000" cy="774020"/>
          </a:xfrm>
          <a:prstGeom prst="rect">
            <a:avLst/>
          </a:prstGeom>
        </p:spPr>
        <p:txBody>
          <a:bodyPr>
            <a:normAutofit/>
          </a:bodyPr>
          <a:lstStyle/>
          <a:p>
            <a:pPr algn="ctr"/>
            <a:r>
              <a:rPr lang="zh-CN" altLang="en-US" sz="3200" b="1" dirty="0">
                <a:latin typeface="微软雅黑" panose="020B0503020204020204" pitchFamily="34" charset="-122"/>
                <a:ea typeface="微软雅黑" panose="020B0503020204020204" pitchFamily="34" charset="-122"/>
              </a:rPr>
              <a:t>难治性高血压的定义</a:t>
            </a:r>
          </a:p>
        </p:txBody>
      </p:sp>
      <p:graphicFrame>
        <p:nvGraphicFramePr>
          <p:cNvPr id="2" name="表格 4">
            <a:extLst>
              <a:ext uri="{FF2B5EF4-FFF2-40B4-BE49-F238E27FC236}">
                <a16:creationId xmlns:a16="http://schemas.microsoft.com/office/drawing/2014/main" id="{8D34CD4A-B6C9-16E1-CE59-F41A8DF47B22}"/>
              </a:ext>
            </a:extLst>
          </p:cNvPr>
          <p:cNvGraphicFramePr>
            <a:graphicFrameLocks noGrp="1"/>
          </p:cNvGraphicFramePr>
          <p:nvPr>
            <p:extLst>
              <p:ext uri="{D42A27DB-BD31-4B8C-83A1-F6EECF244321}">
                <p14:modId xmlns:p14="http://schemas.microsoft.com/office/powerpoint/2010/main" val="212838193"/>
              </p:ext>
            </p:extLst>
          </p:nvPr>
        </p:nvGraphicFramePr>
        <p:xfrm>
          <a:off x="1226289" y="2135491"/>
          <a:ext cx="4329639" cy="3624286"/>
        </p:xfrm>
        <a:graphic>
          <a:graphicData uri="http://schemas.openxmlformats.org/drawingml/2006/table">
            <a:tbl>
              <a:tblPr firstRow="1" bandRow="1">
                <a:tableStyleId>{5C22544A-7EE6-4342-B048-85BDC9FD1C3A}</a:tableStyleId>
              </a:tblPr>
              <a:tblGrid>
                <a:gridCol w="4329639">
                  <a:extLst>
                    <a:ext uri="{9D8B030D-6E8A-4147-A177-3AD203B41FA5}">
                      <a16:colId xmlns:a16="http://schemas.microsoft.com/office/drawing/2014/main" val="2328121710"/>
                    </a:ext>
                  </a:extLst>
                </a:gridCol>
              </a:tblGrid>
              <a:tr h="3624286">
                <a:tc>
                  <a:txBody>
                    <a:bodyPr/>
                    <a:lstStyle/>
                    <a:p>
                      <a:pPr marL="0" lvl="0" indent="0" algn="l">
                        <a:lnSpc>
                          <a:spcPct val="150000"/>
                        </a:lnSpc>
                        <a:buFont typeface="Arial" panose="020B0604020202020204" pitchFamily="34" charset="0"/>
                        <a:buNone/>
                      </a:pPr>
                      <a:r>
                        <a:rPr lang="zh-CN" altLang="en-US"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在</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强化生活方式干预</a:t>
                      </a:r>
                      <a:r>
                        <a:rPr lang="zh-CN" altLang="en-US"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的情况下，</a:t>
                      </a:r>
                      <a:endParaRPr lang="en-US" altLang="zh-C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p>
                      <a:pPr marL="0" lvl="0" indent="0" algn="l">
                        <a:lnSpc>
                          <a:spcPct val="150000"/>
                        </a:lnSpc>
                        <a:buFont typeface="Arial" panose="020B0604020202020204" pitchFamily="34" charset="0"/>
                        <a:buNone/>
                      </a:pPr>
                      <a:r>
                        <a:rPr lang="zh-CN" altLang="en-US"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同时服用</a:t>
                      </a:r>
                      <a:r>
                        <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3</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种</a:t>
                      </a:r>
                      <a:r>
                        <a:rPr lang="zh-CN" altLang="en-US"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不同类型降压药（其中需</a:t>
                      </a:r>
                      <a:r>
                        <a:rPr lang="zh-CN" altLang="en-US" sz="1600" b="1" kern="100" dirty="0">
                          <a:solidFill>
                            <a:srgbClr val="004582"/>
                          </a:solidFill>
                          <a:effectLst/>
                          <a:latin typeface="Microsoft YaHei" panose="020B0503020204020204" pitchFamily="34" charset="-122"/>
                          <a:ea typeface="Microsoft YaHei" panose="020B0503020204020204" pitchFamily="34" charset="-122"/>
                          <a:cs typeface="Times New Roman (正文 CS 字体)"/>
                        </a:rPr>
                        <a:t>包含噻嗪类利尿剂）</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r>
                        <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4</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周</a:t>
                      </a:r>
                      <a:r>
                        <a:rPr lang="zh-CN" altLang="en-US"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，且每种药物为</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最大剂量或患者最大耐受剂量，</a:t>
                      </a:r>
                      <a:endPar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p>
                      <a:pPr marL="0" lvl="0" indent="0" algn="l">
                        <a:lnSpc>
                          <a:spcPct val="150000"/>
                        </a:lnSpc>
                        <a:buFont typeface="Arial" panose="020B0604020202020204" pitchFamily="34" charset="0"/>
                        <a:buNone/>
                      </a:pPr>
                      <a:r>
                        <a:rPr lang="zh-CN" altLang="en-US"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如诊室血压≥</a:t>
                      </a:r>
                      <a:r>
                        <a:rPr lang="en-US" altLang="zh-C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140/90 </a:t>
                      </a:r>
                      <a:r>
                        <a:rPr lang="en" altLang="zh-C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mmHg</a:t>
                      </a:r>
                      <a:r>
                        <a:rPr lang="zh-CN" altLang="en-US"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和动态血压</a:t>
                      </a:r>
                      <a:r>
                        <a:rPr lang="en-US" altLang="zh-C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24</a:t>
                      </a:r>
                      <a:r>
                        <a:rPr lang="en" altLang="zh-C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h</a:t>
                      </a:r>
                      <a:r>
                        <a:rPr lang="zh-CN" altLang="en-US"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平均值≥</a:t>
                      </a:r>
                      <a:r>
                        <a:rPr lang="en-US" altLang="zh-C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130/80 </a:t>
                      </a:r>
                      <a:r>
                        <a:rPr lang="en" altLang="zh-C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mmHg</a:t>
                      </a:r>
                      <a:r>
                        <a:rPr lang="zh-CN" altLang="en-US"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或家庭血压平均值≥</a:t>
                      </a:r>
                      <a:r>
                        <a:rPr lang="en-US" altLang="zh-C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135/85 </a:t>
                      </a:r>
                      <a:r>
                        <a:rPr lang="en" altLang="zh-C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mmHg</a:t>
                      </a:r>
                      <a:r>
                        <a:rPr lang="zh-CN" altLang="e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a:t>
                      </a:r>
                      <a:endParaRPr lang="en-US" altLang="zh-C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p>
                      <a:pPr marL="0" lvl="0" indent="0" algn="l">
                        <a:lnSpc>
                          <a:spcPct val="150000"/>
                        </a:lnSpc>
                        <a:buFont typeface="Arial" panose="020B0604020202020204" pitchFamily="34" charset="0"/>
                        <a:buNone/>
                      </a:pP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或需服用≥</a:t>
                      </a:r>
                      <a:r>
                        <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4</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种降压药血压才达标，</a:t>
                      </a:r>
                      <a:endPar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p>
                      <a:pPr marL="0" lvl="0" indent="0" algn="l">
                        <a:lnSpc>
                          <a:spcPct val="150000"/>
                        </a:lnSpc>
                        <a:buFont typeface="Arial" panose="020B0604020202020204" pitchFamily="34" charset="0"/>
                        <a:buNone/>
                      </a:pPr>
                      <a:r>
                        <a:rPr lang="zh-CN" altLang="en-US"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则可诊断为</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难治性高血压</a:t>
                      </a:r>
                      <a:r>
                        <a:rPr lang="zh-CN" altLang="e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p>
                  </a:txBody>
                  <a:tcPr marL="360000" marR="360000" anchor="ctr">
                    <a:solidFill>
                      <a:srgbClr val="004582">
                        <a:alpha val="10069"/>
                      </a:srgbClr>
                    </a:solidFill>
                  </a:tcPr>
                </a:tc>
                <a:extLst>
                  <a:ext uri="{0D108BD9-81ED-4DB2-BD59-A6C34878D82A}">
                    <a16:rowId xmlns:a16="http://schemas.microsoft.com/office/drawing/2014/main" val="3556956566"/>
                  </a:ext>
                </a:extLst>
              </a:tr>
            </a:tbl>
          </a:graphicData>
        </a:graphic>
      </p:graphicFrame>
      <p:graphicFrame>
        <p:nvGraphicFramePr>
          <p:cNvPr id="3" name="表格 4">
            <a:extLst>
              <a:ext uri="{FF2B5EF4-FFF2-40B4-BE49-F238E27FC236}">
                <a16:creationId xmlns:a16="http://schemas.microsoft.com/office/drawing/2014/main" id="{58FA319C-52CD-BFE3-2BF8-EA1E5D73DCE5}"/>
              </a:ext>
            </a:extLst>
          </p:cNvPr>
          <p:cNvGraphicFramePr>
            <a:graphicFrameLocks noGrp="1"/>
          </p:cNvGraphicFramePr>
          <p:nvPr>
            <p:extLst>
              <p:ext uri="{D42A27DB-BD31-4B8C-83A1-F6EECF244321}">
                <p14:modId xmlns:p14="http://schemas.microsoft.com/office/powerpoint/2010/main" val="2309985275"/>
              </p:ext>
            </p:extLst>
          </p:nvPr>
        </p:nvGraphicFramePr>
        <p:xfrm>
          <a:off x="6356082" y="2135490"/>
          <a:ext cx="4175883" cy="3624286"/>
        </p:xfrm>
        <a:graphic>
          <a:graphicData uri="http://schemas.openxmlformats.org/drawingml/2006/table">
            <a:tbl>
              <a:tblPr firstRow="1" bandRow="1">
                <a:tableStyleId>{5C22544A-7EE6-4342-B048-85BDC9FD1C3A}</a:tableStyleId>
              </a:tblPr>
              <a:tblGrid>
                <a:gridCol w="4175883">
                  <a:extLst>
                    <a:ext uri="{9D8B030D-6E8A-4147-A177-3AD203B41FA5}">
                      <a16:colId xmlns:a16="http://schemas.microsoft.com/office/drawing/2014/main" val="2328121710"/>
                    </a:ext>
                  </a:extLst>
                </a:gridCol>
              </a:tblGrid>
              <a:tr h="3624286">
                <a:tc>
                  <a:txBody>
                    <a:bodyPr/>
                    <a:lstStyle/>
                    <a:p>
                      <a:pPr marL="0" lvl="0" indent="0" algn="l">
                        <a:lnSpc>
                          <a:spcPct val="150000"/>
                        </a:lnSpc>
                        <a:buFont typeface="Arial" panose="020B0604020202020204" pitchFamily="34" charset="0"/>
                        <a:buNone/>
                      </a:pPr>
                      <a:r>
                        <a:rPr lang="zh-CN" altLang="en-US"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对于使用</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r>
                        <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5</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种降压药</a:t>
                      </a:r>
                      <a:r>
                        <a:rPr lang="zh-CN" altLang="en-US"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（其中需包含噻嗪类利尿剂和醛固酮受体拮抗剂）</a:t>
                      </a:r>
                      <a:endParaRPr lang="en-US" altLang="zh-CN"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p>
                      <a:pPr marL="0" lvl="0" indent="0" algn="l">
                        <a:lnSpc>
                          <a:spcPct val="150000"/>
                        </a:lnSpc>
                        <a:buFont typeface="Arial" panose="020B0604020202020204" pitchFamily="34" charset="0"/>
                        <a:buNone/>
                      </a:pP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血压仍未达标患者</a:t>
                      </a:r>
                      <a:endPar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p>
                      <a:pPr marL="0" lvl="0" indent="0" algn="l">
                        <a:lnSpc>
                          <a:spcPct val="150000"/>
                        </a:lnSpc>
                        <a:buFont typeface="Arial" panose="020B0604020202020204" pitchFamily="34" charset="0"/>
                        <a:buNone/>
                      </a:pPr>
                      <a:r>
                        <a:rPr lang="zh-CN" altLang="en-US" sz="16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则诊断为</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顽固性高血压。</a:t>
                      </a:r>
                      <a:endParaRPr lang="zh-CN" altLang="e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txBody>
                  <a:tcPr marL="360000" marR="360000">
                    <a:solidFill>
                      <a:srgbClr val="004582">
                        <a:alpha val="20010"/>
                      </a:srgbClr>
                    </a:solidFill>
                  </a:tcPr>
                </a:tc>
                <a:extLst>
                  <a:ext uri="{0D108BD9-81ED-4DB2-BD59-A6C34878D82A}">
                    <a16:rowId xmlns:a16="http://schemas.microsoft.com/office/drawing/2014/main" val="2178066574"/>
                  </a:ext>
                </a:extLst>
              </a:tr>
            </a:tbl>
          </a:graphicData>
        </a:graphic>
      </p:graphicFrame>
      <p:graphicFrame>
        <p:nvGraphicFramePr>
          <p:cNvPr id="4" name="表格 4">
            <a:extLst>
              <a:ext uri="{FF2B5EF4-FFF2-40B4-BE49-F238E27FC236}">
                <a16:creationId xmlns:a16="http://schemas.microsoft.com/office/drawing/2014/main" id="{28AC26CD-851E-B912-DA16-DDD655E993ED}"/>
              </a:ext>
            </a:extLst>
          </p:cNvPr>
          <p:cNvGraphicFramePr>
            <a:graphicFrameLocks noGrp="1"/>
          </p:cNvGraphicFramePr>
          <p:nvPr>
            <p:extLst>
              <p:ext uri="{D42A27DB-BD31-4B8C-83A1-F6EECF244321}">
                <p14:modId xmlns:p14="http://schemas.microsoft.com/office/powerpoint/2010/main" val="708788128"/>
              </p:ext>
            </p:extLst>
          </p:nvPr>
        </p:nvGraphicFramePr>
        <p:xfrm>
          <a:off x="1226289" y="1312530"/>
          <a:ext cx="4329639" cy="822959"/>
        </p:xfrm>
        <a:graphic>
          <a:graphicData uri="http://schemas.openxmlformats.org/drawingml/2006/table">
            <a:tbl>
              <a:tblPr firstRow="1" bandRow="1">
                <a:tableStyleId>{5C22544A-7EE6-4342-B048-85BDC9FD1C3A}</a:tableStyleId>
              </a:tblPr>
              <a:tblGrid>
                <a:gridCol w="4329639">
                  <a:extLst>
                    <a:ext uri="{9D8B030D-6E8A-4147-A177-3AD203B41FA5}">
                      <a16:colId xmlns:a16="http://schemas.microsoft.com/office/drawing/2014/main" val="2328121710"/>
                    </a:ext>
                  </a:extLst>
                </a:gridCol>
              </a:tblGrid>
              <a:tr h="822959">
                <a:tc>
                  <a:txBody>
                    <a:bodyPr/>
                    <a:lstStyle/>
                    <a:p>
                      <a:pPr algn="ctr"/>
                      <a:r>
                        <a:rPr lang="zh-CN" altLang="en-US" sz="2000" b="1" dirty="0">
                          <a:latin typeface="Microsoft YaHei" panose="020B0503020204020204" pitchFamily="34" charset="-122"/>
                          <a:ea typeface="Microsoft YaHei" panose="020B0503020204020204" pitchFamily="34" charset="-122"/>
                        </a:rPr>
                        <a:t>难治性高血压</a:t>
                      </a:r>
                      <a:endParaRPr lang="en-US" altLang="zh-CN" sz="2000" b="1" dirty="0">
                        <a:latin typeface="Microsoft YaHei" panose="020B0503020204020204" pitchFamily="34" charset="-122"/>
                        <a:ea typeface="Microsoft YaHei" panose="020B0503020204020204" pitchFamily="34" charset="-122"/>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CN" altLang="en" sz="1800" b="1" dirty="0">
                          <a:latin typeface="Microsoft YaHei" panose="020B0503020204020204" pitchFamily="34" charset="-122"/>
                          <a:ea typeface="Microsoft YaHei" panose="020B0503020204020204" pitchFamily="34" charset="-122"/>
                        </a:rPr>
                        <a:t>（</a:t>
                      </a:r>
                      <a:r>
                        <a:rPr lang="en" altLang="zh-CN" sz="1800" b="1" dirty="0">
                          <a:latin typeface="Microsoft YaHei" panose="020B0503020204020204" pitchFamily="34" charset="-122"/>
                          <a:ea typeface="Microsoft YaHei" panose="020B0503020204020204" pitchFamily="34" charset="-122"/>
                        </a:rPr>
                        <a:t>resistant hypertension</a:t>
                      </a:r>
                      <a:r>
                        <a:rPr lang="zh-CN" altLang="en" sz="1800" b="1" dirty="0">
                          <a:latin typeface="Microsoft YaHei" panose="020B0503020204020204" pitchFamily="34" charset="-122"/>
                          <a:ea typeface="Microsoft YaHei" panose="020B0503020204020204" pitchFamily="34" charset="-122"/>
                        </a:rPr>
                        <a:t>）</a:t>
                      </a:r>
                      <a:endParaRPr lang="zh-CN" altLang="en-US" sz="1800" b="1" dirty="0">
                        <a:latin typeface="Microsoft YaHei" panose="020B0503020204020204" pitchFamily="34" charset="-122"/>
                        <a:ea typeface="Microsoft YaHei" panose="020B0503020204020204" pitchFamily="34" charset="-122"/>
                      </a:endParaRPr>
                    </a:p>
                  </a:txBody>
                  <a:tcPr anchor="ctr">
                    <a:solidFill>
                      <a:srgbClr val="004582"/>
                    </a:solidFill>
                  </a:tcPr>
                </a:tc>
                <a:extLst>
                  <a:ext uri="{0D108BD9-81ED-4DB2-BD59-A6C34878D82A}">
                    <a16:rowId xmlns:a16="http://schemas.microsoft.com/office/drawing/2014/main" val="1882590119"/>
                  </a:ext>
                </a:extLst>
              </a:tr>
            </a:tbl>
          </a:graphicData>
        </a:graphic>
      </p:graphicFrame>
      <p:graphicFrame>
        <p:nvGraphicFramePr>
          <p:cNvPr id="5" name="表格 4">
            <a:extLst>
              <a:ext uri="{FF2B5EF4-FFF2-40B4-BE49-F238E27FC236}">
                <a16:creationId xmlns:a16="http://schemas.microsoft.com/office/drawing/2014/main" id="{564B9DBE-12EF-5125-EBD2-1B6C712E5519}"/>
              </a:ext>
            </a:extLst>
          </p:cNvPr>
          <p:cNvGraphicFramePr>
            <a:graphicFrameLocks noGrp="1"/>
          </p:cNvGraphicFramePr>
          <p:nvPr>
            <p:extLst>
              <p:ext uri="{D42A27DB-BD31-4B8C-83A1-F6EECF244321}">
                <p14:modId xmlns:p14="http://schemas.microsoft.com/office/powerpoint/2010/main" val="404093587"/>
              </p:ext>
            </p:extLst>
          </p:nvPr>
        </p:nvGraphicFramePr>
        <p:xfrm>
          <a:off x="6356082" y="1312531"/>
          <a:ext cx="4175883" cy="774020"/>
        </p:xfrm>
        <a:graphic>
          <a:graphicData uri="http://schemas.openxmlformats.org/drawingml/2006/table">
            <a:tbl>
              <a:tblPr firstRow="1" bandRow="1">
                <a:tableStyleId>{5C22544A-7EE6-4342-B048-85BDC9FD1C3A}</a:tableStyleId>
              </a:tblPr>
              <a:tblGrid>
                <a:gridCol w="4175883">
                  <a:extLst>
                    <a:ext uri="{9D8B030D-6E8A-4147-A177-3AD203B41FA5}">
                      <a16:colId xmlns:a16="http://schemas.microsoft.com/office/drawing/2014/main" val="2328121710"/>
                    </a:ext>
                  </a:extLst>
                </a:gridCol>
              </a:tblGrid>
              <a:tr h="774020">
                <a:tc>
                  <a:txBody>
                    <a:bodyPr/>
                    <a:lstStyle/>
                    <a:p>
                      <a:pPr algn="ctr"/>
                      <a:r>
                        <a:rPr lang="zh-CN" altLang="en-US" sz="2000" b="1" dirty="0">
                          <a:latin typeface="Microsoft YaHei" panose="020B0503020204020204" pitchFamily="34" charset="-122"/>
                          <a:ea typeface="Microsoft YaHei" panose="020B0503020204020204" pitchFamily="34" charset="-122"/>
                        </a:rPr>
                        <a:t>顽固性高血压</a:t>
                      </a:r>
                      <a:endParaRPr lang="en-US" altLang="zh-CN" sz="2000" b="1" dirty="0">
                        <a:latin typeface="Microsoft YaHei" panose="020B0503020204020204" pitchFamily="34" charset="-122"/>
                        <a:ea typeface="Microsoft YaHei" panose="020B0503020204020204" pitchFamily="34" charset="-122"/>
                      </a:endParaRPr>
                    </a:p>
                    <a:p>
                      <a:pPr algn="ctr"/>
                      <a:r>
                        <a:rPr lang="zh-CN" altLang="en-US" sz="1800" b="1" dirty="0">
                          <a:latin typeface="Microsoft YaHei" panose="020B0503020204020204" pitchFamily="34" charset="-122"/>
                          <a:ea typeface="Microsoft YaHei" panose="020B0503020204020204" pitchFamily="34" charset="-122"/>
                        </a:rPr>
                        <a:t>（</a:t>
                      </a:r>
                      <a:r>
                        <a:rPr lang="en" altLang="zh-CN" sz="1800" b="1" dirty="0">
                          <a:latin typeface="Microsoft YaHei" panose="020B0503020204020204" pitchFamily="34" charset="-122"/>
                          <a:ea typeface="Microsoft YaHei" panose="020B0503020204020204" pitchFamily="34" charset="-122"/>
                        </a:rPr>
                        <a:t>refractory hypertension</a:t>
                      </a:r>
                      <a:r>
                        <a:rPr lang="zh-CN" altLang="en" sz="1800" b="1" dirty="0">
                          <a:latin typeface="Microsoft YaHei" panose="020B0503020204020204" pitchFamily="34" charset="-122"/>
                          <a:ea typeface="Microsoft YaHei" panose="020B0503020204020204" pitchFamily="34" charset="-122"/>
                        </a:rPr>
                        <a:t>）</a:t>
                      </a:r>
                      <a:endParaRPr lang="zh-CN" altLang="en-US" sz="1800" b="1" dirty="0">
                        <a:latin typeface="Microsoft YaHei" panose="020B0503020204020204" pitchFamily="34" charset="-122"/>
                        <a:ea typeface="Microsoft YaHei" panose="020B0503020204020204" pitchFamily="34" charset="-122"/>
                      </a:endParaRPr>
                    </a:p>
                  </a:txBody>
                  <a:tcPr anchor="ctr">
                    <a:solidFill>
                      <a:srgbClr val="004582"/>
                    </a:solidFill>
                  </a:tcPr>
                </a:tc>
                <a:extLst>
                  <a:ext uri="{0D108BD9-81ED-4DB2-BD59-A6C34878D82A}">
                    <a16:rowId xmlns:a16="http://schemas.microsoft.com/office/drawing/2014/main" val="1882590119"/>
                  </a:ext>
                </a:extLst>
              </a:tr>
            </a:tbl>
          </a:graphicData>
        </a:graphic>
      </p:graphicFrame>
    </p:spTree>
    <p:extLst>
      <p:ext uri="{BB962C8B-B14F-4D97-AF65-F5344CB8AC3E}">
        <p14:creationId xmlns:p14="http://schemas.microsoft.com/office/powerpoint/2010/main" val="321446378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4">
            <a:extLst>
              <a:ext uri="{FF2B5EF4-FFF2-40B4-BE49-F238E27FC236}">
                <a16:creationId xmlns:a16="http://schemas.microsoft.com/office/drawing/2014/main" id="{E7F4853E-B692-243B-4B5A-2353C677ED81}"/>
              </a:ext>
            </a:extLst>
          </p:cNvPr>
          <p:cNvGraphicFramePr>
            <a:graphicFrameLocks noGrp="1"/>
          </p:cNvGraphicFramePr>
          <p:nvPr>
            <p:extLst>
              <p:ext uri="{D42A27DB-BD31-4B8C-83A1-F6EECF244321}">
                <p14:modId xmlns:p14="http://schemas.microsoft.com/office/powerpoint/2010/main" val="815831174"/>
              </p:ext>
            </p:extLst>
          </p:nvPr>
        </p:nvGraphicFramePr>
        <p:xfrm>
          <a:off x="868988" y="998907"/>
          <a:ext cx="10515600" cy="5152512"/>
        </p:xfrm>
        <a:graphic>
          <a:graphicData uri="http://schemas.openxmlformats.org/drawingml/2006/table">
            <a:tbl>
              <a:tblPr firstRow="1" bandRow="1">
                <a:tableStyleId>{B301B821-A1FF-4177-AEE7-76D212191A09}</a:tableStyleId>
              </a:tblPr>
              <a:tblGrid>
                <a:gridCol w="10515600">
                  <a:extLst>
                    <a:ext uri="{9D8B030D-6E8A-4147-A177-3AD203B41FA5}">
                      <a16:colId xmlns:a16="http://schemas.microsoft.com/office/drawing/2014/main" val="2328121710"/>
                    </a:ext>
                  </a:extLst>
                </a:gridCol>
              </a:tblGrid>
              <a:tr h="585878">
                <a:tc>
                  <a:txBody>
                    <a:bodyPr/>
                    <a:lstStyle/>
                    <a:p>
                      <a:pPr algn="ctr"/>
                      <a:r>
                        <a:rPr lang="zh-CN" altLang="en-US" sz="2400" b="1" dirty="0">
                          <a:latin typeface="Microsoft YaHei" panose="020B0503020204020204" pitchFamily="34" charset="-122"/>
                          <a:ea typeface="Microsoft YaHei" panose="020B0503020204020204" pitchFamily="34" charset="-122"/>
                        </a:rPr>
                        <a:t>需常规排除以下几个引起假性难治性高血压的常见原因</a:t>
                      </a:r>
                    </a:p>
                  </a:txBody>
                  <a:tcPr anchor="ctr">
                    <a:solidFill>
                      <a:srgbClr val="004582"/>
                    </a:solidFill>
                  </a:tcPr>
                </a:tc>
                <a:extLst>
                  <a:ext uri="{0D108BD9-81ED-4DB2-BD59-A6C34878D82A}">
                    <a16:rowId xmlns:a16="http://schemas.microsoft.com/office/drawing/2014/main" val="1882590119"/>
                  </a:ext>
                </a:extLst>
              </a:tr>
              <a:tr h="58587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800" b="0" dirty="0">
                          <a:solidFill>
                            <a:schemeClr val="tx1"/>
                          </a:solidFill>
                          <a:latin typeface="Microsoft YaHei" panose="020B0503020204020204" pitchFamily="34" charset="-122"/>
                          <a:ea typeface="Microsoft YaHei" panose="020B0503020204020204" pitchFamily="34" charset="-122"/>
                        </a:rPr>
                        <a:t>未遵循指南推荐的方式测量血压，导致</a:t>
                      </a:r>
                      <a:r>
                        <a:rPr lang="zh-CN" altLang="en-US" sz="1800" b="1" kern="1200" dirty="0">
                          <a:solidFill>
                            <a:srgbClr val="C00000"/>
                          </a:solidFill>
                          <a:latin typeface="Microsoft YaHei" panose="020B0503020204020204" pitchFamily="34" charset="-122"/>
                          <a:ea typeface="Microsoft YaHei" panose="020B0503020204020204" pitchFamily="34" charset="-122"/>
                          <a:cs typeface="+mn-cs"/>
                        </a:rPr>
                        <a:t>血压测量误差</a:t>
                      </a:r>
                    </a:p>
                  </a:txBody>
                  <a:tcPr anchor="ctr"/>
                </a:tc>
                <a:extLst>
                  <a:ext uri="{0D108BD9-81ED-4DB2-BD59-A6C34878D82A}">
                    <a16:rowId xmlns:a16="http://schemas.microsoft.com/office/drawing/2014/main" val="3556956566"/>
                  </a:ext>
                </a:extLst>
              </a:tr>
              <a:tr h="58587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800" b="1" kern="1200" dirty="0">
                          <a:solidFill>
                            <a:srgbClr val="C00000"/>
                          </a:solidFill>
                          <a:latin typeface="Microsoft YaHei" panose="020B0503020204020204" pitchFamily="34" charset="-122"/>
                          <a:ea typeface="Microsoft YaHei" panose="020B0503020204020204" pitchFamily="34" charset="-122"/>
                          <a:cs typeface="+mn-cs"/>
                        </a:rPr>
                        <a:t>白大衣效应</a:t>
                      </a:r>
                      <a:r>
                        <a:rPr lang="zh-CN" altLang="en-US" sz="1800" b="0" dirty="0">
                          <a:solidFill>
                            <a:schemeClr val="tx1"/>
                          </a:solidFill>
                          <a:latin typeface="Microsoft YaHei" panose="020B0503020204020204" pitchFamily="34" charset="-122"/>
                          <a:ea typeface="Microsoft YaHei" panose="020B0503020204020204" pitchFamily="34" charset="-122"/>
                        </a:rPr>
                        <a:t>导致诊室血压升高</a:t>
                      </a:r>
                    </a:p>
                  </a:txBody>
                  <a:tcPr anchor="ctr"/>
                </a:tc>
                <a:extLst>
                  <a:ext uri="{0D108BD9-81ED-4DB2-BD59-A6C34878D82A}">
                    <a16:rowId xmlns:a16="http://schemas.microsoft.com/office/drawing/2014/main" val="2178066574"/>
                  </a:ext>
                </a:extLst>
              </a:tr>
              <a:tr h="58587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800" b="1" kern="1200" dirty="0">
                          <a:solidFill>
                            <a:srgbClr val="C00000"/>
                          </a:solidFill>
                          <a:latin typeface="Microsoft YaHei" panose="020B0503020204020204" pitchFamily="34" charset="-122"/>
                          <a:ea typeface="Microsoft YaHei" panose="020B0503020204020204" pitchFamily="34" charset="-122"/>
                          <a:cs typeface="+mn-cs"/>
                        </a:rPr>
                        <a:t>服药依从性差</a:t>
                      </a:r>
                    </a:p>
                  </a:txBody>
                  <a:tcPr anchor="ctr"/>
                </a:tc>
                <a:extLst>
                  <a:ext uri="{0D108BD9-81ED-4DB2-BD59-A6C34878D82A}">
                    <a16:rowId xmlns:a16="http://schemas.microsoft.com/office/drawing/2014/main" val="1093980441"/>
                  </a:ext>
                </a:extLst>
              </a:tr>
              <a:tr h="58587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800" b="1" dirty="0">
                          <a:solidFill>
                            <a:srgbClr val="004582"/>
                          </a:solidFill>
                          <a:latin typeface="Microsoft YaHei" panose="020B0503020204020204" pitchFamily="34" charset="-122"/>
                          <a:ea typeface="Microsoft YaHei" panose="020B0503020204020204" pitchFamily="34" charset="-122"/>
                        </a:rPr>
                        <a:t>降压药</a:t>
                      </a:r>
                      <a:r>
                        <a:rPr lang="zh-CN" altLang="en-US" sz="1800" b="1" kern="1200" dirty="0">
                          <a:solidFill>
                            <a:srgbClr val="C00000"/>
                          </a:solidFill>
                          <a:latin typeface="Microsoft YaHei" panose="020B0503020204020204" pitchFamily="34" charset="-122"/>
                          <a:ea typeface="Microsoft YaHei" panose="020B0503020204020204" pitchFamily="34" charset="-122"/>
                          <a:cs typeface="+mn-cs"/>
                        </a:rPr>
                        <a:t>搭配不合理或剂量使用不足</a:t>
                      </a:r>
                    </a:p>
                  </a:txBody>
                  <a:tcPr anchor="ctr"/>
                </a:tc>
                <a:extLst>
                  <a:ext uri="{0D108BD9-81ED-4DB2-BD59-A6C34878D82A}">
                    <a16:rowId xmlns:a16="http://schemas.microsoft.com/office/drawing/2014/main" val="3690352856"/>
                  </a:ext>
                </a:extLst>
              </a:tr>
              <a:tr h="81862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800" b="0" dirty="0">
                          <a:solidFill>
                            <a:schemeClr val="tx1"/>
                          </a:solidFill>
                          <a:latin typeface="Microsoft YaHei" panose="020B0503020204020204" pitchFamily="34" charset="-122"/>
                          <a:ea typeface="Microsoft YaHei" panose="020B0503020204020204" pitchFamily="34" charset="-122"/>
                        </a:rPr>
                        <a:t>服用</a:t>
                      </a:r>
                      <a:r>
                        <a:rPr lang="zh-CN" altLang="en-US" sz="1800" b="1" kern="1200" dirty="0">
                          <a:solidFill>
                            <a:srgbClr val="C00000"/>
                          </a:solidFill>
                          <a:latin typeface="Microsoft YaHei" panose="020B0503020204020204" pitchFamily="34" charset="-122"/>
                          <a:ea typeface="Microsoft YaHei" panose="020B0503020204020204" pitchFamily="34" charset="-122"/>
                          <a:cs typeface="+mn-cs"/>
                        </a:rPr>
                        <a:t>影响血压的药物</a:t>
                      </a:r>
                      <a:r>
                        <a:rPr lang="zh-CN" altLang="en-US" sz="1800" b="0" dirty="0">
                          <a:solidFill>
                            <a:schemeClr val="tx1"/>
                          </a:solidFill>
                          <a:latin typeface="Microsoft YaHei" panose="020B0503020204020204" pitchFamily="34" charset="-122"/>
                          <a:ea typeface="Microsoft YaHei" panose="020B0503020204020204" pitchFamily="34" charset="-122"/>
                        </a:rPr>
                        <a:t>如</a:t>
                      </a:r>
                      <a:r>
                        <a:rPr lang="zh-CN" altLang="en-US" sz="1800" b="1" dirty="0">
                          <a:solidFill>
                            <a:srgbClr val="004582"/>
                          </a:solidFill>
                          <a:latin typeface="Microsoft YaHei" panose="020B0503020204020204" pitchFamily="34" charset="-122"/>
                          <a:ea typeface="Microsoft YaHei" panose="020B0503020204020204" pitchFamily="34" charset="-122"/>
                        </a:rPr>
                        <a:t>糖皮质激素、环孢素、促红细胞生成素、避孕药、非甾体类消炎药、抗抑郁药和甘草</a:t>
                      </a:r>
                      <a:r>
                        <a:rPr lang="zh-CN" altLang="en-US" sz="1800" b="0" dirty="0">
                          <a:solidFill>
                            <a:schemeClr val="tx1"/>
                          </a:solidFill>
                          <a:latin typeface="Microsoft YaHei" panose="020B0503020204020204" pitchFamily="34" charset="-122"/>
                          <a:ea typeface="Microsoft YaHei" panose="020B0503020204020204" pitchFamily="34" charset="-122"/>
                        </a:rPr>
                        <a:t>等中成药</a:t>
                      </a:r>
                    </a:p>
                  </a:txBody>
                  <a:tcPr anchor="ctr"/>
                </a:tc>
                <a:extLst>
                  <a:ext uri="{0D108BD9-81ED-4DB2-BD59-A6C34878D82A}">
                    <a16:rowId xmlns:a16="http://schemas.microsoft.com/office/drawing/2014/main" val="2606391253"/>
                  </a:ext>
                </a:extLst>
              </a:tr>
              <a:tr h="81862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800" b="1" kern="1200" dirty="0">
                          <a:solidFill>
                            <a:srgbClr val="C00000"/>
                          </a:solidFill>
                          <a:latin typeface="Microsoft YaHei" panose="020B0503020204020204" pitchFamily="34" charset="-122"/>
                          <a:ea typeface="Microsoft YaHei" panose="020B0503020204020204" pitchFamily="34" charset="-122"/>
                          <a:cs typeface="+mn-cs"/>
                        </a:rPr>
                        <a:t>不良生活方式</a:t>
                      </a:r>
                      <a:r>
                        <a:rPr lang="zh-CN" altLang="en-US" sz="1800" b="0" dirty="0">
                          <a:solidFill>
                            <a:schemeClr val="tx1"/>
                          </a:solidFill>
                          <a:latin typeface="Microsoft YaHei" panose="020B0503020204020204" pitchFamily="34" charset="-122"/>
                          <a:ea typeface="Microsoft YaHei" panose="020B0503020204020204" pitchFamily="34" charset="-122"/>
                        </a:rPr>
                        <a:t>如摄盐过多，过度饮酒 </a:t>
                      </a:r>
                      <a:r>
                        <a:rPr lang="en-US" altLang="zh-CN" sz="1800" b="0" dirty="0">
                          <a:solidFill>
                            <a:schemeClr val="tx1"/>
                          </a:solidFill>
                          <a:latin typeface="Microsoft YaHei" panose="020B0503020204020204" pitchFamily="34" charset="-122"/>
                          <a:ea typeface="Microsoft YaHei" panose="020B0503020204020204" pitchFamily="34" charset="-122"/>
                        </a:rPr>
                        <a:t>(</a:t>
                      </a:r>
                      <a:r>
                        <a:rPr lang="zh-CN" altLang="en-US" sz="1800" b="0" dirty="0">
                          <a:solidFill>
                            <a:schemeClr val="tx1"/>
                          </a:solidFill>
                          <a:latin typeface="Microsoft YaHei" panose="020B0503020204020204" pitchFamily="34" charset="-122"/>
                          <a:ea typeface="Microsoft YaHei" panose="020B0503020204020204" pitchFamily="34" charset="-122"/>
                        </a:rPr>
                        <a:t>酒精摄入</a:t>
                      </a:r>
                      <a:r>
                        <a:rPr lang="en-US" altLang="zh-CN" sz="1800" b="0" dirty="0">
                          <a:solidFill>
                            <a:schemeClr val="tx1"/>
                          </a:solidFill>
                          <a:latin typeface="Microsoft YaHei" panose="020B0503020204020204" pitchFamily="34" charset="-122"/>
                          <a:ea typeface="Microsoft YaHei" panose="020B0503020204020204" pitchFamily="34" charset="-122"/>
                        </a:rPr>
                        <a:t>30~50 g/d)</a:t>
                      </a:r>
                      <a:r>
                        <a:rPr lang="zh-CN" altLang="en-US" sz="1800" b="0" dirty="0">
                          <a:solidFill>
                            <a:schemeClr val="tx1"/>
                          </a:solidFill>
                          <a:latin typeface="Microsoft YaHei" panose="020B0503020204020204" pitchFamily="34" charset="-122"/>
                          <a:ea typeface="Microsoft YaHei" panose="020B0503020204020204" pitchFamily="34" charset="-122"/>
                        </a:rPr>
                        <a:t>，长期熬夜或失眠，长时间久坐和缺乏运动等未纠正</a:t>
                      </a:r>
                    </a:p>
                  </a:txBody>
                  <a:tcPr anchor="ctr"/>
                </a:tc>
                <a:extLst>
                  <a:ext uri="{0D108BD9-81ED-4DB2-BD59-A6C34878D82A}">
                    <a16:rowId xmlns:a16="http://schemas.microsoft.com/office/drawing/2014/main" val="2593101928"/>
                  </a:ext>
                </a:extLst>
              </a:tr>
              <a:tr h="58587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800" b="0" dirty="0">
                          <a:solidFill>
                            <a:schemeClr val="tx1"/>
                          </a:solidFill>
                          <a:latin typeface="Microsoft YaHei" panose="020B0503020204020204" pitchFamily="34" charset="-122"/>
                          <a:ea typeface="Microsoft YaHei" panose="020B0503020204020204" pitchFamily="34" charset="-122"/>
                        </a:rPr>
                        <a:t>其他合并症如</a:t>
                      </a:r>
                      <a:r>
                        <a:rPr lang="zh-CN" altLang="en-US" sz="1800" b="1" kern="1200" dirty="0">
                          <a:solidFill>
                            <a:srgbClr val="C00000"/>
                          </a:solidFill>
                          <a:latin typeface="Microsoft YaHei" panose="020B0503020204020204" pitchFamily="34" charset="-122"/>
                          <a:ea typeface="Microsoft YaHei" panose="020B0503020204020204" pitchFamily="34" charset="-122"/>
                          <a:cs typeface="+mn-cs"/>
                        </a:rPr>
                        <a:t>肥胖和糖尿病等控制欠佳</a:t>
                      </a:r>
                    </a:p>
                  </a:txBody>
                  <a:tcPr anchor="ctr"/>
                </a:tc>
                <a:extLst>
                  <a:ext uri="{0D108BD9-81ED-4DB2-BD59-A6C34878D82A}">
                    <a16:rowId xmlns:a16="http://schemas.microsoft.com/office/drawing/2014/main" val="1273449287"/>
                  </a:ext>
                </a:extLst>
              </a:tr>
            </a:tbl>
          </a:graphicData>
        </a:graphic>
      </p:graphicFrame>
      <p:sp>
        <p:nvSpPr>
          <p:cNvPr id="2" name="标题 1">
            <a:extLst>
              <a:ext uri="{FF2B5EF4-FFF2-40B4-BE49-F238E27FC236}">
                <a16:creationId xmlns:a16="http://schemas.microsoft.com/office/drawing/2014/main" id="{3643AE15-D758-FA0B-20EA-671682D11584}"/>
              </a:ext>
            </a:extLst>
          </p:cNvPr>
          <p:cNvSpPr txBox="1">
            <a:spLocks/>
          </p:cNvSpPr>
          <p:nvPr/>
        </p:nvSpPr>
        <p:spPr>
          <a:xfrm>
            <a:off x="0" y="310486"/>
            <a:ext cx="12192000" cy="7740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排除假性难治性高血压</a:t>
            </a:r>
          </a:p>
        </p:txBody>
      </p:sp>
    </p:spTree>
    <p:extLst>
      <p:ext uri="{BB962C8B-B14F-4D97-AF65-F5344CB8AC3E}">
        <p14:creationId xmlns:p14="http://schemas.microsoft.com/office/powerpoint/2010/main" val="107641884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2394D2CB-958D-B262-ED29-0D688E33EF96}"/>
              </a:ext>
            </a:extLst>
          </p:cNvPr>
          <p:cNvGrpSpPr/>
          <p:nvPr/>
        </p:nvGrpSpPr>
        <p:grpSpPr>
          <a:xfrm>
            <a:off x="6096000" y="4363227"/>
            <a:ext cx="5083762" cy="1069693"/>
            <a:chOff x="6562497" y="4416402"/>
            <a:chExt cx="5083762" cy="1069693"/>
          </a:xfrm>
        </p:grpSpPr>
        <p:sp>
          <p:nvSpPr>
            <p:cNvPr id="37" name="椭圆 36">
              <a:extLst>
                <a:ext uri="{FF2B5EF4-FFF2-40B4-BE49-F238E27FC236}">
                  <a16:creationId xmlns:a16="http://schemas.microsoft.com/office/drawing/2014/main" id="{A2C35C86-5068-845E-C13F-2EE4AF51F619}"/>
                </a:ext>
              </a:extLst>
            </p:cNvPr>
            <p:cNvSpPr/>
            <p:nvPr/>
          </p:nvSpPr>
          <p:spPr>
            <a:xfrm>
              <a:off x="6562497" y="4536326"/>
              <a:ext cx="669925" cy="669925"/>
            </a:xfrm>
            <a:prstGeom prst="ellipse">
              <a:avLst/>
            </a:prstGeom>
            <a:solidFill>
              <a:srgbClr val="00458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dirty="0">
                <a:solidFill>
                  <a:schemeClr val="tx1">
                    <a:lumMod val="75000"/>
                    <a:lumOff val="25000"/>
                  </a:schemeClr>
                </a:solidFill>
                <a:cs typeface="+mn-ea"/>
                <a:sym typeface="+mn-lt"/>
              </a:endParaRPr>
            </a:p>
          </p:txBody>
        </p:sp>
        <p:sp>
          <p:nvSpPr>
            <p:cNvPr id="63" name="TextBox 1210"/>
            <p:cNvSpPr/>
            <p:nvPr/>
          </p:nvSpPr>
          <p:spPr>
            <a:xfrm>
              <a:off x="7343217" y="4416402"/>
              <a:ext cx="2892138" cy="400110"/>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91440" tIns="45720" rIns="91440" bIns="45720">
              <a:spAutoFit/>
            </a:bodyPr>
            <a:lstStyle/>
            <a:p>
              <a:pPr lvl="0"/>
              <a:r>
                <a:rPr lang="en-US" altLang="zh-CN" sz="2000" b="1" dirty="0">
                  <a:solidFill>
                    <a:srgbClr val="004582"/>
                  </a:solidFill>
                  <a:cs typeface="+mn-ea"/>
                  <a:sym typeface="+mn-lt"/>
                </a:rPr>
                <a:t>6</a:t>
              </a:r>
              <a:r>
                <a:rPr lang="zh-CN" altLang="en-US" sz="2000" b="1" dirty="0">
                  <a:solidFill>
                    <a:srgbClr val="004582"/>
                  </a:solidFill>
                  <a:cs typeface="+mn-ea"/>
                  <a:sym typeface="+mn-lt"/>
                </a:rPr>
                <a:t>、</a:t>
              </a:r>
              <a:r>
                <a:rPr lang="zh-CN" altLang="en-US" sz="2000" b="1" kern="100" dirty="0">
                  <a:solidFill>
                    <a:srgbClr val="004582"/>
                  </a:solidFill>
                  <a:latin typeface="Microsoft YaHei" panose="020B0503020204020204" pitchFamily="34" charset="-122"/>
                  <a:ea typeface="Microsoft YaHei" panose="020B0503020204020204" pitchFamily="34" charset="-122"/>
                  <a:cs typeface="Times New Roman (正文 CS 字体)"/>
                </a:rPr>
                <a:t>睡眠呼吸暂停综合征</a:t>
              </a:r>
              <a:endParaRPr lang="zh-CN" altLang="en-US" sz="2000" b="1" dirty="0">
                <a:solidFill>
                  <a:srgbClr val="004582"/>
                </a:solidFill>
                <a:cs typeface="+mn-ea"/>
                <a:sym typeface="+mn-lt"/>
              </a:endParaRPr>
            </a:p>
          </p:txBody>
        </p:sp>
        <p:sp>
          <p:nvSpPr>
            <p:cNvPr id="64" name="文本框 11"/>
            <p:cNvSpPr txBox="1"/>
            <p:nvPr/>
          </p:nvSpPr>
          <p:spPr>
            <a:xfrm>
              <a:off x="7827646" y="4898114"/>
              <a:ext cx="3818613" cy="587981"/>
            </a:xfrm>
            <a:prstGeom prst="rect">
              <a:avLst/>
            </a:prstGeom>
            <a:solidFill>
              <a:srgbClr val="004582">
                <a:alpha val="70000"/>
              </a:srgbClr>
            </a:solidFill>
            <a:ln>
              <a:noFill/>
            </a:ln>
          </p:spPr>
          <p:txBody>
            <a:bodyPr wrap="square" lIns="91440" tIns="45720" rIns="91440" bIns="45720" rtlCol="0">
              <a:spAutoFit/>
            </a:bodyPr>
            <a:lstStyle/>
            <a:p>
              <a:pPr>
                <a:lnSpc>
                  <a:spcPts val="2000"/>
                </a:lnSpc>
              </a:pPr>
              <a:r>
                <a:rPr lang="zh-CN" altLang="en-US" sz="1400" b="1" kern="100" dirty="0">
                  <a:solidFill>
                    <a:schemeClr val="bg1"/>
                  </a:solidFill>
                  <a:latin typeface="Microsoft YaHei" panose="020B0503020204020204" pitchFamily="34" charset="-122"/>
                  <a:ea typeface="Microsoft YaHei" panose="020B0503020204020204" pitchFamily="34" charset="-122"/>
                  <a:cs typeface="Times New Roman (正文 CS 字体)"/>
                </a:rPr>
                <a:t>在难治性高血压患者中</a:t>
              </a:r>
              <a:endParaRPr lang="en-US" altLang="zh-CN" sz="1400" b="1" kern="100" dirty="0">
                <a:solidFill>
                  <a:schemeClr val="bg1"/>
                </a:solidFill>
                <a:latin typeface="Microsoft YaHei" panose="020B0503020204020204" pitchFamily="34" charset="-122"/>
                <a:ea typeface="Microsoft YaHei" panose="020B0503020204020204" pitchFamily="34" charset="-122"/>
                <a:cs typeface="Times New Roman (正文 CS 字体)"/>
              </a:endParaRPr>
            </a:p>
            <a:p>
              <a:pPr>
                <a:lnSpc>
                  <a:spcPts val="2000"/>
                </a:lnSpc>
              </a:pPr>
              <a:r>
                <a:rPr lang="zh-CN" altLang="en-US" sz="1400" b="1" kern="100" dirty="0">
                  <a:solidFill>
                    <a:schemeClr val="bg1"/>
                  </a:solidFill>
                  <a:latin typeface="Microsoft YaHei" panose="020B0503020204020204" pitchFamily="34" charset="-122"/>
                  <a:ea typeface="Microsoft YaHei" panose="020B0503020204020204" pitchFamily="34" charset="-122"/>
                  <a:cs typeface="Times New Roman (正文 CS 字体)"/>
                </a:rPr>
                <a:t>患病率高达</a:t>
              </a:r>
              <a:r>
                <a:rPr lang="en-US" altLang="zh-CN" sz="1400" b="1" kern="100" dirty="0">
                  <a:solidFill>
                    <a:schemeClr val="bg1"/>
                  </a:solidFill>
                  <a:latin typeface="Microsoft YaHei" panose="020B0503020204020204" pitchFamily="34" charset="-122"/>
                  <a:ea typeface="Microsoft YaHei" panose="020B0503020204020204" pitchFamily="34" charset="-122"/>
                  <a:cs typeface="Times New Roman (正文 CS 字体)"/>
                </a:rPr>
                <a:t>70%~90%</a:t>
              </a:r>
              <a:endParaRPr lang="en-US" altLang="zh-CN" sz="1333" b="1" dirty="0">
                <a:solidFill>
                  <a:schemeClr val="bg1"/>
                </a:solidFill>
                <a:cs typeface="+mn-ea"/>
                <a:sym typeface="+mn-lt"/>
              </a:endParaRPr>
            </a:p>
          </p:txBody>
        </p:sp>
        <p:pic>
          <p:nvPicPr>
            <p:cNvPr id="73" name="图形 72" descr="鼻子 轮廓">
              <a:extLst>
                <a:ext uri="{FF2B5EF4-FFF2-40B4-BE49-F238E27FC236}">
                  <a16:creationId xmlns:a16="http://schemas.microsoft.com/office/drawing/2014/main" id="{29CB0AFE-4B96-53C5-DAC6-2ADB097829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5499" y="4619867"/>
              <a:ext cx="594716" cy="594716"/>
            </a:xfrm>
            <a:prstGeom prst="rect">
              <a:avLst/>
            </a:prstGeom>
          </p:spPr>
        </p:pic>
      </p:grpSp>
      <p:grpSp>
        <p:nvGrpSpPr>
          <p:cNvPr id="14" name="组合 13">
            <a:extLst>
              <a:ext uri="{FF2B5EF4-FFF2-40B4-BE49-F238E27FC236}">
                <a16:creationId xmlns:a16="http://schemas.microsoft.com/office/drawing/2014/main" id="{84DEB4BF-2D0C-E2CD-2D12-BD7BAB1712C1}"/>
              </a:ext>
            </a:extLst>
          </p:cNvPr>
          <p:cNvGrpSpPr/>
          <p:nvPr/>
        </p:nvGrpSpPr>
        <p:grpSpPr>
          <a:xfrm>
            <a:off x="855816" y="4346496"/>
            <a:ext cx="4489218" cy="1031871"/>
            <a:chOff x="1340084" y="4379356"/>
            <a:chExt cx="4489218" cy="1031871"/>
          </a:xfrm>
        </p:grpSpPr>
        <p:sp>
          <p:nvSpPr>
            <p:cNvPr id="57" name="TextBox 1210"/>
            <p:cNvSpPr/>
            <p:nvPr/>
          </p:nvSpPr>
          <p:spPr>
            <a:xfrm>
              <a:off x="2098076" y="4395068"/>
              <a:ext cx="1609736" cy="400110"/>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91440" tIns="45720" rIns="91440" bIns="45720">
              <a:spAutoFit/>
            </a:bodyPr>
            <a:lstStyle/>
            <a:p>
              <a:pPr lvl="0"/>
              <a:r>
                <a:rPr lang="en-US" altLang="zh-CN" sz="2000" b="1" dirty="0">
                  <a:solidFill>
                    <a:srgbClr val="004582"/>
                  </a:solidFill>
                  <a:cs typeface="+mn-ea"/>
                  <a:sym typeface="+mn-lt"/>
                </a:rPr>
                <a:t>5</a:t>
              </a:r>
              <a:r>
                <a:rPr lang="zh-CN" altLang="en-US" sz="2000" b="1" dirty="0">
                  <a:solidFill>
                    <a:srgbClr val="004582"/>
                  </a:solidFill>
                  <a:cs typeface="+mn-ea"/>
                  <a:sym typeface="+mn-lt"/>
                </a:rPr>
                <a:t>、</a:t>
              </a:r>
              <a:r>
                <a:rPr lang="zh-CN" altLang="en-US" sz="2000" b="1" kern="100" dirty="0">
                  <a:solidFill>
                    <a:srgbClr val="004582"/>
                  </a:solidFill>
                  <a:latin typeface="Microsoft YaHei" panose="020B0503020204020204" pitchFamily="34" charset="-122"/>
                  <a:ea typeface="Microsoft YaHei" panose="020B0503020204020204" pitchFamily="34" charset="-122"/>
                  <a:cs typeface="Times New Roman (正文 CS 字体)"/>
                </a:rPr>
                <a:t>睡眠障碍</a:t>
              </a:r>
              <a:endParaRPr lang="zh-CN" altLang="en-US" sz="2000" b="1" dirty="0">
                <a:solidFill>
                  <a:srgbClr val="004582"/>
                </a:solidFill>
                <a:cs typeface="+mn-ea"/>
                <a:sym typeface="+mn-lt"/>
              </a:endParaRPr>
            </a:p>
          </p:txBody>
        </p:sp>
        <p:sp>
          <p:nvSpPr>
            <p:cNvPr id="58" name="文本框 11"/>
            <p:cNvSpPr txBox="1"/>
            <p:nvPr/>
          </p:nvSpPr>
          <p:spPr>
            <a:xfrm>
              <a:off x="2571782" y="4816512"/>
              <a:ext cx="3257520" cy="594715"/>
            </a:xfrm>
            <a:prstGeom prst="rect">
              <a:avLst/>
            </a:prstGeom>
            <a:solidFill>
              <a:srgbClr val="004582">
                <a:alpha val="70000"/>
              </a:srgbClr>
            </a:solidFill>
            <a:ln>
              <a:noFill/>
            </a:ln>
          </p:spPr>
          <p:txBody>
            <a:bodyPr wrap="square" lIns="91440" tIns="45720" rIns="91440" bIns="45720" rtlCol="0">
              <a:spAutoFit/>
            </a:bodyPr>
            <a:lstStyle/>
            <a:p>
              <a:pPr>
                <a:lnSpc>
                  <a:spcPts val="2000"/>
                </a:lnSpc>
              </a:pPr>
              <a:r>
                <a:rPr lang="zh-CN" altLang="en-US" sz="1400" b="1" kern="100" dirty="0">
                  <a:solidFill>
                    <a:schemeClr val="bg1"/>
                  </a:solidFill>
                  <a:latin typeface="Microsoft YaHei" panose="020B0503020204020204" pitchFamily="34" charset="-122"/>
                  <a:ea typeface="Microsoft YaHei" panose="020B0503020204020204" pitchFamily="34" charset="-122"/>
                  <a:cs typeface="Times New Roman (正文 CS 字体)"/>
                </a:rPr>
                <a:t>主要表现为睡眠时间短和质量差，</a:t>
              </a:r>
              <a:endParaRPr lang="en-US" altLang="zh-CN" sz="1400" b="1" kern="100" dirty="0">
                <a:solidFill>
                  <a:schemeClr val="bg1"/>
                </a:solidFill>
                <a:latin typeface="Microsoft YaHei" panose="020B0503020204020204" pitchFamily="34" charset="-122"/>
                <a:ea typeface="Microsoft YaHei" panose="020B0503020204020204" pitchFamily="34" charset="-122"/>
                <a:cs typeface="Times New Roman (正文 CS 字体)"/>
              </a:endParaRPr>
            </a:p>
            <a:p>
              <a:pPr>
                <a:lnSpc>
                  <a:spcPts val="2000"/>
                </a:lnSpc>
              </a:pPr>
              <a:r>
                <a:rPr lang="zh-CN" altLang="en-US" sz="1400" b="1" kern="100" dirty="0">
                  <a:solidFill>
                    <a:schemeClr val="bg1"/>
                  </a:solidFill>
                  <a:latin typeface="Microsoft YaHei" panose="020B0503020204020204" pitchFamily="34" charset="-122"/>
                  <a:ea typeface="Microsoft YaHei" panose="020B0503020204020204" pitchFamily="34" charset="-122"/>
                  <a:cs typeface="Times New Roman (正文 CS 字体)"/>
                </a:rPr>
                <a:t>快速动眼睡眠时间短</a:t>
              </a:r>
              <a:endParaRPr lang="en-US" altLang="zh-CN" sz="1333" b="1" dirty="0">
                <a:solidFill>
                  <a:schemeClr val="bg1"/>
                </a:solidFill>
                <a:cs typeface="+mn-ea"/>
                <a:sym typeface="+mn-lt"/>
              </a:endParaRPr>
            </a:p>
          </p:txBody>
        </p:sp>
        <p:sp>
          <p:nvSpPr>
            <p:cNvPr id="28" name="椭圆 27"/>
            <p:cNvSpPr/>
            <p:nvPr/>
          </p:nvSpPr>
          <p:spPr>
            <a:xfrm>
              <a:off x="1340084" y="4436959"/>
              <a:ext cx="676911" cy="676911"/>
            </a:xfrm>
            <a:prstGeom prst="ellipse">
              <a:avLst/>
            </a:prstGeom>
            <a:solidFill>
              <a:srgbClr val="00458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lumMod val="75000"/>
                    <a:lumOff val="25000"/>
                  </a:schemeClr>
                </a:solidFill>
                <a:cs typeface="+mn-ea"/>
                <a:sym typeface="+mn-lt"/>
              </a:endParaRPr>
            </a:p>
          </p:txBody>
        </p:sp>
        <p:pic>
          <p:nvPicPr>
            <p:cNvPr id="10" name="图形 9" descr="睡眠眼罩 纯色填充">
              <a:extLst>
                <a:ext uri="{FF2B5EF4-FFF2-40B4-BE49-F238E27FC236}">
                  <a16:creationId xmlns:a16="http://schemas.microsoft.com/office/drawing/2014/main" id="{5A081BCB-4A79-88B4-7356-43F4E792B3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1092" y="4379356"/>
              <a:ext cx="676911" cy="794806"/>
            </a:xfrm>
            <a:prstGeom prst="rect">
              <a:avLst/>
            </a:prstGeom>
          </p:spPr>
        </p:pic>
      </p:grpSp>
      <p:grpSp>
        <p:nvGrpSpPr>
          <p:cNvPr id="17" name="组合 16">
            <a:extLst>
              <a:ext uri="{FF2B5EF4-FFF2-40B4-BE49-F238E27FC236}">
                <a16:creationId xmlns:a16="http://schemas.microsoft.com/office/drawing/2014/main" id="{77E4CE5C-243F-09E7-7D98-9B7443790E00}"/>
              </a:ext>
            </a:extLst>
          </p:cNvPr>
          <p:cNvGrpSpPr/>
          <p:nvPr/>
        </p:nvGrpSpPr>
        <p:grpSpPr>
          <a:xfrm>
            <a:off x="6078229" y="3072883"/>
            <a:ext cx="2664708" cy="669925"/>
            <a:chOff x="6537391" y="3046233"/>
            <a:chExt cx="2664708" cy="669925"/>
          </a:xfrm>
        </p:grpSpPr>
        <p:sp>
          <p:nvSpPr>
            <p:cNvPr id="43" name="椭圆 42"/>
            <p:cNvSpPr/>
            <p:nvPr/>
          </p:nvSpPr>
          <p:spPr>
            <a:xfrm>
              <a:off x="6537391" y="3046233"/>
              <a:ext cx="669925" cy="669925"/>
            </a:xfrm>
            <a:prstGeom prst="ellipse">
              <a:avLst/>
            </a:prstGeom>
            <a:solidFill>
              <a:srgbClr val="00458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lumMod val="75000"/>
                    <a:lumOff val="25000"/>
                  </a:schemeClr>
                </a:solidFill>
                <a:cs typeface="+mn-ea"/>
                <a:sym typeface="+mn-lt"/>
              </a:endParaRPr>
            </a:p>
          </p:txBody>
        </p:sp>
        <p:sp>
          <p:nvSpPr>
            <p:cNvPr id="44" name="Freeform 33"/>
            <p:cNvSpPr>
              <a:spLocks noEditPoints="1"/>
            </p:cNvSpPr>
            <p:nvPr/>
          </p:nvSpPr>
          <p:spPr bwMode="auto">
            <a:xfrm>
              <a:off x="6650012" y="3177888"/>
              <a:ext cx="494896" cy="406613"/>
            </a:xfrm>
            <a:custGeom>
              <a:avLst/>
              <a:gdLst>
                <a:gd name="T0" fmla="*/ 221 w 244"/>
                <a:gd name="T1" fmla="*/ 66 h 200"/>
                <a:gd name="T2" fmla="*/ 207 w 244"/>
                <a:gd name="T3" fmla="*/ 80 h 200"/>
                <a:gd name="T4" fmla="*/ 221 w 244"/>
                <a:gd name="T5" fmla="*/ 93 h 200"/>
                <a:gd name="T6" fmla="*/ 235 w 244"/>
                <a:gd name="T7" fmla="*/ 80 h 200"/>
                <a:gd name="T8" fmla="*/ 221 w 244"/>
                <a:gd name="T9" fmla="*/ 66 h 200"/>
                <a:gd name="T10" fmla="*/ 23 w 244"/>
                <a:gd name="T11" fmla="*/ 66 h 200"/>
                <a:gd name="T12" fmla="*/ 9 w 244"/>
                <a:gd name="T13" fmla="*/ 80 h 200"/>
                <a:gd name="T14" fmla="*/ 23 w 244"/>
                <a:gd name="T15" fmla="*/ 93 h 200"/>
                <a:gd name="T16" fmla="*/ 37 w 244"/>
                <a:gd name="T17" fmla="*/ 80 h 200"/>
                <a:gd name="T18" fmla="*/ 23 w 244"/>
                <a:gd name="T19" fmla="*/ 66 h 200"/>
                <a:gd name="T20" fmla="*/ 180 w 244"/>
                <a:gd name="T21" fmla="*/ 41 h 200"/>
                <a:gd name="T22" fmla="*/ 160 w 244"/>
                <a:gd name="T23" fmla="*/ 61 h 200"/>
                <a:gd name="T24" fmla="*/ 180 w 244"/>
                <a:gd name="T25" fmla="*/ 82 h 200"/>
                <a:gd name="T26" fmla="*/ 201 w 244"/>
                <a:gd name="T27" fmla="*/ 61 h 200"/>
                <a:gd name="T28" fmla="*/ 180 w 244"/>
                <a:gd name="T29" fmla="*/ 41 h 200"/>
                <a:gd name="T30" fmla="*/ 244 w 244"/>
                <a:gd name="T31" fmla="*/ 166 h 200"/>
                <a:gd name="T32" fmla="*/ 220 w 244"/>
                <a:gd name="T33" fmla="*/ 166 h 200"/>
                <a:gd name="T34" fmla="*/ 220 w 244"/>
                <a:gd name="T35" fmla="*/ 123 h 200"/>
                <a:gd name="T36" fmla="*/ 215 w 244"/>
                <a:gd name="T37" fmla="*/ 102 h 200"/>
                <a:gd name="T38" fmla="*/ 221 w 244"/>
                <a:gd name="T39" fmla="*/ 101 h 200"/>
                <a:gd name="T40" fmla="*/ 244 w 244"/>
                <a:gd name="T41" fmla="*/ 124 h 200"/>
                <a:gd name="T42" fmla="*/ 244 w 244"/>
                <a:gd name="T43" fmla="*/ 166 h 200"/>
                <a:gd name="T44" fmla="*/ 64 w 244"/>
                <a:gd name="T45" fmla="*/ 41 h 200"/>
                <a:gd name="T46" fmla="*/ 43 w 244"/>
                <a:gd name="T47" fmla="*/ 61 h 200"/>
                <a:gd name="T48" fmla="*/ 64 w 244"/>
                <a:gd name="T49" fmla="*/ 82 h 200"/>
                <a:gd name="T50" fmla="*/ 84 w 244"/>
                <a:gd name="T51" fmla="*/ 61 h 200"/>
                <a:gd name="T52" fmla="*/ 64 w 244"/>
                <a:gd name="T53" fmla="*/ 41 h 200"/>
                <a:gd name="T54" fmla="*/ 23 w 244"/>
                <a:gd name="T55" fmla="*/ 101 h 200"/>
                <a:gd name="T56" fmla="*/ 29 w 244"/>
                <a:gd name="T57" fmla="*/ 102 h 200"/>
                <a:gd name="T58" fmla="*/ 24 w 244"/>
                <a:gd name="T59" fmla="*/ 123 h 200"/>
                <a:gd name="T60" fmla="*/ 24 w 244"/>
                <a:gd name="T61" fmla="*/ 166 h 200"/>
                <a:gd name="T62" fmla="*/ 0 w 244"/>
                <a:gd name="T63" fmla="*/ 166 h 200"/>
                <a:gd name="T64" fmla="*/ 0 w 244"/>
                <a:gd name="T65" fmla="*/ 124 h 200"/>
                <a:gd name="T66" fmla="*/ 23 w 244"/>
                <a:gd name="T67" fmla="*/ 101 h 200"/>
                <a:gd name="T68" fmla="*/ 122 w 244"/>
                <a:gd name="T69" fmla="*/ 0 h 200"/>
                <a:gd name="T70" fmla="*/ 92 w 244"/>
                <a:gd name="T71" fmla="*/ 30 h 200"/>
                <a:gd name="T72" fmla="*/ 122 w 244"/>
                <a:gd name="T73" fmla="*/ 60 h 200"/>
                <a:gd name="T74" fmla="*/ 152 w 244"/>
                <a:gd name="T75" fmla="*/ 30 h 200"/>
                <a:gd name="T76" fmla="*/ 122 w 244"/>
                <a:gd name="T77" fmla="*/ 0 h 200"/>
                <a:gd name="T78" fmla="*/ 213 w 244"/>
                <a:gd name="T79" fmla="*/ 182 h 200"/>
                <a:gd name="T80" fmla="*/ 177 w 244"/>
                <a:gd name="T81" fmla="*/ 182 h 200"/>
                <a:gd name="T82" fmla="*/ 177 w 244"/>
                <a:gd name="T83" fmla="*/ 116 h 200"/>
                <a:gd name="T84" fmla="*/ 171 w 244"/>
                <a:gd name="T85" fmla="*/ 91 h 200"/>
                <a:gd name="T86" fmla="*/ 180 w 244"/>
                <a:gd name="T87" fmla="*/ 90 h 200"/>
                <a:gd name="T88" fmla="*/ 213 w 244"/>
                <a:gd name="T89" fmla="*/ 123 h 200"/>
                <a:gd name="T90" fmla="*/ 213 w 244"/>
                <a:gd name="T91" fmla="*/ 182 h 200"/>
                <a:gd name="T92" fmla="*/ 67 w 244"/>
                <a:gd name="T93" fmla="*/ 116 h 200"/>
                <a:gd name="T94" fmla="*/ 67 w 244"/>
                <a:gd name="T95" fmla="*/ 182 h 200"/>
                <a:gd name="T96" fmla="*/ 31 w 244"/>
                <a:gd name="T97" fmla="*/ 182 h 200"/>
                <a:gd name="T98" fmla="*/ 31 w 244"/>
                <a:gd name="T99" fmla="*/ 123 h 200"/>
                <a:gd name="T100" fmla="*/ 64 w 244"/>
                <a:gd name="T101" fmla="*/ 90 h 200"/>
                <a:gd name="T102" fmla="*/ 73 w 244"/>
                <a:gd name="T103" fmla="*/ 91 h 200"/>
                <a:gd name="T104" fmla="*/ 67 w 244"/>
                <a:gd name="T105" fmla="*/ 116 h 200"/>
                <a:gd name="T106" fmla="*/ 74 w 244"/>
                <a:gd name="T107" fmla="*/ 200 h 200"/>
                <a:gd name="T108" fmla="*/ 170 w 244"/>
                <a:gd name="T109" fmla="*/ 200 h 200"/>
                <a:gd name="T110" fmla="*/ 170 w 244"/>
                <a:gd name="T111" fmla="*/ 116 h 200"/>
                <a:gd name="T112" fmla="*/ 122 w 244"/>
                <a:gd name="T113" fmla="*/ 69 h 200"/>
                <a:gd name="T114" fmla="*/ 74 w 244"/>
                <a:gd name="T115" fmla="*/ 116 h 200"/>
                <a:gd name="T116" fmla="*/ 74 w 244"/>
                <a:gd name="T11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200">
                  <a:moveTo>
                    <a:pt x="221" y="66"/>
                  </a:moveTo>
                  <a:cubicBezTo>
                    <a:pt x="214" y="66"/>
                    <a:pt x="207" y="72"/>
                    <a:pt x="207" y="80"/>
                  </a:cubicBezTo>
                  <a:cubicBezTo>
                    <a:pt x="207" y="87"/>
                    <a:pt x="214" y="93"/>
                    <a:pt x="221" y="93"/>
                  </a:cubicBezTo>
                  <a:cubicBezTo>
                    <a:pt x="229" y="93"/>
                    <a:pt x="235" y="87"/>
                    <a:pt x="235" y="80"/>
                  </a:cubicBezTo>
                  <a:cubicBezTo>
                    <a:pt x="235" y="72"/>
                    <a:pt x="229" y="66"/>
                    <a:pt x="221" y="66"/>
                  </a:cubicBezTo>
                  <a:close/>
                  <a:moveTo>
                    <a:pt x="23" y="66"/>
                  </a:moveTo>
                  <a:cubicBezTo>
                    <a:pt x="15" y="66"/>
                    <a:pt x="9" y="72"/>
                    <a:pt x="9" y="80"/>
                  </a:cubicBezTo>
                  <a:cubicBezTo>
                    <a:pt x="9" y="87"/>
                    <a:pt x="15" y="93"/>
                    <a:pt x="23" y="93"/>
                  </a:cubicBezTo>
                  <a:cubicBezTo>
                    <a:pt x="31" y="93"/>
                    <a:pt x="37" y="87"/>
                    <a:pt x="37" y="80"/>
                  </a:cubicBezTo>
                  <a:cubicBezTo>
                    <a:pt x="37" y="72"/>
                    <a:pt x="31" y="66"/>
                    <a:pt x="23" y="66"/>
                  </a:cubicBezTo>
                  <a:close/>
                  <a:moveTo>
                    <a:pt x="180" y="41"/>
                  </a:moveTo>
                  <a:cubicBezTo>
                    <a:pt x="169" y="41"/>
                    <a:pt x="160" y="50"/>
                    <a:pt x="160" y="61"/>
                  </a:cubicBezTo>
                  <a:cubicBezTo>
                    <a:pt x="160" y="73"/>
                    <a:pt x="169" y="82"/>
                    <a:pt x="180" y="82"/>
                  </a:cubicBezTo>
                  <a:cubicBezTo>
                    <a:pt x="191" y="82"/>
                    <a:pt x="201" y="73"/>
                    <a:pt x="201" y="61"/>
                  </a:cubicBezTo>
                  <a:cubicBezTo>
                    <a:pt x="201" y="50"/>
                    <a:pt x="191" y="41"/>
                    <a:pt x="180" y="41"/>
                  </a:cubicBezTo>
                  <a:close/>
                  <a:moveTo>
                    <a:pt x="244" y="166"/>
                  </a:moveTo>
                  <a:cubicBezTo>
                    <a:pt x="220" y="166"/>
                    <a:pt x="220" y="166"/>
                    <a:pt x="220" y="166"/>
                  </a:cubicBezTo>
                  <a:cubicBezTo>
                    <a:pt x="220" y="123"/>
                    <a:pt x="220" y="123"/>
                    <a:pt x="220" y="123"/>
                  </a:cubicBezTo>
                  <a:cubicBezTo>
                    <a:pt x="220" y="115"/>
                    <a:pt x="218" y="108"/>
                    <a:pt x="215" y="102"/>
                  </a:cubicBezTo>
                  <a:cubicBezTo>
                    <a:pt x="217" y="102"/>
                    <a:pt x="219" y="101"/>
                    <a:pt x="221" y="101"/>
                  </a:cubicBezTo>
                  <a:cubicBezTo>
                    <a:pt x="234" y="101"/>
                    <a:pt x="244" y="111"/>
                    <a:pt x="244" y="124"/>
                  </a:cubicBezTo>
                  <a:lnTo>
                    <a:pt x="244" y="166"/>
                  </a:lnTo>
                  <a:close/>
                  <a:moveTo>
                    <a:pt x="64" y="41"/>
                  </a:moveTo>
                  <a:cubicBezTo>
                    <a:pt x="53" y="41"/>
                    <a:pt x="43" y="50"/>
                    <a:pt x="43" y="61"/>
                  </a:cubicBezTo>
                  <a:cubicBezTo>
                    <a:pt x="43" y="73"/>
                    <a:pt x="53" y="82"/>
                    <a:pt x="64" y="82"/>
                  </a:cubicBezTo>
                  <a:cubicBezTo>
                    <a:pt x="75" y="82"/>
                    <a:pt x="84" y="73"/>
                    <a:pt x="84" y="61"/>
                  </a:cubicBezTo>
                  <a:cubicBezTo>
                    <a:pt x="84" y="50"/>
                    <a:pt x="75" y="41"/>
                    <a:pt x="64" y="41"/>
                  </a:cubicBezTo>
                  <a:close/>
                  <a:moveTo>
                    <a:pt x="23" y="101"/>
                  </a:moveTo>
                  <a:cubicBezTo>
                    <a:pt x="25" y="101"/>
                    <a:pt x="27" y="102"/>
                    <a:pt x="29" y="102"/>
                  </a:cubicBezTo>
                  <a:cubicBezTo>
                    <a:pt x="26" y="108"/>
                    <a:pt x="24" y="115"/>
                    <a:pt x="24" y="123"/>
                  </a:cubicBezTo>
                  <a:cubicBezTo>
                    <a:pt x="24" y="166"/>
                    <a:pt x="24" y="166"/>
                    <a:pt x="24" y="166"/>
                  </a:cubicBezTo>
                  <a:cubicBezTo>
                    <a:pt x="0" y="166"/>
                    <a:pt x="0" y="166"/>
                    <a:pt x="0" y="166"/>
                  </a:cubicBezTo>
                  <a:cubicBezTo>
                    <a:pt x="0" y="124"/>
                    <a:pt x="0" y="124"/>
                    <a:pt x="0" y="124"/>
                  </a:cubicBezTo>
                  <a:cubicBezTo>
                    <a:pt x="0" y="111"/>
                    <a:pt x="11" y="101"/>
                    <a:pt x="23" y="101"/>
                  </a:cubicBezTo>
                  <a:close/>
                  <a:moveTo>
                    <a:pt x="122" y="0"/>
                  </a:moveTo>
                  <a:cubicBezTo>
                    <a:pt x="105" y="0"/>
                    <a:pt x="92" y="13"/>
                    <a:pt x="92" y="30"/>
                  </a:cubicBezTo>
                  <a:cubicBezTo>
                    <a:pt x="92" y="47"/>
                    <a:pt x="105" y="60"/>
                    <a:pt x="122" y="60"/>
                  </a:cubicBezTo>
                  <a:cubicBezTo>
                    <a:pt x="139" y="60"/>
                    <a:pt x="152" y="47"/>
                    <a:pt x="152" y="30"/>
                  </a:cubicBezTo>
                  <a:cubicBezTo>
                    <a:pt x="152" y="13"/>
                    <a:pt x="139" y="0"/>
                    <a:pt x="122" y="0"/>
                  </a:cubicBezTo>
                  <a:close/>
                  <a:moveTo>
                    <a:pt x="213" y="182"/>
                  </a:moveTo>
                  <a:cubicBezTo>
                    <a:pt x="177" y="182"/>
                    <a:pt x="177" y="182"/>
                    <a:pt x="177" y="182"/>
                  </a:cubicBezTo>
                  <a:cubicBezTo>
                    <a:pt x="177" y="116"/>
                    <a:pt x="177" y="116"/>
                    <a:pt x="177" y="116"/>
                  </a:cubicBezTo>
                  <a:cubicBezTo>
                    <a:pt x="177" y="107"/>
                    <a:pt x="175" y="99"/>
                    <a:pt x="171" y="91"/>
                  </a:cubicBezTo>
                  <a:cubicBezTo>
                    <a:pt x="174" y="90"/>
                    <a:pt x="177" y="90"/>
                    <a:pt x="180" y="90"/>
                  </a:cubicBezTo>
                  <a:cubicBezTo>
                    <a:pt x="198" y="90"/>
                    <a:pt x="213" y="104"/>
                    <a:pt x="213" y="123"/>
                  </a:cubicBezTo>
                  <a:lnTo>
                    <a:pt x="213" y="182"/>
                  </a:lnTo>
                  <a:close/>
                  <a:moveTo>
                    <a:pt x="67" y="116"/>
                  </a:moveTo>
                  <a:cubicBezTo>
                    <a:pt x="67" y="182"/>
                    <a:pt x="67" y="182"/>
                    <a:pt x="67" y="182"/>
                  </a:cubicBezTo>
                  <a:cubicBezTo>
                    <a:pt x="31" y="182"/>
                    <a:pt x="31" y="182"/>
                    <a:pt x="31" y="182"/>
                  </a:cubicBezTo>
                  <a:cubicBezTo>
                    <a:pt x="31" y="123"/>
                    <a:pt x="31" y="123"/>
                    <a:pt x="31" y="123"/>
                  </a:cubicBezTo>
                  <a:cubicBezTo>
                    <a:pt x="31" y="104"/>
                    <a:pt x="46" y="90"/>
                    <a:pt x="64" y="90"/>
                  </a:cubicBezTo>
                  <a:cubicBezTo>
                    <a:pt x="67" y="90"/>
                    <a:pt x="70" y="90"/>
                    <a:pt x="73" y="91"/>
                  </a:cubicBezTo>
                  <a:cubicBezTo>
                    <a:pt x="69" y="99"/>
                    <a:pt x="67" y="107"/>
                    <a:pt x="67" y="116"/>
                  </a:cubicBezTo>
                  <a:close/>
                  <a:moveTo>
                    <a:pt x="74" y="200"/>
                  </a:moveTo>
                  <a:cubicBezTo>
                    <a:pt x="170" y="200"/>
                    <a:pt x="170" y="200"/>
                    <a:pt x="170" y="200"/>
                  </a:cubicBezTo>
                  <a:cubicBezTo>
                    <a:pt x="170" y="116"/>
                    <a:pt x="170" y="116"/>
                    <a:pt x="170" y="116"/>
                  </a:cubicBezTo>
                  <a:cubicBezTo>
                    <a:pt x="170" y="90"/>
                    <a:pt x="148" y="69"/>
                    <a:pt x="122" y="69"/>
                  </a:cubicBezTo>
                  <a:cubicBezTo>
                    <a:pt x="96" y="69"/>
                    <a:pt x="74" y="90"/>
                    <a:pt x="74" y="116"/>
                  </a:cubicBezTo>
                  <a:lnTo>
                    <a:pt x="74" y="200"/>
                  </a:lnTo>
                  <a:close/>
                </a:path>
              </a:pathLst>
            </a:custGeom>
            <a:solidFill>
              <a:schemeClr val="bg1"/>
            </a:solidFill>
            <a:ln>
              <a:solidFill>
                <a:schemeClr val="tx1"/>
              </a:solid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solidFill>
                  <a:schemeClr val="tx1">
                    <a:lumMod val="75000"/>
                    <a:lumOff val="25000"/>
                  </a:schemeClr>
                </a:solidFill>
                <a:cs typeface="+mn-ea"/>
                <a:sym typeface="+mn-lt"/>
              </a:endParaRPr>
            </a:p>
          </p:txBody>
        </p:sp>
        <p:sp>
          <p:nvSpPr>
            <p:cNvPr id="61" name="TextBox 1210"/>
            <p:cNvSpPr/>
            <p:nvPr/>
          </p:nvSpPr>
          <p:spPr>
            <a:xfrm>
              <a:off x="7335882" y="3169435"/>
              <a:ext cx="1866217" cy="400110"/>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91440" tIns="45720" rIns="91440" bIns="45720">
              <a:spAutoFit/>
            </a:bodyPr>
            <a:lstStyle/>
            <a:p>
              <a:pPr lvl="0"/>
              <a:r>
                <a:rPr lang="en-US" altLang="zh-CN" sz="2000" b="1" dirty="0">
                  <a:solidFill>
                    <a:srgbClr val="004582"/>
                  </a:solidFill>
                  <a:cs typeface="+mn-ea"/>
                  <a:sym typeface="+mn-lt"/>
                </a:rPr>
                <a:t>4</a:t>
              </a:r>
              <a:r>
                <a:rPr lang="zh-CN" altLang="en-US" sz="2000" b="1" dirty="0">
                  <a:solidFill>
                    <a:srgbClr val="004582"/>
                  </a:solidFill>
                  <a:cs typeface="+mn-ea"/>
                  <a:sym typeface="+mn-lt"/>
                </a:rPr>
                <a:t>、</a:t>
              </a:r>
              <a:r>
                <a:rPr lang="zh-CN" altLang="en-US" sz="2000" b="1" kern="100" dirty="0">
                  <a:solidFill>
                    <a:srgbClr val="004582"/>
                  </a:solidFill>
                  <a:latin typeface="Microsoft YaHei" panose="020B0503020204020204" pitchFamily="34" charset="-122"/>
                  <a:ea typeface="Microsoft YaHei" panose="020B0503020204020204" pitchFamily="34" charset="-122"/>
                  <a:cs typeface="Times New Roman (正文 CS 字体)"/>
                </a:rPr>
                <a:t>甲状腺疾病</a:t>
              </a:r>
              <a:endParaRPr lang="zh-CN" altLang="en-US" sz="2000" b="1" dirty="0">
                <a:solidFill>
                  <a:srgbClr val="004582"/>
                </a:solidFill>
                <a:cs typeface="+mn-ea"/>
                <a:sym typeface="+mn-lt"/>
              </a:endParaRPr>
            </a:p>
          </p:txBody>
        </p:sp>
      </p:grpSp>
      <p:grpSp>
        <p:nvGrpSpPr>
          <p:cNvPr id="16" name="组合 15">
            <a:extLst>
              <a:ext uri="{FF2B5EF4-FFF2-40B4-BE49-F238E27FC236}">
                <a16:creationId xmlns:a16="http://schemas.microsoft.com/office/drawing/2014/main" id="{7B601F81-411D-D507-E84A-52230D7D03CA}"/>
              </a:ext>
            </a:extLst>
          </p:cNvPr>
          <p:cNvGrpSpPr/>
          <p:nvPr/>
        </p:nvGrpSpPr>
        <p:grpSpPr>
          <a:xfrm>
            <a:off x="855817" y="3074741"/>
            <a:ext cx="2655749" cy="676911"/>
            <a:chOff x="1340085" y="3107601"/>
            <a:chExt cx="2655749" cy="676911"/>
          </a:xfrm>
        </p:grpSpPr>
        <p:sp>
          <p:nvSpPr>
            <p:cNvPr id="21" name="椭圆 20"/>
            <p:cNvSpPr/>
            <p:nvPr/>
          </p:nvSpPr>
          <p:spPr>
            <a:xfrm>
              <a:off x="1340085" y="3107601"/>
              <a:ext cx="676911" cy="676911"/>
            </a:xfrm>
            <a:prstGeom prst="ellipse">
              <a:avLst/>
            </a:prstGeom>
            <a:solidFill>
              <a:srgbClr val="00458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dirty="0">
                <a:solidFill>
                  <a:schemeClr val="tx1">
                    <a:lumMod val="75000"/>
                    <a:lumOff val="25000"/>
                  </a:schemeClr>
                </a:solidFill>
                <a:cs typeface="+mn-ea"/>
                <a:sym typeface="+mn-lt"/>
              </a:endParaRPr>
            </a:p>
          </p:txBody>
        </p:sp>
        <p:sp>
          <p:nvSpPr>
            <p:cNvPr id="42" name="TextBox 1210"/>
            <p:cNvSpPr/>
            <p:nvPr/>
          </p:nvSpPr>
          <p:spPr>
            <a:xfrm>
              <a:off x="2129617" y="3186932"/>
              <a:ext cx="1866217" cy="400110"/>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91440" tIns="45720" rIns="91440" bIns="45720">
              <a:spAutoFit/>
            </a:bodyPr>
            <a:lstStyle/>
            <a:p>
              <a:pPr lvl="0"/>
              <a:r>
                <a:rPr lang="en-US" altLang="zh-CN" sz="2000" b="1" dirty="0">
                  <a:solidFill>
                    <a:srgbClr val="004582"/>
                  </a:solidFill>
                  <a:cs typeface="+mn-ea"/>
                  <a:sym typeface="+mn-lt"/>
                </a:rPr>
                <a:t>3</a:t>
              </a:r>
              <a:r>
                <a:rPr lang="zh-CN" altLang="en-US" sz="2000" b="1" dirty="0">
                  <a:solidFill>
                    <a:srgbClr val="004582"/>
                  </a:solidFill>
                  <a:cs typeface="+mn-ea"/>
                  <a:sym typeface="+mn-lt"/>
                </a:rPr>
                <a:t>、</a:t>
              </a:r>
              <a:r>
                <a:rPr lang="zh-CN" altLang="en-US" sz="2000" b="1" kern="100" dirty="0">
                  <a:solidFill>
                    <a:srgbClr val="004582"/>
                  </a:solidFill>
                  <a:latin typeface="Microsoft YaHei" panose="020B0503020204020204" pitchFamily="34" charset="-122"/>
                  <a:ea typeface="Microsoft YaHei" panose="020B0503020204020204" pitchFamily="34" charset="-122"/>
                  <a:cs typeface="Times New Roman (正文 CS 字体)"/>
                </a:rPr>
                <a:t>肾动脉狭窄</a:t>
              </a:r>
              <a:endParaRPr lang="zh-CN" altLang="en-US" sz="2000" b="1" dirty="0">
                <a:solidFill>
                  <a:srgbClr val="004582"/>
                </a:solidFill>
                <a:cs typeface="+mn-ea"/>
                <a:sym typeface="+mn-lt"/>
              </a:endParaRPr>
            </a:p>
          </p:txBody>
        </p:sp>
        <p:pic>
          <p:nvPicPr>
            <p:cNvPr id="12" name="图形 11" descr="细菌 纯色填充">
              <a:extLst>
                <a:ext uri="{FF2B5EF4-FFF2-40B4-BE49-F238E27FC236}">
                  <a16:creationId xmlns:a16="http://schemas.microsoft.com/office/drawing/2014/main" id="{0B0DC474-EB55-DF07-3785-612712F927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385180" y="3131091"/>
              <a:ext cx="643326" cy="595818"/>
            </a:xfrm>
            <a:prstGeom prst="rect">
              <a:avLst/>
            </a:prstGeom>
          </p:spPr>
        </p:pic>
      </p:grpSp>
      <p:grpSp>
        <p:nvGrpSpPr>
          <p:cNvPr id="11" name="组合 10">
            <a:extLst>
              <a:ext uri="{FF2B5EF4-FFF2-40B4-BE49-F238E27FC236}">
                <a16:creationId xmlns:a16="http://schemas.microsoft.com/office/drawing/2014/main" id="{09663D18-2DE2-EA0C-B81D-42F1EE37F0C3}"/>
              </a:ext>
            </a:extLst>
          </p:cNvPr>
          <p:cNvGrpSpPr/>
          <p:nvPr/>
        </p:nvGrpSpPr>
        <p:grpSpPr>
          <a:xfrm>
            <a:off x="6027481" y="1611004"/>
            <a:ext cx="5177855" cy="985984"/>
            <a:chOff x="6537391" y="1663038"/>
            <a:chExt cx="5177855" cy="985984"/>
          </a:xfrm>
        </p:grpSpPr>
        <p:sp>
          <p:nvSpPr>
            <p:cNvPr id="45" name="椭圆 44"/>
            <p:cNvSpPr/>
            <p:nvPr/>
          </p:nvSpPr>
          <p:spPr>
            <a:xfrm>
              <a:off x="6537391" y="1683312"/>
              <a:ext cx="721211" cy="663305"/>
            </a:xfrm>
            <a:prstGeom prst="ellipse">
              <a:avLst/>
            </a:prstGeom>
            <a:solidFill>
              <a:srgbClr val="00458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dirty="0">
                <a:solidFill>
                  <a:schemeClr val="tx1">
                    <a:lumMod val="75000"/>
                    <a:lumOff val="25000"/>
                  </a:schemeClr>
                </a:solidFill>
                <a:cs typeface="+mn-ea"/>
                <a:sym typeface="+mn-lt"/>
              </a:endParaRPr>
            </a:p>
          </p:txBody>
        </p:sp>
        <p:sp>
          <p:nvSpPr>
            <p:cNvPr id="59" name="TextBox 1210"/>
            <p:cNvSpPr/>
            <p:nvPr/>
          </p:nvSpPr>
          <p:spPr>
            <a:xfrm>
              <a:off x="7368859" y="1663038"/>
              <a:ext cx="1866217" cy="400110"/>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91440" tIns="45720" rIns="91440" bIns="45720">
              <a:spAutoFit/>
            </a:bodyPr>
            <a:lstStyle/>
            <a:p>
              <a:pPr lvl="0"/>
              <a:r>
                <a:rPr lang="en-US" altLang="zh-CN" sz="2000" b="1" dirty="0">
                  <a:solidFill>
                    <a:srgbClr val="004582"/>
                  </a:solidFill>
                  <a:cs typeface="+mn-ea"/>
                  <a:sym typeface="+mn-lt"/>
                </a:rPr>
                <a:t>2</a:t>
              </a:r>
              <a:r>
                <a:rPr lang="zh-CN" altLang="en-US" sz="2000" b="1" dirty="0">
                  <a:solidFill>
                    <a:srgbClr val="004582"/>
                  </a:solidFill>
                  <a:cs typeface="+mn-ea"/>
                  <a:sym typeface="+mn-lt"/>
                </a:rPr>
                <a:t>、</a:t>
              </a:r>
              <a:r>
                <a:rPr lang="zh-CN" altLang="en-US" sz="2000" b="1" kern="100" dirty="0">
                  <a:solidFill>
                    <a:srgbClr val="004582"/>
                  </a:solidFill>
                  <a:latin typeface="Microsoft YaHei" panose="020B0503020204020204" pitchFamily="34" charset="-122"/>
                  <a:ea typeface="Microsoft YaHei" panose="020B0503020204020204" pitchFamily="34" charset="-122"/>
                  <a:cs typeface="Times New Roman (正文 CS 字体)"/>
                </a:rPr>
                <a:t>慢性肾脏病</a:t>
              </a:r>
              <a:endParaRPr lang="zh-CN" altLang="en-US" sz="2000" b="1" dirty="0">
                <a:solidFill>
                  <a:srgbClr val="004582"/>
                </a:solidFill>
                <a:cs typeface="+mn-ea"/>
                <a:sym typeface="+mn-lt"/>
              </a:endParaRPr>
            </a:p>
          </p:txBody>
        </p:sp>
        <p:sp>
          <p:nvSpPr>
            <p:cNvPr id="60" name="文本框 11"/>
            <p:cNvSpPr txBox="1"/>
            <p:nvPr/>
          </p:nvSpPr>
          <p:spPr>
            <a:xfrm>
              <a:off x="7896633" y="2054307"/>
              <a:ext cx="3818613" cy="594715"/>
            </a:xfrm>
            <a:prstGeom prst="rect">
              <a:avLst/>
            </a:prstGeom>
            <a:solidFill>
              <a:srgbClr val="004582">
                <a:alpha val="70000"/>
              </a:srgbClr>
            </a:solidFill>
            <a:ln>
              <a:noFill/>
            </a:ln>
          </p:spPr>
          <p:txBody>
            <a:bodyPr wrap="square" lIns="91440" tIns="45720" rIns="91440" bIns="45720" rtlCol="0">
              <a:spAutoFit/>
            </a:bodyPr>
            <a:lstStyle/>
            <a:p>
              <a:pPr>
                <a:lnSpc>
                  <a:spcPts val="2000"/>
                </a:lnSpc>
              </a:pPr>
              <a:r>
                <a:rPr lang="zh-CN" altLang="en-US" sz="1400" b="1" kern="100" dirty="0">
                  <a:solidFill>
                    <a:schemeClr val="bg1"/>
                  </a:solidFill>
                  <a:latin typeface="Microsoft YaHei" panose="020B0503020204020204" pitchFamily="34" charset="-122"/>
                  <a:ea typeface="Microsoft YaHei" panose="020B0503020204020204" pitchFamily="34" charset="-122"/>
                  <a:cs typeface="Times New Roman (正文 CS 字体)"/>
                </a:rPr>
                <a:t>既是难治性高血压病因</a:t>
              </a:r>
              <a:endParaRPr lang="en-US" altLang="zh-CN" sz="1400" b="1" kern="100" dirty="0">
                <a:solidFill>
                  <a:schemeClr val="bg1"/>
                </a:solidFill>
                <a:latin typeface="Microsoft YaHei" panose="020B0503020204020204" pitchFamily="34" charset="-122"/>
                <a:ea typeface="Microsoft YaHei" panose="020B0503020204020204" pitchFamily="34" charset="-122"/>
                <a:cs typeface="Times New Roman (正文 CS 字体)"/>
              </a:endParaRPr>
            </a:p>
            <a:p>
              <a:pPr>
                <a:lnSpc>
                  <a:spcPts val="2000"/>
                </a:lnSpc>
              </a:pPr>
              <a:r>
                <a:rPr lang="zh-CN" altLang="en-US" sz="1400" b="1" kern="100" dirty="0">
                  <a:solidFill>
                    <a:schemeClr val="bg1"/>
                  </a:solidFill>
                  <a:latin typeface="Microsoft YaHei" panose="020B0503020204020204" pitchFamily="34" charset="-122"/>
                  <a:ea typeface="Microsoft YaHei" panose="020B0503020204020204" pitchFamily="34" charset="-122"/>
                  <a:cs typeface="Times New Roman (正文 CS 字体)"/>
                </a:rPr>
                <a:t>又是难治性高血压常见并发症</a:t>
              </a:r>
              <a:endParaRPr lang="en-US" altLang="zh-CN" sz="1333" b="1" dirty="0">
                <a:solidFill>
                  <a:schemeClr val="bg1"/>
                </a:solidFill>
                <a:cs typeface="+mn-ea"/>
                <a:sym typeface="+mn-lt"/>
              </a:endParaRPr>
            </a:p>
          </p:txBody>
        </p:sp>
        <p:pic>
          <p:nvPicPr>
            <p:cNvPr id="18" name="图形 17" descr="细菌 轮廓">
              <a:extLst>
                <a:ext uri="{FF2B5EF4-FFF2-40B4-BE49-F238E27FC236}">
                  <a16:creationId xmlns:a16="http://schemas.microsoft.com/office/drawing/2014/main" id="{E721A53B-5699-157A-C2C3-648BEBAA5C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05910" y="1683312"/>
              <a:ext cx="676911" cy="676911"/>
            </a:xfrm>
            <a:prstGeom prst="rect">
              <a:avLst/>
            </a:prstGeom>
          </p:spPr>
        </p:pic>
      </p:grpSp>
      <p:grpSp>
        <p:nvGrpSpPr>
          <p:cNvPr id="19" name="组合 18">
            <a:extLst>
              <a:ext uri="{FF2B5EF4-FFF2-40B4-BE49-F238E27FC236}">
                <a16:creationId xmlns:a16="http://schemas.microsoft.com/office/drawing/2014/main" id="{201D0224-2246-1586-58D3-E20B5F50A872}"/>
              </a:ext>
            </a:extLst>
          </p:cNvPr>
          <p:cNvGrpSpPr/>
          <p:nvPr/>
        </p:nvGrpSpPr>
        <p:grpSpPr>
          <a:xfrm>
            <a:off x="900912" y="1592674"/>
            <a:ext cx="4461655" cy="792393"/>
            <a:chOff x="1367646" y="1625781"/>
            <a:chExt cx="4461655" cy="792393"/>
          </a:xfrm>
        </p:grpSpPr>
        <p:sp>
          <p:nvSpPr>
            <p:cNvPr id="40" name="TextBox 1210"/>
            <p:cNvSpPr/>
            <p:nvPr/>
          </p:nvSpPr>
          <p:spPr>
            <a:xfrm>
              <a:off x="2095357" y="1679755"/>
              <a:ext cx="2900153" cy="400110"/>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91440" tIns="45720" rIns="91440" bIns="45720">
              <a:spAutoFit/>
            </a:bodyPr>
            <a:lstStyle/>
            <a:p>
              <a:pPr lvl="0"/>
              <a:r>
                <a:rPr lang="en-US" altLang="zh-CN" sz="2000" kern="100" dirty="0">
                  <a:solidFill>
                    <a:srgbClr val="004582"/>
                  </a:solidFill>
                  <a:latin typeface="Microsoft YaHei" panose="020B0503020204020204" pitchFamily="34" charset="-122"/>
                  <a:ea typeface="Microsoft YaHei" panose="020B0503020204020204" pitchFamily="34" charset="-122"/>
                  <a:cs typeface="Times New Roman (正文 CS 字体)"/>
                </a:rPr>
                <a:t>1</a:t>
              </a:r>
              <a:r>
                <a:rPr lang="zh-CN" altLang="en-US" sz="2000" kern="100" dirty="0">
                  <a:solidFill>
                    <a:srgbClr val="004582"/>
                  </a:solidFill>
                  <a:latin typeface="Microsoft YaHei" panose="020B0503020204020204" pitchFamily="34" charset="-122"/>
                  <a:ea typeface="Microsoft YaHei" panose="020B0503020204020204" pitchFamily="34" charset="-122"/>
                  <a:cs typeface="Times New Roman (正文 CS 字体)"/>
                </a:rPr>
                <a:t>、</a:t>
              </a:r>
              <a:r>
                <a:rPr lang="zh-CN" altLang="en-US" sz="2000" b="1" kern="100" dirty="0">
                  <a:solidFill>
                    <a:srgbClr val="004582"/>
                  </a:solidFill>
                  <a:latin typeface="Microsoft YaHei" panose="020B0503020204020204" pitchFamily="34" charset="-122"/>
                  <a:ea typeface="Microsoft YaHei" panose="020B0503020204020204" pitchFamily="34" charset="-122"/>
                  <a:cs typeface="Times New Roman (正文 CS 字体)"/>
                </a:rPr>
                <a:t>原发性醛固酮增多症</a:t>
              </a:r>
              <a:endParaRPr lang="zh-CN" altLang="en-US" sz="2000" b="1" dirty="0">
                <a:solidFill>
                  <a:srgbClr val="004582"/>
                </a:solidFill>
                <a:cs typeface="+mn-ea"/>
                <a:sym typeface="+mn-lt"/>
              </a:endParaRPr>
            </a:p>
          </p:txBody>
        </p:sp>
        <p:sp>
          <p:nvSpPr>
            <p:cNvPr id="41" name="文本框 11"/>
            <p:cNvSpPr txBox="1"/>
            <p:nvPr/>
          </p:nvSpPr>
          <p:spPr>
            <a:xfrm>
              <a:off x="2571781" y="2086673"/>
              <a:ext cx="3257520" cy="331501"/>
            </a:xfrm>
            <a:prstGeom prst="rect">
              <a:avLst/>
            </a:prstGeom>
            <a:solidFill>
              <a:srgbClr val="004582">
                <a:alpha val="70000"/>
              </a:srgbClr>
            </a:solidFill>
            <a:ln>
              <a:noFill/>
            </a:ln>
          </p:spPr>
          <p:txBody>
            <a:bodyPr wrap="square" lIns="91440" tIns="45720" rIns="91440" bIns="45720" rtlCol="0">
              <a:spAutoFit/>
            </a:bodyPr>
            <a:lstStyle/>
            <a:p>
              <a:pPr>
                <a:lnSpc>
                  <a:spcPts val="2000"/>
                </a:lnSpc>
              </a:pPr>
              <a:r>
                <a:rPr lang="zh-CN" altLang="en-US" sz="1400" b="1" kern="100" dirty="0">
                  <a:solidFill>
                    <a:schemeClr val="bg1"/>
                  </a:solidFill>
                  <a:latin typeface="Microsoft YaHei" panose="020B0503020204020204" pitchFamily="34" charset="-122"/>
                  <a:ea typeface="Microsoft YaHei" panose="020B0503020204020204" pitchFamily="34" charset="-122"/>
                  <a:cs typeface="Times New Roman (正文 CS 字体)"/>
                </a:rPr>
                <a:t>在难治性高血压患者中患病率高达</a:t>
              </a:r>
              <a:r>
                <a:rPr lang="en-US" altLang="zh-CN" sz="1400" b="1" kern="100" dirty="0">
                  <a:solidFill>
                    <a:schemeClr val="bg1"/>
                  </a:solidFill>
                  <a:latin typeface="Microsoft YaHei" panose="020B0503020204020204" pitchFamily="34" charset="-122"/>
                  <a:ea typeface="Microsoft YaHei" panose="020B0503020204020204" pitchFamily="34" charset="-122"/>
                  <a:cs typeface="Times New Roman (正文 CS 字体)"/>
                </a:rPr>
                <a:t>20%</a:t>
              </a:r>
              <a:endParaRPr lang="en-US" altLang="zh-CN" sz="1333" b="1" dirty="0">
                <a:solidFill>
                  <a:schemeClr val="bg1"/>
                </a:solidFill>
                <a:cs typeface="+mn-ea"/>
                <a:sym typeface="+mn-lt"/>
              </a:endParaRPr>
            </a:p>
          </p:txBody>
        </p:sp>
        <p:sp>
          <p:nvSpPr>
            <p:cNvPr id="34" name="Freeform 5"/>
            <p:cNvSpPr>
              <a:spLocks noEditPoints="1"/>
            </p:cNvSpPr>
            <p:nvPr/>
          </p:nvSpPr>
          <p:spPr bwMode="auto">
            <a:xfrm>
              <a:off x="1371678" y="1840872"/>
              <a:ext cx="495195" cy="310195"/>
            </a:xfrm>
            <a:custGeom>
              <a:avLst/>
              <a:gdLst>
                <a:gd name="T0" fmla="*/ 211 w 260"/>
                <a:gd name="T1" fmla="*/ 65 h 162"/>
                <a:gd name="T2" fmla="*/ 146 w 260"/>
                <a:gd name="T3" fmla="*/ 0 h 162"/>
                <a:gd name="T4" fmla="*/ 90 w 260"/>
                <a:gd name="T5" fmla="*/ 33 h 162"/>
                <a:gd name="T6" fmla="*/ 81 w 260"/>
                <a:gd name="T7" fmla="*/ 32 h 162"/>
                <a:gd name="T8" fmla="*/ 35 w 260"/>
                <a:gd name="T9" fmla="*/ 67 h 162"/>
                <a:gd name="T10" fmla="*/ 0 w 260"/>
                <a:gd name="T11" fmla="*/ 114 h 162"/>
                <a:gd name="T12" fmla="*/ 49 w 260"/>
                <a:gd name="T13" fmla="*/ 162 h 162"/>
                <a:gd name="T14" fmla="*/ 211 w 260"/>
                <a:gd name="T15" fmla="*/ 162 h 162"/>
                <a:gd name="T16" fmla="*/ 260 w 260"/>
                <a:gd name="T17" fmla="*/ 114 h 162"/>
                <a:gd name="T18" fmla="*/ 211 w 260"/>
                <a:gd name="T19" fmla="*/ 65 h 162"/>
                <a:gd name="T20" fmla="*/ 130 w 260"/>
                <a:gd name="T21" fmla="*/ 146 h 162"/>
                <a:gd name="T22" fmla="*/ 81 w 260"/>
                <a:gd name="T23" fmla="*/ 81 h 162"/>
                <a:gd name="T24" fmla="*/ 114 w 260"/>
                <a:gd name="T25" fmla="*/ 81 h 162"/>
                <a:gd name="T26" fmla="*/ 114 w 260"/>
                <a:gd name="T27" fmla="*/ 32 h 162"/>
                <a:gd name="T28" fmla="*/ 146 w 260"/>
                <a:gd name="T29" fmla="*/ 32 h 162"/>
                <a:gd name="T30" fmla="*/ 146 w 260"/>
                <a:gd name="T31" fmla="*/ 81 h 162"/>
                <a:gd name="T32" fmla="*/ 179 w 260"/>
                <a:gd name="T33" fmla="*/ 81 h 162"/>
                <a:gd name="T34" fmla="*/ 130 w 260"/>
                <a:gd name="T35"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162">
                  <a:moveTo>
                    <a:pt x="211" y="65"/>
                  </a:moveTo>
                  <a:cubicBezTo>
                    <a:pt x="211" y="29"/>
                    <a:pt x="182" y="0"/>
                    <a:pt x="146" y="0"/>
                  </a:cubicBezTo>
                  <a:cubicBezTo>
                    <a:pt x="122" y="0"/>
                    <a:pt x="101" y="13"/>
                    <a:pt x="90" y="33"/>
                  </a:cubicBezTo>
                  <a:cubicBezTo>
                    <a:pt x="87" y="33"/>
                    <a:pt x="84" y="32"/>
                    <a:pt x="81" y="32"/>
                  </a:cubicBezTo>
                  <a:cubicBezTo>
                    <a:pt x="59" y="32"/>
                    <a:pt x="41" y="47"/>
                    <a:pt x="35" y="67"/>
                  </a:cubicBezTo>
                  <a:cubicBezTo>
                    <a:pt x="15" y="73"/>
                    <a:pt x="0" y="92"/>
                    <a:pt x="0" y="114"/>
                  </a:cubicBezTo>
                  <a:cubicBezTo>
                    <a:pt x="0" y="140"/>
                    <a:pt x="22" y="162"/>
                    <a:pt x="49" y="162"/>
                  </a:cubicBezTo>
                  <a:cubicBezTo>
                    <a:pt x="211" y="162"/>
                    <a:pt x="211" y="162"/>
                    <a:pt x="211" y="162"/>
                  </a:cubicBezTo>
                  <a:cubicBezTo>
                    <a:pt x="238" y="162"/>
                    <a:pt x="260" y="140"/>
                    <a:pt x="260" y="114"/>
                  </a:cubicBezTo>
                  <a:cubicBezTo>
                    <a:pt x="260" y="87"/>
                    <a:pt x="238" y="65"/>
                    <a:pt x="211" y="65"/>
                  </a:cubicBezTo>
                  <a:close/>
                  <a:moveTo>
                    <a:pt x="130" y="146"/>
                  </a:moveTo>
                  <a:cubicBezTo>
                    <a:pt x="81" y="81"/>
                    <a:pt x="81" y="81"/>
                    <a:pt x="81" y="81"/>
                  </a:cubicBezTo>
                  <a:cubicBezTo>
                    <a:pt x="114" y="81"/>
                    <a:pt x="114" y="81"/>
                    <a:pt x="114" y="81"/>
                  </a:cubicBezTo>
                  <a:cubicBezTo>
                    <a:pt x="114" y="32"/>
                    <a:pt x="114" y="32"/>
                    <a:pt x="114" y="32"/>
                  </a:cubicBezTo>
                  <a:cubicBezTo>
                    <a:pt x="146" y="32"/>
                    <a:pt x="146" y="32"/>
                    <a:pt x="146" y="32"/>
                  </a:cubicBezTo>
                  <a:cubicBezTo>
                    <a:pt x="146" y="81"/>
                    <a:pt x="146" y="81"/>
                    <a:pt x="146" y="81"/>
                  </a:cubicBezTo>
                  <a:cubicBezTo>
                    <a:pt x="179" y="81"/>
                    <a:pt x="179" y="81"/>
                    <a:pt x="179" y="81"/>
                  </a:cubicBezTo>
                  <a:lnTo>
                    <a:pt x="130" y="146"/>
                  </a:lnTo>
                  <a:close/>
                </a:path>
              </a:pathLst>
            </a:custGeom>
            <a:solidFill>
              <a:schemeClr val="bg1"/>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solidFill>
                  <a:schemeClr val="tx1">
                    <a:lumMod val="75000"/>
                    <a:lumOff val="25000"/>
                  </a:schemeClr>
                </a:solidFill>
                <a:cs typeface="+mn-ea"/>
                <a:sym typeface="+mn-lt"/>
              </a:endParaRPr>
            </a:p>
          </p:txBody>
        </p:sp>
        <p:sp>
          <p:nvSpPr>
            <p:cNvPr id="65" name="椭圆 64">
              <a:extLst>
                <a:ext uri="{FF2B5EF4-FFF2-40B4-BE49-F238E27FC236}">
                  <a16:creationId xmlns:a16="http://schemas.microsoft.com/office/drawing/2014/main" id="{6F190C02-A99F-43E2-0D9C-FCD265F96DD9}"/>
                </a:ext>
              </a:extLst>
            </p:cNvPr>
            <p:cNvSpPr/>
            <p:nvPr/>
          </p:nvSpPr>
          <p:spPr>
            <a:xfrm>
              <a:off x="1367646" y="1640832"/>
              <a:ext cx="669925" cy="669925"/>
            </a:xfrm>
            <a:prstGeom prst="ellipse">
              <a:avLst/>
            </a:prstGeom>
            <a:solidFill>
              <a:srgbClr val="00458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dirty="0">
                <a:solidFill>
                  <a:schemeClr val="tx1">
                    <a:lumMod val="75000"/>
                    <a:lumOff val="25000"/>
                  </a:schemeClr>
                </a:solidFill>
                <a:cs typeface="+mn-ea"/>
                <a:sym typeface="+mn-lt"/>
              </a:endParaRPr>
            </a:p>
          </p:txBody>
        </p:sp>
        <p:pic>
          <p:nvPicPr>
            <p:cNvPr id="69" name="图形 68" descr="医院 纯色填充">
              <a:extLst>
                <a:ext uri="{FF2B5EF4-FFF2-40B4-BE49-F238E27FC236}">
                  <a16:creationId xmlns:a16="http://schemas.microsoft.com/office/drawing/2014/main" id="{5CBB200A-B5FD-F964-E037-546636B6EF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98793" y="1625781"/>
              <a:ext cx="607629" cy="607629"/>
            </a:xfrm>
            <a:prstGeom prst="rect">
              <a:avLst/>
            </a:prstGeom>
          </p:spPr>
        </p:pic>
      </p:grpSp>
      <p:sp>
        <p:nvSpPr>
          <p:cNvPr id="4" name="标题 1">
            <a:extLst>
              <a:ext uri="{FF2B5EF4-FFF2-40B4-BE49-F238E27FC236}">
                <a16:creationId xmlns:a16="http://schemas.microsoft.com/office/drawing/2014/main" id="{968D2628-4C53-7D60-48F2-D7AF2E0BB1C8}"/>
              </a:ext>
            </a:extLst>
          </p:cNvPr>
          <p:cNvSpPr txBox="1">
            <a:spLocks/>
          </p:cNvSpPr>
          <p:nvPr/>
        </p:nvSpPr>
        <p:spPr>
          <a:xfrm>
            <a:off x="0" y="39995"/>
            <a:ext cx="10515600" cy="66330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3200" b="1" dirty="0">
              <a:solidFill>
                <a:srgbClr val="004582"/>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CC89E820-5984-70D0-7838-90123EB5988B}"/>
              </a:ext>
            </a:extLst>
          </p:cNvPr>
          <p:cNvSpPr txBox="1"/>
          <p:nvPr/>
        </p:nvSpPr>
        <p:spPr>
          <a:xfrm>
            <a:off x="1866873" y="5886536"/>
            <a:ext cx="8572500" cy="369332"/>
          </a:xfrm>
          <a:prstGeom prst="rect">
            <a:avLst/>
          </a:prstGeom>
          <a:noFill/>
        </p:spPr>
        <p:txBody>
          <a:bodyPr wrap="square" rtlCol="0">
            <a:spAutoFit/>
          </a:bodyPr>
          <a:lstStyle/>
          <a:p>
            <a:pPr algn="ctr"/>
            <a:r>
              <a:rPr kumimoji="1" lang="zh-CN" altLang="en-US" b="1" dirty="0">
                <a:solidFill>
                  <a:srgbClr val="C00000"/>
                </a:solidFill>
                <a:latin typeface="Microsoft YaHei" panose="020B0503020204020204" pitchFamily="34" charset="-122"/>
                <a:ea typeface="Microsoft YaHei" panose="020B0503020204020204" pitchFamily="34" charset="-122"/>
              </a:rPr>
              <a:t>对于可疑存在上述情况但又无条件的医院，可考虑转诊到上级医院进行筛查</a:t>
            </a:r>
          </a:p>
        </p:txBody>
      </p:sp>
      <p:sp>
        <p:nvSpPr>
          <p:cNvPr id="3" name="标题 1">
            <a:extLst>
              <a:ext uri="{FF2B5EF4-FFF2-40B4-BE49-F238E27FC236}">
                <a16:creationId xmlns:a16="http://schemas.microsoft.com/office/drawing/2014/main" id="{83F9E625-60CD-C764-BA61-6A99E0B0A2A4}"/>
              </a:ext>
            </a:extLst>
          </p:cNvPr>
          <p:cNvSpPr txBox="1">
            <a:spLocks/>
          </p:cNvSpPr>
          <p:nvPr/>
        </p:nvSpPr>
        <p:spPr>
          <a:xfrm>
            <a:off x="0" y="310486"/>
            <a:ext cx="12192000" cy="7740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筛查继发性因素</a:t>
            </a:r>
          </a:p>
        </p:txBody>
      </p:sp>
    </p:spTree>
    <p:extLst>
      <p:ext uri="{BB962C8B-B14F-4D97-AF65-F5344CB8AC3E}">
        <p14:creationId xmlns:p14="http://schemas.microsoft.com/office/powerpoint/2010/main" val="331019033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5191316" y="2346836"/>
            <a:ext cx="1870945" cy="707310"/>
          </a:xfrm>
          <a:prstGeom prst="rect">
            <a:avLst/>
          </a:prstGeom>
        </p:spPr>
        <p:txBody>
          <a:bodyPr vert="horz" lIns="0" tIns="0" rIns="0" bIns="0" rtlCol="0" anchor="ctr">
            <a:spAutoFit/>
          </a:bodyPr>
          <a:lstStyle/>
          <a:p>
            <a:pPr marL="0" indent="0" algn="ctr">
              <a:lnSpc>
                <a:spcPct val="120000"/>
              </a:lnSpc>
              <a:spcBef>
                <a:spcPts val="600"/>
              </a:spcBef>
              <a:buNone/>
            </a:pPr>
            <a:r>
              <a:rPr lang="zh-CN" altLang="en-US" sz="2000" dirty="0">
                <a:latin typeface="微软雅黑" panose="020B0503020204020204" pitchFamily="34" charset="-122"/>
                <a:ea typeface="微软雅黑" panose="020B0503020204020204" pitchFamily="34" charset="-122"/>
                <a:cs typeface="Open Sans Light" panose="020B0306030504020204" pitchFamily="34" charset="0"/>
                <a:sym typeface="Arial" panose="020B0604020202020204" pitchFamily="34" charset="0"/>
              </a:rPr>
              <a:t>假性难治性高压的排除</a:t>
            </a:r>
            <a:endParaRPr lang="id-ID" sz="2000" dirty="0">
              <a:latin typeface="微软雅黑" panose="020B0503020204020204" pitchFamily="34" charset="-122"/>
              <a:ea typeface="微软雅黑" panose="020B0503020204020204" pitchFamily="34" charset="-122"/>
              <a:cs typeface="Open Sans Light" panose="020B0306030504020204" pitchFamily="34" charset="0"/>
              <a:sym typeface="Arial" panose="020B0604020202020204" pitchFamily="34" charset="0"/>
            </a:endParaRPr>
          </a:p>
        </p:txBody>
      </p:sp>
      <p:graphicFrame>
        <p:nvGraphicFramePr>
          <p:cNvPr id="3" name="表格 4">
            <a:extLst>
              <a:ext uri="{FF2B5EF4-FFF2-40B4-BE49-F238E27FC236}">
                <a16:creationId xmlns:a16="http://schemas.microsoft.com/office/drawing/2014/main" id="{E7F4853E-B692-243B-4B5A-2353C677ED81}"/>
              </a:ext>
            </a:extLst>
          </p:cNvPr>
          <p:cNvGraphicFramePr>
            <a:graphicFrameLocks noGrp="1"/>
          </p:cNvGraphicFramePr>
          <p:nvPr>
            <p:extLst>
              <p:ext uri="{D42A27DB-BD31-4B8C-83A1-F6EECF244321}">
                <p14:modId xmlns:p14="http://schemas.microsoft.com/office/powerpoint/2010/main" val="2530533904"/>
              </p:ext>
            </p:extLst>
          </p:nvPr>
        </p:nvGraphicFramePr>
        <p:xfrm>
          <a:off x="1009403" y="1006312"/>
          <a:ext cx="10450285" cy="5272103"/>
        </p:xfrm>
        <a:graphic>
          <a:graphicData uri="http://schemas.openxmlformats.org/drawingml/2006/table">
            <a:tbl>
              <a:tblPr bandRow="1">
                <a:tableStyleId>{5C22544A-7EE6-4342-B048-85BDC9FD1C3A}</a:tableStyleId>
              </a:tblPr>
              <a:tblGrid>
                <a:gridCol w="10450285">
                  <a:extLst>
                    <a:ext uri="{9D8B030D-6E8A-4147-A177-3AD203B41FA5}">
                      <a16:colId xmlns:a16="http://schemas.microsoft.com/office/drawing/2014/main" val="2328121710"/>
                    </a:ext>
                  </a:extLst>
                </a:gridCol>
              </a:tblGrid>
              <a:tr h="507999">
                <a:tc>
                  <a:txBody>
                    <a:bodyPr/>
                    <a:lstStyle/>
                    <a:p>
                      <a:pPr marL="285750" indent="-285750">
                        <a:lnSpc>
                          <a:spcPts val="2000"/>
                        </a:lnSpc>
                        <a:buFont typeface="Arial" panose="020B0604020202020204" pitchFamily="34" charset="0"/>
                        <a:buChar char="•"/>
                      </a:pPr>
                      <a:r>
                        <a:rPr lang="zh-CN" altLang="en-US" sz="1400" b="1" kern="100" dirty="0">
                          <a:solidFill>
                            <a:schemeClr val="tx1"/>
                          </a:solidFill>
                          <a:latin typeface="Microsoft YaHei" panose="020B0503020204020204" pitchFamily="34" charset="-122"/>
                          <a:ea typeface="Microsoft YaHei" panose="020B0503020204020204" pitchFamily="34" charset="-122"/>
                        </a:rPr>
                        <a:t>可推荐患者</a:t>
                      </a:r>
                      <a:r>
                        <a:rPr lang="zh-CN" altLang="en-US" sz="1400" b="1" kern="100" dirty="0">
                          <a:solidFill>
                            <a:srgbClr val="C00000"/>
                          </a:solidFill>
                          <a:latin typeface="Microsoft YaHei" panose="020B0503020204020204" pitchFamily="34" charset="-122"/>
                          <a:ea typeface="Microsoft YaHei" panose="020B0503020204020204" pitchFamily="34" charset="-122"/>
                          <a:cs typeface="+mn-cs"/>
                        </a:rPr>
                        <a:t>转诊至有高血压专科医生且具备难治性高血压诊治经验的医院就诊</a:t>
                      </a:r>
                      <a:endParaRPr lang="zh-CN" altLang="en-US" sz="1400" b="1" kern="100" dirty="0">
                        <a:solidFill>
                          <a:srgbClr val="C00000"/>
                        </a:solidFill>
                        <a:latin typeface="Microsoft YaHei" panose="020B0503020204020204" pitchFamily="34" charset="-122"/>
                        <a:ea typeface="Microsoft YaHei" panose="020B0503020204020204" pitchFamily="34" charset="-122"/>
                        <a:cs typeface="+mn-cs"/>
                        <a:sym typeface="+mn-lt"/>
                      </a:endParaRPr>
                    </a:p>
                  </a:txBody>
                  <a:tcPr anchor="ctr"/>
                </a:tc>
                <a:extLst>
                  <a:ext uri="{0D108BD9-81ED-4DB2-BD59-A6C34878D82A}">
                    <a16:rowId xmlns:a16="http://schemas.microsoft.com/office/drawing/2014/main" val="3556956566"/>
                  </a:ext>
                </a:extLst>
              </a:tr>
              <a:tr h="497840">
                <a:tc>
                  <a:txBody>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400" b="1" kern="100" dirty="0">
                          <a:solidFill>
                            <a:srgbClr val="C00000"/>
                          </a:solidFill>
                          <a:latin typeface="Microsoft YaHei" panose="020B0503020204020204" pitchFamily="34" charset="-122"/>
                          <a:ea typeface="Microsoft YaHei" panose="020B0503020204020204" pitchFamily="34" charset="-122"/>
                          <a:cs typeface="+mn-cs"/>
                        </a:rPr>
                        <a:t>采用家庭血压或动态血压评估诊室外血压</a:t>
                      </a:r>
                      <a:endParaRPr lang="zh-CN" altLang="en-US" sz="1400" b="1" kern="100" dirty="0">
                        <a:solidFill>
                          <a:srgbClr val="C00000"/>
                        </a:solidFill>
                        <a:latin typeface="Microsoft YaHei" panose="020B0503020204020204" pitchFamily="34" charset="-122"/>
                        <a:ea typeface="Microsoft YaHei" panose="020B0503020204020204" pitchFamily="34" charset="-122"/>
                        <a:cs typeface="+mn-cs"/>
                        <a:sym typeface="+mn-lt"/>
                      </a:endParaRPr>
                    </a:p>
                  </a:txBody>
                  <a:tcPr anchor="ctr"/>
                </a:tc>
                <a:extLst>
                  <a:ext uri="{0D108BD9-81ED-4DB2-BD59-A6C34878D82A}">
                    <a16:rowId xmlns:a16="http://schemas.microsoft.com/office/drawing/2014/main" val="2178066574"/>
                  </a:ext>
                </a:extLst>
              </a:tr>
              <a:tr h="548640">
                <a:tc>
                  <a:txBody>
                    <a:bodyPr/>
                    <a:lstStyle/>
                    <a:p>
                      <a:pPr marL="285750" indent="-285750">
                        <a:lnSpc>
                          <a:spcPts val="2000"/>
                        </a:lnSpc>
                        <a:buFont typeface="Arial" panose="020B0604020202020204" pitchFamily="34" charset="0"/>
                        <a:buChar char="•"/>
                      </a:pPr>
                      <a:r>
                        <a:rPr lang="zh-CN" altLang="en-US" sz="1400" b="1" kern="100" dirty="0">
                          <a:solidFill>
                            <a:srgbClr val="C00000"/>
                          </a:solidFill>
                          <a:latin typeface="Microsoft YaHei" panose="020B0503020204020204" pitchFamily="34" charset="-122"/>
                          <a:ea typeface="Microsoft YaHei" panose="020B0503020204020204" pitchFamily="34" charset="-122"/>
                          <a:cs typeface="+mn-cs"/>
                        </a:rPr>
                        <a:t>评估服药依从性</a:t>
                      </a:r>
                      <a:r>
                        <a:rPr lang="zh-CN" altLang="en-US" sz="1400" b="1" kern="100" dirty="0">
                          <a:solidFill>
                            <a:schemeClr val="tx1"/>
                          </a:solidFill>
                          <a:latin typeface="Microsoft YaHei" panose="020B0503020204020204" pitchFamily="34" charset="-122"/>
                          <a:ea typeface="Microsoft YaHei" panose="020B0503020204020204" pitchFamily="34" charset="-122"/>
                        </a:rPr>
                        <a:t>，如存在漏服和停药等情况，需耐心询问原因并鼓励患者坚持服药</a:t>
                      </a:r>
                      <a:endParaRPr lang="zh-CN" altLang="en-US" sz="1400" b="1" kern="0" dirty="0">
                        <a:solidFill>
                          <a:schemeClr val="tx1"/>
                        </a:solidFill>
                        <a:latin typeface="Microsoft YaHei" panose="020B0503020204020204" pitchFamily="34" charset="-122"/>
                        <a:ea typeface="Microsoft YaHei" panose="020B0503020204020204" pitchFamily="34" charset="-122"/>
                        <a:cs typeface="+mn-ea"/>
                        <a:sym typeface="+mn-lt"/>
                      </a:endParaRPr>
                    </a:p>
                  </a:txBody>
                  <a:tcPr anchor="ctr"/>
                </a:tc>
                <a:extLst>
                  <a:ext uri="{0D108BD9-81ED-4DB2-BD59-A6C34878D82A}">
                    <a16:rowId xmlns:a16="http://schemas.microsoft.com/office/drawing/2014/main" val="1093980441"/>
                  </a:ext>
                </a:extLst>
              </a:tr>
              <a:tr h="447040">
                <a:tc>
                  <a:txBody>
                    <a:bodyPr/>
                    <a:lstStyle/>
                    <a:p>
                      <a:pPr marL="285750" indent="-285750">
                        <a:lnSpc>
                          <a:spcPts val="2000"/>
                        </a:lnSpc>
                        <a:buFont typeface="Arial" panose="020B0604020202020204" pitchFamily="34" charset="0"/>
                        <a:buChar char="•"/>
                      </a:pPr>
                      <a:r>
                        <a:rPr lang="zh-CN" altLang="en-US" sz="1400" b="1" kern="100" dirty="0">
                          <a:solidFill>
                            <a:schemeClr val="tx1"/>
                          </a:solidFill>
                          <a:latin typeface="Microsoft YaHei" panose="020B0503020204020204" pitchFamily="34" charset="-122"/>
                          <a:ea typeface="Microsoft YaHei" panose="020B0503020204020204" pitchFamily="34" charset="-122"/>
                        </a:rPr>
                        <a:t>评估服药过程中有无</a:t>
                      </a:r>
                      <a:r>
                        <a:rPr lang="zh-CN" altLang="en-US" sz="1400" b="1" kern="100" dirty="0">
                          <a:solidFill>
                            <a:srgbClr val="C00000"/>
                          </a:solidFill>
                          <a:latin typeface="Microsoft YaHei" panose="020B0503020204020204" pitchFamily="34" charset="-122"/>
                          <a:ea typeface="Microsoft YaHei" panose="020B0503020204020204" pitchFamily="34" charset="-122"/>
                          <a:cs typeface="+mn-cs"/>
                        </a:rPr>
                        <a:t>药物相关不良反应</a:t>
                      </a:r>
                      <a:r>
                        <a:rPr lang="zh-CN" altLang="en-US" sz="1400" b="1" kern="100" dirty="0">
                          <a:solidFill>
                            <a:schemeClr val="tx1"/>
                          </a:solidFill>
                          <a:latin typeface="Microsoft YaHei" panose="020B0503020204020204" pitchFamily="34" charset="-122"/>
                          <a:ea typeface="Microsoft YaHei" panose="020B0503020204020204" pitchFamily="34" charset="-122"/>
                        </a:rPr>
                        <a:t>并做出及时的调整</a:t>
                      </a:r>
                      <a:endParaRPr lang="en-US" altLang="zh-CN" sz="1400" b="1" kern="0" dirty="0">
                        <a:solidFill>
                          <a:schemeClr val="tx1"/>
                        </a:solidFill>
                        <a:latin typeface="Microsoft YaHei" panose="020B0503020204020204" pitchFamily="34" charset="-122"/>
                        <a:ea typeface="Microsoft YaHei" panose="020B0503020204020204" pitchFamily="34" charset="-122"/>
                        <a:cs typeface="+mn-ea"/>
                        <a:sym typeface="+mn-lt"/>
                      </a:endParaRPr>
                    </a:p>
                  </a:txBody>
                  <a:tcPr anchor="ctr"/>
                </a:tc>
                <a:extLst>
                  <a:ext uri="{0D108BD9-81ED-4DB2-BD59-A6C34878D82A}">
                    <a16:rowId xmlns:a16="http://schemas.microsoft.com/office/drawing/2014/main" val="3690352856"/>
                  </a:ext>
                </a:extLst>
              </a:tr>
              <a:tr h="483837">
                <a:tc>
                  <a:txBody>
                    <a:bodyPr/>
                    <a:lstStyle/>
                    <a:p>
                      <a:pPr marL="285750" indent="-285750">
                        <a:lnSpc>
                          <a:spcPts val="2000"/>
                        </a:lnSpc>
                        <a:buFont typeface="Arial" panose="020B0604020202020204" pitchFamily="34" charset="0"/>
                        <a:buChar char="•"/>
                      </a:pPr>
                      <a:r>
                        <a:rPr lang="zh-CN" altLang="en-US" sz="1400" b="1" kern="100" dirty="0">
                          <a:solidFill>
                            <a:srgbClr val="C00000"/>
                          </a:solidFill>
                          <a:latin typeface="Microsoft YaHei" panose="020B0503020204020204" pitchFamily="34" charset="-122"/>
                          <a:ea typeface="Microsoft YaHei" panose="020B0503020204020204" pitchFamily="34" charset="-122"/>
                          <a:cs typeface="+mn-cs"/>
                        </a:rPr>
                        <a:t>指导改善不良生活方式</a:t>
                      </a:r>
                      <a:r>
                        <a:rPr lang="zh-CN" altLang="en-US" sz="1400" b="1" kern="100" dirty="0">
                          <a:solidFill>
                            <a:schemeClr val="tx1"/>
                          </a:solidFill>
                          <a:latin typeface="Microsoft YaHei" panose="020B0503020204020204" pitchFamily="34" charset="-122"/>
                          <a:ea typeface="Microsoft YaHei" panose="020B0503020204020204" pitchFamily="34" charset="-122"/>
                        </a:rPr>
                        <a:t>，如少盐限酒，规律运动，减重，避免熬夜和改善睡眠质量等</a:t>
                      </a:r>
                      <a:endParaRPr lang="zh-CN" altLang="en-US" sz="1400" b="1" kern="0" dirty="0">
                        <a:solidFill>
                          <a:schemeClr val="tx1"/>
                        </a:solidFill>
                        <a:latin typeface="Microsoft YaHei" panose="020B0503020204020204" pitchFamily="34" charset="-122"/>
                        <a:ea typeface="Microsoft YaHei" panose="020B0503020204020204" pitchFamily="34" charset="-122"/>
                        <a:cs typeface="+mn-ea"/>
                        <a:sym typeface="+mn-lt"/>
                      </a:endParaRPr>
                    </a:p>
                  </a:txBody>
                  <a:tcPr anchor="ctr"/>
                </a:tc>
                <a:extLst>
                  <a:ext uri="{0D108BD9-81ED-4DB2-BD59-A6C34878D82A}">
                    <a16:rowId xmlns:a16="http://schemas.microsoft.com/office/drawing/2014/main" val="2606391253"/>
                  </a:ext>
                </a:extLst>
              </a:tr>
              <a:tr h="542323">
                <a:tc>
                  <a:txBody>
                    <a:bodyPr/>
                    <a:lstStyle/>
                    <a:p>
                      <a:pPr marL="285750" indent="-285750">
                        <a:lnSpc>
                          <a:spcPts val="2000"/>
                        </a:lnSpc>
                        <a:buFont typeface="Arial" panose="020B0604020202020204" pitchFamily="34" charset="0"/>
                        <a:buChar char="•"/>
                      </a:pPr>
                      <a:r>
                        <a:rPr lang="zh-CN" altLang="en-US" sz="1400" b="1" kern="100" dirty="0">
                          <a:solidFill>
                            <a:srgbClr val="C00000"/>
                          </a:solidFill>
                          <a:latin typeface="Microsoft YaHei" panose="020B0503020204020204" pitchFamily="34" charset="-122"/>
                          <a:ea typeface="Microsoft YaHei" panose="020B0503020204020204" pitchFamily="34" charset="-122"/>
                          <a:cs typeface="+mn-cs"/>
                        </a:rPr>
                        <a:t>评估和调整降压方案，</a:t>
                      </a:r>
                      <a:r>
                        <a:rPr lang="zh-CN" altLang="en-US" sz="1400" b="1" kern="100" dirty="0">
                          <a:solidFill>
                            <a:schemeClr val="tx1"/>
                          </a:solidFill>
                          <a:latin typeface="Microsoft YaHei" panose="020B0503020204020204" pitchFamily="34" charset="-122"/>
                          <a:ea typeface="Microsoft YaHei" panose="020B0503020204020204" pitchFamily="34" charset="-122"/>
                        </a:rPr>
                        <a:t>常用药物包括长效</a:t>
                      </a:r>
                      <a:r>
                        <a:rPr lang="en" altLang="zh-CN" sz="1400" b="1" kern="100" dirty="0">
                          <a:solidFill>
                            <a:schemeClr val="tx1"/>
                          </a:solidFill>
                          <a:latin typeface="Microsoft YaHei" panose="020B0503020204020204" pitchFamily="34" charset="-122"/>
                          <a:ea typeface="Microsoft YaHei" panose="020B0503020204020204" pitchFamily="34" charset="-122"/>
                        </a:rPr>
                        <a:t>CCB</a:t>
                      </a:r>
                      <a:r>
                        <a:rPr lang="zh-CN" altLang="en" sz="1400" b="1" kern="100" dirty="0">
                          <a:solidFill>
                            <a:schemeClr val="tx1"/>
                          </a:solidFill>
                          <a:latin typeface="Microsoft YaHei" panose="020B0503020204020204" pitchFamily="34" charset="-122"/>
                          <a:ea typeface="Microsoft YaHei" panose="020B0503020204020204" pitchFamily="34" charset="-122"/>
                        </a:rPr>
                        <a:t>、</a:t>
                      </a:r>
                      <a:r>
                        <a:rPr lang="en" altLang="zh-CN" sz="1400" b="1" kern="100" dirty="0">
                          <a:solidFill>
                            <a:schemeClr val="tx1"/>
                          </a:solidFill>
                          <a:latin typeface="Microsoft YaHei" panose="020B0503020204020204" pitchFamily="34" charset="-122"/>
                          <a:ea typeface="Microsoft YaHei" panose="020B0503020204020204" pitchFamily="34" charset="-122"/>
                        </a:rPr>
                        <a:t>ACEI</a:t>
                      </a:r>
                      <a:r>
                        <a:rPr lang="zh-CN" altLang="en" sz="1400" b="1" kern="100" dirty="0">
                          <a:solidFill>
                            <a:schemeClr val="tx1"/>
                          </a:solidFill>
                          <a:latin typeface="Microsoft YaHei" panose="020B0503020204020204" pitchFamily="34" charset="-122"/>
                          <a:ea typeface="Microsoft YaHei" panose="020B0503020204020204" pitchFamily="34" charset="-122"/>
                        </a:rPr>
                        <a:t>、</a:t>
                      </a:r>
                      <a:r>
                        <a:rPr lang="en" altLang="zh-CN" sz="1400" b="1" kern="100" dirty="0">
                          <a:solidFill>
                            <a:schemeClr val="tx1"/>
                          </a:solidFill>
                          <a:latin typeface="Microsoft YaHei" panose="020B0503020204020204" pitchFamily="34" charset="-122"/>
                          <a:ea typeface="Microsoft YaHei" panose="020B0503020204020204" pitchFamily="34" charset="-122"/>
                        </a:rPr>
                        <a:t>ARB</a:t>
                      </a:r>
                      <a:r>
                        <a:rPr lang="zh-CN" altLang="en" sz="1400" b="1" kern="100" dirty="0">
                          <a:solidFill>
                            <a:schemeClr val="tx1"/>
                          </a:solidFill>
                          <a:latin typeface="Microsoft YaHei" panose="020B0503020204020204" pitchFamily="34" charset="-122"/>
                          <a:ea typeface="Microsoft YaHei" panose="020B0503020204020204" pitchFamily="34" charset="-122"/>
                        </a:rPr>
                        <a:t>、</a:t>
                      </a:r>
                      <a:r>
                        <a:rPr lang="en" altLang="zh-CN" sz="1400" b="1" kern="100" dirty="0">
                          <a:solidFill>
                            <a:schemeClr val="tx1"/>
                          </a:solidFill>
                          <a:latin typeface="Microsoft YaHei" panose="020B0503020204020204" pitchFamily="34" charset="-122"/>
                          <a:ea typeface="Microsoft YaHei" panose="020B0503020204020204" pitchFamily="34" charset="-122"/>
                        </a:rPr>
                        <a:t>ARNI</a:t>
                      </a:r>
                      <a:r>
                        <a:rPr lang="zh-CN" altLang="en" sz="1400" b="1" kern="100" dirty="0">
                          <a:solidFill>
                            <a:schemeClr val="tx1"/>
                          </a:solidFill>
                          <a:latin typeface="Microsoft YaHei" panose="020B0503020204020204" pitchFamily="34" charset="-122"/>
                          <a:ea typeface="Microsoft YaHei" panose="020B0503020204020204" pitchFamily="34" charset="-122"/>
                        </a:rPr>
                        <a:t>、</a:t>
                      </a:r>
                      <a:r>
                        <a:rPr lang="zh-CN" altLang="en-US" sz="1400" b="1" kern="100" dirty="0">
                          <a:solidFill>
                            <a:schemeClr val="tx1"/>
                          </a:solidFill>
                          <a:latin typeface="Microsoft YaHei" panose="020B0503020204020204" pitchFamily="34" charset="-122"/>
                          <a:ea typeface="Microsoft YaHei" panose="020B0503020204020204" pitchFamily="34" charset="-122"/>
                        </a:rPr>
                        <a:t>噻嗪类利尿剂，对于慢性肾功能不全分期</a:t>
                      </a:r>
                      <a:r>
                        <a:rPr lang="en-US" altLang="zh-CN" sz="1400" b="1" kern="100" dirty="0">
                          <a:solidFill>
                            <a:schemeClr val="tx1"/>
                          </a:solidFill>
                          <a:latin typeface="Microsoft YaHei" panose="020B0503020204020204" pitchFamily="34" charset="-122"/>
                          <a:ea typeface="Microsoft YaHei" panose="020B0503020204020204" pitchFamily="34" charset="-122"/>
                        </a:rPr>
                        <a:t>4</a:t>
                      </a:r>
                      <a:r>
                        <a:rPr lang="zh-CN" altLang="en-US" sz="1400" b="1" kern="100" dirty="0">
                          <a:solidFill>
                            <a:schemeClr val="tx1"/>
                          </a:solidFill>
                          <a:latin typeface="Microsoft YaHei" panose="020B0503020204020204" pitchFamily="34" charset="-122"/>
                          <a:ea typeface="Microsoft YaHei" panose="020B0503020204020204" pitchFamily="34" charset="-122"/>
                        </a:rPr>
                        <a:t>期以上患者，可使用袢利尿剂如呋塞米</a:t>
                      </a:r>
                      <a:endParaRPr lang="zh-CN" altLang="en-US" sz="1400" b="1" kern="0" dirty="0">
                        <a:solidFill>
                          <a:schemeClr val="tx1"/>
                        </a:solidFill>
                        <a:latin typeface="Microsoft YaHei" panose="020B0503020204020204" pitchFamily="34" charset="-122"/>
                        <a:ea typeface="Microsoft YaHei" panose="020B0503020204020204" pitchFamily="34" charset="-122"/>
                        <a:cs typeface="+mn-ea"/>
                        <a:sym typeface="+mn-lt"/>
                      </a:endParaRPr>
                    </a:p>
                  </a:txBody>
                  <a:tcPr anchor="ctr"/>
                </a:tc>
                <a:extLst>
                  <a:ext uri="{0D108BD9-81ED-4DB2-BD59-A6C34878D82A}">
                    <a16:rowId xmlns:a16="http://schemas.microsoft.com/office/drawing/2014/main" val="2593101928"/>
                  </a:ext>
                </a:extLst>
              </a:tr>
              <a:tr h="552129">
                <a:tc>
                  <a:txBody>
                    <a:bodyPr/>
                    <a:lstStyle/>
                    <a:p>
                      <a:pPr marL="285750" lvl="0" indent="-285750" algn="just">
                        <a:lnSpc>
                          <a:spcPct val="150000"/>
                        </a:lnSpc>
                        <a:buFont typeface="Arial" panose="020B0604020202020204" pitchFamily="34" charset="0"/>
                        <a:buChar char="•"/>
                      </a:pPr>
                      <a:r>
                        <a:rPr lang="zh-CN" altLang="en-US" sz="1400" b="1" kern="100" dirty="0">
                          <a:solidFill>
                            <a:schemeClr val="tx1"/>
                          </a:solidFill>
                          <a:latin typeface="Microsoft YaHei" panose="020B0503020204020204" pitchFamily="34" charset="-122"/>
                          <a:ea typeface="Microsoft YaHei" panose="020B0503020204020204" pitchFamily="34" charset="-122"/>
                        </a:rPr>
                        <a:t>如血压仍未控制，</a:t>
                      </a:r>
                      <a:r>
                        <a:rPr lang="zh-CN" altLang="en-US" sz="1400" b="1" kern="100" dirty="0">
                          <a:solidFill>
                            <a:srgbClr val="C00000"/>
                          </a:solidFill>
                          <a:latin typeface="Microsoft YaHei" panose="020B0503020204020204" pitchFamily="34" charset="-122"/>
                          <a:ea typeface="Microsoft YaHei" panose="020B0503020204020204" pitchFamily="34" charset="-122"/>
                          <a:cs typeface="+mn-cs"/>
                        </a:rPr>
                        <a:t>可考虑加用第</a:t>
                      </a:r>
                      <a:r>
                        <a:rPr lang="en-US" altLang="zh-CN" sz="1400" b="1" kern="100" dirty="0">
                          <a:solidFill>
                            <a:srgbClr val="C00000"/>
                          </a:solidFill>
                          <a:latin typeface="Microsoft YaHei" panose="020B0503020204020204" pitchFamily="34" charset="-122"/>
                          <a:ea typeface="Microsoft YaHei" panose="020B0503020204020204" pitchFamily="34" charset="-122"/>
                          <a:cs typeface="+mn-cs"/>
                        </a:rPr>
                        <a:t>4</a:t>
                      </a:r>
                      <a:r>
                        <a:rPr lang="zh-CN" altLang="en-US" sz="1400" b="1" kern="100" dirty="0">
                          <a:solidFill>
                            <a:srgbClr val="C00000"/>
                          </a:solidFill>
                          <a:latin typeface="Microsoft YaHei" panose="020B0503020204020204" pitchFamily="34" charset="-122"/>
                          <a:ea typeface="Microsoft YaHei" panose="020B0503020204020204" pitchFamily="34" charset="-122"/>
                          <a:cs typeface="+mn-cs"/>
                        </a:rPr>
                        <a:t>种降压药，同时也需积极寻找其他导致血压升高的继发性因素</a:t>
                      </a:r>
                      <a:endParaRPr lang="en-US" altLang="zh-CN" sz="1400" b="1" kern="100" dirty="0">
                        <a:solidFill>
                          <a:srgbClr val="C00000"/>
                        </a:solidFill>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1273449287"/>
                  </a:ext>
                </a:extLst>
              </a:tr>
              <a:tr h="552129">
                <a:tc>
                  <a:txBody>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400" b="1" kern="100" dirty="0">
                          <a:solidFill>
                            <a:schemeClr val="tx1"/>
                          </a:solidFill>
                          <a:latin typeface="Microsoft YaHei" panose="020B0503020204020204" pitchFamily="34" charset="-122"/>
                          <a:ea typeface="Microsoft YaHei" panose="020B0503020204020204" pitchFamily="34" charset="-122"/>
                        </a:rPr>
                        <a:t>对于特殊人群，如难治性高血压合并睡眠呼吸暂停综合征，可通过使用持续气道正压通气（</a:t>
                      </a:r>
                      <a:r>
                        <a:rPr lang="en" altLang="zh-CN" sz="1400" b="1" kern="100" dirty="0">
                          <a:solidFill>
                            <a:schemeClr val="tx1"/>
                          </a:solidFill>
                          <a:latin typeface="Microsoft YaHei" panose="020B0503020204020204" pitchFamily="34" charset="-122"/>
                          <a:ea typeface="Microsoft YaHei" panose="020B0503020204020204" pitchFamily="34" charset="-122"/>
                        </a:rPr>
                        <a:t>CPAP</a:t>
                      </a:r>
                      <a:r>
                        <a:rPr lang="zh-CN" altLang="en-US" sz="1400" b="1" kern="100" dirty="0">
                          <a:solidFill>
                            <a:schemeClr val="tx1"/>
                          </a:solidFill>
                          <a:latin typeface="Microsoft YaHei" panose="020B0503020204020204" pitchFamily="34" charset="-122"/>
                          <a:ea typeface="Microsoft YaHei" panose="020B0503020204020204" pitchFamily="34" charset="-122"/>
                        </a:rPr>
                        <a:t>）改善血压控制</a:t>
                      </a:r>
                      <a:endParaRPr lang="zh-CN" altLang="en-US" sz="1400" b="1" kern="0" dirty="0">
                        <a:solidFill>
                          <a:schemeClr val="tx1"/>
                        </a:solidFill>
                        <a:latin typeface="Microsoft YaHei" panose="020B0503020204020204" pitchFamily="34" charset="-122"/>
                        <a:ea typeface="Microsoft YaHei" panose="020B0503020204020204" pitchFamily="34" charset="-122"/>
                        <a:cs typeface="+mn-ea"/>
                        <a:sym typeface="+mn-lt"/>
                      </a:endParaRPr>
                    </a:p>
                  </a:txBody>
                  <a:tcPr anchor="ctr"/>
                </a:tc>
                <a:extLst>
                  <a:ext uri="{0D108BD9-81ED-4DB2-BD59-A6C34878D82A}">
                    <a16:rowId xmlns:a16="http://schemas.microsoft.com/office/drawing/2014/main" val="2280951250"/>
                  </a:ext>
                </a:extLst>
              </a:tr>
              <a:tr h="552129">
                <a:tc>
                  <a:txBody>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400" b="1" kern="100" dirty="0">
                          <a:solidFill>
                            <a:schemeClr val="tx1"/>
                          </a:solidFill>
                          <a:latin typeface="Microsoft YaHei" panose="020B0503020204020204" pitchFamily="34" charset="-122"/>
                          <a:ea typeface="Microsoft YaHei" panose="020B0503020204020204" pitchFamily="34" charset="-122"/>
                        </a:rPr>
                        <a:t>评估是否存在睡眠障碍以及精神压力过大等情况，推荐至相应专科进行诊治</a:t>
                      </a:r>
                      <a:endParaRPr lang="en-US" altLang="zh-CN" sz="1400" b="1" kern="0" dirty="0">
                        <a:solidFill>
                          <a:schemeClr val="tx1"/>
                        </a:solidFill>
                        <a:latin typeface="Microsoft YaHei" panose="020B0503020204020204" pitchFamily="34" charset="-122"/>
                        <a:ea typeface="Microsoft YaHei" panose="020B0503020204020204" pitchFamily="34" charset="-122"/>
                        <a:cs typeface="+mn-ea"/>
                        <a:sym typeface="+mn-lt"/>
                      </a:endParaRPr>
                    </a:p>
                  </a:txBody>
                  <a:tcPr anchor="ctr"/>
                </a:tc>
                <a:extLst>
                  <a:ext uri="{0D108BD9-81ED-4DB2-BD59-A6C34878D82A}">
                    <a16:rowId xmlns:a16="http://schemas.microsoft.com/office/drawing/2014/main" val="3505695212"/>
                  </a:ext>
                </a:extLst>
              </a:tr>
              <a:tr h="552129">
                <a:tc>
                  <a:txBody>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400" b="1" kern="100" dirty="0">
                          <a:solidFill>
                            <a:srgbClr val="C00000"/>
                          </a:solidFill>
                          <a:latin typeface="Microsoft YaHei" panose="020B0503020204020204" pitchFamily="34" charset="-122"/>
                          <a:ea typeface="Microsoft YaHei" panose="020B0503020204020204" pitchFamily="34" charset="-122"/>
                        </a:rPr>
                        <a:t>部分难治性高血压患者经高血压专科医生等综合评估后，可考虑尝试</a:t>
                      </a:r>
                      <a:r>
                        <a:rPr lang="en" altLang="zh-CN" sz="1400" b="1" kern="100" dirty="0">
                          <a:solidFill>
                            <a:srgbClr val="C00000"/>
                          </a:solidFill>
                          <a:latin typeface="Microsoft YaHei" panose="020B0503020204020204" pitchFamily="34" charset="-122"/>
                          <a:ea typeface="Microsoft YaHei" panose="020B0503020204020204" pitchFamily="34" charset="-122"/>
                        </a:rPr>
                        <a:t>RDN</a:t>
                      </a:r>
                      <a:r>
                        <a:rPr lang="zh-CN" altLang="en-US" sz="1400" b="1" kern="100" dirty="0">
                          <a:solidFill>
                            <a:srgbClr val="C00000"/>
                          </a:solidFill>
                          <a:latin typeface="Microsoft YaHei" panose="020B0503020204020204" pitchFamily="34" charset="-122"/>
                          <a:ea typeface="Microsoft YaHei" panose="020B0503020204020204" pitchFamily="34" charset="-122"/>
                        </a:rPr>
                        <a:t>等器械治疗</a:t>
                      </a:r>
                      <a:endParaRPr lang="zh-CN" altLang="en-US" sz="1400" b="1" kern="0" dirty="0">
                        <a:solidFill>
                          <a:srgbClr val="C00000"/>
                        </a:solidFill>
                        <a:latin typeface="Microsoft YaHei" panose="020B0503020204020204" pitchFamily="34" charset="-122"/>
                        <a:ea typeface="Microsoft YaHei" panose="020B0503020204020204" pitchFamily="34" charset="-122"/>
                        <a:cs typeface="+mn-ea"/>
                        <a:sym typeface="+mn-lt"/>
                      </a:endParaRPr>
                    </a:p>
                  </a:txBody>
                  <a:tcPr anchor="ctr"/>
                </a:tc>
                <a:extLst>
                  <a:ext uri="{0D108BD9-81ED-4DB2-BD59-A6C34878D82A}">
                    <a16:rowId xmlns:a16="http://schemas.microsoft.com/office/drawing/2014/main" val="2386902227"/>
                  </a:ext>
                </a:extLst>
              </a:tr>
            </a:tbl>
          </a:graphicData>
        </a:graphic>
      </p:graphicFrame>
      <p:sp>
        <p:nvSpPr>
          <p:cNvPr id="2" name="标题 1">
            <a:extLst>
              <a:ext uri="{FF2B5EF4-FFF2-40B4-BE49-F238E27FC236}">
                <a16:creationId xmlns:a16="http://schemas.microsoft.com/office/drawing/2014/main" id="{6882D9AE-4225-DC0A-64E9-CAAE8FE940CF}"/>
              </a:ext>
            </a:extLst>
          </p:cNvPr>
          <p:cNvSpPr txBox="1">
            <a:spLocks/>
          </p:cNvSpPr>
          <p:nvPr/>
        </p:nvSpPr>
        <p:spPr>
          <a:xfrm>
            <a:off x="0" y="310486"/>
            <a:ext cx="12192000" cy="7740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难治性高血压的处理原则</a:t>
            </a:r>
          </a:p>
        </p:txBody>
      </p:sp>
    </p:spTree>
    <p:extLst>
      <p:ext uri="{BB962C8B-B14F-4D97-AF65-F5344CB8AC3E}">
        <p14:creationId xmlns:p14="http://schemas.microsoft.com/office/powerpoint/2010/main" val="24499492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65FEF519-6B6D-E4DE-BE07-21A603ACBD79}"/>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4014766" y="2856976"/>
            <a:ext cx="4596130" cy="769441"/>
          </a:xfrm>
          <a:prstGeom prst="rect">
            <a:avLst/>
          </a:prstGeom>
          <a:noFill/>
        </p:spPr>
        <p:txBody>
          <a:bodyPr wrap="none" rtlCol="0">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rPr>
              <a:t>10.</a:t>
            </a:r>
            <a:r>
              <a:rPr lang="zh-CN" altLang="en-US" sz="4400" b="1" dirty="0">
                <a:solidFill>
                  <a:schemeClr val="bg1"/>
                </a:solidFill>
                <a:latin typeface="微软雅黑" panose="020B0503020204020204" pitchFamily="34" charset="-122"/>
                <a:ea typeface="微软雅黑" panose="020B0503020204020204" pitchFamily="34" charset="-122"/>
              </a:rPr>
              <a:t> 继发性高血压</a:t>
            </a:r>
          </a:p>
        </p:txBody>
      </p:sp>
      <p:sp>
        <p:nvSpPr>
          <p:cNvPr id="3" name="文本框 2">
            <a:extLst>
              <a:ext uri="{FF2B5EF4-FFF2-40B4-BE49-F238E27FC236}">
                <a16:creationId xmlns:a16="http://schemas.microsoft.com/office/drawing/2014/main" id="{2F12ADB8-7E45-77FC-4951-DBE5E5763AA2}"/>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9527632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矩形 102">
            <a:extLst>
              <a:ext uri="{FF2B5EF4-FFF2-40B4-BE49-F238E27FC236}">
                <a16:creationId xmlns:a16="http://schemas.microsoft.com/office/drawing/2014/main" id="{EED3FD78-905F-9D19-CB61-8A5A19DB1003}"/>
              </a:ext>
            </a:extLst>
          </p:cNvPr>
          <p:cNvSpPr/>
          <p:nvPr/>
        </p:nvSpPr>
        <p:spPr>
          <a:xfrm>
            <a:off x="0" y="1253669"/>
            <a:ext cx="12192000" cy="700576"/>
          </a:xfrm>
          <a:prstGeom prst="rect">
            <a:avLst/>
          </a:prstGeom>
          <a:solidFill>
            <a:schemeClr val="bg1">
              <a:lumMod val="95000"/>
            </a:schemeClr>
          </a:solidFill>
        </p:spPr>
        <p:txBody>
          <a:bodyPr wrap="square" lIns="360000" rIns="360000" anchor="ctr">
            <a:noAutofit/>
          </a:bodyPr>
          <a:lstStyle/>
          <a:p>
            <a:pPr algn="ctr">
              <a:lnSpc>
                <a:spcPct val="150000"/>
              </a:lnSpc>
            </a:pPr>
            <a:endParaRPr lang="zh-CN" altLang="en-US" sz="1400" b="1" spc="1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60" name="组合 59"/>
          <p:cNvGrpSpPr/>
          <p:nvPr/>
        </p:nvGrpSpPr>
        <p:grpSpPr>
          <a:xfrm>
            <a:off x="1164293" y="2881654"/>
            <a:ext cx="2303656" cy="2077007"/>
            <a:chOff x="3001243" y="2824413"/>
            <a:chExt cx="1341120" cy="1209172"/>
          </a:xfrm>
        </p:grpSpPr>
        <p:grpSp>
          <p:nvGrpSpPr>
            <p:cNvPr id="61" name="组合 60"/>
            <p:cNvGrpSpPr/>
            <p:nvPr/>
          </p:nvGrpSpPr>
          <p:grpSpPr>
            <a:xfrm>
              <a:off x="3001243" y="2824413"/>
              <a:ext cx="1341120" cy="1209172"/>
              <a:chOff x="3720691" y="2824413"/>
              <a:chExt cx="1341120" cy="1209172"/>
            </a:xfrm>
          </p:grpSpPr>
          <p:sp>
            <p:nvSpPr>
              <p:cNvPr id="63"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64"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62" name="Freeform 5"/>
            <p:cNvSpPr/>
            <p:nvPr/>
          </p:nvSpPr>
          <p:spPr bwMode="auto">
            <a:xfrm rot="12638635">
              <a:off x="3175023" y="2830745"/>
              <a:ext cx="1020383" cy="64571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 name="connsiteX0" fmla="*/ 7850 w 10000"/>
                <a:gd name="connsiteY0" fmla="*/ 9461 h 9993"/>
                <a:gd name="connsiteX1" fmla="*/ 7500 w 10000"/>
                <a:gd name="connsiteY1" fmla="*/ 9850 h 9993"/>
                <a:gd name="connsiteX2" fmla="*/ 7000 w 10000"/>
                <a:gd name="connsiteY2" fmla="*/ 9993 h 9993"/>
                <a:gd name="connsiteX3" fmla="*/ 2978 w 10000"/>
                <a:gd name="connsiteY3" fmla="*/ 9993 h 9993"/>
                <a:gd name="connsiteX4" fmla="*/ 2500 w 10000"/>
                <a:gd name="connsiteY4" fmla="*/ 9850 h 9993"/>
                <a:gd name="connsiteX5" fmla="*/ 2150 w 10000"/>
                <a:gd name="connsiteY5" fmla="*/ 9457 h 9993"/>
                <a:gd name="connsiteX6" fmla="*/ 0 w 10000"/>
                <a:gd name="connsiteY6" fmla="*/ 4997 h 9993"/>
                <a:gd name="connsiteX7" fmla="*/ 131 w 10000"/>
                <a:gd name="connsiteY7" fmla="*/ 4449 h 9993"/>
                <a:gd name="connsiteX8" fmla="*/ 2142 w 10000"/>
                <a:gd name="connsiteY8" fmla="*/ 549 h 9993"/>
                <a:gd name="connsiteX9" fmla="*/ 2500 w 10000"/>
                <a:gd name="connsiteY9" fmla="*/ 148 h 9993"/>
                <a:gd name="connsiteX10" fmla="*/ 2956 w 10000"/>
                <a:gd name="connsiteY10" fmla="*/ 1 h 9993"/>
                <a:gd name="connsiteX11" fmla="*/ 6993 w 10000"/>
                <a:gd name="connsiteY11" fmla="*/ 1 h 9993"/>
                <a:gd name="connsiteX12" fmla="*/ 7500 w 10000"/>
                <a:gd name="connsiteY12" fmla="*/ 148 h 9993"/>
                <a:gd name="connsiteX13" fmla="*/ 7850 w 10000"/>
                <a:gd name="connsiteY13" fmla="*/ 537 h 9993"/>
                <a:gd name="connsiteX14" fmla="*/ 9861 w 10000"/>
                <a:gd name="connsiteY14" fmla="*/ 4437 h 9993"/>
                <a:gd name="connsiteX15" fmla="*/ 10000 w 10000"/>
                <a:gd name="connsiteY15" fmla="*/ 4997 h 9993"/>
                <a:gd name="connsiteX16" fmla="*/ 9858 w 10000"/>
                <a:gd name="connsiteY16" fmla="*/ 5561 h 9993"/>
                <a:gd name="connsiteX17" fmla="*/ 7850 w 10000"/>
                <a:gd name="connsiteY17" fmla="*/ 9461 h 9993"/>
                <a:gd name="connsiteX0-1" fmla="*/ 7719 w 9869"/>
                <a:gd name="connsiteY0-2" fmla="*/ 9468 h 10000"/>
                <a:gd name="connsiteX1-3" fmla="*/ 7369 w 9869"/>
                <a:gd name="connsiteY1-4" fmla="*/ 9857 h 10000"/>
                <a:gd name="connsiteX2-5" fmla="*/ 6869 w 9869"/>
                <a:gd name="connsiteY2-6" fmla="*/ 10000 h 10000"/>
                <a:gd name="connsiteX3-7" fmla="*/ 2847 w 9869"/>
                <a:gd name="connsiteY3-8" fmla="*/ 10000 h 10000"/>
                <a:gd name="connsiteX4-9" fmla="*/ 2369 w 9869"/>
                <a:gd name="connsiteY4-10" fmla="*/ 9857 h 10000"/>
                <a:gd name="connsiteX5-11" fmla="*/ 2019 w 9869"/>
                <a:gd name="connsiteY5-12" fmla="*/ 9464 h 10000"/>
                <a:gd name="connsiteX6-13" fmla="*/ 0 w 9869"/>
                <a:gd name="connsiteY6-14" fmla="*/ 4452 h 10000"/>
                <a:gd name="connsiteX7-15" fmla="*/ 2011 w 9869"/>
                <a:gd name="connsiteY7-16" fmla="*/ 549 h 10000"/>
                <a:gd name="connsiteX8-17" fmla="*/ 2369 w 9869"/>
                <a:gd name="connsiteY8-18" fmla="*/ 148 h 10000"/>
                <a:gd name="connsiteX9-19" fmla="*/ 2825 w 9869"/>
                <a:gd name="connsiteY9-20" fmla="*/ 1 h 10000"/>
                <a:gd name="connsiteX10-21" fmla="*/ 6862 w 9869"/>
                <a:gd name="connsiteY10-22" fmla="*/ 1 h 10000"/>
                <a:gd name="connsiteX11-23" fmla="*/ 7369 w 9869"/>
                <a:gd name="connsiteY11-24" fmla="*/ 148 h 10000"/>
                <a:gd name="connsiteX12-25" fmla="*/ 7719 w 9869"/>
                <a:gd name="connsiteY12-26" fmla="*/ 537 h 10000"/>
                <a:gd name="connsiteX13-27" fmla="*/ 9730 w 9869"/>
                <a:gd name="connsiteY13-28" fmla="*/ 4440 h 10000"/>
                <a:gd name="connsiteX14-29" fmla="*/ 9869 w 9869"/>
                <a:gd name="connsiteY14-30" fmla="*/ 5001 h 10000"/>
                <a:gd name="connsiteX15-31" fmla="*/ 9727 w 9869"/>
                <a:gd name="connsiteY15-32" fmla="*/ 5565 h 10000"/>
                <a:gd name="connsiteX16-33" fmla="*/ 7719 w 9869"/>
                <a:gd name="connsiteY16-34" fmla="*/ 9468 h 10000"/>
                <a:gd name="connsiteX0-35" fmla="*/ 5783 w 7962"/>
                <a:gd name="connsiteY0-36" fmla="*/ 9468 h 10000"/>
                <a:gd name="connsiteX1-37" fmla="*/ 5429 w 7962"/>
                <a:gd name="connsiteY1-38" fmla="*/ 9857 h 10000"/>
                <a:gd name="connsiteX2-39" fmla="*/ 4922 w 7962"/>
                <a:gd name="connsiteY2-40" fmla="*/ 10000 h 10000"/>
                <a:gd name="connsiteX3-41" fmla="*/ 847 w 7962"/>
                <a:gd name="connsiteY3-42" fmla="*/ 10000 h 10000"/>
                <a:gd name="connsiteX4-43" fmla="*/ 362 w 7962"/>
                <a:gd name="connsiteY4-44" fmla="*/ 9857 h 10000"/>
                <a:gd name="connsiteX5-45" fmla="*/ 8 w 7962"/>
                <a:gd name="connsiteY5-46" fmla="*/ 9464 h 10000"/>
                <a:gd name="connsiteX6-47" fmla="*/ 0 w 7962"/>
                <a:gd name="connsiteY6-48" fmla="*/ 549 h 10000"/>
                <a:gd name="connsiteX7-49" fmla="*/ 362 w 7962"/>
                <a:gd name="connsiteY7-50" fmla="*/ 148 h 10000"/>
                <a:gd name="connsiteX8-51" fmla="*/ 824 w 7962"/>
                <a:gd name="connsiteY8-52" fmla="*/ 1 h 10000"/>
                <a:gd name="connsiteX9-53" fmla="*/ 4915 w 7962"/>
                <a:gd name="connsiteY9-54" fmla="*/ 1 h 10000"/>
                <a:gd name="connsiteX10-55" fmla="*/ 5429 w 7962"/>
                <a:gd name="connsiteY10-56" fmla="*/ 148 h 10000"/>
                <a:gd name="connsiteX11-57" fmla="*/ 5783 w 7962"/>
                <a:gd name="connsiteY11-58" fmla="*/ 537 h 10000"/>
                <a:gd name="connsiteX12-59" fmla="*/ 7821 w 7962"/>
                <a:gd name="connsiteY12-60" fmla="*/ 4440 h 10000"/>
                <a:gd name="connsiteX13-61" fmla="*/ 7962 w 7962"/>
                <a:gd name="connsiteY13-62" fmla="*/ 5001 h 10000"/>
                <a:gd name="connsiteX14-63" fmla="*/ 7818 w 7962"/>
                <a:gd name="connsiteY14-64" fmla="*/ 5565 h 10000"/>
                <a:gd name="connsiteX15-65" fmla="*/ 5783 w 7962"/>
                <a:gd name="connsiteY15-66" fmla="*/ 9468 h 10000"/>
                <a:gd name="connsiteX0-67" fmla="*/ 7253 w 9990"/>
                <a:gd name="connsiteY0-68" fmla="*/ 10060 h 10592"/>
                <a:gd name="connsiteX1-69" fmla="*/ 6809 w 9990"/>
                <a:gd name="connsiteY1-70" fmla="*/ 10449 h 10592"/>
                <a:gd name="connsiteX2-71" fmla="*/ 6172 w 9990"/>
                <a:gd name="connsiteY2-72" fmla="*/ 10592 h 10592"/>
                <a:gd name="connsiteX3-73" fmla="*/ 1054 w 9990"/>
                <a:gd name="connsiteY3-74" fmla="*/ 10592 h 10592"/>
                <a:gd name="connsiteX4-75" fmla="*/ 445 w 9990"/>
                <a:gd name="connsiteY4-76" fmla="*/ 10449 h 10592"/>
                <a:gd name="connsiteX5-77" fmla="*/ 0 w 9990"/>
                <a:gd name="connsiteY5-78" fmla="*/ 10056 h 10592"/>
                <a:gd name="connsiteX6-79" fmla="*/ 445 w 9990"/>
                <a:gd name="connsiteY6-80" fmla="*/ 740 h 10592"/>
                <a:gd name="connsiteX7-81" fmla="*/ 1025 w 9990"/>
                <a:gd name="connsiteY7-82" fmla="*/ 593 h 10592"/>
                <a:gd name="connsiteX8-83" fmla="*/ 6163 w 9990"/>
                <a:gd name="connsiteY8-84" fmla="*/ 593 h 10592"/>
                <a:gd name="connsiteX9-85" fmla="*/ 6809 w 9990"/>
                <a:gd name="connsiteY9-86" fmla="*/ 740 h 10592"/>
                <a:gd name="connsiteX10-87" fmla="*/ 7253 w 9990"/>
                <a:gd name="connsiteY10-88" fmla="*/ 1129 h 10592"/>
                <a:gd name="connsiteX11-89" fmla="*/ 9813 w 9990"/>
                <a:gd name="connsiteY11-90" fmla="*/ 5032 h 10592"/>
                <a:gd name="connsiteX12-91" fmla="*/ 9990 w 9990"/>
                <a:gd name="connsiteY12-92" fmla="*/ 5593 h 10592"/>
                <a:gd name="connsiteX13-93" fmla="*/ 9809 w 9990"/>
                <a:gd name="connsiteY13-94" fmla="*/ 6157 h 10592"/>
                <a:gd name="connsiteX14-95" fmla="*/ 7253 w 9990"/>
                <a:gd name="connsiteY14-96" fmla="*/ 10060 h 10592"/>
                <a:gd name="connsiteX0-97" fmla="*/ 7260 w 10000"/>
                <a:gd name="connsiteY0-98" fmla="*/ 8939 h 9441"/>
                <a:gd name="connsiteX1-99" fmla="*/ 6816 w 10000"/>
                <a:gd name="connsiteY1-100" fmla="*/ 9306 h 9441"/>
                <a:gd name="connsiteX2-101" fmla="*/ 6178 w 10000"/>
                <a:gd name="connsiteY2-102" fmla="*/ 9441 h 9441"/>
                <a:gd name="connsiteX3-103" fmla="*/ 1055 w 10000"/>
                <a:gd name="connsiteY3-104" fmla="*/ 9441 h 9441"/>
                <a:gd name="connsiteX4-105" fmla="*/ 445 w 10000"/>
                <a:gd name="connsiteY4-106" fmla="*/ 9306 h 9441"/>
                <a:gd name="connsiteX5-107" fmla="*/ 0 w 10000"/>
                <a:gd name="connsiteY5-108" fmla="*/ 8935 h 9441"/>
                <a:gd name="connsiteX6-109" fmla="*/ 1026 w 10000"/>
                <a:gd name="connsiteY6-110" fmla="*/ 1 h 9441"/>
                <a:gd name="connsiteX7-111" fmla="*/ 6169 w 10000"/>
                <a:gd name="connsiteY7-112" fmla="*/ 1 h 9441"/>
                <a:gd name="connsiteX8-113" fmla="*/ 6816 w 10000"/>
                <a:gd name="connsiteY8-114" fmla="*/ 140 h 9441"/>
                <a:gd name="connsiteX9-115" fmla="*/ 7260 w 10000"/>
                <a:gd name="connsiteY9-116" fmla="*/ 507 h 9441"/>
                <a:gd name="connsiteX10-117" fmla="*/ 9823 w 10000"/>
                <a:gd name="connsiteY10-118" fmla="*/ 4192 h 9441"/>
                <a:gd name="connsiteX11-119" fmla="*/ 10000 w 10000"/>
                <a:gd name="connsiteY11-120" fmla="*/ 4721 h 9441"/>
                <a:gd name="connsiteX12-121" fmla="*/ 9819 w 10000"/>
                <a:gd name="connsiteY12-122" fmla="*/ 5254 h 9441"/>
                <a:gd name="connsiteX13-123" fmla="*/ 7260 w 10000"/>
                <a:gd name="connsiteY13-124" fmla="*/ 8939 h 9441"/>
                <a:gd name="connsiteX0-125" fmla="*/ 7260 w 10000"/>
                <a:gd name="connsiteY0-126" fmla="*/ 9468 h 10000"/>
                <a:gd name="connsiteX1-127" fmla="*/ 6816 w 10000"/>
                <a:gd name="connsiteY1-128" fmla="*/ 9857 h 10000"/>
                <a:gd name="connsiteX2-129" fmla="*/ 6178 w 10000"/>
                <a:gd name="connsiteY2-130" fmla="*/ 10000 h 10000"/>
                <a:gd name="connsiteX3-131" fmla="*/ 1055 w 10000"/>
                <a:gd name="connsiteY3-132" fmla="*/ 10000 h 10000"/>
                <a:gd name="connsiteX4-133" fmla="*/ 445 w 10000"/>
                <a:gd name="connsiteY4-134" fmla="*/ 9857 h 10000"/>
                <a:gd name="connsiteX5-135" fmla="*/ 0 w 10000"/>
                <a:gd name="connsiteY5-136" fmla="*/ 9464 h 10000"/>
                <a:gd name="connsiteX6-137" fmla="*/ 6169 w 10000"/>
                <a:gd name="connsiteY6-138" fmla="*/ 1 h 10000"/>
                <a:gd name="connsiteX7-139" fmla="*/ 6816 w 10000"/>
                <a:gd name="connsiteY7-140" fmla="*/ 148 h 10000"/>
                <a:gd name="connsiteX8-141" fmla="*/ 7260 w 10000"/>
                <a:gd name="connsiteY8-142" fmla="*/ 537 h 10000"/>
                <a:gd name="connsiteX9-143" fmla="*/ 9823 w 10000"/>
                <a:gd name="connsiteY9-144" fmla="*/ 4440 h 10000"/>
                <a:gd name="connsiteX10-145" fmla="*/ 10000 w 10000"/>
                <a:gd name="connsiteY10-146" fmla="*/ 5001 h 10000"/>
                <a:gd name="connsiteX11-147" fmla="*/ 9819 w 10000"/>
                <a:gd name="connsiteY11-148" fmla="*/ 5565 h 10000"/>
                <a:gd name="connsiteX12-149" fmla="*/ 7260 w 10000"/>
                <a:gd name="connsiteY12-150" fmla="*/ 9468 h 10000"/>
                <a:gd name="connsiteX0-151" fmla="*/ 7260 w 10000"/>
                <a:gd name="connsiteY0-152" fmla="*/ 9320 h 9852"/>
                <a:gd name="connsiteX1-153" fmla="*/ 6816 w 10000"/>
                <a:gd name="connsiteY1-154" fmla="*/ 9709 h 9852"/>
                <a:gd name="connsiteX2-155" fmla="*/ 6178 w 10000"/>
                <a:gd name="connsiteY2-156" fmla="*/ 9852 h 9852"/>
                <a:gd name="connsiteX3-157" fmla="*/ 1055 w 10000"/>
                <a:gd name="connsiteY3-158" fmla="*/ 9852 h 9852"/>
                <a:gd name="connsiteX4-159" fmla="*/ 445 w 10000"/>
                <a:gd name="connsiteY4-160" fmla="*/ 9709 h 9852"/>
                <a:gd name="connsiteX5-161" fmla="*/ 0 w 10000"/>
                <a:gd name="connsiteY5-162" fmla="*/ 9316 h 9852"/>
                <a:gd name="connsiteX6-163" fmla="*/ 6816 w 10000"/>
                <a:gd name="connsiteY6-164" fmla="*/ 0 h 9852"/>
                <a:gd name="connsiteX7-165" fmla="*/ 7260 w 10000"/>
                <a:gd name="connsiteY7-166" fmla="*/ 389 h 9852"/>
                <a:gd name="connsiteX8-167" fmla="*/ 9823 w 10000"/>
                <a:gd name="connsiteY8-168" fmla="*/ 4292 h 9852"/>
                <a:gd name="connsiteX9-169" fmla="*/ 10000 w 10000"/>
                <a:gd name="connsiteY9-170" fmla="*/ 4853 h 9852"/>
                <a:gd name="connsiteX10-171" fmla="*/ 9819 w 10000"/>
                <a:gd name="connsiteY10-172" fmla="*/ 5417 h 9852"/>
                <a:gd name="connsiteX11-173" fmla="*/ 7260 w 10000"/>
                <a:gd name="connsiteY11-174" fmla="*/ 9320 h 9852"/>
                <a:gd name="connsiteX0-175" fmla="*/ 7260 w 10000"/>
                <a:gd name="connsiteY0-176" fmla="*/ 9065 h 9605"/>
                <a:gd name="connsiteX1-177" fmla="*/ 6816 w 10000"/>
                <a:gd name="connsiteY1-178" fmla="*/ 9460 h 9605"/>
                <a:gd name="connsiteX2-179" fmla="*/ 6178 w 10000"/>
                <a:gd name="connsiteY2-180" fmla="*/ 9605 h 9605"/>
                <a:gd name="connsiteX3-181" fmla="*/ 1055 w 10000"/>
                <a:gd name="connsiteY3-182" fmla="*/ 9605 h 9605"/>
                <a:gd name="connsiteX4-183" fmla="*/ 445 w 10000"/>
                <a:gd name="connsiteY4-184" fmla="*/ 9460 h 9605"/>
                <a:gd name="connsiteX5-185" fmla="*/ 0 w 10000"/>
                <a:gd name="connsiteY5-186" fmla="*/ 9061 h 9605"/>
                <a:gd name="connsiteX6-187" fmla="*/ 7260 w 10000"/>
                <a:gd name="connsiteY6-188" fmla="*/ 0 h 9605"/>
                <a:gd name="connsiteX7-189" fmla="*/ 9823 w 10000"/>
                <a:gd name="connsiteY7-190" fmla="*/ 3961 h 9605"/>
                <a:gd name="connsiteX8-191" fmla="*/ 10000 w 10000"/>
                <a:gd name="connsiteY8-192" fmla="*/ 4531 h 9605"/>
                <a:gd name="connsiteX9-193" fmla="*/ 9819 w 10000"/>
                <a:gd name="connsiteY9-194" fmla="*/ 5103 h 9605"/>
                <a:gd name="connsiteX10-195" fmla="*/ 7260 w 10000"/>
                <a:gd name="connsiteY10-196" fmla="*/ 9065 h 9605"/>
                <a:gd name="connsiteX0-197" fmla="*/ 7260 w 10000"/>
                <a:gd name="connsiteY0-198" fmla="*/ 5314 h 5876"/>
                <a:gd name="connsiteX1-199" fmla="*/ 6816 w 10000"/>
                <a:gd name="connsiteY1-200" fmla="*/ 5725 h 5876"/>
                <a:gd name="connsiteX2-201" fmla="*/ 6178 w 10000"/>
                <a:gd name="connsiteY2-202" fmla="*/ 5876 h 5876"/>
                <a:gd name="connsiteX3-203" fmla="*/ 1055 w 10000"/>
                <a:gd name="connsiteY3-204" fmla="*/ 5876 h 5876"/>
                <a:gd name="connsiteX4-205" fmla="*/ 445 w 10000"/>
                <a:gd name="connsiteY4-206" fmla="*/ 5725 h 5876"/>
                <a:gd name="connsiteX5-207" fmla="*/ 0 w 10000"/>
                <a:gd name="connsiteY5-208" fmla="*/ 5310 h 5876"/>
                <a:gd name="connsiteX6-209" fmla="*/ 9823 w 10000"/>
                <a:gd name="connsiteY6-210" fmla="*/ 0 h 5876"/>
                <a:gd name="connsiteX7-211" fmla="*/ 10000 w 10000"/>
                <a:gd name="connsiteY7-212" fmla="*/ 593 h 5876"/>
                <a:gd name="connsiteX8-213" fmla="*/ 9819 w 10000"/>
                <a:gd name="connsiteY8-214" fmla="*/ 1189 h 5876"/>
                <a:gd name="connsiteX9-215" fmla="*/ 7260 w 10000"/>
                <a:gd name="connsiteY9-216" fmla="*/ 5314 h 58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000" h="5876">
                  <a:moveTo>
                    <a:pt x="7260" y="5314"/>
                  </a:moveTo>
                  <a:cubicBezTo>
                    <a:pt x="7153" y="5478"/>
                    <a:pt x="7007" y="5621"/>
                    <a:pt x="6816" y="5725"/>
                  </a:cubicBezTo>
                  <a:cubicBezTo>
                    <a:pt x="6616" y="5832"/>
                    <a:pt x="6396" y="5880"/>
                    <a:pt x="6178" y="5876"/>
                  </a:cubicBezTo>
                  <a:lnTo>
                    <a:pt x="1055" y="5876"/>
                  </a:lnTo>
                  <a:cubicBezTo>
                    <a:pt x="851" y="5876"/>
                    <a:pt x="637" y="5829"/>
                    <a:pt x="445" y="5725"/>
                  </a:cubicBezTo>
                  <a:cubicBezTo>
                    <a:pt x="254" y="5621"/>
                    <a:pt x="102" y="5478"/>
                    <a:pt x="0" y="5310"/>
                  </a:cubicBezTo>
                  <a:cubicBezTo>
                    <a:pt x="1563" y="4356"/>
                    <a:pt x="8156" y="786"/>
                    <a:pt x="9823" y="0"/>
                  </a:cubicBezTo>
                  <a:cubicBezTo>
                    <a:pt x="9935" y="173"/>
                    <a:pt x="10000" y="377"/>
                    <a:pt x="10000" y="593"/>
                  </a:cubicBezTo>
                  <a:cubicBezTo>
                    <a:pt x="10000" y="814"/>
                    <a:pt x="9935" y="1017"/>
                    <a:pt x="9819" y="1189"/>
                  </a:cubicBezTo>
                  <a:lnTo>
                    <a:pt x="7260" y="5314"/>
                  </a:lnTo>
                  <a:close/>
                </a:path>
              </a:pathLst>
            </a:custGeom>
            <a:solidFill>
              <a:srgbClr val="004582"/>
            </a:solidFill>
            <a:ln w="12700" cap="flat">
              <a:noFill/>
              <a:prstDash val="solid"/>
              <a:miter lim="800000"/>
            </a:ln>
            <a:effectLst/>
          </p:spPr>
          <p:txBody>
            <a:bodyPr vert="horz" wrap="square" lIns="91416" tIns="45708" rIns="91416" bIns="45708" numCol="1" anchor="t" anchorCtr="0" compatLnSpc="1"/>
            <a:lstStyle/>
            <a:p>
              <a:endParaRPr lang="zh-CN" altLang="en-US" sz="1799"/>
            </a:p>
          </p:txBody>
        </p:sp>
      </p:grpSp>
      <p:sp>
        <p:nvSpPr>
          <p:cNvPr id="68" name="标题 4"/>
          <p:cNvSpPr txBox="1"/>
          <p:nvPr/>
        </p:nvSpPr>
        <p:spPr>
          <a:xfrm>
            <a:off x="879307" y="3055182"/>
            <a:ext cx="2879570" cy="473361"/>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spcBef>
                <a:spcPts val="0"/>
              </a:spcBef>
            </a:pPr>
            <a:r>
              <a:rPr lang="zh-CN" altLang="en-US" sz="1800" b="1" dirty="0">
                <a:solidFill>
                  <a:schemeClr val="bg1"/>
                </a:solidFill>
                <a:latin typeface="微软雅黑" panose="020B0503020204020204" pitchFamily="34" charset="-122"/>
                <a:ea typeface="微软雅黑" panose="020B0503020204020204" pitchFamily="34" charset="-122"/>
              </a:rPr>
              <a:t>继发性高血压</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70" name="矩形 47"/>
          <p:cNvSpPr>
            <a:spLocks noChangeArrowheads="1"/>
          </p:cNvSpPr>
          <p:nvPr/>
        </p:nvSpPr>
        <p:spPr bwMode="auto">
          <a:xfrm>
            <a:off x="1364191" y="3676302"/>
            <a:ext cx="1868833" cy="76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5000"/>
              </a:lnSpc>
              <a:spcBef>
                <a:spcPts val="0"/>
              </a:spcBef>
              <a:spcAft>
                <a:spcPts val="0"/>
              </a:spcAft>
              <a:buNone/>
            </a:pPr>
            <a:r>
              <a:rPr lang="zh-CN" altLang="en-US" sz="1200" b="1" dirty="0">
                <a:solidFill>
                  <a:srgbClr val="C00000"/>
                </a:solidFill>
              </a:rPr>
              <a:t>在高血压患者中约占</a:t>
            </a:r>
            <a:r>
              <a:rPr lang="en-US" altLang="zh-CN" sz="1200" b="1" dirty="0">
                <a:solidFill>
                  <a:srgbClr val="C00000"/>
                </a:solidFill>
              </a:rPr>
              <a:t>10%</a:t>
            </a:r>
            <a:r>
              <a:rPr lang="zh-CN" altLang="en-US" sz="1200" b="1" dirty="0">
                <a:solidFill>
                  <a:srgbClr val="C00000"/>
                </a:solidFill>
              </a:rPr>
              <a:t>，来自特定人群的研究显示其占比远超预想</a:t>
            </a:r>
            <a:endParaRPr lang="zh-CN" altLang="en-US" sz="1200" dirty="0">
              <a:solidFill>
                <a:schemeClr val="bg1">
                  <a:lumMod val="50000"/>
                </a:schemeClr>
              </a:solidFill>
              <a:sym typeface="微软雅黑" panose="020B0503020204020204" pitchFamily="34" charset="-122"/>
            </a:endParaRPr>
          </a:p>
        </p:txBody>
      </p:sp>
      <p:grpSp>
        <p:nvGrpSpPr>
          <p:cNvPr id="75" name="组合 74"/>
          <p:cNvGrpSpPr/>
          <p:nvPr/>
        </p:nvGrpSpPr>
        <p:grpSpPr>
          <a:xfrm>
            <a:off x="4043542" y="2246952"/>
            <a:ext cx="670385" cy="604429"/>
            <a:chOff x="5424755" y="1340768"/>
            <a:chExt cx="670560" cy="604586"/>
          </a:xfrm>
        </p:grpSpPr>
        <p:grpSp>
          <p:nvGrpSpPr>
            <p:cNvPr id="76" name="组合 75"/>
            <p:cNvGrpSpPr/>
            <p:nvPr/>
          </p:nvGrpSpPr>
          <p:grpSpPr>
            <a:xfrm>
              <a:off x="5424755" y="1340768"/>
              <a:ext cx="670560" cy="604586"/>
              <a:chOff x="5424755" y="1340768"/>
              <a:chExt cx="670560" cy="604586"/>
            </a:xfrm>
          </p:grpSpPr>
          <p:grpSp>
            <p:nvGrpSpPr>
              <p:cNvPr id="78" name="组合 77"/>
              <p:cNvGrpSpPr/>
              <p:nvPr/>
            </p:nvGrpSpPr>
            <p:grpSpPr>
              <a:xfrm>
                <a:off x="5424755" y="1340768"/>
                <a:ext cx="670560" cy="604586"/>
                <a:chOff x="3720691" y="2824413"/>
                <a:chExt cx="1341120" cy="1209172"/>
              </a:xfrm>
            </p:grpSpPr>
            <p:sp>
              <p:nvSpPr>
                <p:cNvPr id="80"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sp>
              <p:nvSpPr>
                <p:cNvPr id="81"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79"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77"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rPr>
                <a:t>01</a:t>
              </a:r>
              <a:endParaRPr lang="zh-CN" altLang="en-US"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82" name="矩形 81"/>
          <p:cNvSpPr/>
          <p:nvPr/>
        </p:nvSpPr>
        <p:spPr>
          <a:xfrm>
            <a:off x="4963460" y="2375518"/>
            <a:ext cx="2130284" cy="338522"/>
          </a:xfrm>
          <a:prstGeom prst="rect">
            <a:avLst/>
          </a:prstGeom>
          <a:noFill/>
        </p:spPr>
        <p:txBody>
          <a:bodyPr wrap="square" lIns="91407" tIns="45704" rIns="91407" bIns="45704">
            <a:spAutoFit/>
          </a:bodyPr>
          <a:lstStyle/>
          <a:p>
            <a:pPr eaLnBrk="0" hangingPunct="0">
              <a:defRPr/>
            </a:pPr>
            <a:r>
              <a:rPr lang="zh-CN" altLang="en-US" sz="1600" b="1" dirty="0">
                <a:solidFill>
                  <a:srgbClr val="004582"/>
                </a:solidFill>
                <a:latin typeface="微软雅黑" panose="020B0503020204020204" pitchFamily="34" charset="-122"/>
                <a:ea typeface="微软雅黑" panose="020B0503020204020204" pitchFamily="34" charset="-122"/>
                <a:sym typeface="+mn-ea"/>
              </a:rPr>
              <a:t>肾实质性高血压</a:t>
            </a:r>
            <a:endParaRPr lang="en-US" altLang="zh-CN" sz="1600" b="1" dirty="0">
              <a:solidFill>
                <a:srgbClr val="004582"/>
              </a:solidFill>
              <a:latin typeface="微软雅黑" panose="020B0503020204020204" pitchFamily="34" charset="-122"/>
              <a:ea typeface="微软雅黑" panose="020B0503020204020204" pitchFamily="34" charset="-122"/>
            </a:endParaRPr>
          </a:p>
        </p:txBody>
      </p:sp>
      <p:grpSp>
        <p:nvGrpSpPr>
          <p:cNvPr id="84" name="组合 83"/>
          <p:cNvGrpSpPr/>
          <p:nvPr/>
        </p:nvGrpSpPr>
        <p:grpSpPr>
          <a:xfrm>
            <a:off x="4057770" y="3032200"/>
            <a:ext cx="670385" cy="604429"/>
            <a:chOff x="5424755" y="1340768"/>
            <a:chExt cx="670560" cy="604586"/>
          </a:xfrm>
        </p:grpSpPr>
        <p:grpSp>
          <p:nvGrpSpPr>
            <p:cNvPr id="85" name="组合 84"/>
            <p:cNvGrpSpPr/>
            <p:nvPr/>
          </p:nvGrpSpPr>
          <p:grpSpPr>
            <a:xfrm>
              <a:off x="5424755" y="1340768"/>
              <a:ext cx="670560" cy="604586"/>
              <a:chOff x="5424755" y="1340768"/>
              <a:chExt cx="670560" cy="604586"/>
            </a:xfrm>
          </p:grpSpPr>
          <p:grpSp>
            <p:nvGrpSpPr>
              <p:cNvPr id="87" name="组合 86"/>
              <p:cNvGrpSpPr/>
              <p:nvPr/>
            </p:nvGrpSpPr>
            <p:grpSpPr>
              <a:xfrm>
                <a:off x="5424755" y="1340768"/>
                <a:ext cx="670560" cy="604586"/>
                <a:chOff x="3720691" y="2824413"/>
                <a:chExt cx="1341120" cy="1209172"/>
              </a:xfrm>
            </p:grpSpPr>
            <p:sp>
              <p:nvSpPr>
                <p:cNvPr id="89"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sp>
              <p:nvSpPr>
                <p:cNvPr id="90"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88"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86"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rPr>
                <a:t>02</a:t>
              </a:r>
              <a:endParaRPr lang="zh-CN" altLang="en-US"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91" name="矩形 90"/>
          <p:cNvSpPr/>
          <p:nvPr/>
        </p:nvSpPr>
        <p:spPr>
          <a:xfrm>
            <a:off x="4937941" y="2994923"/>
            <a:ext cx="2611718" cy="584743"/>
          </a:xfrm>
          <a:prstGeom prst="rect">
            <a:avLst/>
          </a:prstGeom>
          <a:noFill/>
        </p:spPr>
        <p:txBody>
          <a:bodyPr wrap="square" lIns="91407" tIns="45704" rIns="91407" bIns="45704">
            <a:spAutoFit/>
          </a:bodyPr>
          <a:lstStyle/>
          <a:p>
            <a:pPr eaLnBrk="0" hangingPunct="0">
              <a:defRPr/>
            </a:pPr>
            <a:r>
              <a:rPr lang="zh-CN" altLang="en-US" sz="1600" b="1" dirty="0">
                <a:solidFill>
                  <a:srgbClr val="004582"/>
                </a:solidFill>
                <a:latin typeface="微软雅黑" panose="020B0503020204020204" pitchFamily="34" charset="-122"/>
                <a:ea typeface="微软雅黑" panose="020B0503020204020204" pitchFamily="34" charset="-122"/>
                <a:sym typeface="+mn-ea"/>
              </a:rPr>
              <a:t>肾血管性高血压及其他血管病引起的高血压</a:t>
            </a:r>
            <a:endParaRPr lang="zh-CN" altLang="en-US" sz="1600" b="1" dirty="0">
              <a:solidFill>
                <a:srgbClr val="004582"/>
              </a:solidFill>
              <a:latin typeface="微软雅黑" panose="020B0503020204020204" pitchFamily="34" charset="-122"/>
              <a:ea typeface="微软雅黑" panose="020B0503020204020204" pitchFamily="34" charset="-122"/>
            </a:endParaRPr>
          </a:p>
        </p:txBody>
      </p:sp>
      <p:grpSp>
        <p:nvGrpSpPr>
          <p:cNvPr id="93" name="组合 92"/>
          <p:cNvGrpSpPr/>
          <p:nvPr/>
        </p:nvGrpSpPr>
        <p:grpSpPr>
          <a:xfrm>
            <a:off x="4084404" y="3770213"/>
            <a:ext cx="670385" cy="604429"/>
            <a:chOff x="5424755" y="1340768"/>
            <a:chExt cx="670560" cy="604586"/>
          </a:xfrm>
        </p:grpSpPr>
        <p:grpSp>
          <p:nvGrpSpPr>
            <p:cNvPr id="94" name="组合 93"/>
            <p:cNvGrpSpPr/>
            <p:nvPr/>
          </p:nvGrpSpPr>
          <p:grpSpPr>
            <a:xfrm>
              <a:off x="5424755" y="1340768"/>
              <a:ext cx="670560" cy="604586"/>
              <a:chOff x="5424755" y="1340768"/>
              <a:chExt cx="670560" cy="604586"/>
            </a:xfrm>
          </p:grpSpPr>
          <p:grpSp>
            <p:nvGrpSpPr>
              <p:cNvPr id="96" name="组合 95"/>
              <p:cNvGrpSpPr/>
              <p:nvPr/>
            </p:nvGrpSpPr>
            <p:grpSpPr>
              <a:xfrm>
                <a:off x="5424755" y="1340768"/>
                <a:ext cx="670560" cy="604586"/>
                <a:chOff x="3720691" y="2824413"/>
                <a:chExt cx="1341120" cy="1209172"/>
              </a:xfrm>
            </p:grpSpPr>
            <p:sp>
              <p:nvSpPr>
                <p:cNvPr id="98"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sp>
              <p:nvSpPr>
                <p:cNvPr id="99"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97"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95"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rPr>
                <a:t>03</a:t>
              </a:r>
              <a:endParaRPr lang="zh-CN" altLang="en-US"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100" name="矩形 99"/>
          <p:cNvSpPr/>
          <p:nvPr/>
        </p:nvSpPr>
        <p:spPr>
          <a:xfrm>
            <a:off x="4952034" y="3826601"/>
            <a:ext cx="2736096" cy="584743"/>
          </a:xfrm>
          <a:prstGeom prst="rect">
            <a:avLst/>
          </a:prstGeom>
          <a:noFill/>
        </p:spPr>
        <p:txBody>
          <a:bodyPr wrap="square" lIns="91407" tIns="45704" rIns="91407" bIns="45704">
            <a:spAutoFit/>
          </a:bodyPr>
          <a:lstStyle/>
          <a:p>
            <a:pPr eaLnBrk="0" hangingPunct="0">
              <a:defRPr/>
            </a:pPr>
            <a:r>
              <a:rPr lang="zh-CN" altLang="en-US" sz="1600" b="1" dirty="0">
                <a:solidFill>
                  <a:srgbClr val="004582"/>
                </a:solidFill>
                <a:latin typeface="微软雅黑" panose="020B0503020204020204" pitchFamily="34" charset="-122"/>
                <a:ea typeface="微软雅黑" panose="020B0503020204020204" pitchFamily="34" charset="-122"/>
                <a:sym typeface="+mn-ea"/>
              </a:rPr>
              <a:t>阻塞性睡眠呼吸暂停综合征（</a:t>
            </a:r>
            <a:r>
              <a:rPr lang="en-US" altLang="zh-CN" sz="1600" b="1" dirty="0">
                <a:solidFill>
                  <a:srgbClr val="004582"/>
                </a:solidFill>
                <a:latin typeface="微软雅黑" panose="020B0503020204020204" pitchFamily="34" charset="-122"/>
                <a:ea typeface="微软雅黑" panose="020B0503020204020204" pitchFamily="34" charset="-122"/>
                <a:sym typeface="+mn-ea"/>
              </a:rPr>
              <a:t>OSAS</a:t>
            </a:r>
            <a:r>
              <a:rPr lang="zh-CN" altLang="en-US" sz="1600" b="1" dirty="0">
                <a:solidFill>
                  <a:srgbClr val="004582"/>
                </a:solidFill>
                <a:latin typeface="微软雅黑" panose="020B0503020204020204" pitchFamily="34" charset="-122"/>
                <a:ea typeface="微软雅黑" panose="020B0503020204020204" pitchFamily="34" charset="-122"/>
                <a:sym typeface="+mn-ea"/>
              </a:rPr>
              <a:t>）</a:t>
            </a:r>
            <a:endParaRPr lang="en-US" altLang="zh-CN" sz="1600" b="1" dirty="0">
              <a:solidFill>
                <a:srgbClr val="004582"/>
              </a:solidFill>
              <a:latin typeface="微软雅黑" panose="020B0503020204020204" pitchFamily="34" charset="-122"/>
              <a:ea typeface="微软雅黑" panose="020B0503020204020204" pitchFamily="34" charset="-122"/>
            </a:endParaRPr>
          </a:p>
        </p:txBody>
      </p:sp>
      <p:grpSp>
        <p:nvGrpSpPr>
          <p:cNvPr id="113" name="组合 112"/>
          <p:cNvGrpSpPr/>
          <p:nvPr/>
        </p:nvGrpSpPr>
        <p:grpSpPr>
          <a:xfrm>
            <a:off x="2901810" y="2831887"/>
            <a:ext cx="278312" cy="184463"/>
            <a:chOff x="9482595" y="2565731"/>
            <a:chExt cx="278384" cy="184511"/>
          </a:xfrm>
        </p:grpSpPr>
        <p:sp>
          <p:nvSpPr>
            <p:cNvPr id="114" name="椭圆 113"/>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15" name="椭圆 114"/>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 name="标题 1">
            <a:extLst>
              <a:ext uri="{FF2B5EF4-FFF2-40B4-BE49-F238E27FC236}">
                <a16:creationId xmlns:a16="http://schemas.microsoft.com/office/drawing/2014/main" id="{8C79CEA5-8937-28FE-D3E5-174C9BEDFB6E}"/>
              </a:ext>
            </a:extLst>
          </p:cNvPr>
          <p:cNvSpPr txBox="1">
            <a:spLocks/>
          </p:cNvSpPr>
          <p:nvPr/>
        </p:nvSpPr>
        <p:spPr>
          <a:xfrm>
            <a:off x="641238" y="326732"/>
            <a:ext cx="10515600" cy="81945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微软雅黑" panose="020B0503020204020204" pitchFamily="34" charset="-122"/>
                <a:ea typeface="微软雅黑" panose="020B0503020204020204" pitchFamily="34" charset="-122"/>
              </a:rPr>
              <a:t>10. </a:t>
            </a:r>
            <a:r>
              <a:rPr lang="zh-CN" altLang="en-US" sz="3200" b="1" dirty="0">
                <a:latin typeface="微软雅黑" panose="020B0503020204020204" pitchFamily="34" charset="-122"/>
                <a:ea typeface="微软雅黑" panose="020B0503020204020204" pitchFamily="34" charset="-122"/>
              </a:rPr>
              <a:t>继发性高血压</a:t>
            </a:r>
          </a:p>
        </p:txBody>
      </p:sp>
      <p:grpSp>
        <p:nvGrpSpPr>
          <p:cNvPr id="3" name="组合 2">
            <a:extLst>
              <a:ext uri="{FF2B5EF4-FFF2-40B4-BE49-F238E27FC236}">
                <a16:creationId xmlns:a16="http://schemas.microsoft.com/office/drawing/2014/main" id="{C2DB961F-6FCF-E08A-A90B-AAFD79116A4B}"/>
              </a:ext>
            </a:extLst>
          </p:cNvPr>
          <p:cNvGrpSpPr/>
          <p:nvPr/>
        </p:nvGrpSpPr>
        <p:grpSpPr>
          <a:xfrm>
            <a:off x="4076938" y="4534690"/>
            <a:ext cx="670385" cy="604429"/>
            <a:chOff x="5424755" y="1340768"/>
            <a:chExt cx="670560" cy="604586"/>
          </a:xfrm>
        </p:grpSpPr>
        <p:grpSp>
          <p:nvGrpSpPr>
            <p:cNvPr id="4" name="组合 3">
              <a:extLst>
                <a:ext uri="{FF2B5EF4-FFF2-40B4-BE49-F238E27FC236}">
                  <a16:creationId xmlns:a16="http://schemas.microsoft.com/office/drawing/2014/main" id="{9946E0AE-A2B4-7F61-AAE2-A18738B4BF2E}"/>
                </a:ext>
              </a:extLst>
            </p:cNvPr>
            <p:cNvGrpSpPr/>
            <p:nvPr/>
          </p:nvGrpSpPr>
          <p:grpSpPr>
            <a:xfrm>
              <a:off x="5424755" y="1340768"/>
              <a:ext cx="670560" cy="604586"/>
              <a:chOff x="5424755" y="1340768"/>
              <a:chExt cx="670560" cy="604586"/>
            </a:xfrm>
          </p:grpSpPr>
          <p:grpSp>
            <p:nvGrpSpPr>
              <p:cNvPr id="6" name="组合 5">
                <a:extLst>
                  <a:ext uri="{FF2B5EF4-FFF2-40B4-BE49-F238E27FC236}">
                    <a16:creationId xmlns:a16="http://schemas.microsoft.com/office/drawing/2014/main" id="{0E1413EA-CF83-D8F8-74C6-7A1D1D6CF55C}"/>
                  </a:ext>
                </a:extLst>
              </p:cNvPr>
              <p:cNvGrpSpPr/>
              <p:nvPr/>
            </p:nvGrpSpPr>
            <p:grpSpPr>
              <a:xfrm>
                <a:off x="5424755" y="1340768"/>
                <a:ext cx="670560" cy="604586"/>
                <a:chOff x="3720691" y="2824413"/>
                <a:chExt cx="1341120" cy="1209172"/>
              </a:xfrm>
            </p:grpSpPr>
            <p:sp>
              <p:nvSpPr>
                <p:cNvPr id="8" name="Freeform 5">
                  <a:extLst>
                    <a:ext uri="{FF2B5EF4-FFF2-40B4-BE49-F238E27FC236}">
                      <a16:creationId xmlns:a16="http://schemas.microsoft.com/office/drawing/2014/main" id="{B20F9327-5FA6-3033-1C14-8D2B7303AC40}"/>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sp>
              <p:nvSpPr>
                <p:cNvPr id="9" name="Freeform 5">
                  <a:extLst>
                    <a:ext uri="{FF2B5EF4-FFF2-40B4-BE49-F238E27FC236}">
                      <a16:creationId xmlns:a16="http://schemas.microsoft.com/office/drawing/2014/main" id="{1E55EFDE-2487-8F63-6F35-4142856F346E}"/>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7" name="Freeform 5">
                <a:extLst>
                  <a:ext uri="{FF2B5EF4-FFF2-40B4-BE49-F238E27FC236}">
                    <a16:creationId xmlns:a16="http://schemas.microsoft.com/office/drawing/2014/main" id="{DD417A03-4B31-5FAE-3255-8D0B63662408}"/>
                  </a:ext>
                </a:extLst>
              </p:cNvPr>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5" name="TextBox 7">
              <a:extLst>
                <a:ext uri="{FF2B5EF4-FFF2-40B4-BE49-F238E27FC236}">
                  <a16:creationId xmlns:a16="http://schemas.microsoft.com/office/drawing/2014/main" id="{5815787A-F4A3-BD01-2096-8B09E05C7E59}"/>
                </a:ext>
              </a:extLst>
            </p:cNvPr>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rPr>
                <a:t>04</a:t>
              </a:r>
              <a:endParaRPr lang="zh-CN" altLang="en-US"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grpSp>
        <p:nvGrpSpPr>
          <p:cNvPr id="10" name="组合 9">
            <a:extLst>
              <a:ext uri="{FF2B5EF4-FFF2-40B4-BE49-F238E27FC236}">
                <a16:creationId xmlns:a16="http://schemas.microsoft.com/office/drawing/2014/main" id="{37113978-161E-F638-BDB7-A30BBE653FB0}"/>
              </a:ext>
            </a:extLst>
          </p:cNvPr>
          <p:cNvGrpSpPr/>
          <p:nvPr/>
        </p:nvGrpSpPr>
        <p:grpSpPr>
          <a:xfrm>
            <a:off x="4082928" y="5276427"/>
            <a:ext cx="670385" cy="604429"/>
            <a:chOff x="5424755" y="1340768"/>
            <a:chExt cx="670560" cy="604586"/>
          </a:xfrm>
        </p:grpSpPr>
        <p:grpSp>
          <p:nvGrpSpPr>
            <p:cNvPr id="11" name="组合 10">
              <a:extLst>
                <a:ext uri="{FF2B5EF4-FFF2-40B4-BE49-F238E27FC236}">
                  <a16:creationId xmlns:a16="http://schemas.microsoft.com/office/drawing/2014/main" id="{E168B80E-EA2C-67A6-631E-C80F929B24FA}"/>
                </a:ext>
              </a:extLst>
            </p:cNvPr>
            <p:cNvGrpSpPr/>
            <p:nvPr/>
          </p:nvGrpSpPr>
          <p:grpSpPr>
            <a:xfrm>
              <a:off x="5424755" y="1340768"/>
              <a:ext cx="670560" cy="604586"/>
              <a:chOff x="5424755" y="1340768"/>
              <a:chExt cx="670560" cy="604586"/>
            </a:xfrm>
          </p:grpSpPr>
          <p:grpSp>
            <p:nvGrpSpPr>
              <p:cNvPr id="14" name="组合 13">
                <a:extLst>
                  <a:ext uri="{FF2B5EF4-FFF2-40B4-BE49-F238E27FC236}">
                    <a16:creationId xmlns:a16="http://schemas.microsoft.com/office/drawing/2014/main" id="{398A5EC7-D35C-040B-087B-A62013AF9375}"/>
                  </a:ext>
                </a:extLst>
              </p:cNvPr>
              <p:cNvGrpSpPr/>
              <p:nvPr/>
            </p:nvGrpSpPr>
            <p:grpSpPr>
              <a:xfrm>
                <a:off x="5424755" y="1340768"/>
                <a:ext cx="670560" cy="604586"/>
                <a:chOff x="3720691" y="2824413"/>
                <a:chExt cx="1341120" cy="1209172"/>
              </a:xfrm>
            </p:grpSpPr>
            <p:sp>
              <p:nvSpPr>
                <p:cNvPr id="16" name="Freeform 5">
                  <a:extLst>
                    <a:ext uri="{FF2B5EF4-FFF2-40B4-BE49-F238E27FC236}">
                      <a16:creationId xmlns:a16="http://schemas.microsoft.com/office/drawing/2014/main" id="{7EAAAC48-A8F6-A2ED-3E72-035D5B2AA7DF}"/>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sp>
              <p:nvSpPr>
                <p:cNvPr id="17" name="Freeform 5">
                  <a:extLst>
                    <a:ext uri="{FF2B5EF4-FFF2-40B4-BE49-F238E27FC236}">
                      <a16:creationId xmlns:a16="http://schemas.microsoft.com/office/drawing/2014/main" id="{DEB7E3AB-BDA4-E7A1-0455-F661927624BB}"/>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15" name="Freeform 5">
                <a:extLst>
                  <a:ext uri="{FF2B5EF4-FFF2-40B4-BE49-F238E27FC236}">
                    <a16:creationId xmlns:a16="http://schemas.microsoft.com/office/drawing/2014/main" id="{6506C4B2-B909-38F6-B68E-59293C9C094E}"/>
                  </a:ext>
                </a:extLst>
              </p:cNvPr>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12" name="TextBox 7">
              <a:extLst>
                <a:ext uri="{FF2B5EF4-FFF2-40B4-BE49-F238E27FC236}">
                  <a16:creationId xmlns:a16="http://schemas.microsoft.com/office/drawing/2014/main" id="{7CF40BB9-3E91-4616-4579-6A43A074771A}"/>
                </a:ext>
              </a:extLst>
            </p:cNvPr>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rPr>
                <a:t>05</a:t>
              </a:r>
              <a:endParaRPr lang="zh-CN" altLang="en-US"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18" name="矩形 17">
            <a:extLst>
              <a:ext uri="{FF2B5EF4-FFF2-40B4-BE49-F238E27FC236}">
                <a16:creationId xmlns:a16="http://schemas.microsoft.com/office/drawing/2014/main" id="{0B650D9E-9742-3FB8-1EB0-64E751ABB2C8}"/>
              </a:ext>
            </a:extLst>
          </p:cNvPr>
          <p:cNvSpPr/>
          <p:nvPr/>
        </p:nvSpPr>
        <p:spPr>
          <a:xfrm>
            <a:off x="4979344" y="4643656"/>
            <a:ext cx="2148553" cy="338522"/>
          </a:xfrm>
          <a:prstGeom prst="rect">
            <a:avLst/>
          </a:prstGeom>
          <a:solidFill>
            <a:schemeClr val="bg1"/>
          </a:solidFill>
        </p:spPr>
        <p:txBody>
          <a:bodyPr wrap="square" lIns="91407" tIns="45704" rIns="91407" bIns="45704">
            <a:spAutoFit/>
          </a:bodyPr>
          <a:lstStyle/>
          <a:p>
            <a:pPr eaLnBrk="0" hangingPunct="0">
              <a:defRPr/>
            </a:pPr>
            <a:r>
              <a:rPr lang="zh-CN" altLang="en-US" sz="1600" b="1" dirty="0">
                <a:solidFill>
                  <a:srgbClr val="004582"/>
                </a:solidFill>
                <a:latin typeface="微软雅黑" panose="020B0503020204020204" pitchFamily="34" charset="-122"/>
                <a:ea typeface="微软雅黑" panose="020B0503020204020204" pitchFamily="34" charset="-122"/>
              </a:rPr>
              <a:t>药物相关性高血压</a:t>
            </a:r>
          </a:p>
        </p:txBody>
      </p:sp>
      <p:sp>
        <p:nvSpPr>
          <p:cNvPr id="19" name="矩形 18">
            <a:extLst>
              <a:ext uri="{FF2B5EF4-FFF2-40B4-BE49-F238E27FC236}">
                <a16:creationId xmlns:a16="http://schemas.microsoft.com/office/drawing/2014/main" id="{4E44FF72-211F-C5C3-44E5-A984A13B20C6}"/>
              </a:ext>
            </a:extLst>
          </p:cNvPr>
          <p:cNvSpPr/>
          <p:nvPr/>
        </p:nvSpPr>
        <p:spPr>
          <a:xfrm>
            <a:off x="4976739" y="5385888"/>
            <a:ext cx="2119922" cy="338522"/>
          </a:xfrm>
          <a:prstGeom prst="rect">
            <a:avLst/>
          </a:prstGeom>
        </p:spPr>
        <p:txBody>
          <a:bodyPr wrap="square" lIns="91407" tIns="45704" rIns="91407" bIns="45704">
            <a:spAutoFit/>
          </a:bodyPr>
          <a:lstStyle/>
          <a:p>
            <a:pPr eaLnBrk="0" hangingPunct="0">
              <a:defRPr/>
            </a:pPr>
            <a:r>
              <a:rPr lang="zh-CN" altLang="en-US" sz="1600" b="1" dirty="0">
                <a:solidFill>
                  <a:srgbClr val="004582"/>
                </a:solidFill>
                <a:latin typeface="微软雅黑" panose="020B0503020204020204" pitchFamily="34" charset="-122"/>
                <a:ea typeface="微软雅黑" panose="020B0503020204020204" pitchFamily="34" charset="-122"/>
                <a:sym typeface="+mn-ea"/>
              </a:rPr>
              <a:t>原发性醛固酮增多症</a:t>
            </a:r>
            <a:endParaRPr lang="zh-CN" altLang="en-US" sz="1600" b="1" dirty="0">
              <a:solidFill>
                <a:srgbClr val="004582"/>
              </a:solidFill>
              <a:latin typeface="微软雅黑" panose="020B0503020204020204" pitchFamily="34" charset="-122"/>
              <a:ea typeface="微软雅黑" panose="020B0503020204020204" pitchFamily="34" charset="-122"/>
            </a:endParaRPr>
          </a:p>
        </p:txBody>
      </p:sp>
      <p:grpSp>
        <p:nvGrpSpPr>
          <p:cNvPr id="20" name="组合 19">
            <a:extLst>
              <a:ext uri="{FF2B5EF4-FFF2-40B4-BE49-F238E27FC236}">
                <a16:creationId xmlns:a16="http://schemas.microsoft.com/office/drawing/2014/main" id="{5B014DB2-D201-97A5-8648-3FA7BF2B749F}"/>
              </a:ext>
            </a:extLst>
          </p:cNvPr>
          <p:cNvGrpSpPr/>
          <p:nvPr/>
        </p:nvGrpSpPr>
        <p:grpSpPr>
          <a:xfrm>
            <a:off x="7700844" y="2232610"/>
            <a:ext cx="670385" cy="604429"/>
            <a:chOff x="5424755" y="1340768"/>
            <a:chExt cx="670560" cy="604586"/>
          </a:xfrm>
        </p:grpSpPr>
        <p:grpSp>
          <p:nvGrpSpPr>
            <p:cNvPr id="21" name="组合 20">
              <a:extLst>
                <a:ext uri="{FF2B5EF4-FFF2-40B4-BE49-F238E27FC236}">
                  <a16:creationId xmlns:a16="http://schemas.microsoft.com/office/drawing/2014/main" id="{71ABE3E7-12F7-18EC-FFE2-712B9E5AD515}"/>
                </a:ext>
              </a:extLst>
            </p:cNvPr>
            <p:cNvGrpSpPr/>
            <p:nvPr/>
          </p:nvGrpSpPr>
          <p:grpSpPr>
            <a:xfrm>
              <a:off x="5424755" y="1340768"/>
              <a:ext cx="670560" cy="604586"/>
              <a:chOff x="5424755" y="1340768"/>
              <a:chExt cx="670560" cy="604586"/>
            </a:xfrm>
          </p:grpSpPr>
          <p:grpSp>
            <p:nvGrpSpPr>
              <p:cNvPr id="23" name="组合 22">
                <a:extLst>
                  <a:ext uri="{FF2B5EF4-FFF2-40B4-BE49-F238E27FC236}">
                    <a16:creationId xmlns:a16="http://schemas.microsoft.com/office/drawing/2014/main" id="{A71AA4DF-C4AB-70BF-7577-0528DC10CAEE}"/>
                  </a:ext>
                </a:extLst>
              </p:cNvPr>
              <p:cNvGrpSpPr/>
              <p:nvPr/>
            </p:nvGrpSpPr>
            <p:grpSpPr>
              <a:xfrm>
                <a:off x="5424755" y="1340768"/>
                <a:ext cx="670560" cy="604586"/>
                <a:chOff x="3720691" y="2824413"/>
                <a:chExt cx="1341120" cy="1209172"/>
              </a:xfrm>
            </p:grpSpPr>
            <p:sp>
              <p:nvSpPr>
                <p:cNvPr id="25" name="Freeform 5">
                  <a:extLst>
                    <a:ext uri="{FF2B5EF4-FFF2-40B4-BE49-F238E27FC236}">
                      <a16:creationId xmlns:a16="http://schemas.microsoft.com/office/drawing/2014/main" id="{99252179-A610-00E7-92FA-0B9AF3A17622}"/>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sp>
              <p:nvSpPr>
                <p:cNvPr id="26" name="Freeform 5">
                  <a:extLst>
                    <a:ext uri="{FF2B5EF4-FFF2-40B4-BE49-F238E27FC236}">
                      <a16:creationId xmlns:a16="http://schemas.microsoft.com/office/drawing/2014/main" id="{1F0271CE-62E4-D752-E289-D5E0AF7EE37C}"/>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24" name="Freeform 5">
                <a:extLst>
                  <a:ext uri="{FF2B5EF4-FFF2-40B4-BE49-F238E27FC236}">
                    <a16:creationId xmlns:a16="http://schemas.microsoft.com/office/drawing/2014/main" id="{89071004-8DB7-3625-BDF7-1250C7C29982}"/>
                  </a:ext>
                </a:extLst>
              </p:cNvPr>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22" name="TextBox 7">
              <a:extLst>
                <a:ext uri="{FF2B5EF4-FFF2-40B4-BE49-F238E27FC236}">
                  <a16:creationId xmlns:a16="http://schemas.microsoft.com/office/drawing/2014/main" id="{1636B59B-9367-FD03-187A-E59BA56091C9}"/>
                </a:ext>
              </a:extLst>
            </p:cNvPr>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rPr>
                <a:t>06</a:t>
              </a:r>
              <a:endParaRPr lang="zh-CN" altLang="en-US"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27" name="矩形 26">
            <a:extLst>
              <a:ext uri="{FF2B5EF4-FFF2-40B4-BE49-F238E27FC236}">
                <a16:creationId xmlns:a16="http://schemas.microsoft.com/office/drawing/2014/main" id="{E9C52D21-4B9B-D7E6-C561-0433D9F77697}"/>
              </a:ext>
            </a:extLst>
          </p:cNvPr>
          <p:cNvSpPr/>
          <p:nvPr/>
        </p:nvSpPr>
        <p:spPr>
          <a:xfrm>
            <a:off x="8510669" y="2377276"/>
            <a:ext cx="2712874" cy="338522"/>
          </a:xfrm>
          <a:prstGeom prst="rect">
            <a:avLst/>
          </a:prstGeom>
        </p:spPr>
        <p:txBody>
          <a:bodyPr wrap="square" lIns="91407" tIns="45704" rIns="91407" bIns="45704">
            <a:spAutoFit/>
          </a:bodyPr>
          <a:lstStyle/>
          <a:p>
            <a:pPr eaLnBrk="0" hangingPunct="0">
              <a:defRPr/>
            </a:pPr>
            <a:r>
              <a:rPr lang="zh-CN" altLang="en-US" sz="1600" b="1" dirty="0">
                <a:solidFill>
                  <a:srgbClr val="004582"/>
                </a:solidFill>
                <a:latin typeface="微软雅黑" panose="020B0503020204020204" pitchFamily="34" charset="-122"/>
                <a:ea typeface="微软雅黑" panose="020B0503020204020204" pitchFamily="34" charset="-122"/>
              </a:rPr>
              <a:t>嗜铬细胞瘤和副神经节瘤</a:t>
            </a:r>
          </a:p>
        </p:txBody>
      </p:sp>
      <p:sp>
        <p:nvSpPr>
          <p:cNvPr id="28" name="矩形 27">
            <a:extLst>
              <a:ext uri="{FF2B5EF4-FFF2-40B4-BE49-F238E27FC236}">
                <a16:creationId xmlns:a16="http://schemas.microsoft.com/office/drawing/2014/main" id="{22B2C633-36C7-4EF7-A291-26841209C136}"/>
              </a:ext>
            </a:extLst>
          </p:cNvPr>
          <p:cNvSpPr/>
          <p:nvPr/>
        </p:nvSpPr>
        <p:spPr>
          <a:xfrm>
            <a:off x="8527497" y="3147628"/>
            <a:ext cx="2548692" cy="338522"/>
          </a:xfrm>
          <a:prstGeom prst="rect">
            <a:avLst/>
          </a:prstGeom>
        </p:spPr>
        <p:txBody>
          <a:bodyPr wrap="square" lIns="91407" tIns="45704" rIns="91407" bIns="45704">
            <a:spAutoFit/>
          </a:bodyPr>
          <a:lstStyle/>
          <a:p>
            <a:pPr eaLnBrk="0" hangingPunct="0">
              <a:defRPr/>
            </a:pPr>
            <a:r>
              <a:rPr lang="zh-CN" altLang="en-US" sz="1600" b="1" dirty="0">
                <a:solidFill>
                  <a:srgbClr val="004582"/>
                </a:solidFill>
                <a:latin typeface="微软雅黑" panose="020B0503020204020204" pitchFamily="34" charset="-122"/>
                <a:ea typeface="微软雅黑" panose="020B0503020204020204" pitchFamily="34" charset="-122"/>
              </a:rPr>
              <a:t>其他内分泌性高血压</a:t>
            </a:r>
          </a:p>
        </p:txBody>
      </p:sp>
      <p:sp>
        <p:nvSpPr>
          <p:cNvPr id="29" name="矩形 28">
            <a:extLst>
              <a:ext uri="{FF2B5EF4-FFF2-40B4-BE49-F238E27FC236}">
                <a16:creationId xmlns:a16="http://schemas.microsoft.com/office/drawing/2014/main" id="{2884DC3F-2118-7EF2-1797-BE2B44E7BA1A}"/>
              </a:ext>
            </a:extLst>
          </p:cNvPr>
          <p:cNvSpPr/>
          <p:nvPr/>
        </p:nvSpPr>
        <p:spPr>
          <a:xfrm>
            <a:off x="8571308" y="3949256"/>
            <a:ext cx="2574802" cy="338522"/>
          </a:xfrm>
          <a:prstGeom prst="rect">
            <a:avLst/>
          </a:prstGeom>
        </p:spPr>
        <p:txBody>
          <a:bodyPr wrap="square" lIns="91407" tIns="45704" rIns="91407" bIns="45704">
            <a:spAutoFit/>
          </a:bodyPr>
          <a:lstStyle/>
          <a:p>
            <a:pPr eaLnBrk="0" hangingPunct="0">
              <a:defRPr/>
            </a:pPr>
            <a:r>
              <a:rPr lang="zh-CN" altLang="en-US" sz="1600" b="1" dirty="0">
                <a:solidFill>
                  <a:srgbClr val="004582"/>
                </a:solidFill>
                <a:latin typeface="微软雅黑" panose="020B0503020204020204" pitchFamily="34" charset="-122"/>
                <a:ea typeface="微软雅黑" panose="020B0503020204020204" pitchFamily="34" charset="-122"/>
              </a:rPr>
              <a:t>单基因遗传性高血压</a:t>
            </a:r>
          </a:p>
        </p:txBody>
      </p:sp>
      <p:sp>
        <p:nvSpPr>
          <p:cNvPr id="30" name="矩形 29">
            <a:extLst>
              <a:ext uri="{FF2B5EF4-FFF2-40B4-BE49-F238E27FC236}">
                <a16:creationId xmlns:a16="http://schemas.microsoft.com/office/drawing/2014/main" id="{423C0992-EAC4-420F-C37D-C6CB11B044D3}"/>
              </a:ext>
            </a:extLst>
          </p:cNvPr>
          <p:cNvSpPr/>
          <p:nvPr/>
        </p:nvSpPr>
        <p:spPr>
          <a:xfrm>
            <a:off x="8562911" y="4726782"/>
            <a:ext cx="3063742" cy="338522"/>
          </a:xfrm>
          <a:prstGeom prst="rect">
            <a:avLst/>
          </a:prstGeom>
        </p:spPr>
        <p:txBody>
          <a:bodyPr wrap="square" lIns="91407" tIns="45704" rIns="91407" bIns="45704">
            <a:spAutoFit/>
          </a:bodyPr>
          <a:lstStyle/>
          <a:p>
            <a:pPr eaLnBrk="0" hangingPunct="0">
              <a:defRPr/>
            </a:pPr>
            <a:r>
              <a:rPr lang="zh-CN" altLang="en-US" sz="1600" b="1" dirty="0">
                <a:solidFill>
                  <a:srgbClr val="004582"/>
                </a:solidFill>
                <a:latin typeface="微软雅黑" panose="020B0503020204020204" pitchFamily="34" charset="-122"/>
                <a:ea typeface="微软雅黑" panose="020B0503020204020204" pitchFamily="34" charset="-122"/>
              </a:rPr>
              <a:t>结缔组织病（</a:t>
            </a:r>
            <a:r>
              <a:rPr lang="en-US" altLang="zh-CN" sz="1600" b="1" dirty="0">
                <a:solidFill>
                  <a:srgbClr val="004582"/>
                </a:solidFill>
                <a:latin typeface="微软雅黑" panose="020B0503020204020204" pitchFamily="34" charset="-122"/>
                <a:ea typeface="微软雅黑" panose="020B0503020204020204" pitchFamily="34" charset="-122"/>
              </a:rPr>
              <a:t>CTD</a:t>
            </a:r>
            <a:r>
              <a:rPr lang="zh-CN" altLang="en-US" sz="1600" b="1" dirty="0">
                <a:solidFill>
                  <a:srgbClr val="004582"/>
                </a:solidFill>
                <a:latin typeface="微软雅黑" panose="020B0503020204020204" pitchFamily="34" charset="-122"/>
                <a:ea typeface="微软雅黑" panose="020B0503020204020204" pitchFamily="34" charset="-122"/>
              </a:rPr>
              <a:t>）与高血压</a:t>
            </a:r>
          </a:p>
        </p:txBody>
      </p:sp>
      <p:sp>
        <p:nvSpPr>
          <p:cNvPr id="31" name="矩形 30">
            <a:extLst>
              <a:ext uri="{FF2B5EF4-FFF2-40B4-BE49-F238E27FC236}">
                <a16:creationId xmlns:a16="http://schemas.microsoft.com/office/drawing/2014/main" id="{5AE6E74F-A068-26C7-01D3-DABC6DEE68D8}"/>
              </a:ext>
            </a:extLst>
          </p:cNvPr>
          <p:cNvSpPr/>
          <p:nvPr/>
        </p:nvSpPr>
        <p:spPr>
          <a:xfrm>
            <a:off x="8579705" y="5373730"/>
            <a:ext cx="2577133" cy="338522"/>
          </a:xfrm>
          <a:prstGeom prst="rect">
            <a:avLst/>
          </a:prstGeom>
        </p:spPr>
        <p:txBody>
          <a:bodyPr wrap="square" lIns="91407" tIns="45704" rIns="91407" bIns="45704">
            <a:spAutoFit/>
          </a:bodyPr>
          <a:lstStyle/>
          <a:p>
            <a:pPr eaLnBrk="0" hangingPunct="0">
              <a:defRPr/>
            </a:pPr>
            <a:r>
              <a:rPr lang="zh-CN" altLang="en-US" sz="1600" b="1" dirty="0">
                <a:solidFill>
                  <a:srgbClr val="004582"/>
                </a:solidFill>
                <a:latin typeface="微软雅黑" panose="020B0503020204020204" pitchFamily="34" charset="-122"/>
                <a:ea typeface="微软雅黑" panose="020B0503020204020204" pitchFamily="34" charset="-122"/>
              </a:rPr>
              <a:t>血液疾病与高血压</a:t>
            </a:r>
          </a:p>
        </p:txBody>
      </p:sp>
      <p:grpSp>
        <p:nvGrpSpPr>
          <p:cNvPr id="32" name="组合 31">
            <a:extLst>
              <a:ext uri="{FF2B5EF4-FFF2-40B4-BE49-F238E27FC236}">
                <a16:creationId xmlns:a16="http://schemas.microsoft.com/office/drawing/2014/main" id="{61079719-2844-FE7D-054D-9C06A50D0541}"/>
              </a:ext>
            </a:extLst>
          </p:cNvPr>
          <p:cNvGrpSpPr/>
          <p:nvPr/>
        </p:nvGrpSpPr>
        <p:grpSpPr>
          <a:xfrm>
            <a:off x="7706397" y="3025946"/>
            <a:ext cx="670385" cy="604429"/>
            <a:chOff x="5424755" y="1340768"/>
            <a:chExt cx="670560" cy="604586"/>
          </a:xfrm>
        </p:grpSpPr>
        <p:grpSp>
          <p:nvGrpSpPr>
            <p:cNvPr id="33" name="组合 32">
              <a:extLst>
                <a:ext uri="{FF2B5EF4-FFF2-40B4-BE49-F238E27FC236}">
                  <a16:creationId xmlns:a16="http://schemas.microsoft.com/office/drawing/2014/main" id="{5C4B2A9F-6FCD-C7C7-DBFE-0BEECB9F605C}"/>
                </a:ext>
              </a:extLst>
            </p:cNvPr>
            <p:cNvGrpSpPr/>
            <p:nvPr/>
          </p:nvGrpSpPr>
          <p:grpSpPr>
            <a:xfrm>
              <a:off x="5424755" y="1340768"/>
              <a:ext cx="670560" cy="604586"/>
              <a:chOff x="5424755" y="1340768"/>
              <a:chExt cx="670560" cy="604586"/>
            </a:xfrm>
          </p:grpSpPr>
          <p:grpSp>
            <p:nvGrpSpPr>
              <p:cNvPr id="35" name="组合 34">
                <a:extLst>
                  <a:ext uri="{FF2B5EF4-FFF2-40B4-BE49-F238E27FC236}">
                    <a16:creationId xmlns:a16="http://schemas.microsoft.com/office/drawing/2014/main" id="{D1CC6E6D-EC34-29F3-B8BD-9E48AF4F13F4}"/>
                  </a:ext>
                </a:extLst>
              </p:cNvPr>
              <p:cNvGrpSpPr/>
              <p:nvPr/>
            </p:nvGrpSpPr>
            <p:grpSpPr>
              <a:xfrm>
                <a:off x="5424755" y="1340768"/>
                <a:ext cx="670560" cy="604586"/>
                <a:chOff x="3720691" y="2824413"/>
                <a:chExt cx="1341120" cy="1209172"/>
              </a:xfrm>
            </p:grpSpPr>
            <p:sp>
              <p:nvSpPr>
                <p:cNvPr id="37" name="Freeform 5">
                  <a:extLst>
                    <a:ext uri="{FF2B5EF4-FFF2-40B4-BE49-F238E27FC236}">
                      <a16:creationId xmlns:a16="http://schemas.microsoft.com/office/drawing/2014/main" id="{42242755-E1FC-2A1C-505C-A9D96A111D40}"/>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sp>
              <p:nvSpPr>
                <p:cNvPr id="38" name="Freeform 5">
                  <a:extLst>
                    <a:ext uri="{FF2B5EF4-FFF2-40B4-BE49-F238E27FC236}">
                      <a16:creationId xmlns:a16="http://schemas.microsoft.com/office/drawing/2014/main" id="{0855C0D2-D7D4-664C-8E10-81ABB5A469B4}"/>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36" name="Freeform 5">
                <a:extLst>
                  <a:ext uri="{FF2B5EF4-FFF2-40B4-BE49-F238E27FC236}">
                    <a16:creationId xmlns:a16="http://schemas.microsoft.com/office/drawing/2014/main" id="{A6B02A56-4345-8166-F386-6EBCFDEB6FB0}"/>
                  </a:ext>
                </a:extLst>
              </p:cNvPr>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34" name="TextBox 7">
              <a:extLst>
                <a:ext uri="{FF2B5EF4-FFF2-40B4-BE49-F238E27FC236}">
                  <a16:creationId xmlns:a16="http://schemas.microsoft.com/office/drawing/2014/main" id="{7DC32308-2647-BC55-C4F5-2698282D8772}"/>
                </a:ext>
              </a:extLst>
            </p:cNvPr>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rPr>
                <a:t>07</a:t>
              </a:r>
              <a:endParaRPr lang="zh-CN" altLang="en-US"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grpSp>
        <p:nvGrpSpPr>
          <p:cNvPr id="39" name="组合 38">
            <a:extLst>
              <a:ext uri="{FF2B5EF4-FFF2-40B4-BE49-F238E27FC236}">
                <a16:creationId xmlns:a16="http://schemas.microsoft.com/office/drawing/2014/main" id="{1AD56293-5172-DD86-1C33-7198D604F900}"/>
              </a:ext>
            </a:extLst>
          </p:cNvPr>
          <p:cNvGrpSpPr/>
          <p:nvPr/>
        </p:nvGrpSpPr>
        <p:grpSpPr>
          <a:xfrm>
            <a:off x="7702320" y="3820690"/>
            <a:ext cx="670385" cy="604429"/>
            <a:chOff x="5424755" y="1340768"/>
            <a:chExt cx="670560" cy="604586"/>
          </a:xfrm>
        </p:grpSpPr>
        <p:grpSp>
          <p:nvGrpSpPr>
            <p:cNvPr id="40" name="组合 39">
              <a:extLst>
                <a:ext uri="{FF2B5EF4-FFF2-40B4-BE49-F238E27FC236}">
                  <a16:creationId xmlns:a16="http://schemas.microsoft.com/office/drawing/2014/main" id="{5C520D86-EE42-4F82-5FE0-FD31B230EB68}"/>
                </a:ext>
              </a:extLst>
            </p:cNvPr>
            <p:cNvGrpSpPr/>
            <p:nvPr/>
          </p:nvGrpSpPr>
          <p:grpSpPr>
            <a:xfrm>
              <a:off x="5424755" y="1340768"/>
              <a:ext cx="670560" cy="604586"/>
              <a:chOff x="5424755" y="1340768"/>
              <a:chExt cx="670560" cy="604586"/>
            </a:xfrm>
          </p:grpSpPr>
          <p:grpSp>
            <p:nvGrpSpPr>
              <p:cNvPr id="42" name="组合 41">
                <a:extLst>
                  <a:ext uri="{FF2B5EF4-FFF2-40B4-BE49-F238E27FC236}">
                    <a16:creationId xmlns:a16="http://schemas.microsoft.com/office/drawing/2014/main" id="{F95C8364-439D-2875-D895-EDC0DC208C5A}"/>
                  </a:ext>
                </a:extLst>
              </p:cNvPr>
              <p:cNvGrpSpPr/>
              <p:nvPr/>
            </p:nvGrpSpPr>
            <p:grpSpPr>
              <a:xfrm>
                <a:off x="5424755" y="1340768"/>
                <a:ext cx="670560" cy="604586"/>
                <a:chOff x="3720691" y="2824413"/>
                <a:chExt cx="1341120" cy="1209172"/>
              </a:xfrm>
            </p:grpSpPr>
            <p:sp>
              <p:nvSpPr>
                <p:cNvPr id="44" name="Freeform 5">
                  <a:extLst>
                    <a:ext uri="{FF2B5EF4-FFF2-40B4-BE49-F238E27FC236}">
                      <a16:creationId xmlns:a16="http://schemas.microsoft.com/office/drawing/2014/main" id="{67E96815-AD7D-9E75-E447-4EECAB42E661}"/>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sp>
              <p:nvSpPr>
                <p:cNvPr id="45" name="Freeform 5">
                  <a:extLst>
                    <a:ext uri="{FF2B5EF4-FFF2-40B4-BE49-F238E27FC236}">
                      <a16:creationId xmlns:a16="http://schemas.microsoft.com/office/drawing/2014/main" id="{F11542DD-F5F9-DDA2-E5E0-E3509EC9116A}"/>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43" name="Freeform 5">
                <a:extLst>
                  <a:ext uri="{FF2B5EF4-FFF2-40B4-BE49-F238E27FC236}">
                    <a16:creationId xmlns:a16="http://schemas.microsoft.com/office/drawing/2014/main" id="{B2036E08-A2DC-83AB-02B9-E2621EB4172E}"/>
                  </a:ext>
                </a:extLst>
              </p:cNvPr>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41" name="TextBox 7">
              <a:extLst>
                <a:ext uri="{FF2B5EF4-FFF2-40B4-BE49-F238E27FC236}">
                  <a16:creationId xmlns:a16="http://schemas.microsoft.com/office/drawing/2014/main" id="{E609A273-6BFE-9913-132F-A4BE9B11811F}"/>
                </a:ext>
              </a:extLst>
            </p:cNvPr>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rPr>
                <a:t>08</a:t>
              </a:r>
              <a:endParaRPr lang="zh-CN" altLang="en-US"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grpSp>
        <p:nvGrpSpPr>
          <p:cNvPr id="46" name="组合 45">
            <a:extLst>
              <a:ext uri="{FF2B5EF4-FFF2-40B4-BE49-F238E27FC236}">
                <a16:creationId xmlns:a16="http://schemas.microsoft.com/office/drawing/2014/main" id="{A284B7FF-28BC-B730-A2BC-645E9046C076}"/>
              </a:ext>
            </a:extLst>
          </p:cNvPr>
          <p:cNvGrpSpPr/>
          <p:nvPr/>
        </p:nvGrpSpPr>
        <p:grpSpPr>
          <a:xfrm>
            <a:off x="7690427" y="4591593"/>
            <a:ext cx="670385" cy="604429"/>
            <a:chOff x="5424755" y="1340768"/>
            <a:chExt cx="670560" cy="604586"/>
          </a:xfrm>
        </p:grpSpPr>
        <p:grpSp>
          <p:nvGrpSpPr>
            <p:cNvPr id="47" name="组合 46">
              <a:extLst>
                <a:ext uri="{FF2B5EF4-FFF2-40B4-BE49-F238E27FC236}">
                  <a16:creationId xmlns:a16="http://schemas.microsoft.com/office/drawing/2014/main" id="{983F2EDD-C96C-BAE8-8FB9-5DACEE9A3125}"/>
                </a:ext>
              </a:extLst>
            </p:cNvPr>
            <p:cNvGrpSpPr/>
            <p:nvPr/>
          </p:nvGrpSpPr>
          <p:grpSpPr>
            <a:xfrm>
              <a:off x="5424755" y="1340768"/>
              <a:ext cx="670560" cy="604586"/>
              <a:chOff x="5424755" y="1340768"/>
              <a:chExt cx="670560" cy="604586"/>
            </a:xfrm>
          </p:grpSpPr>
          <p:grpSp>
            <p:nvGrpSpPr>
              <p:cNvPr id="49" name="组合 48">
                <a:extLst>
                  <a:ext uri="{FF2B5EF4-FFF2-40B4-BE49-F238E27FC236}">
                    <a16:creationId xmlns:a16="http://schemas.microsoft.com/office/drawing/2014/main" id="{C6CD2E86-679C-FBD7-4435-CBA64B256468}"/>
                  </a:ext>
                </a:extLst>
              </p:cNvPr>
              <p:cNvGrpSpPr/>
              <p:nvPr/>
            </p:nvGrpSpPr>
            <p:grpSpPr>
              <a:xfrm>
                <a:off x="5424755" y="1340768"/>
                <a:ext cx="670560" cy="604586"/>
                <a:chOff x="3720691" y="2824413"/>
                <a:chExt cx="1341120" cy="1209172"/>
              </a:xfrm>
            </p:grpSpPr>
            <p:sp>
              <p:nvSpPr>
                <p:cNvPr id="51" name="Freeform 5">
                  <a:extLst>
                    <a:ext uri="{FF2B5EF4-FFF2-40B4-BE49-F238E27FC236}">
                      <a16:creationId xmlns:a16="http://schemas.microsoft.com/office/drawing/2014/main" id="{25369815-8BCD-8845-0414-2789013418CB}"/>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sp>
              <p:nvSpPr>
                <p:cNvPr id="52" name="Freeform 5">
                  <a:extLst>
                    <a:ext uri="{FF2B5EF4-FFF2-40B4-BE49-F238E27FC236}">
                      <a16:creationId xmlns:a16="http://schemas.microsoft.com/office/drawing/2014/main" id="{77FC4BB1-B770-68AD-3FFE-39940F0E5E04}"/>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50" name="Freeform 5">
                <a:extLst>
                  <a:ext uri="{FF2B5EF4-FFF2-40B4-BE49-F238E27FC236}">
                    <a16:creationId xmlns:a16="http://schemas.microsoft.com/office/drawing/2014/main" id="{4395FA7B-9D85-B883-7AFD-7BD8ADDD4E6C}"/>
                  </a:ext>
                </a:extLst>
              </p:cNvPr>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48" name="TextBox 7">
              <a:extLst>
                <a:ext uri="{FF2B5EF4-FFF2-40B4-BE49-F238E27FC236}">
                  <a16:creationId xmlns:a16="http://schemas.microsoft.com/office/drawing/2014/main" id="{659A0BA4-E132-FB83-4948-3E8D9ACB31B1}"/>
                </a:ext>
              </a:extLst>
            </p:cNvPr>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rPr>
                <a:t>09</a:t>
              </a:r>
              <a:endParaRPr lang="zh-CN" altLang="en-US"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grpSp>
        <p:nvGrpSpPr>
          <p:cNvPr id="116" name="组合 115">
            <a:extLst>
              <a:ext uri="{FF2B5EF4-FFF2-40B4-BE49-F238E27FC236}">
                <a16:creationId xmlns:a16="http://schemas.microsoft.com/office/drawing/2014/main" id="{275C6439-8626-9698-5F1F-FD36AC3257B3}"/>
              </a:ext>
            </a:extLst>
          </p:cNvPr>
          <p:cNvGrpSpPr/>
          <p:nvPr/>
        </p:nvGrpSpPr>
        <p:grpSpPr>
          <a:xfrm>
            <a:off x="7691903" y="5347719"/>
            <a:ext cx="670385" cy="604429"/>
            <a:chOff x="5424755" y="1340768"/>
            <a:chExt cx="670560" cy="604586"/>
          </a:xfrm>
        </p:grpSpPr>
        <p:grpSp>
          <p:nvGrpSpPr>
            <p:cNvPr id="117" name="组合 116">
              <a:extLst>
                <a:ext uri="{FF2B5EF4-FFF2-40B4-BE49-F238E27FC236}">
                  <a16:creationId xmlns:a16="http://schemas.microsoft.com/office/drawing/2014/main" id="{E9AF59E5-B76A-A83D-2E0E-6CD37480B140}"/>
                </a:ext>
              </a:extLst>
            </p:cNvPr>
            <p:cNvGrpSpPr/>
            <p:nvPr/>
          </p:nvGrpSpPr>
          <p:grpSpPr>
            <a:xfrm>
              <a:off x="5424755" y="1340768"/>
              <a:ext cx="670560" cy="604586"/>
              <a:chOff x="5424755" y="1340768"/>
              <a:chExt cx="670560" cy="604586"/>
            </a:xfrm>
          </p:grpSpPr>
          <p:grpSp>
            <p:nvGrpSpPr>
              <p:cNvPr id="119" name="组合 118">
                <a:extLst>
                  <a:ext uri="{FF2B5EF4-FFF2-40B4-BE49-F238E27FC236}">
                    <a16:creationId xmlns:a16="http://schemas.microsoft.com/office/drawing/2014/main" id="{87724257-0FD5-BC3E-2C35-3D37C1787ED4}"/>
                  </a:ext>
                </a:extLst>
              </p:cNvPr>
              <p:cNvGrpSpPr/>
              <p:nvPr/>
            </p:nvGrpSpPr>
            <p:grpSpPr>
              <a:xfrm>
                <a:off x="5424755" y="1340768"/>
                <a:ext cx="670560" cy="604586"/>
                <a:chOff x="3720691" y="2824413"/>
                <a:chExt cx="1341120" cy="1209172"/>
              </a:xfrm>
            </p:grpSpPr>
            <p:sp>
              <p:nvSpPr>
                <p:cNvPr id="121" name="Freeform 5">
                  <a:extLst>
                    <a:ext uri="{FF2B5EF4-FFF2-40B4-BE49-F238E27FC236}">
                      <a16:creationId xmlns:a16="http://schemas.microsoft.com/office/drawing/2014/main" id="{3FCA2AA4-B203-DA75-34B4-332D68F59068}"/>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sp>
              <p:nvSpPr>
                <p:cNvPr id="122" name="Freeform 5">
                  <a:extLst>
                    <a:ext uri="{FF2B5EF4-FFF2-40B4-BE49-F238E27FC236}">
                      <a16:creationId xmlns:a16="http://schemas.microsoft.com/office/drawing/2014/main" id="{BDDB4B3C-A718-75FC-6553-64D42BADC575}"/>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120" name="Freeform 5">
                <a:extLst>
                  <a:ext uri="{FF2B5EF4-FFF2-40B4-BE49-F238E27FC236}">
                    <a16:creationId xmlns:a16="http://schemas.microsoft.com/office/drawing/2014/main" id="{21F085B5-C9F1-9CE0-2FAC-06E8E1A1ADAA}"/>
                  </a:ext>
                </a:extLst>
              </p:cNvPr>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118" name="TextBox 7">
              <a:extLst>
                <a:ext uri="{FF2B5EF4-FFF2-40B4-BE49-F238E27FC236}">
                  <a16:creationId xmlns:a16="http://schemas.microsoft.com/office/drawing/2014/main" id="{9334B5AC-EAEA-9715-7F0D-7BDAF1735E04}"/>
                </a:ext>
              </a:extLst>
            </p:cNvPr>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rPr>
                <a:t>10</a:t>
              </a:r>
              <a:endParaRPr lang="zh-CN" altLang="en-US" sz="1999" b="1" dirty="0">
                <a:solidFill>
                  <a:srgbClr val="414455"/>
                </a:solidFill>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101" name="TextBox 111">
            <a:extLst>
              <a:ext uri="{FF2B5EF4-FFF2-40B4-BE49-F238E27FC236}">
                <a16:creationId xmlns:a16="http://schemas.microsoft.com/office/drawing/2014/main" id="{7A2A4D66-081E-4542-5634-4FB916DC0E35}"/>
              </a:ext>
            </a:extLst>
          </p:cNvPr>
          <p:cNvSpPr txBox="1"/>
          <p:nvPr/>
        </p:nvSpPr>
        <p:spPr>
          <a:xfrm>
            <a:off x="879307" y="1280582"/>
            <a:ext cx="10691181" cy="606320"/>
          </a:xfrm>
          <a:prstGeom prst="rect">
            <a:avLst/>
          </a:prstGeom>
          <a:noFill/>
        </p:spPr>
        <p:txBody>
          <a:bodyPr wrap="square" rtlCol="0">
            <a:spAutoFit/>
          </a:bodyPr>
          <a:lstStyle/>
          <a:p>
            <a:pPr>
              <a:lnSpc>
                <a:spcPct val="125000"/>
              </a:lnSpc>
              <a:spcBef>
                <a:spcPts val="0"/>
              </a:spcBef>
              <a:spcAft>
                <a:spcPts val="0"/>
              </a:spcAft>
            </a:pPr>
            <a:r>
              <a:rPr lang="zh-CN" altLang="en-US" sz="1400" b="1" dirty="0">
                <a:latin typeface="微软雅黑" panose="020B0503020204020204" pitchFamily="34" charset="-122"/>
                <a:ea typeface="微软雅黑" panose="020B0503020204020204" pitchFamily="34" charset="-122"/>
              </a:rPr>
              <a:t>        继发性高血压是其他疾病或病理生理状态导致的高血压，</a:t>
            </a:r>
            <a:r>
              <a:rPr lang="zh-CN" altLang="en-US" sz="1400" dirty="0">
                <a:latin typeface="微软雅黑" panose="020B0503020204020204" pitchFamily="34" charset="-122"/>
                <a:ea typeface="微软雅黑" panose="020B0503020204020204" pitchFamily="34" charset="-122"/>
              </a:rPr>
              <a:t>涉及肾及肾血管、内分泌、睡眠呼吸、自身免疫、神经、血液等</a:t>
            </a:r>
            <a:endParaRPr lang="en-US" altLang="zh-CN" sz="1400" dirty="0">
              <a:latin typeface="微软雅黑" panose="020B0503020204020204" pitchFamily="34" charset="-122"/>
              <a:ea typeface="微软雅黑" panose="020B0503020204020204" pitchFamily="34" charset="-122"/>
            </a:endParaRPr>
          </a:p>
          <a:p>
            <a:pPr>
              <a:lnSpc>
                <a:spcPct val="125000"/>
              </a:lnSpc>
              <a:spcBef>
                <a:spcPts val="0"/>
              </a:spcBef>
              <a:spcAft>
                <a:spcPts val="0"/>
              </a:spcAft>
            </a:pPr>
            <a:r>
              <a:rPr lang="zh-CN" altLang="en-US" sz="1400" dirty="0">
                <a:latin typeface="微软雅黑" panose="020B0503020204020204" pitchFamily="34" charset="-122"/>
                <a:ea typeface="微软雅黑" panose="020B0503020204020204" pitchFamily="34" charset="-122"/>
              </a:rPr>
              <a:t>多个系统的多种疾病以及药物、机械血流障碍、单基因突变等病理生理状态。</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104499" y="5562073"/>
            <a:ext cx="526407" cy="474615"/>
            <a:chOff x="5424755" y="1340768"/>
            <a:chExt cx="670560" cy="604586"/>
          </a:xfrm>
        </p:grpSpPr>
        <p:grpSp>
          <p:nvGrpSpPr>
            <p:cNvPr id="62" name="组合 61"/>
            <p:cNvGrpSpPr/>
            <p:nvPr/>
          </p:nvGrpSpPr>
          <p:grpSpPr>
            <a:xfrm>
              <a:off x="5424755" y="1340768"/>
              <a:ext cx="670560" cy="604586"/>
              <a:chOff x="3720691" y="2824413"/>
              <a:chExt cx="1341120" cy="1209172"/>
            </a:xfrm>
          </p:grpSpPr>
          <p:sp>
            <p:nvSpPr>
              <p:cNvPr id="64"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68"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63"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70" name="文本框 9"/>
          <p:cNvSpPr txBox="1"/>
          <p:nvPr/>
        </p:nvSpPr>
        <p:spPr>
          <a:xfrm>
            <a:off x="2584056" y="5397817"/>
            <a:ext cx="6748993" cy="346230"/>
          </a:xfrm>
          <a:prstGeom prst="rect">
            <a:avLst/>
          </a:prstGeom>
          <a:noFill/>
        </p:spPr>
        <p:txBody>
          <a:bodyPr wrap="square" lIns="68562" tIns="34281" rIns="68562" bIns="34281" rtlCol="0">
            <a:spAutoFit/>
          </a:bodyPr>
          <a:lstStyle/>
          <a:p>
            <a:pPr marL="0" lvl="1" algn="ctr"/>
            <a:r>
              <a:rPr lang="zh-CN" altLang="en-US" b="1" dirty="0">
                <a:solidFill>
                  <a:srgbClr val="004582"/>
                </a:solidFill>
                <a:latin typeface="微软雅黑" panose="020B0503020204020204" pitchFamily="34" charset="-122"/>
                <a:ea typeface="微软雅黑" panose="020B0503020204020204" pitchFamily="34" charset="-122"/>
              </a:rPr>
              <a:t>肾实质性高血压是目前</a:t>
            </a:r>
            <a:r>
              <a:rPr lang="zh-CN" altLang="en-US" b="1" dirty="0">
                <a:solidFill>
                  <a:srgbClr val="C00000"/>
                </a:solidFill>
                <a:latin typeface="微软雅黑" panose="020B0503020204020204" pitchFamily="34" charset="-122"/>
                <a:ea typeface="微软雅黑" panose="020B0503020204020204" pitchFamily="34" charset="-122"/>
              </a:rPr>
              <a:t>继发性高血压最常见的原因之一</a:t>
            </a:r>
            <a:endParaRPr lang="zh-CN" altLang="en-US" sz="1799" dirty="0">
              <a:solidFill>
                <a:srgbClr val="C00000"/>
              </a:solidFill>
              <a:latin typeface="微软雅黑" panose="020B0503020204020204" pitchFamily="34" charset="-122"/>
              <a:ea typeface="微软雅黑" panose="020B0503020204020204" pitchFamily="34" charset="-122"/>
            </a:endParaRPr>
          </a:p>
        </p:txBody>
      </p:sp>
      <p:cxnSp>
        <p:nvCxnSpPr>
          <p:cNvPr id="71" name="直接连接符 70"/>
          <p:cNvCxnSpPr>
            <a:cxnSpLocks/>
          </p:cNvCxnSpPr>
          <p:nvPr/>
        </p:nvCxnSpPr>
        <p:spPr>
          <a:xfrm flipV="1">
            <a:off x="1721388" y="5813118"/>
            <a:ext cx="8662189" cy="22455"/>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grpSp>
        <p:nvGrpSpPr>
          <p:cNvPr id="72" name="组合 71"/>
          <p:cNvGrpSpPr/>
          <p:nvPr/>
        </p:nvGrpSpPr>
        <p:grpSpPr>
          <a:xfrm>
            <a:off x="10515600" y="5682779"/>
            <a:ext cx="258653" cy="233204"/>
            <a:chOff x="3720691" y="2824413"/>
            <a:chExt cx="1341120" cy="1209172"/>
          </a:xfrm>
        </p:grpSpPr>
        <p:sp>
          <p:nvSpPr>
            <p:cNvPr id="74"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75"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2" name="标题 1">
            <a:extLst>
              <a:ext uri="{FF2B5EF4-FFF2-40B4-BE49-F238E27FC236}">
                <a16:creationId xmlns:a16="http://schemas.microsoft.com/office/drawing/2014/main" id="{FA5E5CCD-27A6-6B2D-E5DA-5CEC9EC0CD5F}"/>
              </a:ext>
            </a:extLst>
          </p:cNvPr>
          <p:cNvSpPr txBox="1">
            <a:spLocks/>
          </p:cNvSpPr>
          <p:nvPr/>
        </p:nvSpPr>
        <p:spPr>
          <a:xfrm>
            <a:off x="280136" y="321732"/>
            <a:ext cx="12192000" cy="6920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微软雅黑" panose="020B0503020204020204" pitchFamily="34" charset="-122"/>
                <a:ea typeface="微软雅黑" panose="020B0503020204020204" pitchFamily="34" charset="-122"/>
              </a:rPr>
              <a:t>10.1</a:t>
            </a:r>
            <a:r>
              <a:rPr lang="zh-CN" altLang="en-US" sz="3200" b="1" dirty="0">
                <a:latin typeface="微软雅黑" panose="020B0503020204020204" pitchFamily="34" charset="-122"/>
                <a:ea typeface="微软雅黑" panose="020B0503020204020204" pitchFamily="34" charset="-122"/>
              </a:rPr>
              <a:t> 肾实质性高血压</a:t>
            </a:r>
          </a:p>
        </p:txBody>
      </p:sp>
      <p:grpSp>
        <p:nvGrpSpPr>
          <p:cNvPr id="14" name="组合 13"/>
          <p:cNvGrpSpPr/>
          <p:nvPr/>
        </p:nvGrpSpPr>
        <p:grpSpPr>
          <a:xfrm>
            <a:off x="1867928" y="1536131"/>
            <a:ext cx="724586" cy="683512"/>
            <a:chOff x="5424755" y="1340768"/>
            <a:chExt cx="670560" cy="604586"/>
          </a:xfrm>
        </p:grpSpPr>
        <p:grpSp>
          <p:nvGrpSpPr>
            <p:cNvPr id="15" name="组合 14"/>
            <p:cNvGrpSpPr/>
            <p:nvPr/>
          </p:nvGrpSpPr>
          <p:grpSpPr>
            <a:xfrm>
              <a:off x="5424755" y="1340768"/>
              <a:ext cx="670560" cy="604586"/>
              <a:chOff x="3720691" y="2824413"/>
              <a:chExt cx="1341120" cy="1209172"/>
            </a:xfrm>
          </p:grpSpPr>
          <p:sp>
            <p:nvSpPr>
              <p:cNvPr id="17"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8"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16"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19" name="Freeform 126"/>
          <p:cNvSpPr>
            <a:spLocks noChangeAspect="1" noEditPoints="1"/>
          </p:cNvSpPr>
          <p:nvPr/>
        </p:nvSpPr>
        <p:spPr bwMode="auto">
          <a:xfrm>
            <a:off x="2095387" y="1696184"/>
            <a:ext cx="289486" cy="378990"/>
          </a:xfrm>
          <a:custGeom>
            <a:avLst/>
            <a:gdLst>
              <a:gd name="T0" fmla="*/ 48 w 81"/>
              <a:gd name="T1" fmla="*/ 27 h 101"/>
              <a:gd name="T2" fmla="*/ 4 w 81"/>
              <a:gd name="T3" fmla="*/ 48 h 101"/>
              <a:gd name="T4" fmla="*/ 0 w 81"/>
              <a:gd name="T5" fmla="*/ 31 h 101"/>
              <a:gd name="T6" fmla="*/ 58 w 81"/>
              <a:gd name="T7" fmla="*/ 90 h 101"/>
              <a:gd name="T8" fmla="*/ 81 w 81"/>
              <a:gd name="T9" fmla="*/ 98 h 101"/>
              <a:gd name="T10" fmla="*/ 58 w 81"/>
              <a:gd name="T11" fmla="*/ 90 h 101"/>
              <a:gd name="T12" fmla="*/ 53 w 81"/>
              <a:gd name="T13" fmla="*/ 101 h 101"/>
              <a:gd name="T14" fmla="*/ 29 w 81"/>
              <a:gd name="T15" fmla="*/ 98 h 101"/>
              <a:gd name="T16" fmla="*/ 0 w 81"/>
              <a:gd name="T17" fmla="*/ 90 h 101"/>
              <a:gd name="T18" fmla="*/ 29 w 81"/>
              <a:gd name="T19" fmla="*/ 87 h 101"/>
              <a:gd name="T20" fmla="*/ 38 w 81"/>
              <a:gd name="T21" fmla="*/ 76 h 101"/>
              <a:gd name="T22" fmla="*/ 0 w 81"/>
              <a:gd name="T23" fmla="*/ 72 h 101"/>
              <a:gd name="T24" fmla="*/ 4 w 81"/>
              <a:gd name="T25" fmla="*/ 54 h 101"/>
              <a:gd name="T26" fmla="*/ 48 w 81"/>
              <a:gd name="T27" fmla="*/ 76 h 101"/>
              <a:gd name="T28" fmla="*/ 44 w 81"/>
              <a:gd name="T29" fmla="*/ 87 h 101"/>
              <a:gd name="T30" fmla="*/ 53 w 81"/>
              <a:gd name="T31" fmla="*/ 90 h 101"/>
              <a:gd name="T32" fmla="*/ 4 w 81"/>
              <a:gd name="T33" fmla="*/ 0 h 101"/>
              <a:gd name="T34" fmla="*/ 48 w 81"/>
              <a:gd name="T35" fmla="*/ 21 h 101"/>
              <a:gd name="T36" fmla="*/ 0 w 81"/>
              <a:gd name="T37" fmla="*/ 17 h 101"/>
              <a:gd name="T38" fmla="*/ 4 w 81"/>
              <a:gd name="T39" fmla="*/ 0 h 101"/>
              <a:gd name="T40" fmla="*/ 53 w 81"/>
              <a:gd name="T41" fmla="*/ 76 h 101"/>
              <a:gd name="T42" fmla="*/ 81 w 81"/>
              <a:gd name="T43" fmla="*/ 72 h 101"/>
              <a:gd name="T44" fmla="*/ 77 w 81"/>
              <a:gd name="T45" fmla="*/ 54 h 101"/>
              <a:gd name="T46" fmla="*/ 59 w 81"/>
              <a:gd name="T47" fmla="*/ 8 h 101"/>
              <a:gd name="T48" fmla="*/ 69 w 81"/>
              <a:gd name="T49" fmla="*/ 13 h 101"/>
              <a:gd name="T50" fmla="*/ 59 w 81"/>
              <a:gd name="T51" fmla="*/ 8 h 101"/>
              <a:gd name="T52" fmla="*/ 69 w 81"/>
              <a:gd name="T53" fmla="*/ 63 h 101"/>
              <a:gd name="T54" fmla="*/ 59 w 81"/>
              <a:gd name="T55" fmla="*/ 67 h 101"/>
              <a:gd name="T56" fmla="*/ 59 w 81"/>
              <a:gd name="T57" fmla="*/ 35 h 101"/>
              <a:gd name="T58" fmla="*/ 69 w 81"/>
              <a:gd name="T59" fmla="*/ 40 h 101"/>
              <a:gd name="T60" fmla="*/ 59 w 81"/>
              <a:gd name="T61" fmla="*/ 35 h 101"/>
              <a:gd name="T62" fmla="*/ 53 w 81"/>
              <a:gd name="T63" fmla="*/ 21 h 101"/>
              <a:gd name="T64" fmla="*/ 81 w 81"/>
              <a:gd name="T65" fmla="*/ 17 h 101"/>
              <a:gd name="T66" fmla="*/ 77 w 81"/>
              <a:gd name="T67" fmla="*/ 0 h 101"/>
              <a:gd name="T68" fmla="*/ 53 w 81"/>
              <a:gd name="T69" fmla="*/ 27 h 101"/>
              <a:gd name="T70" fmla="*/ 77 w 81"/>
              <a:gd name="T71" fmla="*/ 48 h 101"/>
              <a:gd name="T72" fmla="*/ 81 w 81"/>
              <a:gd name="T73" fmla="*/ 31 h 101"/>
              <a:gd name="T74" fmla="*/ 53 w 81"/>
              <a:gd name="T7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101">
                <a:moveTo>
                  <a:pt x="4" y="27"/>
                </a:moveTo>
                <a:cubicBezTo>
                  <a:pt x="48" y="27"/>
                  <a:pt x="48" y="27"/>
                  <a:pt x="48" y="27"/>
                </a:cubicBezTo>
                <a:cubicBezTo>
                  <a:pt x="48" y="48"/>
                  <a:pt x="48" y="48"/>
                  <a:pt x="48" y="48"/>
                </a:cubicBezTo>
                <a:cubicBezTo>
                  <a:pt x="4" y="48"/>
                  <a:pt x="4" y="48"/>
                  <a:pt x="4" y="48"/>
                </a:cubicBezTo>
                <a:cubicBezTo>
                  <a:pt x="2" y="48"/>
                  <a:pt x="0" y="46"/>
                  <a:pt x="0" y="44"/>
                </a:cubicBezTo>
                <a:cubicBezTo>
                  <a:pt x="0" y="31"/>
                  <a:pt x="0" y="31"/>
                  <a:pt x="0" y="31"/>
                </a:cubicBezTo>
                <a:cubicBezTo>
                  <a:pt x="0" y="29"/>
                  <a:pt x="2" y="27"/>
                  <a:pt x="4" y="27"/>
                </a:cubicBezTo>
                <a:close/>
                <a:moveTo>
                  <a:pt x="58" y="90"/>
                </a:moveTo>
                <a:cubicBezTo>
                  <a:pt x="81" y="90"/>
                  <a:pt x="81" y="90"/>
                  <a:pt x="81" y="90"/>
                </a:cubicBezTo>
                <a:cubicBezTo>
                  <a:pt x="81" y="98"/>
                  <a:pt x="81" y="98"/>
                  <a:pt x="81" y="98"/>
                </a:cubicBezTo>
                <a:cubicBezTo>
                  <a:pt x="58" y="98"/>
                  <a:pt x="58" y="98"/>
                  <a:pt x="58" y="98"/>
                </a:cubicBezTo>
                <a:cubicBezTo>
                  <a:pt x="58" y="90"/>
                  <a:pt x="58" y="90"/>
                  <a:pt x="58" y="90"/>
                </a:cubicBezTo>
                <a:close/>
                <a:moveTo>
                  <a:pt x="53" y="98"/>
                </a:moveTo>
                <a:cubicBezTo>
                  <a:pt x="53" y="101"/>
                  <a:pt x="53" y="101"/>
                  <a:pt x="53" y="101"/>
                </a:cubicBezTo>
                <a:cubicBezTo>
                  <a:pt x="29" y="101"/>
                  <a:pt x="29" y="101"/>
                  <a:pt x="29" y="101"/>
                </a:cubicBezTo>
                <a:cubicBezTo>
                  <a:pt x="29" y="98"/>
                  <a:pt x="29" y="98"/>
                  <a:pt x="29" y="98"/>
                </a:cubicBezTo>
                <a:cubicBezTo>
                  <a:pt x="0" y="98"/>
                  <a:pt x="0" y="98"/>
                  <a:pt x="0" y="98"/>
                </a:cubicBezTo>
                <a:cubicBezTo>
                  <a:pt x="0" y="90"/>
                  <a:pt x="0" y="90"/>
                  <a:pt x="0" y="90"/>
                </a:cubicBezTo>
                <a:cubicBezTo>
                  <a:pt x="29" y="90"/>
                  <a:pt x="29" y="90"/>
                  <a:pt x="29" y="90"/>
                </a:cubicBezTo>
                <a:cubicBezTo>
                  <a:pt x="29" y="87"/>
                  <a:pt x="29" y="87"/>
                  <a:pt x="29" y="87"/>
                </a:cubicBezTo>
                <a:cubicBezTo>
                  <a:pt x="38" y="87"/>
                  <a:pt x="38" y="87"/>
                  <a:pt x="38" y="87"/>
                </a:cubicBezTo>
                <a:cubicBezTo>
                  <a:pt x="38" y="76"/>
                  <a:pt x="38" y="76"/>
                  <a:pt x="38" y="76"/>
                </a:cubicBezTo>
                <a:cubicBezTo>
                  <a:pt x="4" y="76"/>
                  <a:pt x="4" y="76"/>
                  <a:pt x="4" y="76"/>
                </a:cubicBezTo>
                <a:cubicBezTo>
                  <a:pt x="2" y="76"/>
                  <a:pt x="0" y="74"/>
                  <a:pt x="0" y="72"/>
                </a:cubicBezTo>
                <a:cubicBezTo>
                  <a:pt x="0" y="58"/>
                  <a:pt x="0" y="58"/>
                  <a:pt x="0" y="58"/>
                </a:cubicBezTo>
                <a:cubicBezTo>
                  <a:pt x="0" y="56"/>
                  <a:pt x="2" y="54"/>
                  <a:pt x="4" y="54"/>
                </a:cubicBezTo>
                <a:cubicBezTo>
                  <a:pt x="48" y="54"/>
                  <a:pt x="48" y="54"/>
                  <a:pt x="48" y="54"/>
                </a:cubicBezTo>
                <a:cubicBezTo>
                  <a:pt x="48" y="76"/>
                  <a:pt x="48" y="76"/>
                  <a:pt x="48" y="76"/>
                </a:cubicBezTo>
                <a:cubicBezTo>
                  <a:pt x="44" y="76"/>
                  <a:pt x="44" y="76"/>
                  <a:pt x="44" y="76"/>
                </a:cubicBezTo>
                <a:cubicBezTo>
                  <a:pt x="44" y="87"/>
                  <a:pt x="44" y="87"/>
                  <a:pt x="44" y="87"/>
                </a:cubicBezTo>
                <a:cubicBezTo>
                  <a:pt x="53" y="87"/>
                  <a:pt x="53" y="87"/>
                  <a:pt x="53" y="87"/>
                </a:cubicBezTo>
                <a:cubicBezTo>
                  <a:pt x="53" y="90"/>
                  <a:pt x="53" y="90"/>
                  <a:pt x="53" y="90"/>
                </a:cubicBezTo>
                <a:cubicBezTo>
                  <a:pt x="53" y="98"/>
                  <a:pt x="53" y="98"/>
                  <a:pt x="53" y="98"/>
                </a:cubicBezTo>
                <a:close/>
                <a:moveTo>
                  <a:pt x="4" y="0"/>
                </a:moveTo>
                <a:cubicBezTo>
                  <a:pt x="48" y="0"/>
                  <a:pt x="48" y="0"/>
                  <a:pt x="48" y="0"/>
                </a:cubicBezTo>
                <a:cubicBezTo>
                  <a:pt x="48" y="21"/>
                  <a:pt x="48" y="21"/>
                  <a:pt x="48" y="21"/>
                </a:cubicBezTo>
                <a:cubicBezTo>
                  <a:pt x="4" y="21"/>
                  <a:pt x="4" y="21"/>
                  <a:pt x="4" y="21"/>
                </a:cubicBezTo>
                <a:cubicBezTo>
                  <a:pt x="2" y="21"/>
                  <a:pt x="0" y="19"/>
                  <a:pt x="0" y="17"/>
                </a:cubicBezTo>
                <a:cubicBezTo>
                  <a:pt x="0" y="4"/>
                  <a:pt x="0" y="4"/>
                  <a:pt x="0" y="4"/>
                </a:cubicBezTo>
                <a:cubicBezTo>
                  <a:pt x="0" y="2"/>
                  <a:pt x="2" y="0"/>
                  <a:pt x="4" y="0"/>
                </a:cubicBezTo>
                <a:close/>
                <a:moveTo>
                  <a:pt x="53" y="54"/>
                </a:moveTo>
                <a:cubicBezTo>
                  <a:pt x="53" y="76"/>
                  <a:pt x="53" y="76"/>
                  <a:pt x="53" y="76"/>
                </a:cubicBezTo>
                <a:cubicBezTo>
                  <a:pt x="77" y="76"/>
                  <a:pt x="77" y="76"/>
                  <a:pt x="77" y="76"/>
                </a:cubicBezTo>
                <a:cubicBezTo>
                  <a:pt x="79" y="76"/>
                  <a:pt x="81" y="74"/>
                  <a:pt x="81" y="72"/>
                </a:cubicBezTo>
                <a:cubicBezTo>
                  <a:pt x="81" y="58"/>
                  <a:pt x="81" y="58"/>
                  <a:pt x="81" y="58"/>
                </a:cubicBezTo>
                <a:cubicBezTo>
                  <a:pt x="81" y="56"/>
                  <a:pt x="79" y="54"/>
                  <a:pt x="77" y="54"/>
                </a:cubicBezTo>
                <a:cubicBezTo>
                  <a:pt x="53" y="54"/>
                  <a:pt x="53" y="54"/>
                  <a:pt x="53" y="54"/>
                </a:cubicBezTo>
                <a:close/>
                <a:moveTo>
                  <a:pt x="59" y="8"/>
                </a:moveTo>
                <a:cubicBezTo>
                  <a:pt x="69" y="8"/>
                  <a:pt x="69" y="8"/>
                  <a:pt x="69" y="8"/>
                </a:cubicBezTo>
                <a:cubicBezTo>
                  <a:pt x="69" y="13"/>
                  <a:pt x="69" y="13"/>
                  <a:pt x="69" y="13"/>
                </a:cubicBezTo>
                <a:cubicBezTo>
                  <a:pt x="59" y="13"/>
                  <a:pt x="59" y="13"/>
                  <a:pt x="59" y="13"/>
                </a:cubicBezTo>
                <a:cubicBezTo>
                  <a:pt x="59" y="8"/>
                  <a:pt x="59" y="8"/>
                  <a:pt x="59" y="8"/>
                </a:cubicBezTo>
                <a:close/>
                <a:moveTo>
                  <a:pt x="59" y="63"/>
                </a:moveTo>
                <a:cubicBezTo>
                  <a:pt x="69" y="63"/>
                  <a:pt x="69" y="63"/>
                  <a:pt x="69" y="63"/>
                </a:cubicBezTo>
                <a:cubicBezTo>
                  <a:pt x="69" y="67"/>
                  <a:pt x="69" y="67"/>
                  <a:pt x="69" y="67"/>
                </a:cubicBezTo>
                <a:cubicBezTo>
                  <a:pt x="59" y="67"/>
                  <a:pt x="59" y="67"/>
                  <a:pt x="59" y="67"/>
                </a:cubicBezTo>
                <a:cubicBezTo>
                  <a:pt x="59" y="63"/>
                  <a:pt x="59" y="63"/>
                  <a:pt x="59" y="63"/>
                </a:cubicBezTo>
                <a:close/>
                <a:moveTo>
                  <a:pt x="59" y="35"/>
                </a:moveTo>
                <a:cubicBezTo>
                  <a:pt x="69" y="35"/>
                  <a:pt x="69" y="35"/>
                  <a:pt x="69" y="35"/>
                </a:cubicBezTo>
                <a:cubicBezTo>
                  <a:pt x="69" y="40"/>
                  <a:pt x="69" y="40"/>
                  <a:pt x="69" y="40"/>
                </a:cubicBezTo>
                <a:cubicBezTo>
                  <a:pt x="59" y="40"/>
                  <a:pt x="59" y="40"/>
                  <a:pt x="59" y="40"/>
                </a:cubicBezTo>
                <a:cubicBezTo>
                  <a:pt x="59" y="35"/>
                  <a:pt x="59" y="35"/>
                  <a:pt x="59" y="35"/>
                </a:cubicBezTo>
                <a:close/>
                <a:moveTo>
                  <a:pt x="53" y="0"/>
                </a:moveTo>
                <a:cubicBezTo>
                  <a:pt x="53" y="21"/>
                  <a:pt x="53" y="21"/>
                  <a:pt x="53" y="21"/>
                </a:cubicBezTo>
                <a:cubicBezTo>
                  <a:pt x="77" y="21"/>
                  <a:pt x="77" y="21"/>
                  <a:pt x="77" y="21"/>
                </a:cubicBezTo>
                <a:cubicBezTo>
                  <a:pt x="79" y="21"/>
                  <a:pt x="81" y="19"/>
                  <a:pt x="81" y="17"/>
                </a:cubicBezTo>
                <a:cubicBezTo>
                  <a:pt x="81" y="4"/>
                  <a:pt x="81" y="4"/>
                  <a:pt x="81" y="4"/>
                </a:cubicBezTo>
                <a:cubicBezTo>
                  <a:pt x="81" y="2"/>
                  <a:pt x="79" y="0"/>
                  <a:pt x="77" y="0"/>
                </a:cubicBezTo>
                <a:cubicBezTo>
                  <a:pt x="53" y="0"/>
                  <a:pt x="53" y="0"/>
                  <a:pt x="53" y="0"/>
                </a:cubicBezTo>
                <a:close/>
                <a:moveTo>
                  <a:pt x="53" y="27"/>
                </a:moveTo>
                <a:cubicBezTo>
                  <a:pt x="53" y="48"/>
                  <a:pt x="53" y="48"/>
                  <a:pt x="53" y="48"/>
                </a:cubicBezTo>
                <a:cubicBezTo>
                  <a:pt x="77" y="48"/>
                  <a:pt x="77" y="48"/>
                  <a:pt x="77" y="48"/>
                </a:cubicBezTo>
                <a:cubicBezTo>
                  <a:pt x="79" y="48"/>
                  <a:pt x="81" y="46"/>
                  <a:pt x="81" y="44"/>
                </a:cubicBezTo>
                <a:cubicBezTo>
                  <a:pt x="81" y="31"/>
                  <a:pt x="81" y="31"/>
                  <a:pt x="81" y="31"/>
                </a:cubicBezTo>
                <a:cubicBezTo>
                  <a:pt x="81" y="29"/>
                  <a:pt x="79" y="27"/>
                  <a:pt x="77" y="27"/>
                </a:cubicBezTo>
                <a:lnTo>
                  <a:pt x="53" y="27"/>
                </a:lnTo>
                <a:close/>
              </a:path>
            </a:pathLst>
          </a:custGeom>
          <a:solidFill>
            <a:srgbClr val="414455"/>
          </a:solidFill>
          <a:ln>
            <a:noFill/>
          </a:ln>
        </p:spPr>
        <p:txBody>
          <a:bodyPr vert="horz" wrap="square" lIns="91416" tIns="45708" rIns="91416" bIns="45708" numCol="1" anchor="t" anchorCtr="0" compatLnSpc="1"/>
          <a:lstStyle/>
          <a:p>
            <a:endParaRPr lang="zh-CN" altLang="en-US" sz="1799">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文本框 9"/>
          <p:cNvSpPr txBox="1"/>
          <p:nvPr/>
        </p:nvSpPr>
        <p:spPr>
          <a:xfrm>
            <a:off x="1489435" y="2396790"/>
            <a:ext cx="1478383" cy="391450"/>
          </a:xfrm>
          <a:prstGeom prst="rect">
            <a:avLst/>
          </a:prstGeom>
          <a:noFill/>
        </p:spPr>
        <p:txBody>
          <a:bodyPr wrap="square" lIns="68562" tIns="34281" rIns="68562" bIns="34281" rtlCol="0">
            <a:spAutoFit/>
          </a:bodyPr>
          <a:lstStyle/>
          <a:p>
            <a:pPr marL="0" lvl="1" algn="ctr"/>
            <a:r>
              <a:rPr lang="zh-CN" altLang="en-US" sz="1799" b="1" dirty="0">
                <a:solidFill>
                  <a:srgbClr val="004582"/>
                </a:solidFill>
                <a:latin typeface="微软雅黑" panose="020B0503020204020204" pitchFamily="34" charset="-122"/>
                <a:ea typeface="微软雅黑" panose="020B0503020204020204" pitchFamily="34" charset="-122"/>
              </a:rPr>
              <a:t>分类</a:t>
            </a:r>
          </a:p>
        </p:txBody>
      </p:sp>
      <p:sp>
        <p:nvSpPr>
          <p:cNvPr id="21" name="文本框 9"/>
          <p:cNvSpPr txBox="1"/>
          <p:nvPr/>
        </p:nvSpPr>
        <p:spPr>
          <a:xfrm>
            <a:off x="1300900" y="2865438"/>
            <a:ext cx="1904214" cy="1601639"/>
          </a:xfrm>
          <a:prstGeom prst="rect">
            <a:avLst/>
          </a:prstGeom>
          <a:noFill/>
        </p:spPr>
        <p:txBody>
          <a:bodyPr wrap="square" lIns="68562" tIns="34281" rIns="68562" bIns="34281" rtlCol="0">
            <a:spAutoFit/>
          </a:bodyPr>
          <a:lstStyle/>
          <a:p>
            <a:pPr marL="171450" indent="-171450" algn="just">
              <a:lnSpc>
                <a:spcPct val="120000"/>
              </a:lnSpc>
              <a:spcBef>
                <a:spcPct val="0"/>
              </a:spcBef>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按照主要</a:t>
            </a:r>
            <a:r>
              <a:rPr lang="zh-CN" altLang="en-US" sz="1200" b="1" dirty="0">
                <a:solidFill>
                  <a:srgbClr val="C00000"/>
                </a:solidFill>
                <a:latin typeface="微软雅黑" panose="020B0503020204020204" pitchFamily="34" charset="-122"/>
                <a:ea typeface="微软雅黑" panose="020B0503020204020204" pitchFamily="34" charset="-122"/>
              </a:rPr>
              <a:t>累及部位</a:t>
            </a:r>
            <a:r>
              <a:rPr lang="zh-CN" altLang="en-US" sz="1200" dirty="0">
                <a:latin typeface="微软雅黑" panose="020B0503020204020204" pitchFamily="34" charset="-122"/>
                <a:ea typeface="微软雅黑" panose="020B0503020204020204" pitchFamily="34" charset="-122"/>
              </a:rPr>
              <a:t>可以分为肾小球疾病，肾小管-间质疾病或者肾小血管疾病</a:t>
            </a:r>
            <a:endParaRPr lang="en-US" altLang="zh-CN" sz="1200" dirty="0">
              <a:latin typeface="微软雅黑" panose="020B0503020204020204" pitchFamily="34" charset="-122"/>
              <a:ea typeface="微软雅黑" panose="020B0503020204020204" pitchFamily="34" charset="-122"/>
            </a:endParaRPr>
          </a:p>
          <a:p>
            <a:pPr marL="171450" indent="-171450" algn="just">
              <a:lnSpc>
                <a:spcPct val="120000"/>
              </a:lnSpc>
              <a:spcBef>
                <a:spcPct val="0"/>
              </a:spcBef>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按照</a:t>
            </a:r>
            <a:r>
              <a:rPr lang="zh-CN" altLang="en-US" sz="1200" b="1" dirty="0">
                <a:solidFill>
                  <a:srgbClr val="C00000"/>
                </a:solidFill>
                <a:latin typeface="微软雅黑" panose="020B0503020204020204" pitchFamily="34" charset="-122"/>
                <a:ea typeface="微软雅黑" panose="020B0503020204020204" pitchFamily="34" charset="-122"/>
              </a:rPr>
              <a:t>病因</a:t>
            </a:r>
            <a:r>
              <a:rPr lang="zh-CN" altLang="en-US" sz="1200" dirty="0">
                <a:latin typeface="微软雅黑" panose="020B0503020204020204" pitchFamily="34" charset="-122"/>
                <a:ea typeface="微软雅黑" panose="020B0503020204020204" pitchFamily="34" charset="-122"/>
              </a:rPr>
              <a:t>可以分为原发性，继发性，以及先天性</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遗传性肾实质疾病</a:t>
            </a:r>
            <a:endParaRPr lang="zh-CN" altLang="en-US" sz="12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2" name="组合 21"/>
          <p:cNvGrpSpPr/>
          <p:nvPr/>
        </p:nvGrpSpPr>
        <p:grpSpPr>
          <a:xfrm>
            <a:off x="1513815" y="4725327"/>
            <a:ext cx="1691299" cy="188030"/>
            <a:chOff x="1921123" y="5180051"/>
            <a:chExt cx="1368152" cy="166876"/>
          </a:xfrm>
          <a:solidFill>
            <a:srgbClr val="004582"/>
          </a:solidFill>
        </p:grpSpPr>
        <p:sp>
          <p:nvSpPr>
            <p:cNvPr id="23" name="矩形 22"/>
            <p:cNvSpPr/>
            <p:nvPr/>
          </p:nvSpPr>
          <p:spPr>
            <a:xfrm>
              <a:off x="1921123" y="5301208"/>
              <a:ext cx="136815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4" name="等腰三角形 23"/>
            <p:cNvSpPr/>
            <p:nvPr/>
          </p:nvSpPr>
          <p:spPr>
            <a:xfrm>
              <a:off x="2479185" y="5180051"/>
              <a:ext cx="252028" cy="1440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25" name="组合 24"/>
          <p:cNvGrpSpPr/>
          <p:nvPr/>
        </p:nvGrpSpPr>
        <p:grpSpPr>
          <a:xfrm>
            <a:off x="4118111" y="1497774"/>
            <a:ext cx="724586" cy="683512"/>
            <a:chOff x="5424755" y="1340768"/>
            <a:chExt cx="670560" cy="604586"/>
          </a:xfrm>
        </p:grpSpPr>
        <p:grpSp>
          <p:nvGrpSpPr>
            <p:cNvPr id="26" name="组合 25"/>
            <p:cNvGrpSpPr/>
            <p:nvPr/>
          </p:nvGrpSpPr>
          <p:grpSpPr>
            <a:xfrm>
              <a:off x="5424755" y="1340768"/>
              <a:ext cx="670560" cy="604586"/>
              <a:chOff x="3720691" y="2824413"/>
              <a:chExt cx="1341120" cy="1209172"/>
            </a:xfrm>
          </p:grpSpPr>
          <p:sp>
            <p:nvSpPr>
              <p:cNvPr id="28"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9"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27"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31" name="文本框 9"/>
          <p:cNvSpPr txBox="1"/>
          <p:nvPr/>
        </p:nvSpPr>
        <p:spPr>
          <a:xfrm>
            <a:off x="3723665" y="2363159"/>
            <a:ext cx="1478383" cy="391450"/>
          </a:xfrm>
          <a:prstGeom prst="rect">
            <a:avLst/>
          </a:prstGeom>
          <a:noFill/>
        </p:spPr>
        <p:txBody>
          <a:bodyPr wrap="square" lIns="68562" tIns="34281" rIns="68562" bIns="34281" rtlCol="0">
            <a:spAutoFit/>
          </a:bodyPr>
          <a:lstStyle/>
          <a:p>
            <a:pPr marL="0" lvl="1" algn="ctr"/>
            <a:r>
              <a:rPr lang="zh-CN" altLang="en-US" sz="1799" b="1" dirty="0">
                <a:solidFill>
                  <a:srgbClr val="004582"/>
                </a:solidFill>
                <a:latin typeface="微软雅黑" panose="020B0503020204020204" pitchFamily="34" charset="-122"/>
                <a:ea typeface="微软雅黑" panose="020B0503020204020204" pitchFamily="34" charset="-122"/>
              </a:rPr>
              <a:t>机制</a:t>
            </a:r>
          </a:p>
        </p:txBody>
      </p:sp>
      <p:sp>
        <p:nvSpPr>
          <p:cNvPr id="32" name="文本框 9"/>
          <p:cNvSpPr txBox="1"/>
          <p:nvPr/>
        </p:nvSpPr>
        <p:spPr>
          <a:xfrm>
            <a:off x="3616561" y="2878598"/>
            <a:ext cx="1854835" cy="1380040"/>
          </a:xfrm>
          <a:prstGeom prst="rect">
            <a:avLst/>
          </a:prstGeom>
          <a:noFill/>
        </p:spPr>
        <p:txBody>
          <a:bodyPr wrap="square" lIns="68562" tIns="34281" rIns="68562" bIns="34281" rtlCol="0">
            <a:spAutoFit/>
          </a:bodyPr>
          <a:lstStyle/>
          <a:p>
            <a:pPr algn="just">
              <a:lnSpc>
                <a:spcPct val="120000"/>
              </a:lnSpc>
              <a:spcBef>
                <a:spcPct val="0"/>
              </a:spcBef>
              <a:buNone/>
            </a:pPr>
            <a:r>
              <a:rPr lang="zh-CN" altLang="en-US" sz="1200" dirty="0">
                <a:latin typeface="微软雅黑" panose="020B0503020204020204" pitchFamily="34" charset="-122"/>
                <a:ea typeface="微软雅黑" panose="020B0503020204020204" pitchFamily="34" charset="-122"/>
              </a:rPr>
              <a:t>肾脏水钠排泄受损导致的水钠潴留，交感神经系统兴奋性增高，</a:t>
            </a:r>
            <a:r>
              <a:rPr lang="en-US" altLang="zh-CN" sz="1200" dirty="0">
                <a:latin typeface="微软雅黑" panose="020B0503020204020204" pitchFamily="34" charset="-122"/>
                <a:ea typeface="微软雅黑" panose="020B0503020204020204" pitchFamily="34" charset="-122"/>
              </a:rPr>
              <a:t>RAS</a:t>
            </a:r>
            <a:r>
              <a:rPr lang="zh-CN" altLang="en-US" sz="1200" dirty="0">
                <a:latin typeface="微软雅黑" panose="020B0503020204020204" pitchFamily="34" charset="-122"/>
                <a:ea typeface="微软雅黑" panose="020B0503020204020204" pitchFamily="34" charset="-122"/>
              </a:rPr>
              <a:t>过度活化，以及血管僵硬度增加等多种因素相互促进，</a:t>
            </a:r>
            <a:r>
              <a:rPr lang="zh-CN" altLang="en-US" sz="1200" b="1" dirty="0">
                <a:solidFill>
                  <a:srgbClr val="C00000"/>
                </a:solidFill>
                <a:latin typeface="微软雅黑" panose="020B0503020204020204" pitchFamily="34" charset="-122"/>
                <a:ea typeface="微软雅黑" panose="020B0503020204020204" pitchFamily="34" charset="-122"/>
              </a:rPr>
              <a:t>综合作用</a:t>
            </a:r>
            <a:r>
              <a:rPr lang="zh-CN" altLang="en-US" sz="1200" dirty="0">
                <a:latin typeface="微软雅黑" panose="020B0503020204020204" pitchFamily="34" charset="-122"/>
                <a:ea typeface="微软雅黑" panose="020B0503020204020204" pitchFamily="34" charset="-122"/>
              </a:rPr>
              <a:t>的结果</a:t>
            </a:r>
            <a:endParaRPr lang="zh-CN" altLang="en-US" sz="12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3" name="组合 32"/>
          <p:cNvGrpSpPr/>
          <p:nvPr/>
        </p:nvGrpSpPr>
        <p:grpSpPr>
          <a:xfrm>
            <a:off x="3635415" y="4726909"/>
            <a:ext cx="1805769" cy="186448"/>
            <a:chOff x="1921123" y="5180051"/>
            <a:chExt cx="1368152" cy="166876"/>
          </a:xfrm>
          <a:solidFill>
            <a:srgbClr val="004582"/>
          </a:solidFill>
        </p:grpSpPr>
        <p:sp>
          <p:nvSpPr>
            <p:cNvPr id="34" name="矩形 33"/>
            <p:cNvSpPr/>
            <p:nvPr/>
          </p:nvSpPr>
          <p:spPr>
            <a:xfrm>
              <a:off x="1921123" y="5301208"/>
              <a:ext cx="136815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5" name="等腰三角形 34"/>
            <p:cNvSpPr/>
            <p:nvPr/>
          </p:nvSpPr>
          <p:spPr>
            <a:xfrm>
              <a:off x="2479185" y="5180051"/>
              <a:ext cx="252028" cy="1440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45" name="文本框 9"/>
          <p:cNvSpPr txBox="1"/>
          <p:nvPr/>
        </p:nvSpPr>
        <p:spPr>
          <a:xfrm>
            <a:off x="6144530" y="2356073"/>
            <a:ext cx="1478383" cy="391450"/>
          </a:xfrm>
          <a:prstGeom prst="rect">
            <a:avLst/>
          </a:prstGeom>
          <a:noFill/>
        </p:spPr>
        <p:txBody>
          <a:bodyPr wrap="square" lIns="68562" tIns="34281" rIns="68562" bIns="34281" rtlCol="0">
            <a:spAutoFit/>
          </a:bodyPr>
          <a:lstStyle/>
          <a:p>
            <a:pPr marL="0" lvl="1" algn="ctr"/>
            <a:r>
              <a:rPr lang="zh-CN" altLang="en-US" sz="1799" b="1" dirty="0">
                <a:solidFill>
                  <a:srgbClr val="004582"/>
                </a:solidFill>
                <a:latin typeface="微软雅黑" panose="020B0503020204020204" pitchFamily="34" charset="-122"/>
                <a:ea typeface="微软雅黑" panose="020B0503020204020204" pitchFamily="34" charset="-122"/>
              </a:rPr>
              <a:t>诊断</a:t>
            </a:r>
          </a:p>
        </p:txBody>
      </p:sp>
      <p:sp>
        <p:nvSpPr>
          <p:cNvPr id="46" name="文本框 9"/>
          <p:cNvSpPr txBox="1"/>
          <p:nvPr/>
        </p:nvSpPr>
        <p:spPr>
          <a:xfrm>
            <a:off x="5850414" y="2874298"/>
            <a:ext cx="2032347" cy="1601639"/>
          </a:xfrm>
          <a:prstGeom prst="rect">
            <a:avLst/>
          </a:prstGeom>
          <a:noFill/>
        </p:spPr>
        <p:txBody>
          <a:bodyPr wrap="square" lIns="68562" tIns="34281" rIns="68562" bIns="34281" rtlCol="0">
            <a:spAutoFit/>
          </a:bodyPr>
          <a:lstStyle/>
          <a:p>
            <a:pPr>
              <a:lnSpc>
                <a:spcPct val="120000"/>
              </a:lnSpc>
              <a:spcBef>
                <a:spcPct val="0"/>
              </a:spcBef>
              <a:buNone/>
            </a:pPr>
            <a:r>
              <a:rPr lang="zh-CN" altLang="en-US" sz="1200" dirty="0">
                <a:latin typeface="微软雅黑" panose="020B0503020204020204" pitchFamily="34" charset="-122"/>
                <a:ea typeface="微软雅黑" panose="020B0503020204020204" pitchFamily="34" charset="-122"/>
              </a:rPr>
              <a:t>肾实质性高血压多有</a:t>
            </a:r>
            <a:r>
              <a:rPr lang="zh-CN" altLang="en-US" sz="1200" b="1" dirty="0">
                <a:solidFill>
                  <a:srgbClr val="C00000"/>
                </a:solidFill>
                <a:latin typeface="微软雅黑" panose="020B0503020204020204" pitchFamily="34" charset="-122"/>
                <a:ea typeface="微软雅黑" panose="020B0503020204020204" pitchFamily="34" charset="-122"/>
              </a:rPr>
              <a:t>尿检异常</a:t>
            </a:r>
            <a:r>
              <a:rPr lang="zh-CN" altLang="en-US" sz="1200" dirty="0">
                <a:latin typeface="微软雅黑" panose="020B0503020204020204" pitchFamily="34" charset="-122"/>
                <a:ea typeface="微软雅黑" panose="020B0503020204020204" pitchFamily="34" charset="-122"/>
              </a:rPr>
              <a:t>，包括不同程度的蛋白尿、血尿，以及伴或不伴</a:t>
            </a:r>
            <a:r>
              <a:rPr lang="zh-CN" altLang="en-US" sz="1200" b="1" dirty="0">
                <a:solidFill>
                  <a:srgbClr val="C00000"/>
                </a:solidFill>
                <a:latin typeface="微软雅黑" panose="020B0503020204020204" pitchFamily="34" charset="-122"/>
                <a:ea typeface="微软雅黑" panose="020B0503020204020204" pitchFamily="34" charset="-122"/>
              </a:rPr>
              <a:t>肾功能改变</a:t>
            </a:r>
            <a:r>
              <a:rPr lang="zh-CN" altLang="en-US" sz="1200" dirty="0">
                <a:latin typeface="微软雅黑" panose="020B0503020204020204" pitchFamily="34" charset="-122"/>
                <a:ea typeface="微软雅黑" panose="020B0503020204020204" pitchFamily="34" charset="-122"/>
              </a:rPr>
              <a:t>，表现为肾小球滤过率下降，影像学检查可能见到肾脏大小、形态的异常，肾脏活检可帮助明确病理诊断。</a:t>
            </a:r>
            <a:endParaRPr lang="zh-CN" altLang="en-US" sz="12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7" name="组合 46"/>
          <p:cNvGrpSpPr/>
          <p:nvPr/>
        </p:nvGrpSpPr>
        <p:grpSpPr>
          <a:xfrm>
            <a:off x="5969439" y="4719323"/>
            <a:ext cx="1864419" cy="188661"/>
            <a:chOff x="1921123" y="5180051"/>
            <a:chExt cx="1368152" cy="166876"/>
          </a:xfrm>
          <a:solidFill>
            <a:srgbClr val="004582"/>
          </a:solidFill>
        </p:grpSpPr>
        <p:sp>
          <p:nvSpPr>
            <p:cNvPr id="48" name="矩形 47"/>
            <p:cNvSpPr/>
            <p:nvPr/>
          </p:nvSpPr>
          <p:spPr>
            <a:xfrm>
              <a:off x="1921123" y="5301208"/>
              <a:ext cx="136815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9" name="等腰三角形 48"/>
            <p:cNvSpPr/>
            <p:nvPr/>
          </p:nvSpPr>
          <p:spPr>
            <a:xfrm>
              <a:off x="2479185" y="5180051"/>
              <a:ext cx="252028" cy="1440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0" name="组合 49"/>
          <p:cNvGrpSpPr/>
          <p:nvPr/>
        </p:nvGrpSpPr>
        <p:grpSpPr>
          <a:xfrm>
            <a:off x="8676169" y="1520351"/>
            <a:ext cx="724586" cy="683512"/>
            <a:chOff x="5424755" y="1340768"/>
            <a:chExt cx="670560" cy="604586"/>
          </a:xfrm>
        </p:grpSpPr>
        <p:grpSp>
          <p:nvGrpSpPr>
            <p:cNvPr id="51" name="组合 50"/>
            <p:cNvGrpSpPr/>
            <p:nvPr/>
          </p:nvGrpSpPr>
          <p:grpSpPr>
            <a:xfrm>
              <a:off x="5424755" y="1340768"/>
              <a:ext cx="670560" cy="604586"/>
              <a:chOff x="3720691" y="2824413"/>
              <a:chExt cx="1341120" cy="1209172"/>
            </a:xfrm>
          </p:grpSpPr>
          <p:sp>
            <p:nvSpPr>
              <p:cNvPr id="53"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54"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52"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56" name="文本框 9"/>
          <p:cNvSpPr txBox="1"/>
          <p:nvPr/>
        </p:nvSpPr>
        <p:spPr>
          <a:xfrm>
            <a:off x="8347730" y="2337380"/>
            <a:ext cx="1478383" cy="391450"/>
          </a:xfrm>
          <a:prstGeom prst="rect">
            <a:avLst/>
          </a:prstGeom>
          <a:noFill/>
        </p:spPr>
        <p:txBody>
          <a:bodyPr wrap="square" lIns="68562" tIns="34281" rIns="68562" bIns="34281" rtlCol="0">
            <a:spAutoFit/>
          </a:bodyPr>
          <a:lstStyle/>
          <a:p>
            <a:pPr marL="0" lvl="1" algn="ctr"/>
            <a:r>
              <a:rPr lang="zh-CN" altLang="en-US" sz="1799" b="1" dirty="0">
                <a:solidFill>
                  <a:srgbClr val="004582"/>
                </a:solidFill>
                <a:latin typeface="微软雅黑" panose="020B0503020204020204" pitchFamily="34" charset="-122"/>
                <a:ea typeface="微软雅黑" panose="020B0503020204020204" pitchFamily="34" charset="-122"/>
              </a:rPr>
              <a:t>管理</a:t>
            </a:r>
          </a:p>
        </p:txBody>
      </p:sp>
      <p:sp>
        <p:nvSpPr>
          <p:cNvPr id="57" name="文本框 9"/>
          <p:cNvSpPr txBox="1"/>
          <p:nvPr/>
        </p:nvSpPr>
        <p:spPr>
          <a:xfrm>
            <a:off x="8297676" y="2871064"/>
            <a:ext cx="1951131" cy="1601639"/>
          </a:xfrm>
          <a:prstGeom prst="rect">
            <a:avLst/>
          </a:prstGeom>
          <a:noFill/>
        </p:spPr>
        <p:txBody>
          <a:bodyPr wrap="square" lIns="68562" tIns="34281" rIns="68562" bIns="34281" rtlCol="0">
            <a:spAutoFit/>
          </a:bodyPr>
          <a:lstStyle/>
          <a:p>
            <a:pPr>
              <a:lnSpc>
                <a:spcPct val="120000"/>
              </a:lnSpc>
              <a:spcBef>
                <a:spcPct val="0"/>
              </a:spcBef>
              <a:buNone/>
            </a:pPr>
            <a:r>
              <a:rPr lang="zh-CN" altLang="en-US" sz="1200" dirty="0">
                <a:latin typeface="微软雅黑" panose="020B0503020204020204" pitchFamily="34" charset="-122"/>
                <a:ea typeface="微软雅黑" panose="020B0503020204020204" pitchFamily="34" charset="-122"/>
              </a:rPr>
              <a:t>肾实质性高血压患者的治疗除了针对原发病的治疗，如使用糖皮质激素及免疫抑制剂等，降压治疗也是重要的一环，可以延缓肾脏病进展，减少心血管事件</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8" name="组合 57"/>
          <p:cNvGrpSpPr/>
          <p:nvPr/>
        </p:nvGrpSpPr>
        <p:grpSpPr>
          <a:xfrm>
            <a:off x="8347730" y="4707998"/>
            <a:ext cx="1814365" cy="179515"/>
            <a:chOff x="1921123" y="5180051"/>
            <a:chExt cx="1368152" cy="166876"/>
          </a:xfrm>
          <a:solidFill>
            <a:srgbClr val="004582"/>
          </a:solidFill>
        </p:grpSpPr>
        <p:sp>
          <p:nvSpPr>
            <p:cNvPr id="59" name="矩形 58"/>
            <p:cNvSpPr/>
            <p:nvPr/>
          </p:nvSpPr>
          <p:spPr>
            <a:xfrm>
              <a:off x="1921123" y="5301208"/>
              <a:ext cx="136815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60" name="等腰三角形 59"/>
            <p:cNvSpPr/>
            <p:nvPr/>
          </p:nvSpPr>
          <p:spPr>
            <a:xfrm>
              <a:off x="2479185" y="5180051"/>
              <a:ext cx="252028" cy="1440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77" name="组合 76"/>
          <p:cNvGrpSpPr/>
          <p:nvPr/>
        </p:nvGrpSpPr>
        <p:grpSpPr>
          <a:xfrm>
            <a:off x="9178112" y="1417080"/>
            <a:ext cx="300814" cy="208598"/>
            <a:chOff x="9482595" y="2565731"/>
            <a:chExt cx="278384" cy="184511"/>
          </a:xfrm>
        </p:grpSpPr>
        <p:sp>
          <p:nvSpPr>
            <p:cNvPr id="78" name="椭圆 77"/>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79" name="椭圆 78"/>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6" name="图形 5" descr="急救包 纯色填充">
            <a:extLst>
              <a:ext uri="{FF2B5EF4-FFF2-40B4-BE49-F238E27FC236}">
                <a16:creationId xmlns:a16="http://schemas.microsoft.com/office/drawing/2014/main" id="{C5130A1C-21E8-41AB-9E37-E5E11C6E8B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8508" y="1562058"/>
            <a:ext cx="554541" cy="580189"/>
          </a:xfrm>
          <a:prstGeom prst="rect">
            <a:avLst/>
          </a:prstGeom>
        </p:spPr>
      </p:pic>
      <p:grpSp>
        <p:nvGrpSpPr>
          <p:cNvPr id="9" name="组合 8">
            <a:extLst>
              <a:ext uri="{FF2B5EF4-FFF2-40B4-BE49-F238E27FC236}">
                <a16:creationId xmlns:a16="http://schemas.microsoft.com/office/drawing/2014/main" id="{C3ACC22E-EC0B-525D-E05E-1311857F3F50}"/>
              </a:ext>
            </a:extLst>
          </p:cNvPr>
          <p:cNvGrpSpPr/>
          <p:nvPr/>
        </p:nvGrpSpPr>
        <p:grpSpPr>
          <a:xfrm>
            <a:off x="6450958" y="1528932"/>
            <a:ext cx="724586" cy="683512"/>
            <a:chOff x="5424755" y="1340768"/>
            <a:chExt cx="670560" cy="604586"/>
          </a:xfrm>
        </p:grpSpPr>
        <p:grpSp>
          <p:nvGrpSpPr>
            <p:cNvPr id="10" name="组合 9">
              <a:extLst>
                <a:ext uri="{FF2B5EF4-FFF2-40B4-BE49-F238E27FC236}">
                  <a16:creationId xmlns:a16="http://schemas.microsoft.com/office/drawing/2014/main" id="{F4C875A2-16CA-1638-2D6A-577C503D335B}"/>
                </a:ext>
              </a:extLst>
            </p:cNvPr>
            <p:cNvGrpSpPr/>
            <p:nvPr/>
          </p:nvGrpSpPr>
          <p:grpSpPr>
            <a:xfrm>
              <a:off x="5424755" y="1340768"/>
              <a:ext cx="670560" cy="604586"/>
              <a:chOff x="3720691" y="2824413"/>
              <a:chExt cx="1341120" cy="1209172"/>
            </a:xfrm>
          </p:grpSpPr>
          <p:sp>
            <p:nvSpPr>
              <p:cNvPr id="12" name="Freeform 5">
                <a:extLst>
                  <a:ext uri="{FF2B5EF4-FFF2-40B4-BE49-F238E27FC236}">
                    <a16:creationId xmlns:a16="http://schemas.microsoft.com/office/drawing/2014/main" id="{48BBBDB7-BA75-72FA-3727-EB2BC8F438E0}"/>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80" name="Freeform 5">
                <a:extLst>
                  <a:ext uri="{FF2B5EF4-FFF2-40B4-BE49-F238E27FC236}">
                    <a16:creationId xmlns:a16="http://schemas.microsoft.com/office/drawing/2014/main" id="{7E8B69F7-7DE0-3DAC-043C-3C9578874FD3}"/>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11" name="Freeform 5">
              <a:extLst>
                <a:ext uri="{FF2B5EF4-FFF2-40B4-BE49-F238E27FC236}">
                  <a16:creationId xmlns:a16="http://schemas.microsoft.com/office/drawing/2014/main" id="{91E9E6F5-1806-C827-1CEC-BF5012E947B7}"/>
                </a:ext>
              </a:extLst>
            </p:cNvPr>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pic>
        <p:nvPicPr>
          <p:cNvPr id="8" name="图形 7" descr="听诊器 纯色填充">
            <a:extLst>
              <a:ext uri="{FF2B5EF4-FFF2-40B4-BE49-F238E27FC236}">
                <a16:creationId xmlns:a16="http://schemas.microsoft.com/office/drawing/2014/main" id="{2719B11C-9C28-6D7E-6751-41F7021C0D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55364" y="1603274"/>
            <a:ext cx="526371" cy="550716"/>
          </a:xfrm>
          <a:prstGeom prst="rect">
            <a:avLst/>
          </a:prstGeom>
        </p:spPr>
      </p:pic>
      <p:pic>
        <p:nvPicPr>
          <p:cNvPr id="82" name="图形 81" descr="肾脏 纯色填充">
            <a:extLst>
              <a:ext uri="{FF2B5EF4-FFF2-40B4-BE49-F238E27FC236}">
                <a16:creationId xmlns:a16="http://schemas.microsoft.com/office/drawing/2014/main" id="{935728F5-A4B9-8337-B439-58BFD66542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20502" y="1626881"/>
            <a:ext cx="494165" cy="517020"/>
          </a:xfrm>
          <a:prstGeom prst="rect">
            <a:avLst/>
          </a:prstGeom>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4665658" y="2520541"/>
            <a:ext cx="2087688" cy="1882288"/>
            <a:chOff x="5424755" y="1340768"/>
            <a:chExt cx="670560" cy="604586"/>
          </a:xfrm>
        </p:grpSpPr>
        <p:grpSp>
          <p:nvGrpSpPr>
            <p:cNvPr id="109" name="组合 108"/>
            <p:cNvGrpSpPr/>
            <p:nvPr/>
          </p:nvGrpSpPr>
          <p:grpSpPr>
            <a:xfrm>
              <a:off x="5424755" y="1340768"/>
              <a:ext cx="670560" cy="604586"/>
              <a:chOff x="3720691" y="2824413"/>
              <a:chExt cx="1341120" cy="1209172"/>
            </a:xfrm>
          </p:grpSpPr>
          <p:sp>
            <p:nvSpPr>
              <p:cNvPr id="111"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12"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110"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113" name="矩形 112"/>
          <p:cNvSpPr/>
          <p:nvPr/>
        </p:nvSpPr>
        <p:spPr>
          <a:xfrm>
            <a:off x="4959544" y="3319318"/>
            <a:ext cx="1593009" cy="369228"/>
          </a:xfrm>
          <a:prstGeom prst="rect">
            <a:avLst/>
          </a:prstGeom>
        </p:spPr>
        <p:txBody>
          <a:bodyPr wrap="square" lIns="91407" tIns="45704" rIns="91407" bIns="45704">
            <a:spAutoFit/>
          </a:bodyPr>
          <a:lstStyle/>
          <a:p>
            <a:pPr algn="ctr">
              <a:spcBef>
                <a:spcPct val="0"/>
              </a:spcBef>
              <a:buFont typeface="Arial" panose="020B0604020202020204" pitchFamily="34" charset="0"/>
              <a:buNone/>
            </a:pPr>
            <a:r>
              <a:rPr lang="zh-CN" altLang="en-US" sz="1799" b="1" dirty="0">
                <a:latin typeface="方正兰亭黑简体" panose="02000000000000000000" pitchFamily="2" charset="-122"/>
                <a:ea typeface="方正兰亭黑简体" panose="02000000000000000000" pitchFamily="2" charset="-122"/>
                <a:cs typeface="Arial" panose="020B0604020202020204" pitchFamily="34" charset="0"/>
              </a:rPr>
              <a:t>主要包括</a:t>
            </a:r>
            <a:endParaRPr lang="zh-CN" altLang="en-US" sz="1799" b="1" dirty="0">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15" name="肘形连接符 114"/>
          <p:cNvCxnSpPr/>
          <p:nvPr/>
        </p:nvCxnSpPr>
        <p:spPr>
          <a:xfrm>
            <a:off x="3837781" y="2876167"/>
            <a:ext cx="935860" cy="585513"/>
          </a:xfrm>
          <a:prstGeom prst="bentConnector3">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116" name="组合 115"/>
          <p:cNvGrpSpPr/>
          <p:nvPr/>
        </p:nvGrpSpPr>
        <p:grpSpPr>
          <a:xfrm>
            <a:off x="3261867" y="2564494"/>
            <a:ext cx="670385" cy="604429"/>
            <a:chOff x="5424755" y="1340768"/>
            <a:chExt cx="670560" cy="604586"/>
          </a:xfrm>
        </p:grpSpPr>
        <p:grpSp>
          <p:nvGrpSpPr>
            <p:cNvPr id="117" name="组合 116"/>
            <p:cNvGrpSpPr/>
            <p:nvPr/>
          </p:nvGrpSpPr>
          <p:grpSpPr>
            <a:xfrm>
              <a:off x="5424755" y="1340768"/>
              <a:ext cx="670560" cy="604586"/>
              <a:chOff x="5424755" y="1340768"/>
              <a:chExt cx="670560" cy="604586"/>
            </a:xfrm>
          </p:grpSpPr>
          <p:grpSp>
            <p:nvGrpSpPr>
              <p:cNvPr id="119" name="组合 118"/>
              <p:cNvGrpSpPr/>
              <p:nvPr/>
            </p:nvGrpSpPr>
            <p:grpSpPr>
              <a:xfrm>
                <a:off x="5424755" y="1340768"/>
                <a:ext cx="670560" cy="604586"/>
                <a:chOff x="3720691" y="2824413"/>
                <a:chExt cx="1341120" cy="1209172"/>
              </a:xfrm>
            </p:grpSpPr>
            <p:sp>
              <p:nvSpPr>
                <p:cNvPr id="121"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sp>
              <p:nvSpPr>
                <p:cNvPr id="122"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120"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solidFill>
                    <a:srgbClr val="414455"/>
                  </a:solidFill>
                </a:endParaRPr>
              </a:p>
            </p:txBody>
          </p:sp>
        </p:grpSp>
        <p:sp>
          <p:nvSpPr>
            <p:cNvPr id="118"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latin typeface="方正兰亭黑简体" panose="02000000000000000000" pitchFamily="2" charset="-122"/>
                  <a:ea typeface="方正兰亭黑简体" panose="02000000000000000000" pitchFamily="2" charset="-122"/>
                  <a:sym typeface="微软雅黑" panose="020B0503020204020204" pitchFamily="34" charset="-122"/>
                </a:rPr>
                <a:t>01</a:t>
              </a:r>
              <a:endParaRPr lang="zh-CN" altLang="en-US" sz="1999" b="1" dirty="0">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123" name="矩形 122"/>
          <p:cNvSpPr/>
          <p:nvPr/>
        </p:nvSpPr>
        <p:spPr>
          <a:xfrm>
            <a:off x="763429" y="3134632"/>
            <a:ext cx="2505022" cy="369300"/>
          </a:xfrm>
          <a:prstGeom prst="rect">
            <a:avLst/>
          </a:prstGeom>
        </p:spPr>
        <p:txBody>
          <a:bodyPr wrap="square" lIns="91407" tIns="45704" rIns="91407" bIns="45704">
            <a:spAutoFit/>
          </a:bodyPr>
          <a:lstStyle/>
          <a:p>
            <a:pPr algn="ctr"/>
            <a:r>
              <a:rPr lang="zh-CN" altLang="en-US" b="1" dirty="0">
                <a:solidFill>
                  <a:srgbClr val="004582"/>
                </a:solidFill>
                <a:latin typeface="微软雅黑" panose="020B0503020204020204" pitchFamily="34" charset="-122"/>
                <a:ea typeface="微软雅黑" panose="020B0503020204020204" pitchFamily="34" charset="-122"/>
              </a:rPr>
              <a:t>肾血管性高血压</a:t>
            </a:r>
          </a:p>
        </p:txBody>
      </p:sp>
      <p:sp>
        <p:nvSpPr>
          <p:cNvPr id="124" name="矩形 47"/>
          <p:cNvSpPr>
            <a:spLocks noChangeArrowheads="1"/>
          </p:cNvSpPr>
          <p:nvPr/>
        </p:nvSpPr>
        <p:spPr bwMode="auto">
          <a:xfrm>
            <a:off x="2105259" y="3615941"/>
            <a:ext cx="2372443" cy="58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b="1" dirty="0"/>
              <a:t>常见的继发性高血压之一，</a:t>
            </a:r>
            <a:endParaRPr lang="en-US" altLang="zh-CN" sz="1400" b="1" dirty="0"/>
          </a:p>
          <a:p>
            <a:pPr>
              <a:lnSpc>
                <a:spcPct val="120000"/>
              </a:lnSpc>
              <a:spcBef>
                <a:spcPct val="0"/>
              </a:spcBef>
              <a:buNone/>
            </a:pPr>
            <a:r>
              <a:rPr lang="zh-CN" altLang="en-US" sz="1400" b="1" dirty="0">
                <a:solidFill>
                  <a:srgbClr val="C00000"/>
                </a:solidFill>
              </a:rPr>
              <a:t>占高血压人群的</a:t>
            </a:r>
            <a:r>
              <a:rPr lang="en-US" altLang="zh-CN" sz="1400" b="1" dirty="0">
                <a:solidFill>
                  <a:srgbClr val="C00000"/>
                </a:solidFill>
              </a:rPr>
              <a:t>3%~5%</a:t>
            </a:r>
            <a:endParaRPr lang="zh-CN" altLang="en-US" sz="1400" dirty="0">
              <a:solidFill>
                <a:srgbClr val="C00000"/>
              </a:solidFill>
              <a:sym typeface="微软雅黑" panose="020B0503020204020204" pitchFamily="34" charset="-122"/>
            </a:endParaRPr>
          </a:p>
        </p:txBody>
      </p:sp>
      <p:cxnSp>
        <p:nvCxnSpPr>
          <p:cNvPr id="125" name="肘形连接符 124"/>
          <p:cNvCxnSpPr/>
          <p:nvPr/>
        </p:nvCxnSpPr>
        <p:spPr>
          <a:xfrm>
            <a:off x="6645361" y="3409276"/>
            <a:ext cx="935860" cy="585513"/>
          </a:xfrm>
          <a:prstGeom prst="bentConnector3">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126" name="组合 125"/>
          <p:cNvGrpSpPr/>
          <p:nvPr/>
        </p:nvGrpSpPr>
        <p:grpSpPr>
          <a:xfrm>
            <a:off x="7558740" y="3706831"/>
            <a:ext cx="670385" cy="604429"/>
            <a:chOff x="5424755" y="1340768"/>
            <a:chExt cx="670560" cy="604586"/>
          </a:xfrm>
        </p:grpSpPr>
        <p:grpSp>
          <p:nvGrpSpPr>
            <p:cNvPr id="127" name="组合 126"/>
            <p:cNvGrpSpPr/>
            <p:nvPr/>
          </p:nvGrpSpPr>
          <p:grpSpPr>
            <a:xfrm>
              <a:off x="5424755" y="1340768"/>
              <a:ext cx="670560" cy="604586"/>
              <a:chOff x="5424755" y="1340768"/>
              <a:chExt cx="670560" cy="604586"/>
            </a:xfrm>
          </p:grpSpPr>
          <p:grpSp>
            <p:nvGrpSpPr>
              <p:cNvPr id="129" name="组合 128"/>
              <p:cNvGrpSpPr/>
              <p:nvPr/>
            </p:nvGrpSpPr>
            <p:grpSpPr>
              <a:xfrm>
                <a:off x="5424755" y="1340768"/>
                <a:ext cx="670560" cy="604586"/>
                <a:chOff x="3720691" y="2824413"/>
                <a:chExt cx="1341120" cy="1209172"/>
              </a:xfrm>
            </p:grpSpPr>
            <p:sp>
              <p:nvSpPr>
                <p:cNvPr id="131"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32"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130"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128"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latin typeface="方正兰亭黑简体" panose="02000000000000000000" pitchFamily="2" charset="-122"/>
                  <a:ea typeface="方正兰亭黑简体" panose="02000000000000000000" pitchFamily="2" charset="-122"/>
                  <a:sym typeface="微软雅黑" panose="020B0503020204020204" pitchFamily="34" charset="-122"/>
                </a:rPr>
                <a:t>02</a:t>
              </a:r>
              <a:endParaRPr lang="zh-CN" altLang="en-US" sz="1999" b="1" dirty="0">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133" name="矩形 132"/>
          <p:cNvSpPr/>
          <p:nvPr/>
        </p:nvSpPr>
        <p:spPr>
          <a:xfrm>
            <a:off x="7365254" y="2698981"/>
            <a:ext cx="1551363" cy="369300"/>
          </a:xfrm>
          <a:prstGeom prst="rect">
            <a:avLst/>
          </a:prstGeom>
        </p:spPr>
        <p:txBody>
          <a:bodyPr wrap="square" lIns="91407" tIns="45704" rIns="91407" bIns="45704">
            <a:spAutoFit/>
          </a:bodyPr>
          <a:lstStyle/>
          <a:p>
            <a:pPr algn="ctr"/>
            <a:r>
              <a:rPr lang="zh-CN" altLang="en-US" b="1" dirty="0">
                <a:solidFill>
                  <a:srgbClr val="004582"/>
                </a:solidFill>
                <a:latin typeface="微软雅黑" panose="020B0503020204020204" pitchFamily="34" charset="-122"/>
                <a:ea typeface="微软雅黑" panose="020B0503020204020204" pitchFamily="34" charset="-122"/>
              </a:rPr>
              <a:t>主动脉狭窄</a:t>
            </a:r>
          </a:p>
        </p:txBody>
      </p:sp>
      <p:sp>
        <p:nvSpPr>
          <p:cNvPr id="134" name="矩形 47"/>
          <p:cNvSpPr>
            <a:spLocks noChangeArrowheads="1"/>
          </p:cNvSpPr>
          <p:nvPr/>
        </p:nvSpPr>
        <p:spPr bwMode="auto">
          <a:xfrm>
            <a:off x="8321637" y="3168923"/>
            <a:ext cx="3162053" cy="84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b="1" dirty="0">
                <a:solidFill>
                  <a:srgbClr val="C00000"/>
                </a:solidFill>
                <a:latin typeface="Microsoft YaHei" panose="020B0503020204020204" pitchFamily="34" charset="-122"/>
                <a:ea typeface="Microsoft YaHei" panose="020B0503020204020204" pitchFamily="34" charset="-122"/>
              </a:rPr>
              <a:t>主要临床表现为上肢高血压, 而下肢低血压</a:t>
            </a:r>
            <a:r>
              <a:rPr lang="zh-CN" altLang="en-US" sz="1400" dirty="0">
                <a:latin typeface="Microsoft YaHei" panose="020B0503020204020204" pitchFamily="34" charset="-122"/>
                <a:ea typeface="Microsoft YaHei" panose="020B0503020204020204" pitchFamily="34" charset="-122"/>
              </a:rPr>
              <a:t>（ABI&lt;0.9），听诊心前区及后背周围有</a:t>
            </a:r>
            <a:r>
              <a:rPr lang="zh-CN" altLang="en-US" sz="1400" b="1" dirty="0">
                <a:solidFill>
                  <a:srgbClr val="C00000"/>
                </a:solidFill>
                <a:latin typeface="Microsoft YaHei" panose="020B0503020204020204" pitchFamily="34" charset="-122"/>
                <a:ea typeface="Microsoft YaHei" panose="020B0503020204020204" pitchFamily="34" charset="-122"/>
              </a:rPr>
              <a:t>明显血管杂音</a:t>
            </a:r>
            <a:endParaRPr lang="zh-CN" altLang="en-US" sz="1400" b="1" dirty="0">
              <a:solidFill>
                <a:srgbClr val="C00000"/>
              </a:solidFill>
              <a:sym typeface="微软雅黑" panose="020B0503020204020204" pitchFamily="34" charset="-122"/>
            </a:endParaRPr>
          </a:p>
        </p:txBody>
      </p:sp>
      <p:grpSp>
        <p:nvGrpSpPr>
          <p:cNvPr id="146" name="组合 145"/>
          <p:cNvGrpSpPr/>
          <p:nvPr/>
        </p:nvGrpSpPr>
        <p:grpSpPr>
          <a:xfrm>
            <a:off x="5853479" y="2192100"/>
            <a:ext cx="278312" cy="184463"/>
            <a:chOff x="9482595" y="2565731"/>
            <a:chExt cx="278384" cy="184511"/>
          </a:xfrm>
        </p:grpSpPr>
        <p:sp>
          <p:nvSpPr>
            <p:cNvPr id="147" name="椭圆 146"/>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rgbClr val="414455"/>
                </a:solidFill>
              </a:endParaRPr>
            </a:p>
          </p:txBody>
        </p:sp>
        <p:sp>
          <p:nvSpPr>
            <p:cNvPr id="148" name="椭圆 147"/>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rgbClr val="414455"/>
                </a:solidFill>
              </a:endParaRPr>
            </a:p>
          </p:txBody>
        </p:sp>
      </p:grpSp>
      <p:sp>
        <p:nvSpPr>
          <p:cNvPr id="2" name="标题 1">
            <a:extLst>
              <a:ext uri="{FF2B5EF4-FFF2-40B4-BE49-F238E27FC236}">
                <a16:creationId xmlns:a16="http://schemas.microsoft.com/office/drawing/2014/main" id="{D8757651-7E8F-E6CE-F222-8D1F9AEF21E3}"/>
              </a:ext>
            </a:extLst>
          </p:cNvPr>
          <p:cNvSpPr txBox="1">
            <a:spLocks/>
          </p:cNvSpPr>
          <p:nvPr/>
        </p:nvSpPr>
        <p:spPr>
          <a:xfrm>
            <a:off x="354807" y="325031"/>
            <a:ext cx="12192000" cy="74099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微软雅黑" panose="020B0503020204020204" pitchFamily="34" charset="-122"/>
                <a:ea typeface="微软雅黑" panose="020B0503020204020204" pitchFamily="34" charset="-122"/>
              </a:rPr>
              <a:t>10.2</a:t>
            </a:r>
            <a:r>
              <a:rPr lang="zh-CN" altLang="en-US" sz="3200" b="1" dirty="0">
                <a:latin typeface="微软雅黑" panose="020B0503020204020204" pitchFamily="34" charset="-122"/>
                <a:ea typeface="微软雅黑" panose="020B0503020204020204" pitchFamily="34" charset="-122"/>
              </a:rPr>
              <a:t> 肾血管性高血压及其他血管病引起的高血压</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777EBC-D990-724F-BD9C-9834EBC285C6}"/>
              </a:ext>
            </a:extLst>
          </p:cNvPr>
          <p:cNvPicPr>
            <a:picLocks noChangeAspect="1"/>
          </p:cNvPicPr>
          <p:nvPr/>
        </p:nvPicPr>
        <p:blipFill rotWithShape="1">
          <a:blip r:embed="rId2"/>
          <a:srcRect l="14030" r="13418"/>
          <a:stretch/>
        </p:blipFill>
        <p:spPr>
          <a:xfrm>
            <a:off x="2840044" y="2224197"/>
            <a:ext cx="1241421" cy="1711100"/>
          </a:xfrm>
          <a:prstGeom prst="rect">
            <a:avLst/>
          </a:prstGeom>
          <a:ln>
            <a:solidFill>
              <a:schemeClr val="accent1"/>
            </a:solidFill>
          </a:ln>
        </p:spPr>
      </p:pic>
      <p:pic>
        <p:nvPicPr>
          <p:cNvPr id="7" name="图片 6">
            <a:extLst>
              <a:ext uri="{FF2B5EF4-FFF2-40B4-BE49-F238E27FC236}">
                <a16:creationId xmlns:a16="http://schemas.microsoft.com/office/drawing/2014/main" id="{04F1DF88-F535-B34D-B006-E1DED48A3B8B}"/>
              </a:ext>
            </a:extLst>
          </p:cNvPr>
          <p:cNvPicPr>
            <a:picLocks noChangeAspect="1"/>
          </p:cNvPicPr>
          <p:nvPr/>
        </p:nvPicPr>
        <p:blipFill rotWithShape="1">
          <a:blip r:embed="rId3"/>
          <a:srcRect l="14027" r="13889"/>
          <a:stretch/>
        </p:blipFill>
        <p:spPr>
          <a:xfrm>
            <a:off x="4877496" y="2224197"/>
            <a:ext cx="1233418" cy="1711100"/>
          </a:xfrm>
          <a:prstGeom prst="rect">
            <a:avLst/>
          </a:prstGeom>
          <a:ln>
            <a:solidFill>
              <a:schemeClr val="accent1"/>
            </a:solidFill>
          </a:ln>
        </p:spPr>
      </p:pic>
      <p:pic>
        <p:nvPicPr>
          <p:cNvPr id="9" name="图片 8">
            <a:extLst>
              <a:ext uri="{FF2B5EF4-FFF2-40B4-BE49-F238E27FC236}">
                <a16:creationId xmlns:a16="http://schemas.microsoft.com/office/drawing/2014/main" id="{C10CD6F9-ED1A-9E49-9AFD-715B99C2F1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6945" y="2224197"/>
            <a:ext cx="1233418" cy="1711100"/>
          </a:xfrm>
          <a:prstGeom prst="rect">
            <a:avLst/>
          </a:prstGeom>
          <a:ln>
            <a:solidFill>
              <a:schemeClr val="accent1"/>
            </a:solidFill>
          </a:ln>
        </p:spPr>
      </p:pic>
      <p:pic>
        <p:nvPicPr>
          <p:cNvPr id="11" name="图片 10">
            <a:extLst>
              <a:ext uri="{FF2B5EF4-FFF2-40B4-BE49-F238E27FC236}">
                <a16:creationId xmlns:a16="http://schemas.microsoft.com/office/drawing/2014/main" id="{30374E03-FA87-7C4B-9D1E-2E2D7AFFF02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l="7960" t="5984" r="6223" b="7574"/>
          <a:stretch/>
        </p:blipFill>
        <p:spPr>
          <a:xfrm>
            <a:off x="802592" y="2224197"/>
            <a:ext cx="1241421" cy="1711100"/>
          </a:xfrm>
          <a:prstGeom prst="rect">
            <a:avLst/>
          </a:prstGeom>
          <a:ln>
            <a:solidFill>
              <a:schemeClr val="accent1"/>
            </a:solidFill>
          </a:ln>
        </p:spPr>
      </p:pic>
      <p:sp>
        <p:nvSpPr>
          <p:cNvPr id="12" name="矩形 11">
            <a:extLst>
              <a:ext uri="{FF2B5EF4-FFF2-40B4-BE49-F238E27FC236}">
                <a16:creationId xmlns:a16="http://schemas.microsoft.com/office/drawing/2014/main" id="{10134FE5-1BBE-E64A-B944-25EAFF93B1A7}"/>
              </a:ext>
            </a:extLst>
          </p:cNvPr>
          <p:cNvSpPr/>
          <p:nvPr/>
        </p:nvSpPr>
        <p:spPr>
          <a:xfrm>
            <a:off x="731874" y="3980372"/>
            <a:ext cx="2276363" cy="94500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1999</a:t>
            </a:r>
            <a:r>
              <a:rPr kumimoji="0"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年试行本</a:t>
            </a:r>
            <a:endParaRPr kumimoji="0"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卫生部委托</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中国高血压联盟起草</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中国第一版高血压指南</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3" name="矩形 12">
            <a:extLst>
              <a:ext uri="{FF2B5EF4-FFF2-40B4-BE49-F238E27FC236}">
                <a16:creationId xmlns:a16="http://schemas.microsoft.com/office/drawing/2014/main" id="{CB462FB9-10FA-2745-BBB5-8E6B5C4CE8D8}"/>
              </a:ext>
            </a:extLst>
          </p:cNvPr>
          <p:cNvSpPr/>
          <p:nvPr/>
        </p:nvSpPr>
        <p:spPr>
          <a:xfrm>
            <a:off x="2696096" y="3980372"/>
            <a:ext cx="1719312" cy="115275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2005</a:t>
            </a:r>
            <a:r>
              <a:rPr kumimoji="0"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年修订版</a:t>
            </a:r>
            <a:endParaRPr kumimoji="0"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卫生部委托</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中国高血压联盟</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卫生部心血管病研究中心</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共同修订</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4" name="矩形 13">
            <a:extLst>
              <a:ext uri="{FF2B5EF4-FFF2-40B4-BE49-F238E27FC236}">
                <a16:creationId xmlns:a16="http://schemas.microsoft.com/office/drawing/2014/main" id="{80E6723C-FB29-2B4B-85B9-939014484B49}"/>
              </a:ext>
            </a:extLst>
          </p:cNvPr>
          <p:cNvSpPr/>
          <p:nvPr/>
        </p:nvSpPr>
        <p:spPr>
          <a:xfrm>
            <a:off x="4769425" y="3980372"/>
            <a:ext cx="2164773" cy="115275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2010</a:t>
            </a:r>
            <a:r>
              <a:rPr kumimoji="0"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年修订版</a:t>
            </a:r>
            <a:endParaRPr kumimoji="0"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卫生部委托</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中国高血压联盟</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国家心血管病中心</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共同修订</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6" name="矩形 15">
            <a:extLst>
              <a:ext uri="{FF2B5EF4-FFF2-40B4-BE49-F238E27FC236}">
                <a16:creationId xmlns:a16="http://schemas.microsoft.com/office/drawing/2014/main" id="{9F0A4C7F-B951-C043-B4D1-94E26F508813}"/>
              </a:ext>
            </a:extLst>
          </p:cNvPr>
          <p:cNvSpPr/>
          <p:nvPr/>
        </p:nvSpPr>
        <p:spPr>
          <a:xfrm>
            <a:off x="6794980" y="3980372"/>
            <a:ext cx="2127049" cy="177599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2018</a:t>
            </a:r>
            <a:r>
              <a:rPr kumimoji="0"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年修订版</a:t>
            </a:r>
            <a:endParaRPr kumimoji="0"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高血压联盟（中国）</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中华医学会心血管病学分会</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中国医师协会高血压专业委员会</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中国医疗保健国际交流促进会</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高血压分会</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中国老年医学学会高血压分会</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共同发布</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7" name="燕尾形箭头 16">
            <a:extLst>
              <a:ext uri="{FF2B5EF4-FFF2-40B4-BE49-F238E27FC236}">
                <a16:creationId xmlns:a16="http://schemas.microsoft.com/office/drawing/2014/main" id="{32969318-AB09-554B-9063-CB925AC7AFF8}"/>
              </a:ext>
            </a:extLst>
          </p:cNvPr>
          <p:cNvSpPr/>
          <p:nvPr/>
        </p:nvSpPr>
        <p:spPr>
          <a:xfrm>
            <a:off x="2155603" y="2948545"/>
            <a:ext cx="518721" cy="516605"/>
          </a:xfrm>
          <a:prstGeom prst="notchedRightArrow">
            <a:avLst/>
          </a:prstGeom>
          <a:solidFill>
            <a:srgbClr val="004582">
              <a:alpha val="689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C1AF1BDE-CA2C-F09A-0263-08C4593B2B4B}"/>
              </a:ext>
            </a:extLst>
          </p:cNvPr>
          <p:cNvSpPr/>
          <p:nvPr/>
        </p:nvSpPr>
        <p:spPr>
          <a:xfrm>
            <a:off x="8952517" y="3980372"/>
            <a:ext cx="3041008" cy="177599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2024</a:t>
            </a:r>
            <a:r>
              <a:rPr kumimoji="0"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年修订版</a:t>
            </a:r>
            <a:endParaRPr kumimoji="0"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高血压联盟（中国）</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中国医疗保健国际交流促进会高血压病学分会</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中国老年医学学会高血压分会</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中国老年保健协会高血压分会</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中国卒中学会 </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中国疾病预防控制中心慢性非传染性疾病预防控制中心</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共同发布</a:t>
            </a:r>
            <a:endParaRPr kumimoji="0" lang="en-US" altLang="zh-CN" sz="9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 name="燕尾形箭头 2">
            <a:extLst>
              <a:ext uri="{FF2B5EF4-FFF2-40B4-BE49-F238E27FC236}">
                <a16:creationId xmlns:a16="http://schemas.microsoft.com/office/drawing/2014/main" id="{7B2214F2-61A9-8FB8-1D51-BFE8597444EF}"/>
              </a:ext>
            </a:extLst>
          </p:cNvPr>
          <p:cNvSpPr/>
          <p:nvPr/>
        </p:nvSpPr>
        <p:spPr>
          <a:xfrm>
            <a:off x="4205045" y="2948545"/>
            <a:ext cx="518721" cy="516605"/>
          </a:xfrm>
          <a:prstGeom prst="notchedRightArrow">
            <a:avLst/>
          </a:prstGeom>
          <a:solidFill>
            <a:srgbClr val="004582">
              <a:alpha val="689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燕尾形箭头 9">
            <a:extLst>
              <a:ext uri="{FF2B5EF4-FFF2-40B4-BE49-F238E27FC236}">
                <a16:creationId xmlns:a16="http://schemas.microsoft.com/office/drawing/2014/main" id="{668FBE4E-70C5-6E18-16BA-7834B4D3B5BF}"/>
              </a:ext>
            </a:extLst>
          </p:cNvPr>
          <p:cNvSpPr/>
          <p:nvPr/>
        </p:nvSpPr>
        <p:spPr>
          <a:xfrm>
            <a:off x="6254487" y="2948545"/>
            <a:ext cx="518721" cy="516605"/>
          </a:xfrm>
          <a:prstGeom prst="notchedRightArrow">
            <a:avLst/>
          </a:prstGeom>
          <a:solidFill>
            <a:srgbClr val="004582">
              <a:alpha val="689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1" name="燕尾形箭头 20">
            <a:extLst>
              <a:ext uri="{FF2B5EF4-FFF2-40B4-BE49-F238E27FC236}">
                <a16:creationId xmlns:a16="http://schemas.microsoft.com/office/drawing/2014/main" id="{0B953589-FB77-3874-0203-31437BB02F3A}"/>
              </a:ext>
            </a:extLst>
          </p:cNvPr>
          <p:cNvSpPr/>
          <p:nvPr/>
        </p:nvSpPr>
        <p:spPr>
          <a:xfrm>
            <a:off x="8303929" y="2948545"/>
            <a:ext cx="518721" cy="516605"/>
          </a:xfrm>
          <a:prstGeom prst="notchedRightArrow">
            <a:avLst/>
          </a:prstGeom>
          <a:solidFill>
            <a:srgbClr val="004582">
              <a:alpha val="689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文本框 22">
            <a:extLst>
              <a:ext uri="{FF2B5EF4-FFF2-40B4-BE49-F238E27FC236}">
                <a16:creationId xmlns:a16="http://schemas.microsoft.com/office/drawing/2014/main" id="{8B18EC78-7146-B67E-2A1F-AF76B8F99BC7}"/>
              </a:ext>
            </a:extLst>
          </p:cNvPr>
          <p:cNvSpPr txBox="1"/>
          <p:nvPr/>
        </p:nvSpPr>
        <p:spPr>
          <a:xfrm>
            <a:off x="0" y="899163"/>
            <a:ext cx="12191999" cy="1023742"/>
          </a:xfrm>
          <a:prstGeom prst="rect">
            <a:avLst/>
          </a:prstGeom>
          <a:solidFill>
            <a:schemeClr val="bg1">
              <a:lumMod val="85000"/>
            </a:schemeClr>
          </a:solidFill>
        </p:spPr>
        <p:txBody>
          <a:bodyPr wrap="square" lIns="1044000" rIns="1080000" anchor="ctr">
            <a:noAutofit/>
          </a:bodyPr>
          <a:lstStyle>
            <a:defPPr>
              <a:defRPr lang="zh-CN"/>
            </a:defPPr>
            <a:lvl1pPr algn="ctr">
              <a:lnSpc>
                <a:spcPct val="100000"/>
              </a:lnSpc>
              <a:spcAft>
                <a:spcPts val="600"/>
              </a:spcAft>
              <a:defRPr sz="1400" b="1" spc="40">
                <a:effectLst/>
                <a:latin typeface="Microsoft YaHei" panose="020B0503020204020204" pitchFamily="34" charset="-122"/>
                <a:ea typeface="Microsoft YaHei" panose="020B0503020204020204" pitchFamily="34" charset="-122"/>
                <a:cs typeface="Arial" panose="020B0604020202020204" pitchFamily="34" charset="0"/>
              </a:defRPr>
            </a:lvl1p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1999</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年，我国发布了第一版</a:t>
            </a: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中国高血压防治指南</a:t>
            </a: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，并于</a:t>
            </a: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2005</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年、</a:t>
            </a: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2010</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年和</a:t>
            </a: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2018</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年进行了更新，形成具有中国特色的高血压诊断评估、分级分层、预防干预、治疗管理指南。</a:t>
            </a: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20</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多年来，</a:t>
            </a: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中国高血压防治指南</a:t>
            </a: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在临床一线得到广泛应用，并在我国高血压和慢性疾病管理、基层指南撰写、临床路径制订、医保政策实施等多个方面发挥重要作用。</a:t>
            </a:r>
          </a:p>
        </p:txBody>
      </p:sp>
      <p:pic>
        <p:nvPicPr>
          <p:cNvPr id="24" name="图片 23">
            <a:extLst>
              <a:ext uri="{FF2B5EF4-FFF2-40B4-BE49-F238E27FC236}">
                <a16:creationId xmlns:a16="http://schemas.microsoft.com/office/drawing/2014/main" id="{BAC759CD-0E90-C3AD-5B57-625464DEC979}"/>
              </a:ext>
            </a:extLst>
          </p:cNvPr>
          <p:cNvPicPr>
            <a:picLocks noChangeAspect="1"/>
          </p:cNvPicPr>
          <p:nvPr/>
        </p:nvPicPr>
        <p:blipFill>
          <a:blip r:embed="rId7"/>
          <a:stretch>
            <a:fillRect/>
          </a:stretch>
        </p:blipFill>
        <p:spPr>
          <a:xfrm>
            <a:off x="9033994" y="2224197"/>
            <a:ext cx="1228822" cy="1711101"/>
          </a:xfrm>
          <a:prstGeom prst="rect">
            <a:avLst/>
          </a:prstGeom>
          <a:ln>
            <a:solidFill>
              <a:schemeClr val="accent1"/>
            </a:solidFill>
          </a:ln>
        </p:spPr>
      </p:pic>
      <p:sp>
        <p:nvSpPr>
          <p:cNvPr id="15" name="标题 1">
            <a:extLst>
              <a:ext uri="{FF2B5EF4-FFF2-40B4-BE49-F238E27FC236}">
                <a16:creationId xmlns:a16="http://schemas.microsoft.com/office/drawing/2014/main" id="{98D605AC-E811-00E7-2189-264A3C113E98}"/>
              </a:ext>
            </a:extLst>
          </p:cNvPr>
          <p:cNvSpPr txBox="1">
            <a:spLocks/>
          </p:cNvSpPr>
          <p:nvPr/>
        </p:nvSpPr>
        <p:spPr>
          <a:xfrm>
            <a:off x="838200" y="111231"/>
            <a:ext cx="10515600" cy="787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j-cs"/>
              </a:rPr>
              <a:t>中国高血压防治指南发展历程</a:t>
            </a:r>
            <a:r>
              <a:rPr kumimoji="0" lang="en-US" altLang="zh-CN"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j-cs"/>
              </a:rPr>
              <a:t>(1999-2024)</a:t>
            </a:r>
            <a:endParaRPr kumimoji="0" lang="zh-CN" altLang="en-US"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j-cs"/>
            </a:endParaRPr>
          </a:p>
        </p:txBody>
      </p:sp>
    </p:spTree>
    <p:extLst>
      <p:ext uri="{BB962C8B-B14F-4D97-AF65-F5344CB8AC3E}">
        <p14:creationId xmlns:p14="http://schemas.microsoft.com/office/powerpoint/2010/main" val="3167897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DE7A22D8-C2A6-10FA-9E27-B0ABB1BE2837}"/>
              </a:ext>
            </a:extLst>
          </p:cNvPr>
          <p:cNvSpPr>
            <a:spLocks noChangeArrowheads="1"/>
          </p:cNvSpPr>
          <p:nvPr/>
        </p:nvSpPr>
        <p:spPr bwMode="gray">
          <a:xfrm>
            <a:off x="6224791" y="3114675"/>
            <a:ext cx="4796755" cy="2517960"/>
          </a:xfrm>
          <a:prstGeom prst="roundRect">
            <a:avLst>
              <a:gd name="adj" fmla="val 10347"/>
            </a:avLst>
          </a:prstGeom>
          <a:solidFill>
            <a:srgbClr val="004582"/>
          </a:solidFill>
          <a:ln w="50800">
            <a:noFill/>
            <a:round/>
            <a:headEnd/>
            <a:tailEnd/>
          </a:ln>
          <a:effectLst>
            <a:outerShdw dist="107763" dir="8100000" algn="ctr" rotWithShape="0">
              <a:schemeClr val="bg1">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 name="AutoShape 4">
            <a:extLst>
              <a:ext uri="{FF2B5EF4-FFF2-40B4-BE49-F238E27FC236}">
                <a16:creationId xmlns:a16="http://schemas.microsoft.com/office/drawing/2014/main" id="{3A5D57C7-15C5-E582-F5C2-EA768A04EE37}"/>
              </a:ext>
            </a:extLst>
          </p:cNvPr>
          <p:cNvSpPr>
            <a:spLocks noChangeArrowheads="1"/>
          </p:cNvSpPr>
          <p:nvPr/>
        </p:nvSpPr>
        <p:spPr bwMode="gray">
          <a:xfrm>
            <a:off x="1178206" y="3114675"/>
            <a:ext cx="4796755" cy="2517960"/>
          </a:xfrm>
          <a:prstGeom prst="roundRect">
            <a:avLst>
              <a:gd name="adj" fmla="val 10347"/>
            </a:avLst>
          </a:prstGeom>
          <a:solidFill>
            <a:srgbClr val="004582"/>
          </a:solidFill>
          <a:ln w="50800">
            <a:noFill/>
            <a:round/>
            <a:headEnd/>
            <a:tailEnd/>
          </a:ln>
          <a:effectLst>
            <a:outerShdw dist="107763" dir="8100000" algn="ctr" rotWithShape="0">
              <a:schemeClr val="bg1">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4" name="Group 5">
            <a:extLst>
              <a:ext uri="{FF2B5EF4-FFF2-40B4-BE49-F238E27FC236}">
                <a16:creationId xmlns:a16="http://schemas.microsoft.com/office/drawing/2014/main" id="{4FD46526-B734-BDE3-C712-FDDB2EE6BC27}"/>
              </a:ext>
            </a:extLst>
          </p:cNvPr>
          <p:cNvGrpSpPr>
            <a:grpSpLocks/>
          </p:cNvGrpSpPr>
          <p:nvPr/>
        </p:nvGrpSpPr>
        <p:grpSpPr bwMode="auto">
          <a:xfrm>
            <a:off x="5109613" y="1410260"/>
            <a:ext cx="754011" cy="1916667"/>
            <a:chOff x="2304" y="1344"/>
            <a:chExt cx="498" cy="1245"/>
          </a:xfrm>
          <a:solidFill>
            <a:srgbClr val="004582">
              <a:alpha val="71000"/>
            </a:srgbClr>
          </a:solidFill>
        </p:grpSpPr>
        <p:sp>
          <p:nvSpPr>
            <p:cNvPr id="5" name="Freeform 6">
              <a:extLst>
                <a:ext uri="{FF2B5EF4-FFF2-40B4-BE49-F238E27FC236}">
                  <a16:creationId xmlns:a16="http://schemas.microsoft.com/office/drawing/2014/main" id="{DEBD1BB6-2486-F975-0DD3-15AF6F039770}"/>
                </a:ext>
              </a:extLst>
            </p:cNvPr>
            <p:cNvSpPr>
              <a:spLocks/>
            </p:cNvSpPr>
            <p:nvPr/>
          </p:nvSpPr>
          <p:spPr bwMode="gray">
            <a:xfrm>
              <a:off x="2425" y="1344"/>
              <a:ext cx="233" cy="254"/>
            </a:xfrm>
            <a:custGeom>
              <a:avLst/>
              <a:gdLst/>
              <a:ahLst/>
              <a:cxnLst>
                <a:cxn ang="0">
                  <a:pos x="133" y="0"/>
                </a:cxn>
                <a:cxn ang="0">
                  <a:pos x="161" y="3"/>
                </a:cxn>
                <a:cxn ang="0">
                  <a:pos x="186" y="12"/>
                </a:cxn>
                <a:cxn ang="0">
                  <a:pos x="209" y="25"/>
                </a:cxn>
                <a:cxn ang="0">
                  <a:pos x="228" y="42"/>
                </a:cxn>
                <a:cxn ang="0">
                  <a:pos x="245" y="64"/>
                </a:cxn>
                <a:cxn ang="0">
                  <a:pos x="257" y="88"/>
                </a:cxn>
                <a:cxn ang="0">
                  <a:pos x="265" y="116"/>
                </a:cxn>
                <a:cxn ang="0">
                  <a:pos x="267" y="146"/>
                </a:cxn>
                <a:cxn ang="0">
                  <a:pos x="265" y="175"/>
                </a:cxn>
                <a:cxn ang="0">
                  <a:pos x="257" y="203"/>
                </a:cxn>
                <a:cxn ang="0">
                  <a:pos x="245" y="227"/>
                </a:cxn>
                <a:cxn ang="0">
                  <a:pos x="228" y="249"/>
                </a:cxn>
                <a:cxn ang="0">
                  <a:pos x="209" y="267"/>
                </a:cxn>
                <a:cxn ang="0">
                  <a:pos x="186" y="281"/>
                </a:cxn>
                <a:cxn ang="0">
                  <a:pos x="161" y="289"/>
                </a:cxn>
                <a:cxn ang="0">
                  <a:pos x="133" y="292"/>
                </a:cxn>
                <a:cxn ang="0">
                  <a:pos x="103" y="288"/>
                </a:cxn>
                <a:cxn ang="0">
                  <a:pos x="75" y="277"/>
                </a:cxn>
                <a:cxn ang="0">
                  <a:pos x="51" y="260"/>
                </a:cxn>
                <a:cxn ang="0">
                  <a:pos x="29" y="237"/>
                </a:cxn>
                <a:cxn ang="0">
                  <a:pos x="13" y="210"/>
                </a:cxn>
                <a:cxn ang="0">
                  <a:pos x="4" y="178"/>
                </a:cxn>
                <a:cxn ang="0">
                  <a:pos x="0" y="146"/>
                </a:cxn>
                <a:cxn ang="0">
                  <a:pos x="4" y="113"/>
                </a:cxn>
                <a:cxn ang="0">
                  <a:pos x="13" y="81"/>
                </a:cxn>
                <a:cxn ang="0">
                  <a:pos x="29" y="54"/>
                </a:cxn>
                <a:cxn ang="0">
                  <a:pos x="51" y="32"/>
                </a:cxn>
                <a:cxn ang="0">
                  <a:pos x="75" y="14"/>
                </a:cxn>
                <a:cxn ang="0">
                  <a:pos x="103" y="3"/>
                </a:cxn>
                <a:cxn ang="0">
                  <a:pos x="133" y="0"/>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grpFill/>
            <a:ln w="0">
              <a:no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 name="Freeform 7">
              <a:extLst>
                <a:ext uri="{FF2B5EF4-FFF2-40B4-BE49-F238E27FC236}">
                  <a16:creationId xmlns:a16="http://schemas.microsoft.com/office/drawing/2014/main" id="{DEB16EEE-F99C-034A-A762-3418ADB8A73C}"/>
                </a:ext>
              </a:extLst>
            </p:cNvPr>
            <p:cNvSpPr>
              <a:spLocks/>
            </p:cNvSpPr>
            <p:nvPr/>
          </p:nvSpPr>
          <p:spPr bwMode="gray">
            <a:xfrm>
              <a:off x="2304" y="1625"/>
              <a:ext cx="498" cy="964"/>
            </a:xfrm>
            <a:custGeom>
              <a:avLst/>
              <a:gdLst/>
              <a:ahLst/>
              <a:cxnLst>
                <a:cxn ang="0">
                  <a:pos x="72" y="5"/>
                </a:cxn>
                <a:cxn ang="0">
                  <a:pos x="30" y="32"/>
                </a:cxn>
                <a:cxn ang="0">
                  <a:pos x="4" y="75"/>
                </a:cxn>
                <a:cxn ang="0">
                  <a:pos x="0" y="509"/>
                </a:cxn>
                <a:cxn ang="0">
                  <a:pos x="1" y="516"/>
                </a:cxn>
                <a:cxn ang="0">
                  <a:pos x="9" y="533"/>
                </a:cxn>
                <a:cxn ang="0">
                  <a:pos x="26" y="550"/>
                </a:cxn>
                <a:cxn ang="0">
                  <a:pos x="56" y="557"/>
                </a:cxn>
                <a:cxn ang="0">
                  <a:pos x="84" y="551"/>
                </a:cxn>
                <a:cxn ang="0">
                  <a:pos x="100" y="534"/>
                </a:cxn>
                <a:cxn ang="0">
                  <a:pos x="106" y="516"/>
                </a:cxn>
                <a:cxn ang="0">
                  <a:pos x="108" y="503"/>
                </a:cxn>
                <a:cxn ang="0">
                  <a:pos x="108" y="166"/>
                </a:cxn>
                <a:cxn ang="0">
                  <a:pos x="135" y="1066"/>
                </a:cxn>
                <a:cxn ang="0">
                  <a:pos x="138" y="1073"/>
                </a:cxn>
                <a:cxn ang="0">
                  <a:pos x="151" y="1089"/>
                </a:cxn>
                <a:cxn ang="0">
                  <a:pos x="174" y="1105"/>
                </a:cxn>
                <a:cxn ang="0">
                  <a:pos x="199" y="1111"/>
                </a:cxn>
                <a:cxn ang="0">
                  <a:pos x="227" y="1110"/>
                </a:cxn>
                <a:cxn ang="0">
                  <a:pos x="255" y="1097"/>
                </a:cxn>
                <a:cxn ang="0">
                  <a:pos x="272" y="1080"/>
                </a:cxn>
                <a:cxn ang="0">
                  <a:pos x="278" y="1068"/>
                </a:cxn>
                <a:cxn ang="0">
                  <a:pos x="279" y="499"/>
                </a:cxn>
                <a:cxn ang="0">
                  <a:pos x="302" y="503"/>
                </a:cxn>
                <a:cxn ang="0">
                  <a:pos x="302" y="534"/>
                </a:cxn>
                <a:cxn ang="0">
                  <a:pos x="304" y="590"/>
                </a:cxn>
                <a:cxn ang="0">
                  <a:pos x="304" y="664"/>
                </a:cxn>
                <a:cxn ang="0">
                  <a:pos x="304" y="750"/>
                </a:cxn>
                <a:cxn ang="0">
                  <a:pos x="304" y="838"/>
                </a:cxn>
                <a:cxn ang="0">
                  <a:pos x="305" y="926"/>
                </a:cxn>
                <a:cxn ang="0">
                  <a:pos x="305" y="1004"/>
                </a:cxn>
                <a:cxn ang="0">
                  <a:pos x="305" y="1066"/>
                </a:cxn>
                <a:cxn ang="0">
                  <a:pos x="306" y="1073"/>
                </a:cxn>
                <a:cxn ang="0">
                  <a:pos x="315" y="1088"/>
                </a:cxn>
                <a:cxn ang="0">
                  <a:pos x="335" y="1103"/>
                </a:cxn>
                <a:cxn ang="0">
                  <a:pos x="372" y="1111"/>
                </a:cxn>
                <a:cxn ang="0">
                  <a:pos x="408" y="1103"/>
                </a:cxn>
                <a:cxn ang="0">
                  <a:pos x="429" y="1089"/>
                </a:cxn>
                <a:cxn ang="0">
                  <a:pos x="437" y="1073"/>
                </a:cxn>
                <a:cxn ang="0">
                  <a:pos x="438" y="1067"/>
                </a:cxn>
                <a:cxn ang="0">
                  <a:pos x="466" y="166"/>
                </a:cxn>
                <a:cxn ang="0">
                  <a:pos x="468" y="503"/>
                </a:cxn>
                <a:cxn ang="0">
                  <a:pos x="472" y="517"/>
                </a:cxn>
                <a:cxn ang="0">
                  <a:pos x="483" y="537"/>
                </a:cxn>
                <a:cxn ang="0">
                  <a:pos x="505" y="551"/>
                </a:cxn>
                <a:cxn ang="0">
                  <a:pos x="536" y="551"/>
                </a:cxn>
                <a:cxn ang="0">
                  <a:pos x="557" y="537"/>
                </a:cxn>
                <a:cxn ang="0">
                  <a:pos x="570" y="517"/>
                </a:cxn>
                <a:cxn ang="0">
                  <a:pos x="573" y="508"/>
                </a:cxn>
                <a:cxn ang="0">
                  <a:pos x="572" y="68"/>
                </a:cxn>
                <a:cxn ang="0">
                  <a:pos x="546" y="28"/>
                </a:cxn>
                <a:cxn ang="0">
                  <a:pos x="506" y="4"/>
                </a:cxn>
                <a:cxn ang="0">
                  <a:pos x="94" y="0"/>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lnTo>
                    <a:pt x="94" y="0"/>
                  </a:lnTo>
                  <a:close/>
                </a:path>
              </a:pathLst>
            </a:custGeom>
            <a:grpFill/>
            <a:ln w="0">
              <a:no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7" name="Text Box 8">
            <a:extLst>
              <a:ext uri="{FF2B5EF4-FFF2-40B4-BE49-F238E27FC236}">
                <a16:creationId xmlns:a16="http://schemas.microsoft.com/office/drawing/2014/main" id="{2C0DF032-B0C5-6D22-5B2D-C1C7EE0E3022}"/>
              </a:ext>
            </a:extLst>
          </p:cNvPr>
          <p:cNvSpPr txBox="1">
            <a:spLocks noChangeArrowheads="1"/>
          </p:cNvSpPr>
          <p:nvPr/>
        </p:nvSpPr>
        <p:spPr bwMode="gray">
          <a:xfrm>
            <a:off x="1643063" y="1564122"/>
            <a:ext cx="3245857" cy="142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5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诊室血压 </a:t>
            </a:r>
            <a:endParaRPr kumimoji="0" lang="en-US" altLang="zh-CN" sz="24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auto" latinLnBrk="0" hangingPunct="0">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水平与心脑血管病发病和死亡风险之间存在密切的因果关系</a:t>
            </a:r>
            <a:endParaRPr kumimoji="0" lang="en-US" altLang="zh-CN" sz="18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p:txBody>
      </p:sp>
      <p:sp>
        <p:nvSpPr>
          <p:cNvPr id="13" name="Text Box 8">
            <a:extLst>
              <a:ext uri="{FF2B5EF4-FFF2-40B4-BE49-F238E27FC236}">
                <a16:creationId xmlns:a16="http://schemas.microsoft.com/office/drawing/2014/main" id="{0DD71CFA-7E35-5A2B-1253-B79708704094}"/>
              </a:ext>
            </a:extLst>
          </p:cNvPr>
          <p:cNvSpPr txBox="1">
            <a:spLocks noChangeArrowheads="1"/>
          </p:cNvSpPr>
          <p:nvPr/>
        </p:nvSpPr>
        <p:spPr bwMode="gray">
          <a:xfrm>
            <a:off x="1288447" y="3643532"/>
            <a:ext cx="4575177" cy="16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50000"/>
              </a:lnSpc>
              <a:spcBef>
                <a:spcPts val="0"/>
              </a:spcBef>
              <a:spcAft>
                <a:spcPts val="0"/>
              </a:spcAft>
              <a:buClrTx/>
              <a:buSzTx/>
              <a:buFontTx/>
              <a:buNone/>
              <a:tabLst/>
              <a:defRPr/>
            </a:pPr>
            <a:r>
              <a:rPr kumimoji="0" lang="zh-TW"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基线诊室血压从</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115/75 mmHg</a:t>
            </a:r>
            <a:r>
              <a:rPr kumimoji="0" lang="zh-TW"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到</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185/115 mmHg</a:t>
            </a:r>
            <a:r>
              <a:rPr kumimoji="0" lang="zh-TW" altLang="en-US"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a:t>
            </a:r>
            <a:r>
              <a:rPr kumimoji="0" lang="zh-TW"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平均随访</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12</a:t>
            </a:r>
            <a:r>
              <a:rPr kumimoji="0" lang="zh-TW"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年</a:t>
            </a:r>
            <a:r>
              <a:rPr kumimoji="0" lang="zh-TW" altLang="en-US"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a:t>
            </a:r>
            <a:r>
              <a:rPr kumimoji="0" lang="zh-TW"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结果发现诊室</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SBP</a:t>
            </a:r>
            <a:r>
              <a:rPr kumimoji="0" lang="zh-TW"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或</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DBP</a:t>
            </a:r>
            <a:r>
              <a:rPr kumimoji="0" lang="zh-TW"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与脑卒中、</a:t>
            </a:r>
            <a:endParaRPr kumimoji="0" lang="en-US" altLang="zh-TW"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endParaRPr>
          </a:p>
          <a:p>
            <a:pPr marL="0" marR="0" lvl="0" indent="0" algn="l" defTabSz="914400" rtl="0" eaLnBrk="0" fontAlgn="auto" latinLnBrk="0" hangingPunct="0">
              <a:lnSpc>
                <a:spcPct val="150000"/>
              </a:lnSpc>
              <a:spcBef>
                <a:spcPts val="0"/>
              </a:spcBef>
              <a:spcAft>
                <a:spcPts val="0"/>
              </a:spcAft>
              <a:buClrTx/>
              <a:buSzTx/>
              <a:buFontTx/>
              <a:buNone/>
              <a:tabLst/>
              <a:defRPr/>
            </a:pPr>
            <a:r>
              <a:rPr kumimoji="0" lang="zh-TW"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冠心病事件、心血管病死亡的风险呈连续、独立、直接的正相关关系。</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SBP</a:t>
            </a:r>
            <a:r>
              <a:rPr kumimoji="0" lang="zh-TW"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每升高</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20 mmHg</a:t>
            </a:r>
            <a:r>
              <a:rPr kumimoji="0" lang="zh-TW"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或</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DBP</a:t>
            </a:r>
            <a:r>
              <a:rPr kumimoji="0" lang="zh-TW"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每升高</a:t>
            </a:r>
            <a:endParaRPr kumimoji="0" lang="en-US" altLang="zh-TW"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endParaRPr>
          </a:p>
          <a:p>
            <a:pPr marL="0" marR="0" lvl="0" indent="0" algn="l" defTabSz="914400" rtl="0" eaLnBrk="0" fontAlgn="auto" latinLnBrk="0" hangingPunct="0">
              <a:lnSpc>
                <a:spcPct val="150000"/>
              </a:lnSpc>
              <a:spcBef>
                <a:spcPts val="0"/>
              </a:spcBef>
              <a:spcAft>
                <a:spcPts val="0"/>
              </a:spcAft>
              <a:buClrTx/>
              <a:buSzTx/>
              <a:buFontTx/>
              <a:buNone/>
              <a:tabLst/>
              <a:defRPr/>
            </a:pP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10 mmHg</a:t>
            </a:r>
            <a:r>
              <a:rPr kumimoji="0" lang="zh-TW" altLang="en-US"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a:t>
            </a:r>
            <a:r>
              <a:rPr kumimoji="0" lang="zh-TW"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心、脑血管病发生的风险倍增。</a:t>
            </a:r>
            <a:endParaRPr kumimoji="0" lang="zh-CN" altLang="zh-CN" sz="1400" b="1" i="0" u="none" strike="noStrike" kern="100" cap="none" spc="5"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endParaRPr>
          </a:p>
        </p:txBody>
      </p:sp>
      <p:sp>
        <p:nvSpPr>
          <p:cNvPr id="14" name="Text Box 8">
            <a:extLst>
              <a:ext uri="{FF2B5EF4-FFF2-40B4-BE49-F238E27FC236}">
                <a16:creationId xmlns:a16="http://schemas.microsoft.com/office/drawing/2014/main" id="{BDBFFC17-5618-AF4A-D829-3A0AD5BBC753}"/>
              </a:ext>
            </a:extLst>
          </p:cNvPr>
          <p:cNvSpPr txBox="1">
            <a:spLocks noChangeArrowheads="1"/>
          </p:cNvSpPr>
          <p:nvPr/>
        </p:nvSpPr>
        <p:spPr bwMode="gray">
          <a:xfrm>
            <a:off x="7221838" y="1564122"/>
            <a:ext cx="3849715" cy="15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5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亚洲人群 </a:t>
            </a:r>
            <a:endParaRPr kumimoji="0" lang="en-US" altLang="zh-CN" sz="24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auto" latinLnBrk="0" hangingPunct="0">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血压升高与脑卒中、冠心病事件的 </a:t>
            </a:r>
            <a:endParaRPr kumimoji="0" lang="en-US" altLang="zh-CN" sz="18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auto" latinLnBrk="0" hangingPunct="0">
              <a:lnSpc>
                <a:spcPct val="15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关系更强</a:t>
            </a:r>
            <a:endParaRPr kumimoji="0" lang="en-US" altLang="zh-CN" sz="24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p:txBody>
      </p:sp>
      <p:sp>
        <p:nvSpPr>
          <p:cNvPr id="15" name="Text Box 8">
            <a:extLst>
              <a:ext uri="{FF2B5EF4-FFF2-40B4-BE49-F238E27FC236}">
                <a16:creationId xmlns:a16="http://schemas.microsoft.com/office/drawing/2014/main" id="{4FDB9222-BCA5-0DA6-EC9F-27537E267A1B}"/>
              </a:ext>
            </a:extLst>
          </p:cNvPr>
          <p:cNvSpPr txBox="1">
            <a:spLocks noChangeArrowheads="1"/>
          </p:cNvSpPr>
          <p:nvPr/>
        </p:nvSpPr>
        <p:spPr bwMode="gray">
          <a:xfrm>
            <a:off x="6566486" y="3672539"/>
            <a:ext cx="4320043" cy="16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50000"/>
              </a:lnSpc>
              <a:spcBef>
                <a:spcPts val="0"/>
              </a:spcBef>
              <a:spcAft>
                <a:spcPts val="0"/>
              </a:spcAft>
              <a:buClrTx/>
              <a:buSzTx/>
              <a:buFontTx/>
              <a:buNone/>
              <a:tabLst/>
              <a:defRPr/>
            </a:pPr>
            <a:r>
              <a:rPr kumimoji="0" lang="zh-CN" altLang="en-US"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亚太队列研究（</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APCSC</a:t>
            </a:r>
            <a:r>
              <a:rPr kumimoji="0" lang="zh-CN" altLang="en-US"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）显示，亚洲人群血压升高与脑卒中、冠心病事件的关系比澳大利亚与新西兰人群更强，</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SBP</a:t>
            </a:r>
            <a:r>
              <a:rPr kumimoji="0" lang="zh-CN" altLang="en-US"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每升高</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10 mmHg</a:t>
            </a:r>
            <a:r>
              <a:rPr kumimoji="0" lang="zh-CN" altLang="en-US"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，亚洲人群的脑卒中与致死性心肌梗死发生风险分别增加</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53%</a:t>
            </a:r>
            <a:r>
              <a:rPr kumimoji="0" lang="zh-CN" altLang="en-US"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与</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31%</a:t>
            </a:r>
            <a:r>
              <a:rPr kumimoji="0" lang="zh-CN" altLang="en-US"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，而澳大利亚与新西兰人群分别增加</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24%</a:t>
            </a:r>
            <a:r>
              <a:rPr kumimoji="0" lang="zh-CN" altLang="en-US"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与</a:t>
            </a:r>
            <a:r>
              <a:rPr kumimoji="0" lang="en-US" altLang="zh-CN"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21%</a:t>
            </a:r>
            <a:r>
              <a:rPr kumimoji="0" lang="zh-CN" altLang="en-US" sz="1400" b="1" i="0" u="none" strike="noStrike" kern="100" cap="none" spc="0"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rPr>
              <a:t>。</a:t>
            </a:r>
            <a:endParaRPr kumimoji="0" lang="zh-CN" altLang="zh-CN" sz="1400" b="1" i="0" u="none" strike="noStrike" kern="100" cap="none" spc="5" normalizeH="0" baseline="0" noProof="0" dirty="0">
              <a:ln>
                <a:noFill/>
              </a:ln>
              <a:solidFill>
                <a:prstClr val="white"/>
              </a:solidFill>
              <a:effectLst/>
              <a:uLnTx/>
              <a:uFill>
                <a:solidFill>
                  <a:srgbClr val="000000"/>
                </a:solidFill>
              </a:uFill>
              <a:latin typeface="微软雅黑" panose="020B0503020204020204" pitchFamily="34" charset="-122"/>
              <a:ea typeface="微软雅黑" panose="020B0503020204020204" pitchFamily="34" charset="-122"/>
              <a:cs typeface="Arial Unicode MS"/>
            </a:endParaRPr>
          </a:p>
        </p:txBody>
      </p:sp>
      <p:sp>
        <p:nvSpPr>
          <p:cNvPr id="8" name="标题 5">
            <a:extLst>
              <a:ext uri="{FF2B5EF4-FFF2-40B4-BE49-F238E27FC236}">
                <a16:creationId xmlns:a16="http://schemas.microsoft.com/office/drawing/2014/main" id="{42D8BBC6-6F83-D73A-8D40-16C3285EB758}"/>
              </a:ext>
            </a:extLst>
          </p:cNvPr>
          <p:cNvSpPr>
            <a:spLocks noGrp="1"/>
          </p:cNvSpPr>
          <p:nvPr>
            <p:ph type="title"/>
          </p:nvPr>
        </p:nvSpPr>
        <p:spPr>
          <a:xfrm>
            <a:off x="800100" y="303057"/>
            <a:ext cx="10515600" cy="824940"/>
          </a:xfrm>
        </p:spPr>
        <p:txBody>
          <a:bodyPr>
            <a:normAutofit/>
          </a:bodyPr>
          <a:lstStyle/>
          <a:p>
            <a:pPr algn="ctr"/>
            <a:r>
              <a:rPr lang="zh-CN" altLang="en-US" sz="3200" b="1" dirty="0">
                <a:latin typeface="微软雅黑" panose="020B0503020204020204" pitchFamily="34" charset="-122"/>
                <a:ea typeface="微软雅黑" panose="020B0503020204020204" pitchFamily="34" charset="-122"/>
              </a:rPr>
              <a:t>诊室血压水平与心血管风险密切相关</a:t>
            </a:r>
          </a:p>
        </p:txBody>
      </p:sp>
      <p:grpSp>
        <p:nvGrpSpPr>
          <p:cNvPr id="12" name="Group 5">
            <a:extLst>
              <a:ext uri="{FF2B5EF4-FFF2-40B4-BE49-F238E27FC236}">
                <a16:creationId xmlns:a16="http://schemas.microsoft.com/office/drawing/2014/main" id="{5263679A-1A96-9C83-95E5-D76C194B40F5}"/>
              </a:ext>
            </a:extLst>
          </p:cNvPr>
          <p:cNvGrpSpPr>
            <a:grpSpLocks/>
          </p:cNvGrpSpPr>
          <p:nvPr/>
        </p:nvGrpSpPr>
        <p:grpSpPr bwMode="auto">
          <a:xfrm>
            <a:off x="6206893" y="1410260"/>
            <a:ext cx="754011" cy="1916667"/>
            <a:chOff x="2304" y="1344"/>
            <a:chExt cx="498" cy="1245"/>
          </a:xfrm>
          <a:solidFill>
            <a:srgbClr val="004582">
              <a:alpha val="71000"/>
            </a:srgbClr>
          </a:solidFill>
        </p:grpSpPr>
        <p:sp>
          <p:nvSpPr>
            <p:cNvPr id="18" name="Freeform 6">
              <a:extLst>
                <a:ext uri="{FF2B5EF4-FFF2-40B4-BE49-F238E27FC236}">
                  <a16:creationId xmlns:a16="http://schemas.microsoft.com/office/drawing/2014/main" id="{7CC750FB-D46B-722E-E9E9-04136161E7FD}"/>
                </a:ext>
              </a:extLst>
            </p:cNvPr>
            <p:cNvSpPr>
              <a:spLocks/>
            </p:cNvSpPr>
            <p:nvPr/>
          </p:nvSpPr>
          <p:spPr bwMode="gray">
            <a:xfrm>
              <a:off x="2425" y="1344"/>
              <a:ext cx="233" cy="254"/>
            </a:xfrm>
            <a:custGeom>
              <a:avLst/>
              <a:gdLst/>
              <a:ahLst/>
              <a:cxnLst>
                <a:cxn ang="0">
                  <a:pos x="133" y="0"/>
                </a:cxn>
                <a:cxn ang="0">
                  <a:pos x="161" y="3"/>
                </a:cxn>
                <a:cxn ang="0">
                  <a:pos x="186" y="12"/>
                </a:cxn>
                <a:cxn ang="0">
                  <a:pos x="209" y="25"/>
                </a:cxn>
                <a:cxn ang="0">
                  <a:pos x="228" y="42"/>
                </a:cxn>
                <a:cxn ang="0">
                  <a:pos x="245" y="64"/>
                </a:cxn>
                <a:cxn ang="0">
                  <a:pos x="257" y="88"/>
                </a:cxn>
                <a:cxn ang="0">
                  <a:pos x="265" y="116"/>
                </a:cxn>
                <a:cxn ang="0">
                  <a:pos x="267" y="146"/>
                </a:cxn>
                <a:cxn ang="0">
                  <a:pos x="265" y="175"/>
                </a:cxn>
                <a:cxn ang="0">
                  <a:pos x="257" y="203"/>
                </a:cxn>
                <a:cxn ang="0">
                  <a:pos x="245" y="227"/>
                </a:cxn>
                <a:cxn ang="0">
                  <a:pos x="228" y="249"/>
                </a:cxn>
                <a:cxn ang="0">
                  <a:pos x="209" y="267"/>
                </a:cxn>
                <a:cxn ang="0">
                  <a:pos x="186" y="281"/>
                </a:cxn>
                <a:cxn ang="0">
                  <a:pos x="161" y="289"/>
                </a:cxn>
                <a:cxn ang="0">
                  <a:pos x="133" y="292"/>
                </a:cxn>
                <a:cxn ang="0">
                  <a:pos x="103" y="288"/>
                </a:cxn>
                <a:cxn ang="0">
                  <a:pos x="75" y="277"/>
                </a:cxn>
                <a:cxn ang="0">
                  <a:pos x="51" y="260"/>
                </a:cxn>
                <a:cxn ang="0">
                  <a:pos x="29" y="237"/>
                </a:cxn>
                <a:cxn ang="0">
                  <a:pos x="13" y="210"/>
                </a:cxn>
                <a:cxn ang="0">
                  <a:pos x="4" y="178"/>
                </a:cxn>
                <a:cxn ang="0">
                  <a:pos x="0" y="146"/>
                </a:cxn>
                <a:cxn ang="0">
                  <a:pos x="4" y="113"/>
                </a:cxn>
                <a:cxn ang="0">
                  <a:pos x="13" y="81"/>
                </a:cxn>
                <a:cxn ang="0">
                  <a:pos x="29" y="54"/>
                </a:cxn>
                <a:cxn ang="0">
                  <a:pos x="51" y="32"/>
                </a:cxn>
                <a:cxn ang="0">
                  <a:pos x="75" y="14"/>
                </a:cxn>
                <a:cxn ang="0">
                  <a:pos x="103" y="3"/>
                </a:cxn>
                <a:cxn ang="0">
                  <a:pos x="133" y="0"/>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grpFill/>
            <a:ln w="0">
              <a:no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 name="Freeform 7">
              <a:extLst>
                <a:ext uri="{FF2B5EF4-FFF2-40B4-BE49-F238E27FC236}">
                  <a16:creationId xmlns:a16="http://schemas.microsoft.com/office/drawing/2014/main" id="{25176725-96B8-7013-5113-36DD7528C952}"/>
                </a:ext>
              </a:extLst>
            </p:cNvPr>
            <p:cNvSpPr>
              <a:spLocks/>
            </p:cNvSpPr>
            <p:nvPr/>
          </p:nvSpPr>
          <p:spPr bwMode="gray">
            <a:xfrm>
              <a:off x="2304" y="1625"/>
              <a:ext cx="498" cy="964"/>
            </a:xfrm>
            <a:custGeom>
              <a:avLst/>
              <a:gdLst/>
              <a:ahLst/>
              <a:cxnLst>
                <a:cxn ang="0">
                  <a:pos x="72" y="5"/>
                </a:cxn>
                <a:cxn ang="0">
                  <a:pos x="30" y="32"/>
                </a:cxn>
                <a:cxn ang="0">
                  <a:pos x="4" y="75"/>
                </a:cxn>
                <a:cxn ang="0">
                  <a:pos x="0" y="509"/>
                </a:cxn>
                <a:cxn ang="0">
                  <a:pos x="1" y="516"/>
                </a:cxn>
                <a:cxn ang="0">
                  <a:pos x="9" y="533"/>
                </a:cxn>
                <a:cxn ang="0">
                  <a:pos x="26" y="550"/>
                </a:cxn>
                <a:cxn ang="0">
                  <a:pos x="56" y="557"/>
                </a:cxn>
                <a:cxn ang="0">
                  <a:pos x="84" y="551"/>
                </a:cxn>
                <a:cxn ang="0">
                  <a:pos x="100" y="534"/>
                </a:cxn>
                <a:cxn ang="0">
                  <a:pos x="106" y="516"/>
                </a:cxn>
                <a:cxn ang="0">
                  <a:pos x="108" y="503"/>
                </a:cxn>
                <a:cxn ang="0">
                  <a:pos x="108" y="166"/>
                </a:cxn>
                <a:cxn ang="0">
                  <a:pos x="135" y="1066"/>
                </a:cxn>
                <a:cxn ang="0">
                  <a:pos x="138" y="1073"/>
                </a:cxn>
                <a:cxn ang="0">
                  <a:pos x="151" y="1089"/>
                </a:cxn>
                <a:cxn ang="0">
                  <a:pos x="174" y="1105"/>
                </a:cxn>
                <a:cxn ang="0">
                  <a:pos x="199" y="1111"/>
                </a:cxn>
                <a:cxn ang="0">
                  <a:pos x="227" y="1110"/>
                </a:cxn>
                <a:cxn ang="0">
                  <a:pos x="255" y="1097"/>
                </a:cxn>
                <a:cxn ang="0">
                  <a:pos x="272" y="1080"/>
                </a:cxn>
                <a:cxn ang="0">
                  <a:pos x="278" y="1068"/>
                </a:cxn>
                <a:cxn ang="0">
                  <a:pos x="279" y="499"/>
                </a:cxn>
                <a:cxn ang="0">
                  <a:pos x="302" y="503"/>
                </a:cxn>
                <a:cxn ang="0">
                  <a:pos x="302" y="534"/>
                </a:cxn>
                <a:cxn ang="0">
                  <a:pos x="304" y="590"/>
                </a:cxn>
                <a:cxn ang="0">
                  <a:pos x="304" y="664"/>
                </a:cxn>
                <a:cxn ang="0">
                  <a:pos x="304" y="750"/>
                </a:cxn>
                <a:cxn ang="0">
                  <a:pos x="304" y="838"/>
                </a:cxn>
                <a:cxn ang="0">
                  <a:pos x="305" y="926"/>
                </a:cxn>
                <a:cxn ang="0">
                  <a:pos x="305" y="1004"/>
                </a:cxn>
                <a:cxn ang="0">
                  <a:pos x="305" y="1066"/>
                </a:cxn>
                <a:cxn ang="0">
                  <a:pos x="306" y="1073"/>
                </a:cxn>
                <a:cxn ang="0">
                  <a:pos x="315" y="1088"/>
                </a:cxn>
                <a:cxn ang="0">
                  <a:pos x="335" y="1103"/>
                </a:cxn>
                <a:cxn ang="0">
                  <a:pos x="372" y="1111"/>
                </a:cxn>
                <a:cxn ang="0">
                  <a:pos x="408" y="1103"/>
                </a:cxn>
                <a:cxn ang="0">
                  <a:pos x="429" y="1089"/>
                </a:cxn>
                <a:cxn ang="0">
                  <a:pos x="437" y="1073"/>
                </a:cxn>
                <a:cxn ang="0">
                  <a:pos x="438" y="1067"/>
                </a:cxn>
                <a:cxn ang="0">
                  <a:pos x="466" y="166"/>
                </a:cxn>
                <a:cxn ang="0">
                  <a:pos x="468" y="503"/>
                </a:cxn>
                <a:cxn ang="0">
                  <a:pos x="472" y="517"/>
                </a:cxn>
                <a:cxn ang="0">
                  <a:pos x="483" y="537"/>
                </a:cxn>
                <a:cxn ang="0">
                  <a:pos x="505" y="551"/>
                </a:cxn>
                <a:cxn ang="0">
                  <a:pos x="536" y="551"/>
                </a:cxn>
                <a:cxn ang="0">
                  <a:pos x="557" y="537"/>
                </a:cxn>
                <a:cxn ang="0">
                  <a:pos x="570" y="517"/>
                </a:cxn>
                <a:cxn ang="0">
                  <a:pos x="573" y="508"/>
                </a:cxn>
                <a:cxn ang="0">
                  <a:pos x="572" y="68"/>
                </a:cxn>
                <a:cxn ang="0">
                  <a:pos x="546" y="28"/>
                </a:cxn>
                <a:cxn ang="0">
                  <a:pos x="506" y="4"/>
                </a:cxn>
                <a:cxn ang="0">
                  <a:pos x="94" y="0"/>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lnTo>
                    <a:pt x="94" y="0"/>
                  </a:lnTo>
                  <a:close/>
                </a:path>
              </a:pathLst>
            </a:custGeom>
            <a:grpFill/>
            <a:ln w="0">
              <a:no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318234410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422619" y="1286253"/>
            <a:ext cx="935860" cy="843784"/>
            <a:chOff x="3720691" y="2824413"/>
            <a:chExt cx="1341120" cy="1209172"/>
          </a:xfrm>
        </p:grpSpPr>
        <p:sp>
          <p:nvSpPr>
            <p:cNvPr id="15"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6"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cxnSp>
        <p:nvCxnSpPr>
          <p:cNvPr id="18" name="直接连接符 17"/>
          <p:cNvCxnSpPr/>
          <p:nvPr/>
        </p:nvCxnSpPr>
        <p:spPr>
          <a:xfrm>
            <a:off x="1917232" y="2279314"/>
            <a:ext cx="3427298"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9" name="TextBox 498"/>
          <p:cNvSpPr txBox="1"/>
          <p:nvPr/>
        </p:nvSpPr>
        <p:spPr>
          <a:xfrm>
            <a:off x="3860256" y="1674936"/>
            <a:ext cx="646331" cy="369204"/>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1799" b="1" dirty="0">
                <a:solidFill>
                  <a:srgbClr val="004582"/>
                </a:solidFill>
                <a:latin typeface="微软雅黑" panose="020B0503020204020204" pitchFamily="34" charset="-122"/>
                <a:ea typeface="微软雅黑" panose="020B0503020204020204" pitchFamily="34" charset="-122"/>
                <a:cs typeface="Arial" panose="020B0604020202020204" pitchFamily="34" charset="0"/>
              </a:rPr>
              <a:t>病因</a:t>
            </a:r>
          </a:p>
        </p:txBody>
      </p:sp>
      <p:sp>
        <p:nvSpPr>
          <p:cNvPr id="20" name="TextBox 503"/>
          <p:cNvSpPr txBox="1"/>
          <p:nvPr/>
        </p:nvSpPr>
        <p:spPr>
          <a:xfrm>
            <a:off x="1875574" y="2357793"/>
            <a:ext cx="3932124" cy="1749390"/>
          </a:xfrm>
          <a:prstGeom prst="rect">
            <a:avLst/>
          </a:prstGeom>
          <a:noFill/>
        </p:spPr>
        <p:txBody>
          <a:bodyPr wrap="square" rtlCol="0">
            <a:spAutoFit/>
          </a:bodyPr>
          <a:lstStyle/>
          <a:p>
            <a:pPr marL="171450" indent="-171450" algn="just">
              <a:lnSpc>
                <a:spcPct val="13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肾动脉狭窄是主要病因</a:t>
            </a:r>
            <a:endParaRPr lang="en-US" altLang="zh-CN" sz="1200" dirty="0">
              <a:latin typeface="微软雅黑" panose="020B0503020204020204" pitchFamily="34" charset="-122"/>
              <a:ea typeface="微软雅黑" panose="020B0503020204020204" pitchFamily="34" charset="-122"/>
            </a:endParaRPr>
          </a:p>
          <a:p>
            <a:pPr marL="171450" indent="-171450" algn="just">
              <a:lnSpc>
                <a:spcPct val="13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其他少见的肾血管性高血压病因也不能忽视，如肾动脉栓塞，肾动脉瘤，肾动静脉瘘，腹主动脉夹层累及，肾（外）肿瘤压迫、先天性肾动脉发育异常等</a:t>
            </a:r>
            <a:endParaRPr lang="en-US" altLang="zh-CN" sz="1200" dirty="0">
              <a:latin typeface="微软雅黑" panose="020B0503020204020204" pitchFamily="34" charset="-122"/>
              <a:ea typeface="微软雅黑" panose="020B0503020204020204" pitchFamily="34" charset="-122"/>
            </a:endParaRPr>
          </a:p>
          <a:p>
            <a:pPr marL="171450" indent="-171450" algn="just">
              <a:lnSpc>
                <a:spcPct val="13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在我国，</a:t>
            </a:r>
            <a:r>
              <a:rPr lang="zh-CN" altLang="en-US" sz="1200" b="1" dirty="0">
                <a:solidFill>
                  <a:srgbClr val="C00000"/>
                </a:solidFill>
                <a:latin typeface="微软雅黑" panose="020B0503020204020204" pitchFamily="34" charset="-122"/>
                <a:ea typeface="微软雅黑" panose="020B0503020204020204" pitchFamily="34" charset="-122"/>
              </a:rPr>
              <a:t>动脉粥样硬化是导致肾动脉狭窄的主要病因，约占82%，大动脉炎约占12%，纤维肌性发育不良及其他约占6%</a:t>
            </a:r>
            <a:endParaRPr lang="zh-CN" altLang="en-US" sz="1200" dirty="0">
              <a:solidFill>
                <a:srgbClr val="C00000"/>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4995994" y="4190463"/>
            <a:ext cx="935860" cy="843784"/>
            <a:chOff x="3720691" y="2824413"/>
            <a:chExt cx="1341120" cy="1209172"/>
          </a:xfrm>
        </p:grpSpPr>
        <p:sp>
          <p:nvSpPr>
            <p:cNvPr id="22"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3"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cxnSp>
        <p:nvCxnSpPr>
          <p:cNvPr id="25" name="直接连接符 24"/>
          <p:cNvCxnSpPr/>
          <p:nvPr/>
        </p:nvCxnSpPr>
        <p:spPr>
          <a:xfrm>
            <a:off x="4896461" y="5214761"/>
            <a:ext cx="3427298"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6" name="TextBox 498"/>
          <p:cNvSpPr txBox="1"/>
          <p:nvPr/>
        </p:nvSpPr>
        <p:spPr>
          <a:xfrm>
            <a:off x="6610110" y="4661292"/>
            <a:ext cx="1107996" cy="369204"/>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1799" b="1" dirty="0">
                <a:solidFill>
                  <a:srgbClr val="004582"/>
                </a:solidFill>
                <a:latin typeface="微软雅黑" panose="020B0503020204020204" pitchFamily="34" charset="-122"/>
                <a:ea typeface="微软雅黑" panose="020B0503020204020204" pitchFamily="34" charset="-122"/>
                <a:cs typeface="Arial" panose="020B0604020202020204" pitchFamily="34" charset="0"/>
              </a:rPr>
              <a:t>诊断方法</a:t>
            </a:r>
          </a:p>
        </p:txBody>
      </p:sp>
      <p:sp>
        <p:nvSpPr>
          <p:cNvPr id="27" name="TextBox 503"/>
          <p:cNvSpPr txBox="1"/>
          <p:nvPr/>
        </p:nvSpPr>
        <p:spPr>
          <a:xfrm>
            <a:off x="4849805" y="5403159"/>
            <a:ext cx="3932124" cy="789127"/>
          </a:xfrm>
          <a:prstGeom prst="rect">
            <a:avLst/>
          </a:prstGeom>
          <a:noFill/>
        </p:spPr>
        <p:txBody>
          <a:bodyPr wrap="square" rtlCol="0">
            <a:spAutoFit/>
          </a:bodyPr>
          <a:lstStyle/>
          <a:p>
            <a:pPr marL="171450" indent="-171450" algn="just">
              <a:lnSpc>
                <a:spcPct val="13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肾动脉超声是首选的影像学筛查手段</a:t>
            </a:r>
            <a:endParaRPr lang="en-US" altLang="zh-CN" sz="1200" dirty="0">
              <a:latin typeface="微软雅黑" panose="020B0503020204020204" pitchFamily="34" charset="-122"/>
              <a:ea typeface="微软雅黑" panose="020B0503020204020204" pitchFamily="34" charset="-122"/>
            </a:endParaRPr>
          </a:p>
          <a:p>
            <a:pPr marL="171450" indent="-171450" algn="just">
              <a:lnSpc>
                <a:spcPct val="13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肾动脉</a:t>
            </a:r>
            <a:r>
              <a:rPr lang="en-US" altLang="zh-CN" sz="1200" dirty="0">
                <a:latin typeface="微软雅黑" panose="020B0503020204020204" pitchFamily="34" charset="-122"/>
                <a:ea typeface="微软雅黑" panose="020B0503020204020204" pitchFamily="34" charset="-122"/>
              </a:rPr>
              <a:t>CTA/</a:t>
            </a:r>
            <a:r>
              <a:rPr lang="zh-CN" altLang="en-US" sz="1200" dirty="0">
                <a:latin typeface="微软雅黑" panose="020B0503020204020204" pitchFamily="34" charset="-122"/>
                <a:ea typeface="微软雅黑" panose="020B0503020204020204" pitchFamily="34" charset="-122"/>
              </a:rPr>
              <a:t>磁共振血管造影是很重要的确诊手段</a:t>
            </a:r>
            <a:endParaRPr lang="en-US" altLang="zh-CN" sz="1200" dirty="0">
              <a:latin typeface="微软雅黑" panose="020B0503020204020204" pitchFamily="34" charset="-122"/>
              <a:ea typeface="微软雅黑" panose="020B0503020204020204" pitchFamily="34" charset="-122"/>
            </a:endParaRPr>
          </a:p>
          <a:p>
            <a:pPr marL="171450" indent="-171450" algn="just">
              <a:lnSpc>
                <a:spcPct val="130000"/>
              </a:lnSpc>
              <a:buFont typeface="Arial" panose="020B0604020202020204" pitchFamily="34" charset="0"/>
              <a:buChar char="•"/>
            </a:pPr>
            <a:r>
              <a:rPr lang="zh-CN" altLang="en-US" sz="1200" b="1" dirty="0">
                <a:solidFill>
                  <a:srgbClr val="C00000"/>
                </a:solidFill>
                <a:latin typeface="微软雅黑" panose="020B0503020204020204" pitchFamily="34" charset="-122"/>
                <a:ea typeface="微软雅黑" panose="020B0503020204020204" pitchFamily="34" charset="-122"/>
              </a:rPr>
              <a:t>经皮选择性肾动脉造影是诊断肾动脉狭窄的“金标准”</a:t>
            </a:r>
            <a:endParaRPr lang="zh-CN" altLang="en-US" sz="1200" dirty="0">
              <a:solidFill>
                <a:srgbClr val="C00000"/>
              </a:solidFill>
              <a:latin typeface="微软雅黑" panose="020B0503020204020204" pitchFamily="34" charset="-122"/>
              <a:ea typeface="微软雅黑" panose="020B0503020204020204" pitchFamily="34" charset="-122"/>
            </a:endParaRPr>
          </a:p>
        </p:txBody>
      </p:sp>
      <p:sp>
        <p:nvSpPr>
          <p:cNvPr id="29" name="Freeform 5"/>
          <p:cNvSpPr/>
          <p:nvPr/>
        </p:nvSpPr>
        <p:spPr bwMode="auto">
          <a:xfrm rot="1855731">
            <a:off x="6696178" y="1310243"/>
            <a:ext cx="935860" cy="84378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cxnSp>
        <p:nvCxnSpPr>
          <p:cNvPr id="31" name="直接连接符 30"/>
          <p:cNvCxnSpPr/>
          <p:nvPr/>
        </p:nvCxnSpPr>
        <p:spPr>
          <a:xfrm>
            <a:off x="7136709" y="2336577"/>
            <a:ext cx="3427298"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2" name="TextBox 498"/>
          <p:cNvSpPr txBox="1"/>
          <p:nvPr/>
        </p:nvSpPr>
        <p:spPr>
          <a:xfrm>
            <a:off x="8761351" y="1732135"/>
            <a:ext cx="1800493" cy="369332"/>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b="1" dirty="0">
                <a:solidFill>
                  <a:srgbClr val="004582"/>
                </a:solidFill>
                <a:latin typeface="微软雅黑" panose="020B0503020204020204" pitchFamily="34" charset="-122"/>
                <a:ea typeface="微软雅黑" panose="020B0503020204020204" pitchFamily="34" charset="-122"/>
              </a:rPr>
              <a:t>诊断的临床线索</a:t>
            </a:r>
            <a:endParaRPr lang="zh-CN" altLang="en-US" sz="1799"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TextBox 503"/>
          <p:cNvSpPr txBox="1"/>
          <p:nvPr/>
        </p:nvSpPr>
        <p:spPr>
          <a:xfrm>
            <a:off x="6895841" y="2510152"/>
            <a:ext cx="4144692" cy="1509324"/>
          </a:xfrm>
          <a:prstGeom prst="rect">
            <a:avLst/>
          </a:prstGeom>
          <a:noFill/>
        </p:spPr>
        <p:txBody>
          <a:bodyPr wrap="square" rtlCol="0">
            <a:spAutoFit/>
          </a:bodyPr>
          <a:lstStyle/>
          <a:p>
            <a:pPr marL="228600" indent="-228600" algn="just">
              <a:lnSpc>
                <a:spcPct val="130000"/>
              </a:lnSpc>
              <a:buFont typeface="+mj-ea"/>
              <a:buAutoNum type="circleNumDbPlain"/>
            </a:pPr>
            <a:r>
              <a:rPr lang="en-US" altLang="zh-CN" sz="1200" dirty="0">
                <a:latin typeface="微软雅黑" panose="020B0503020204020204" pitchFamily="34" charset="-122"/>
                <a:ea typeface="微软雅黑" panose="020B0503020204020204" pitchFamily="34" charset="-122"/>
              </a:rPr>
              <a:t>30</a:t>
            </a:r>
            <a:r>
              <a:rPr lang="zh-CN" altLang="en-US" sz="1200" dirty="0">
                <a:latin typeface="微软雅黑" panose="020B0503020204020204" pitchFamily="34" charset="-122"/>
                <a:ea typeface="微软雅黑" panose="020B0503020204020204" pitchFamily="34" charset="-122"/>
              </a:rPr>
              <a:t>岁以前或</a:t>
            </a:r>
            <a:r>
              <a:rPr lang="en-US" altLang="zh-CN" sz="1200" dirty="0">
                <a:latin typeface="微软雅黑" panose="020B0503020204020204" pitchFamily="34" charset="-122"/>
                <a:ea typeface="微软雅黑" panose="020B0503020204020204" pitchFamily="34" charset="-122"/>
              </a:rPr>
              <a:t>55</a:t>
            </a:r>
            <a:r>
              <a:rPr lang="zh-CN" altLang="en-US" sz="1200" dirty="0">
                <a:latin typeface="微软雅黑" panose="020B0503020204020204" pitchFamily="34" charset="-122"/>
                <a:ea typeface="微软雅黑" panose="020B0503020204020204" pitchFamily="34" charset="-122"/>
              </a:rPr>
              <a:t>岁以后发生的高血压；难治性高血压、恶性高血压、高血压伴低血钾；</a:t>
            </a:r>
            <a:endParaRPr lang="en-US" altLang="zh-CN" sz="1200" dirty="0">
              <a:latin typeface="微软雅黑" panose="020B0503020204020204" pitchFamily="34" charset="-122"/>
              <a:ea typeface="微软雅黑" panose="020B0503020204020204" pitchFamily="34" charset="-122"/>
            </a:endParaRPr>
          </a:p>
          <a:p>
            <a:pPr marL="228600" indent="-228600" algn="just">
              <a:lnSpc>
                <a:spcPct val="130000"/>
              </a:lnSpc>
              <a:buFont typeface="+mj-ea"/>
              <a:buAutoNum type="circleNumDbPlain"/>
            </a:pPr>
            <a:r>
              <a:rPr lang="zh-CN" altLang="en-US" sz="1200" dirty="0">
                <a:latin typeface="微软雅黑" panose="020B0503020204020204" pitchFamily="34" charset="-122"/>
                <a:ea typeface="微软雅黑" panose="020B0503020204020204" pitchFamily="34" charset="-122"/>
              </a:rPr>
              <a:t>不明原因的肾功能衰竭；服用</a:t>
            </a:r>
            <a:r>
              <a:rPr lang="en-US" altLang="zh-CN" sz="1200" dirty="0">
                <a:latin typeface="微软雅黑" panose="020B0503020204020204" pitchFamily="34" charset="-122"/>
                <a:ea typeface="微软雅黑" panose="020B0503020204020204" pitchFamily="34" charset="-122"/>
              </a:rPr>
              <a:t>ACEI/ARB</a:t>
            </a:r>
            <a:r>
              <a:rPr lang="zh-CN" altLang="en-US" sz="1200" dirty="0">
                <a:latin typeface="微软雅黑" panose="020B0503020204020204" pitchFamily="34" charset="-122"/>
                <a:ea typeface="微软雅黑" panose="020B0503020204020204" pitchFamily="34" charset="-122"/>
              </a:rPr>
              <a:t>治疗后肾功能恶化；一侧肾脏萎缩或两侧肾脏长径相差</a:t>
            </a:r>
            <a:r>
              <a:rPr lang="en-US" altLang="zh-CN" sz="1200" dirty="0">
                <a:latin typeface="微软雅黑" panose="020B0503020204020204" pitchFamily="34" charset="-122"/>
                <a:ea typeface="微软雅黑" panose="020B0503020204020204" pitchFamily="34" charset="-122"/>
              </a:rPr>
              <a:t>1.5cm</a:t>
            </a:r>
            <a:r>
              <a:rPr lang="zh-CN" altLang="en-US" sz="1200" dirty="0">
                <a:latin typeface="微软雅黑" panose="020B0503020204020204" pitchFamily="34" charset="-122"/>
                <a:ea typeface="微软雅黑" panose="020B0503020204020204" pitchFamily="34" charset="-122"/>
              </a:rPr>
              <a:t>以上；</a:t>
            </a:r>
            <a:endParaRPr lang="en-US" altLang="zh-CN" sz="1200" dirty="0">
              <a:latin typeface="微软雅黑" panose="020B0503020204020204" pitchFamily="34" charset="-122"/>
              <a:ea typeface="微软雅黑" panose="020B0503020204020204" pitchFamily="34" charset="-122"/>
            </a:endParaRPr>
          </a:p>
          <a:p>
            <a:pPr marL="228600" indent="-228600" algn="just">
              <a:lnSpc>
                <a:spcPct val="130000"/>
              </a:lnSpc>
              <a:buFont typeface="+mj-ea"/>
              <a:buAutoNum type="circleNumDbPlain"/>
            </a:pPr>
            <a:r>
              <a:rPr lang="zh-CN" altLang="en-US" sz="1200" dirty="0">
                <a:latin typeface="微软雅黑" panose="020B0503020204020204" pitchFamily="34" charset="-122"/>
                <a:ea typeface="微软雅黑" panose="020B0503020204020204" pitchFamily="34" charset="-122"/>
              </a:rPr>
              <a:t>不明原因的心力衰竭或一过性肺水肿；既往高血压可控制，降压药物未变的情况下突然血压难以控制。</a:t>
            </a:r>
          </a:p>
        </p:txBody>
      </p:sp>
      <p:grpSp>
        <p:nvGrpSpPr>
          <p:cNvPr id="42" name="组合 41"/>
          <p:cNvGrpSpPr/>
          <p:nvPr/>
        </p:nvGrpSpPr>
        <p:grpSpPr>
          <a:xfrm>
            <a:off x="10237288" y="1557592"/>
            <a:ext cx="278312" cy="184463"/>
            <a:chOff x="9482595" y="2565731"/>
            <a:chExt cx="278384" cy="184511"/>
          </a:xfrm>
        </p:grpSpPr>
        <p:sp>
          <p:nvSpPr>
            <p:cNvPr id="43" name="椭圆 42"/>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4" name="椭圆 43"/>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 name="标题 1">
            <a:extLst>
              <a:ext uri="{FF2B5EF4-FFF2-40B4-BE49-F238E27FC236}">
                <a16:creationId xmlns:a16="http://schemas.microsoft.com/office/drawing/2014/main" id="{60A68C1E-BE4E-ACE5-CB62-B179B4F0C5E5}"/>
              </a:ext>
            </a:extLst>
          </p:cNvPr>
          <p:cNvSpPr txBox="1">
            <a:spLocks/>
          </p:cNvSpPr>
          <p:nvPr/>
        </p:nvSpPr>
        <p:spPr>
          <a:xfrm>
            <a:off x="17520" y="254438"/>
            <a:ext cx="12174480" cy="60175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肾血管性高血压</a:t>
            </a:r>
          </a:p>
        </p:txBody>
      </p:sp>
      <p:pic>
        <p:nvPicPr>
          <p:cNvPr id="5" name="图形 4" descr="男医生 纯色填充">
            <a:extLst>
              <a:ext uri="{FF2B5EF4-FFF2-40B4-BE49-F238E27FC236}">
                <a16:creationId xmlns:a16="http://schemas.microsoft.com/office/drawing/2014/main" id="{ECD82869-9355-7478-EF94-3AADE43BF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2988" y="1342501"/>
            <a:ext cx="720576" cy="720576"/>
          </a:xfrm>
          <a:prstGeom prst="rect">
            <a:avLst/>
          </a:prstGeom>
        </p:spPr>
      </p:pic>
      <p:pic>
        <p:nvPicPr>
          <p:cNvPr id="7" name="图形 6" descr="听诊器 纯色填充">
            <a:extLst>
              <a:ext uri="{FF2B5EF4-FFF2-40B4-BE49-F238E27FC236}">
                <a16:creationId xmlns:a16="http://schemas.microsoft.com/office/drawing/2014/main" id="{29FB6A1E-F13A-2990-F286-FC4521B8CF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59267" y="4348441"/>
            <a:ext cx="625702" cy="625702"/>
          </a:xfrm>
          <a:prstGeom prst="rect">
            <a:avLst/>
          </a:prstGeom>
        </p:spPr>
      </p:pic>
      <p:pic>
        <p:nvPicPr>
          <p:cNvPr id="9" name="图形 8" descr="细菌 轮廓">
            <a:extLst>
              <a:ext uri="{FF2B5EF4-FFF2-40B4-BE49-F238E27FC236}">
                <a16:creationId xmlns:a16="http://schemas.microsoft.com/office/drawing/2014/main" id="{8AB156AD-D9D9-BA8D-3E03-25EFF24B3C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80057" y="1515128"/>
            <a:ext cx="474351" cy="474351"/>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1366000" y="1366730"/>
            <a:ext cx="670385" cy="604429"/>
            <a:chOff x="5424755" y="1340768"/>
            <a:chExt cx="670560" cy="604586"/>
          </a:xfrm>
        </p:grpSpPr>
        <p:grpSp>
          <p:nvGrpSpPr>
            <p:cNvPr id="51" name="组合 50"/>
            <p:cNvGrpSpPr/>
            <p:nvPr/>
          </p:nvGrpSpPr>
          <p:grpSpPr>
            <a:xfrm>
              <a:off x="5424755" y="1340768"/>
              <a:ext cx="670560" cy="604586"/>
              <a:chOff x="5424755" y="1340768"/>
              <a:chExt cx="670560" cy="604586"/>
            </a:xfrm>
          </p:grpSpPr>
          <p:grpSp>
            <p:nvGrpSpPr>
              <p:cNvPr id="53" name="组合 52"/>
              <p:cNvGrpSpPr/>
              <p:nvPr/>
            </p:nvGrpSpPr>
            <p:grpSpPr>
              <a:xfrm>
                <a:off x="5424755" y="1340768"/>
                <a:ext cx="670560" cy="604586"/>
                <a:chOff x="3720691" y="2824413"/>
                <a:chExt cx="1341120" cy="1209172"/>
              </a:xfrm>
            </p:grpSpPr>
            <p:sp>
              <p:nvSpPr>
                <p:cNvPr id="55"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56"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54"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52"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latin typeface="方正兰亭黑简体" panose="02000000000000000000" pitchFamily="2" charset="-122"/>
                  <a:ea typeface="方正兰亭黑简体" panose="02000000000000000000" pitchFamily="2" charset="-122"/>
                  <a:sym typeface="微软雅黑" panose="020B0503020204020204" pitchFamily="34" charset="-122"/>
                </a:rPr>
                <a:t>01</a:t>
              </a:r>
              <a:endParaRPr lang="zh-CN" altLang="en-US" sz="1999" b="1" dirty="0">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66" name="矩形 47"/>
          <p:cNvSpPr>
            <a:spLocks noChangeArrowheads="1"/>
          </p:cNvSpPr>
          <p:nvPr/>
        </p:nvSpPr>
        <p:spPr bwMode="auto">
          <a:xfrm>
            <a:off x="2395646" y="2427869"/>
            <a:ext cx="8037874" cy="90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buNone/>
            </a:pPr>
            <a:r>
              <a:rPr lang="en" altLang="zh-CN" sz="1400" dirty="0"/>
              <a:t>ACEI/ARB</a:t>
            </a:r>
            <a:r>
              <a:rPr lang="zh-CN" altLang="en-US" sz="1400" dirty="0"/>
              <a:t>可以作为肾血管性高血压患者的基础用药，对于</a:t>
            </a:r>
            <a:r>
              <a:rPr lang="zh-CN" altLang="en-US" sz="1400" b="1" dirty="0">
                <a:solidFill>
                  <a:srgbClr val="C00000"/>
                </a:solidFill>
              </a:rPr>
              <a:t>双侧肾动脉狭窄或孤立肾的肾动脉狭窄</a:t>
            </a:r>
            <a:r>
              <a:rPr lang="zh-CN" altLang="en-US" sz="1400" dirty="0">
                <a:solidFill>
                  <a:srgbClr val="C00000"/>
                </a:solidFill>
              </a:rPr>
              <a:t>，</a:t>
            </a:r>
            <a:r>
              <a:rPr lang="zh-CN" altLang="en-US" sz="1400" b="1" dirty="0">
                <a:solidFill>
                  <a:srgbClr val="C00000"/>
                </a:solidFill>
              </a:rPr>
              <a:t>禁用</a:t>
            </a:r>
            <a:r>
              <a:rPr lang="en" altLang="zh-CN" sz="1400" b="1" dirty="0">
                <a:solidFill>
                  <a:srgbClr val="C00000"/>
                </a:solidFill>
              </a:rPr>
              <a:t>AECI </a:t>
            </a:r>
            <a:r>
              <a:rPr lang="zh-CN" altLang="en-US" sz="1400" b="1" dirty="0">
                <a:solidFill>
                  <a:srgbClr val="C00000"/>
                </a:solidFill>
              </a:rPr>
              <a:t>和 </a:t>
            </a:r>
            <a:r>
              <a:rPr lang="en" altLang="zh-CN" sz="1400" b="1" dirty="0">
                <a:solidFill>
                  <a:srgbClr val="C00000"/>
                </a:solidFill>
              </a:rPr>
              <a:t>ARB</a:t>
            </a:r>
            <a:r>
              <a:rPr lang="zh-CN" altLang="en-US" sz="1400" dirty="0"/>
              <a:t>，大多数肾血管性高血压患者通常需联合服用多种降压药，包括受体阻滞剂、</a:t>
            </a:r>
            <a:r>
              <a:rPr lang="en" altLang="zh-CN" sz="1400" dirty="0"/>
              <a:t>CCB</a:t>
            </a:r>
            <a:r>
              <a:rPr lang="zh-CN" altLang="en" sz="1400" dirty="0"/>
              <a:t>、</a:t>
            </a:r>
            <a:r>
              <a:rPr lang="zh-CN" altLang="en-US" sz="1400" dirty="0"/>
              <a:t>利尿剂和</a:t>
            </a:r>
            <a:r>
              <a:rPr lang="en" altLang="zh-CN" sz="1400" dirty="0"/>
              <a:t>a</a:t>
            </a:r>
            <a:r>
              <a:rPr lang="zh-CN" altLang="en-US" sz="1400" dirty="0"/>
              <a:t>受体阻滞剂</a:t>
            </a:r>
            <a:endParaRPr lang="en-US" altLang="zh-CN" sz="1400" dirty="0"/>
          </a:p>
        </p:txBody>
      </p:sp>
      <p:grpSp>
        <p:nvGrpSpPr>
          <p:cNvPr id="67" name="组合 66"/>
          <p:cNvGrpSpPr/>
          <p:nvPr/>
        </p:nvGrpSpPr>
        <p:grpSpPr>
          <a:xfrm>
            <a:off x="1364524" y="2728656"/>
            <a:ext cx="670385" cy="604429"/>
            <a:chOff x="5424755" y="1340768"/>
            <a:chExt cx="670560" cy="604586"/>
          </a:xfrm>
        </p:grpSpPr>
        <p:grpSp>
          <p:nvGrpSpPr>
            <p:cNvPr id="68" name="组合 67"/>
            <p:cNvGrpSpPr/>
            <p:nvPr/>
          </p:nvGrpSpPr>
          <p:grpSpPr>
            <a:xfrm>
              <a:off x="5424755" y="1340768"/>
              <a:ext cx="670560" cy="604586"/>
              <a:chOff x="5424755" y="1340768"/>
              <a:chExt cx="670560" cy="604586"/>
            </a:xfrm>
          </p:grpSpPr>
          <p:grpSp>
            <p:nvGrpSpPr>
              <p:cNvPr id="70" name="组合 69"/>
              <p:cNvGrpSpPr/>
              <p:nvPr/>
            </p:nvGrpSpPr>
            <p:grpSpPr>
              <a:xfrm>
                <a:off x="5424755" y="1340768"/>
                <a:ext cx="670560" cy="604586"/>
                <a:chOff x="3720691" y="2824413"/>
                <a:chExt cx="1341120" cy="1209172"/>
              </a:xfrm>
            </p:grpSpPr>
            <p:sp>
              <p:nvSpPr>
                <p:cNvPr id="72"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73"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71"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69"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latin typeface="方正兰亭黑简体" panose="02000000000000000000" pitchFamily="2" charset="-122"/>
                  <a:ea typeface="方正兰亭黑简体" panose="02000000000000000000" pitchFamily="2" charset="-122"/>
                  <a:sym typeface="微软雅黑" panose="020B0503020204020204" pitchFamily="34" charset="-122"/>
                </a:rPr>
                <a:t>02</a:t>
              </a:r>
              <a:endParaRPr lang="zh-CN" altLang="en-US" sz="1999" b="1" dirty="0">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grpSp>
        <p:nvGrpSpPr>
          <p:cNvPr id="76" name="组合 75"/>
          <p:cNvGrpSpPr/>
          <p:nvPr/>
        </p:nvGrpSpPr>
        <p:grpSpPr>
          <a:xfrm>
            <a:off x="1363048" y="4289526"/>
            <a:ext cx="670385" cy="604429"/>
            <a:chOff x="5424755" y="1340768"/>
            <a:chExt cx="670560" cy="604586"/>
          </a:xfrm>
        </p:grpSpPr>
        <p:grpSp>
          <p:nvGrpSpPr>
            <p:cNvPr id="77" name="组合 76"/>
            <p:cNvGrpSpPr/>
            <p:nvPr/>
          </p:nvGrpSpPr>
          <p:grpSpPr>
            <a:xfrm>
              <a:off x="5424755" y="1340768"/>
              <a:ext cx="670560" cy="604586"/>
              <a:chOff x="5424755" y="1340768"/>
              <a:chExt cx="670560" cy="604586"/>
            </a:xfrm>
          </p:grpSpPr>
          <p:grpSp>
            <p:nvGrpSpPr>
              <p:cNvPr id="79" name="组合 78"/>
              <p:cNvGrpSpPr/>
              <p:nvPr/>
            </p:nvGrpSpPr>
            <p:grpSpPr>
              <a:xfrm>
                <a:off x="5424755" y="1340768"/>
                <a:ext cx="670560" cy="604586"/>
                <a:chOff x="3720691" y="2824413"/>
                <a:chExt cx="1341120" cy="1209172"/>
              </a:xfrm>
            </p:grpSpPr>
            <p:sp>
              <p:nvSpPr>
                <p:cNvPr id="81"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82"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80"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78" name="TextBox 7"/>
            <p:cNvSpPr>
              <a:spLocks noChangeArrowheads="1"/>
            </p:cNvSpPr>
            <p:nvPr/>
          </p:nvSpPr>
          <p:spPr bwMode="auto">
            <a:xfrm>
              <a:off x="5472003" y="1484784"/>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999" b="1" dirty="0">
                  <a:latin typeface="方正兰亭黑简体" panose="02000000000000000000" pitchFamily="2" charset="-122"/>
                  <a:ea typeface="方正兰亭黑简体" panose="02000000000000000000" pitchFamily="2" charset="-122"/>
                  <a:sym typeface="微软雅黑" panose="020B0503020204020204" pitchFamily="34" charset="-122"/>
                </a:rPr>
                <a:t>03</a:t>
              </a:r>
              <a:endParaRPr lang="zh-CN" altLang="en-US" sz="1999" b="1" dirty="0">
                <a:latin typeface="方正兰亭黑简体" panose="02000000000000000000" pitchFamily="2" charset="-122"/>
                <a:ea typeface="方正兰亭黑简体" panose="02000000000000000000" pitchFamily="2" charset="-122"/>
                <a:sym typeface="微软雅黑" panose="020B0503020204020204" pitchFamily="34" charset="-122"/>
              </a:endParaRPr>
            </a:p>
          </p:txBody>
        </p:sp>
      </p:grpSp>
      <p:sp>
        <p:nvSpPr>
          <p:cNvPr id="84" name="矩形 47"/>
          <p:cNvSpPr>
            <a:spLocks noChangeArrowheads="1"/>
          </p:cNvSpPr>
          <p:nvPr/>
        </p:nvSpPr>
        <p:spPr bwMode="auto">
          <a:xfrm>
            <a:off x="2398124" y="1295898"/>
            <a:ext cx="7608149" cy="62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buNone/>
            </a:pPr>
            <a:r>
              <a:rPr lang="zh-CN" altLang="en-US" sz="1400" dirty="0"/>
              <a:t>所有的肾动脉狭窄患者都需要给予优化的药物治疗，包括</a:t>
            </a:r>
            <a:r>
              <a:rPr lang="zh-CN" altLang="en-US" sz="1400" b="1" dirty="0">
                <a:solidFill>
                  <a:srgbClr val="C00000"/>
                </a:solidFill>
              </a:rPr>
              <a:t>降压药物治疗和抗血小板治疗</a:t>
            </a:r>
            <a:r>
              <a:rPr lang="zh-CN" altLang="en-US" sz="1400" dirty="0"/>
              <a:t>，对于动脉粥样硬化患者，同时需要强调</a:t>
            </a:r>
            <a:r>
              <a:rPr lang="zh-CN" altLang="en-US" sz="1400" b="1" dirty="0">
                <a:solidFill>
                  <a:srgbClr val="C00000"/>
                </a:solidFill>
              </a:rPr>
              <a:t>强化他汀类药物的应用</a:t>
            </a:r>
            <a:r>
              <a:rPr lang="zh-CN" altLang="en-US" sz="1400" dirty="0"/>
              <a:t>。</a:t>
            </a:r>
            <a:endParaRPr lang="zh-CN" altLang="en-US" sz="1400" dirty="0">
              <a:latin typeface="Microsoft YaHei" panose="020B0503020204020204" pitchFamily="34" charset="-122"/>
              <a:ea typeface="Microsoft YaHei" panose="020B0503020204020204" pitchFamily="34" charset="-122"/>
            </a:endParaRPr>
          </a:p>
        </p:txBody>
      </p:sp>
      <p:sp>
        <p:nvSpPr>
          <p:cNvPr id="93" name="矩形 47"/>
          <p:cNvSpPr>
            <a:spLocks noChangeArrowheads="1"/>
          </p:cNvSpPr>
          <p:nvPr/>
        </p:nvSpPr>
        <p:spPr bwMode="auto">
          <a:xfrm>
            <a:off x="2398124" y="3661083"/>
            <a:ext cx="8165234" cy="224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indent="-285750">
              <a:lnSpc>
                <a:spcPct val="130000"/>
              </a:lnSpc>
              <a:buFont typeface="Wingdings" pitchFamily="2" charset="2"/>
              <a:buChar char="ü"/>
            </a:pPr>
            <a:r>
              <a:rPr lang="zh-CN" altLang="en-US" sz="1400" dirty="0"/>
              <a:t>对于</a:t>
            </a:r>
            <a:r>
              <a:rPr lang="zh-CN" altLang="en-US" sz="1400" b="1" dirty="0">
                <a:solidFill>
                  <a:srgbClr val="C00000"/>
                </a:solidFill>
              </a:rPr>
              <a:t>非动脉粥样硬化肾动脉狭窄</a:t>
            </a:r>
            <a:r>
              <a:rPr lang="zh-CN" altLang="en-US" sz="1400" dirty="0"/>
              <a:t>患者，包括FMD，大动脉炎等，推荐</a:t>
            </a:r>
            <a:r>
              <a:rPr lang="zh-CN" altLang="en-US" sz="1400" b="1" dirty="0">
                <a:solidFill>
                  <a:srgbClr val="C00000"/>
                </a:solidFill>
              </a:rPr>
              <a:t>肾动脉血运重建治疗</a:t>
            </a:r>
            <a:r>
              <a:rPr lang="zh-CN" altLang="en-US" sz="1400" dirty="0"/>
              <a:t>，</a:t>
            </a:r>
            <a:r>
              <a:rPr lang="zh-CN" altLang="en-US" sz="1400" b="1" dirty="0">
                <a:solidFill>
                  <a:srgbClr val="C00000"/>
                </a:solidFill>
              </a:rPr>
              <a:t>肾动脉球囊扩张术是首选方法</a:t>
            </a:r>
            <a:r>
              <a:rPr lang="zh-CN" altLang="en-US" sz="1400" dirty="0"/>
              <a:t>；</a:t>
            </a:r>
            <a:endParaRPr lang="en-US" altLang="zh-CN" sz="1400" dirty="0"/>
          </a:p>
          <a:p>
            <a:pPr marL="285750" indent="-285750">
              <a:lnSpc>
                <a:spcPct val="130000"/>
              </a:lnSpc>
              <a:buFont typeface="Wingdings" pitchFamily="2" charset="2"/>
              <a:buChar char="ü"/>
            </a:pPr>
            <a:r>
              <a:rPr lang="zh-CN" altLang="en-US" sz="1400" dirty="0"/>
              <a:t>对于</a:t>
            </a:r>
            <a:r>
              <a:rPr lang="zh-CN" altLang="en-US" sz="1400" b="1" dirty="0">
                <a:solidFill>
                  <a:srgbClr val="C00000"/>
                </a:solidFill>
              </a:rPr>
              <a:t>动脉粥样硬化性肾动脉狭窄</a:t>
            </a:r>
            <a:r>
              <a:rPr lang="zh-CN" altLang="en-US" sz="1400" dirty="0"/>
              <a:t>患者，</a:t>
            </a:r>
            <a:r>
              <a:rPr lang="zh-CN" altLang="en-US" sz="1400" b="1" dirty="0">
                <a:solidFill>
                  <a:srgbClr val="C00000"/>
                </a:solidFill>
              </a:rPr>
              <a:t>首选药物治疗</a:t>
            </a:r>
            <a:r>
              <a:rPr lang="zh-CN" altLang="en-US" sz="1400" dirty="0"/>
              <a:t>，而以下患者</a:t>
            </a:r>
            <a:r>
              <a:rPr lang="zh-CN" altLang="en-US" sz="1400" dirty="0">
                <a:sym typeface="+mn-ea"/>
              </a:rPr>
              <a:t>建议</a:t>
            </a:r>
            <a:r>
              <a:rPr lang="zh-CN" altLang="en-US" sz="1400" b="1" dirty="0">
                <a:solidFill>
                  <a:srgbClr val="C00000"/>
                </a:solidFill>
                <a:sym typeface="+mn-ea"/>
              </a:rPr>
              <a:t>肾动脉血运重建</a:t>
            </a:r>
            <a:endParaRPr lang="en-US" altLang="zh-CN" sz="1400" dirty="0"/>
          </a:p>
          <a:p>
            <a:pPr marL="268288">
              <a:lnSpc>
                <a:spcPct val="130000"/>
              </a:lnSpc>
              <a:buNone/>
            </a:pPr>
            <a:r>
              <a:rPr lang="zh-CN" altLang="en-US" sz="1400" dirty="0"/>
              <a:t>①肾动脉狭窄合并有一过性肺水肿、心衰、心绞痛、急性冠脉综合征；</a:t>
            </a:r>
            <a:endParaRPr lang="en-US" altLang="zh-CN" sz="1400" dirty="0"/>
          </a:p>
          <a:p>
            <a:pPr marL="268288">
              <a:lnSpc>
                <a:spcPct val="130000"/>
              </a:lnSpc>
              <a:buNone/>
            </a:pPr>
            <a:r>
              <a:rPr lang="zh-CN" altLang="en-US" sz="1400" dirty="0"/>
              <a:t>②药物治疗后，血压仍难以控制，肾功能仍恶化；</a:t>
            </a:r>
            <a:endParaRPr lang="en-US" altLang="zh-CN" sz="1400" dirty="0"/>
          </a:p>
          <a:p>
            <a:pPr marL="268288">
              <a:lnSpc>
                <a:spcPct val="130000"/>
              </a:lnSpc>
              <a:buNone/>
            </a:pPr>
            <a:r>
              <a:rPr lang="zh-CN" altLang="en-US" sz="1400" dirty="0"/>
              <a:t>③难治性高血压合并有双肾动脉或者孤立肾动脉狭窄；</a:t>
            </a:r>
            <a:endParaRPr lang="en-US" altLang="zh-CN" sz="1400" dirty="0"/>
          </a:p>
          <a:p>
            <a:pPr marL="268288">
              <a:lnSpc>
                <a:spcPct val="130000"/>
              </a:lnSpc>
              <a:buNone/>
            </a:pPr>
            <a:r>
              <a:rPr lang="zh-CN" altLang="en-US" sz="1400" dirty="0"/>
              <a:t>④肾动脉狭窄的跨病变收缩压压差≥20mmHg或者平均压压差≥10mmHg；</a:t>
            </a:r>
            <a:endParaRPr lang="en-US" altLang="zh-CN" sz="1400" dirty="0"/>
          </a:p>
        </p:txBody>
      </p:sp>
      <p:cxnSp>
        <p:nvCxnSpPr>
          <p:cNvPr id="100" name="直接连接符 99"/>
          <p:cNvCxnSpPr/>
          <p:nvPr/>
        </p:nvCxnSpPr>
        <p:spPr>
          <a:xfrm>
            <a:off x="2398124" y="2078090"/>
            <a:ext cx="8165234" cy="0"/>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99">
            <a:extLst>
              <a:ext uri="{FF2B5EF4-FFF2-40B4-BE49-F238E27FC236}">
                <a16:creationId xmlns:a16="http://schemas.microsoft.com/office/drawing/2014/main" id="{EF3C9B23-1A2C-B61F-A47A-CA03B87A0D0F}"/>
              </a:ext>
            </a:extLst>
          </p:cNvPr>
          <p:cNvCxnSpPr/>
          <p:nvPr/>
        </p:nvCxnSpPr>
        <p:spPr>
          <a:xfrm>
            <a:off x="2417281" y="3478869"/>
            <a:ext cx="8165234" cy="0"/>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99">
            <a:extLst>
              <a:ext uri="{FF2B5EF4-FFF2-40B4-BE49-F238E27FC236}">
                <a16:creationId xmlns:a16="http://schemas.microsoft.com/office/drawing/2014/main" id="{2CA6AA72-D418-6D3F-FE77-985644D8A6AA}"/>
              </a:ext>
            </a:extLst>
          </p:cNvPr>
          <p:cNvCxnSpPr/>
          <p:nvPr/>
        </p:nvCxnSpPr>
        <p:spPr>
          <a:xfrm>
            <a:off x="2417281" y="6288366"/>
            <a:ext cx="8165234" cy="0"/>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D6C0CCC2-B8D1-CD2E-6D5F-8D0F207ED20B}"/>
              </a:ext>
            </a:extLst>
          </p:cNvPr>
          <p:cNvGrpSpPr/>
          <p:nvPr/>
        </p:nvGrpSpPr>
        <p:grpSpPr>
          <a:xfrm>
            <a:off x="10804341" y="1961488"/>
            <a:ext cx="258653" cy="233204"/>
            <a:chOff x="3720691" y="2824413"/>
            <a:chExt cx="1341120" cy="1209172"/>
          </a:xfrm>
        </p:grpSpPr>
        <p:sp>
          <p:nvSpPr>
            <p:cNvPr id="6" name="Freeform 5">
              <a:extLst>
                <a:ext uri="{FF2B5EF4-FFF2-40B4-BE49-F238E27FC236}">
                  <a16:creationId xmlns:a16="http://schemas.microsoft.com/office/drawing/2014/main" id="{D9DEA4E5-EBE2-B0C5-5290-72A1D99627E2}"/>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7" name="Freeform 5">
              <a:extLst>
                <a:ext uri="{FF2B5EF4-FFF2-40B4-BE49-F238E27FC236}">
                  <a16:creationId xmlns:a16="http://schemas.microsoft.com/office/drawing/2014/main" id="{9E9BE8BE-9C36-A7B8-2AA8-921692AAEF3E}"/>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grpSp>
        <p:nvGrpSpPr>
          <p:cNvPr id="8" name="组合 7">
            <a:extLst>
              <a:ext uri="{FF2B5EF4-FFF2-40B4-BE49-F238E27FC236}">
                <a16:creationId xmlns:a16="http://schemas.microsoft.com/office/drawing/2014/main" id="{BB940A82-EA4A-D218-E6F5-5FAF317A642A}"/>
              </a:ext>
            </a:extLst>
          </p:cNvPr>
          <p:cNvGrpSpPr/>
          <p:nvPr/>
        </p:nvGrpSpPr>
        <p:grpSpPr>
          <a:xfrm>
            <a:off x="10850686" y="3386622"/>
            <a:ext cx="258653" cy="233204"/>
            <a:chOff x="3720691" y="2824413"/>
            <a:chExt cx="1341120" cy="1209172"/>
          </a:xfrm>
        </p:grpSpPr>
        <p:sp>
          <p:nvSpPr>
            <p:cNvPr id="9" name="Freeform 5">
              <a:extLst>
                <a:ext uri="{FF2B5EF4-FFF2-40B4-BE49-F238E27FC236}">
                  <a16:creationId xmlns:a16="http://schemas.microsoft.com/office/drawing/2014/main" id="{E20CF592-C575-2166-35DB-8849DB0F1178}"/>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0" name="Freeform 5">
              <a:extLst>
                <a:ext uri="{FF2B5EF4-FFF2-40B4-BE49-F238E27FC236}">
                  <a16:creationId xmlns:a16="http://schemas.microsoft.com/office/drawing/2014/main" id="{78C0BFD7-ED21-F15C-A673-719D4DE3EA50}"/>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grpSp>
        <p:nvGrpSpPr>
          <p:cNvPr id="11" name="组合 10">
            <a:extLst>
              <a:ext uri="{FF2B5EF4-FFF2-40B4-BE49-F238E27FC236}">
                <a16:creationId xmlns:a16="http://schemas.microsoft.com/office/drawing/2014/main" id="{A2F1A08C-9187-C625-02B9-3FCC82719A13}"/>
              </a:ext>
            </a:extLst>
          </p:cNvPr>
          <p:cNvGrpSpPr/>
          <p:nvPr/>
        </p:nvGrpSpPr>
        <p:grpSpPr>
          <a:xfrm>
            <a:off x="10837226" y="6171764"/>
            <a:ext cx="258653" cy="233204"/>
            <a:chOff x="3720691" y="2824413"/>
            <a:chExt cx="1341120" cy="1209172"/>
          </a:xfrm>
        </p:grpSpPr>
        <p:sp>
          <p:nvSpPr>
            <p:cNvPr id="12" name="Freeform 5">
              <a:extLst>
                <a:ext uri="{FF2B5EF4-FFF2-40B4-BE49-F238E27FC236}">
                  <a16:creationId xmlns:a16="http://schemas.microsoft.com/office/drawing/2014/main" id="{9FA63C33-F474-A956-D56A-76A3F9FD7201}"/>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3" name="Freeform 5">
              <a:extLst>
                <a:ext uri="{FF2B5EF4-FFF2-40B4-BE49-F238E27FC236}">
                  <a16:creationId xmlns:a16="http://schemas.microsoft.com/office/drawing/2014/main" id="{A403BC44-B97E-ADB6-60BE-359AC4CBB618}"/>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14" name="标题 1">
            <a:extLst>
              <a:ext uri="{FF2B5EF4-FFF2-40B4-BE49-F238E27FC236}">
                <a16:creationId xmlns:a16="http://schemas.microsoft.com/office/drawing/2014/main" id="{D71EBCC4-C681-FE70-B644-A845765827EC}"/>
              </a:ext>
            </a:extLst>
          </p:cNvPr>
          <p:cNvSpPr txBox="1">
            <a:spLocks/>
          </p:cNvSpPr>
          <p:nvPr/>
        </p:nvSpPr>
        <p:spPr>
          <a:xfrm>
            <a:off x="17520" y="254438"/>
            <a:ext cx="12174480" cy="60175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肾血管性高血压的治疗</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127947" y="1130026"/>
            <a:ext cx="863871" cy="863871"/>
            <a:chOff x="1057027" y="2420888"/>
            <a:chExt cx="864096" cy="864096"/>
          </a:xfrm>
        </p:grpSpPr>
        <p:sp>
          <p:nvSpPr>
            <p:cNvPr id="15" name="椭圆 14"/>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6" name="椭圆 15"/>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18" name="矩形 17"/>
          <p:cNvSpPr/>
          <p:nvPr/>
        </p:nvSpPr>
        <p:spPr>
          <a:xfrm>
            <a:off x="891334" y="2228177"/>
            <a:ext cx="1511774" cy="369228"/>
          </a:xfrm>
          <a:prstGeom prst="rect">
            <a:avLst/>
          </a:prstGeom>
        </p:spPr>
        <p:txBody>
          <a:bodyPr wrap="square" lIns="91407" tIns="45704" rIns="91407" bIns="45704">
            <a:spAutoFit/>
          </a:bodyPr>
          <a:lstStyle/>
          <a:p>
            <a:pPr algn="ctr">
              <a:spcBef>
                <a:spcPct val="0"/>
              </a:spcBef>
              <a:buFont typeface="Arial" panose="020B0604020202020204" pitchFamily="34" charset="0"/>
              <a:buNone/>
            </a:pPr>
            <a:r>
              <a:rPr lang="zh-CN" altLang="en-US" sz="1799" b="1" dirty="0">
                <a:solidFill>
                  <a:srgbClr val="004582"/>
                </a:solidFill>
                <a:latin typeface="方正兰亭黑简体" panose="02000000000000000000" pitchFamily="2" charset="-122"/>
                <a:ea typeface="方正兰亭黑简体" panose="02000000000000000000" pitchFamily="2" charset="-122"/>
                <a:cs typeface="Arial" panose="020B0604020202020204" pitchFamily="34" charset="0"/>
              </a:rPr>
              <a:t>分类</a:t>
            </a:r>
            <a:endParaRPr lang="zh-CN" altLang="en-US" sz="1799"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矩形 47"/>
          <p:cNvSpPr>
            <a:spLocks noChangeArrowheads="1"/>
          </p:cNvSpPr>
          <p:nvPr/>
        </p:nvSpPr>
        <p:spPr bwMode="auto">
          <a:xfrm>
            <a:off x="869534" y="3207237"/>
            <a:ext cx="2519624" cy="110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a:lnSpc>
                <a:spcPct val="120000"/>
              </a:lnSpc>
              <a:spcBef>
                <a:spcPct val="0"/>
              </a:spcBef>
              <a:buNone/>
            </a:pPr>
            <a:r>
              <a:rPr lang="zh-CN" altLang="en-US" sz="1400" dirty="0">
                <a:latin typeface="Microsoft YaHei" panose="020B0503020204020204" pitchFamily="34" charset="-122"/>
                <a:ea typeface="Microsoft YaHei" panose="020B0503020204020204" pitchFamily="34" charset="-122"/>
                <a:sym typeface="+mn-ea"/>
              </a:rPr>
              <a:t>先天性称为主动脉缩窄，发病部位常在主动脉峡部原动脉导管开口处附近，表现为主动脉的局限性狭窄或闭锁</a:t>
            </a:r>
            <a:endParaRPr lang="zh-CN" altLang="en-US" sz="1400" dirty="0">
              <a:latin typeface="Microsoft YaHei" panose="020B0503020204020204" pitchFamily="34" charset="-122"/>
              <a:ea typeface="Microsoft YaHei" panose="020B0503020204020204" pitchFamily="34" charset="-122"/>
              <a:sym typeface="微软雅黑" panose="020B0503020204020204" pitchFamily="34" charset="-122"/>
            </a:endParaRPr>
          </a:p>
        </p:txBody>
      </p:sp>
      <p:cxnSp>
        <p:nvCxnSpPr>
          <p:cNvPr id="20" name="直接连接符 19"/>
          <p:cNvCxnSpPr>
            <a:cxnSpLocks/>
          </p:cNvCxnSpPr>
          <p:nvPr/>
        </p:nvCxnSpPr>
        <p:spPr>
          <a:xfrm flipH="1">
            <a:off x="777963" y="3160278"/>
            <a:ext cx="15123" cy="1267038"/>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955298" y="4427316"/>
            <a:ext cx="1192445" cy="369228"/>
          </a:xfrm>
          <a:prstGeom prst="rect">
            <a:avLst/>
          </a:prstGeom>
        </p:spPr>
        <p:txBody>
          <a:bodyPr wrap="square" lIns="91407" tIns="45704" rIns="91407" bIns="45704">
            <a:spAutoFit/>
          </a:bodyPr>
          <a:lstStyle/>
          <a:p>
            <a:pPr>
              <a:spcBef>
                <a:spcPct val="0"/>
              </a:spcBef>
              <a:buFont typeface="Arial" panose="020B0604020202020204" pitchFamily="34" charset="0"/>
              <a:buNone/>
            </a:pPr>
            <a:r>
              <a:rPr lang="zh-CN" altLang="en-US" b="1" dirty="0">
                <a:solidFill>
                  <a:srgbClr val="C00000"/>
                </a:solidFill>
                <a:latin typeface="Microsoft YaHei" panose="020B0503020204020204" pitchFamily="34" charset="-122"/>
                <a:ea typeface="Microsoft YaHei" panose="020B0503020204020204" pitchFamily="34" charset="-122"/>
                <a:sym typeface="+mn-ea"/>
              </a:rPr>
              <a:t>获得性</a:t>
            </a:r>
            <a:endParaRPr lang="zh-CN" altLang="en-US" sz="1799"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22" name="组合 21"/>
          <p:cNvGrpSpPr/>
          <p:nvPr/>
        </p:nvGrpSpPr>
        <p:grpSpPr>
          <a:xfrm>
            <a:off x="3910371" y="1135700"/>
            <a:ext cx="863871" cy="863871"/>
            <a:chOff x="1057027" y="2420888"/>
            <a:chExt cx="864096" cy="864096"/>
          </a:xfrm>
        </p:grpSpPr>
        <p:sp>
          <p:nvSpPr>
            <p:cNvPr id="23" name="椭圆 22"/>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4" name="椭圆 23"/>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5" name="矩形 24"/>
          <p:cNvSpPr/>
          <p:nvPr/>
        </p:nvSpPr>
        <p:spPr>
          <a:xfrm>
            <a:off x="3595041" y="2231944"/>
            <a:ext cx="1511774" cy="369171"/>
          </a:xfrm>
          <a:prstGeom prst="rect">
            <a:avLst/>
          </a:prstGeom>
        </p:spPr>
        <p:txBody>
          <a:bodyPr wrap="square" lIns="91407" tIns="45704" rIns="91407" bIns="45704">
            <a:spAutoFit/>
          </a:bodyPr>
          <a:lstStyle/>
          <a:p>
            <a:pPr algn="ctr">
              <a:spcBef>
                <a:spcPct val="0"/>
              </a:spcBef>
              <a:buFont typeface="Arial" panose="020B0604020202020204" pitchFamily="34" charset="0"/>
              <a:buNone/>
            </a:pPr>
            <a:r>
              <a:rPr lang="zh-CN" altLang="en-US" sz="1799" b="1" dirty="0">
                <a:solidFill>
                  <a:srgbClr val="004582"/>
                </a:solidFill>
                <a:latin typeface="方正兰亭黑简体" panose="02000000000000000000" pitchFamily="2" charset="-122"/>
                <a:ea typeface="方正兰亭黑简体" panose="02000000000000000000" pitchFamily="2" charset="-122"/>
                <a:cs typeface="Arial" panose="020B0604020202020204" pitchFamily="34" charset="0"/>
              </a:rPr>
              <a:t>临床表现</a:t>
            </a:r>
            <a:endParaRPr lang="zh-CN" altLang="en-US" sz="1799"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矩形 47"/>
          <p:cNvSpPr>
            <a:spLocks noChangeArrowheads="1"/>
          </p:cNvSpPr>
          <p:nvPr/>
        </p:nvSpPr>
        <p:spPr bwMode="auto">
          <a:xfrm>
            <a:off x="3514430" y="3193196"/>
            <a:ext cx="2519624" cy="110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171450" indent="-171450" algn="just">
              <a:lnSpc>
                <a:spcPct val="120000"/>
              </a:lnSpc>
              <a:spcBef>
                <a:spcPct val="0"/>
              </a:spcBef>
            </a:pPr>
            <a:r>
              <a:rPr lang="zh-CN" altLang="en-US" sz="1400" b="1" dirty="0">
                <a:solidFill>
                  <a:srgbClr val="C00000"/>
                </a:solidFill>
                <a:latin typeface="Microsoft YaHei" panose="020B0503020204020204" pitchFamily="34" charset="-122"/>
                <a:ea typeface="Microsoft YaHei" panose="020B0503020204020204" pitchFamily="34" charset="-122"/>
              </a:rPr>
              <a:t>上肢高血压, 而下肢低血压</a:t>
            </a:r>
            <a:r>
              <a:rPr lang="zh-CN" altLang="en-US" sz="1400" dirty="0">
                <a:latin typeface="Microsoft YaHei" panose="020B0503020204020204" pitchFamily="34" charset="-122"/>
                <a:ea typeface="Microsoft YaHei" panose="020B0503020204020204" pitchFamily="34" charset="-122"/>
              </a:rPr>
              <a:t>（ABI&lt;0.9）</a:t>
            </a:r>
            <a:endParaRPr lang="en-US" altLang="zh-CN" sz="1400" dirty="0">
              <a:latin typeface="Microsoft YaHei" panose="020B0503020204020204" pitchFamily="34" charset="-122"/>
              <a:ea typeface="Microsoft YaHei" panose="020B0503020204020204" pitchFamily="34" charset="-122"/>
            </a:endParaRPr>
          </a:p>
          <a:p>
            <a:pPr marL="171450" indent="-171450" algn="just">
              <a:lnSpc>
                <a:spcPct val="120000"/>
              </a:lnSpc>
              <a:spcBef>
                <a:spcPct val="0"/>
              </a:spcBef>
            </a:pPr>
            <a:r>
              <a:rPr lang="zh-CN" altLang="en-US" sz="1400" dirty="0">
                <a:latin typeface="Microsoft YaHei" panose="020B0503020204020204" pitchFamily="34" charset="-122"/>
                <a:ea typeface="Microsoft YaHei" panose="020B0503020204020204" pitchFamily="34" charset="-122"/>
              </a:rPr>
              <a:t>听诊心前区及后背周围有</a:t>
            </a:r>
            <a:r>
              <a:rPr lang="zh-CN" altLang="en-US" sz="1400" b="1" dirty="0">
                <a:solidFill>
                  <a:srgbClr val="C00000"/>
                </a:solidFill>
                <a:latin typeface="Microsoft YaHei" panose="020B0503020204020204" pitchFamily="34" charset="-122"/>
                <a:ea typeface="Microsoft YaHei" panose="020B0503020204020204" pitchFamily="34" charset="-122"/>
              </a:rPr>
              <a:t>明显血管杂音</a:t>
            </a:r>
            <a:endParaRPr lang="zh-CN" altLang="en-US" sz="1400" b="1" dirty="0">
              <a:solidFill>
                <a:srgbClr val="C00000"/>
              </a:solidFill>
              <a:sym typeface="微软雅黑" panose="020B0503020204020204" pitchFamily="34" charset="-122"/>
            </a:endParaRPr>
          </a:p>
        </p:txBody>
      </p:sp>
      <p:cxnSp>
        <p:nvCxnSpPr>
          <p:cNvPr id="27" name="直接连接符 26"/>
          <p:cNvCxnSpPr/>
          <p:nvPr/>
        </p:nvCxnSpPr>
        <p:spPr>
          <a:xfrm>
            <a:off x="3503398" y="3222657"/>
            <a:ext cx="0" cy="940723"/>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6353871" y="2231944"/>
            <a:ext cx="1511774" cy="369171"/>
          </a:xfrm>
          <a:prstGeom prst="rect">
            <a:avLst/>
          </a:prstGeom>
        </p:spPr>
        <p:txBody>
          <a:bodyPr wrap="square" lIns="91407" tIns="45704" rIns="91407" bIns="45704">
            <a:spAutoFit/>
          </a:bodyPr>
          <a:lstStyle/>
          <a:p>
            <a:pPr algn="ctr">
              <a:spcBef>
                <a:spcPct val="0"/>
              </a:spcBef>
              <a:buFont typeface="Arial" panose="020B0604020202020204" pitchFamily="34" charset="0"/>
              <a:buNone/>
            </a:pPr>
            <a:r>
              <a:rPr lang="zh-CN" altLang="en-US" sz="1799" b="1" dirty="0">
                <a:solidFill>
                  <a:srgbClr val="004582"/>
                </a:solidFill>
                <a:latin typeface="方正兰亭黑简体" panose="02000000000000000000" pitchFamily="2" charset="-122"/>
                <a:ea typeface="方正兰亭黑简体" panose="02000000000000000000" pitchFamily="2" charset="-122"/>
                <a:cs typeface="Arial" panose="020B0604020202020204" pitchFamily="34" charset="0"/>
              </a:rPr>
              <a:t>筛查</a:t>
            </a:r>
            <a:endParaRPr lang="zh-CN" altLang="en-US" sz="1799"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矩形 47"/>
          <p:cNvSpPr>
            <a:spLocks noChangeArrowheads="1"/>
          </p:cNvSpPr>
          <p:nvPr/>
        </p:nvSpPr>
        <p:spPr bwMode="auto">
          <a:xfrm>
            <a:off x="6334381" y="3164415"/>
            <a:ext cx="2519624" cy="84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a:lnSpc>
                <a:spcPct val="120000"/>
              </a:lnSpc>
              <a:spcBef>
                <a:spcPct val="0"/>
              </a:spcBef>
              <a:buNone/>
            </a:pPr>
            <a:r>
              <a:rPr lang="zh-CN" altLang="en-US" sz="1400" dirty="0">
                <a:latin typeface="Microsoft YaHei" panose="020B0503020204020204" pitchFamily="34" charset="-122"/>
                <a:ea typeface="Microsoft YaHei" panose="020B0503020204020204" pitchFamily="34" charset="-122"/>
              </a:rPr>
              <a:t>ABI可以作为筛查手段，主动脉CTA/磁共振血管造影为重要的确诊手段</a:t>
            </a:r>
            <a:endParaRPr lang="en-US" altLang="zh-CN" sz="1400" dirty="0">
              <a:latin typeface="Microsoft YaHei" panose="020B0503020204020204" pitchFamily="34" charset="-122"/>
              <a:ea typeface="Microsoft YaHei" panose="020B0503020204020204" pitchFamily="34" charset="-122"/>
            </a:endParaRPr>
          </a:p>
        </p:txBody>
      </p:sp>
      <p:cxnSp>
        <p:nvCxnSpPr>
          <p:cNvPr id="36" name="直接连接符 35"/>
          <p:cNvCxnSpPr/>
          <p:nvPr/>
        </p:nvCxnSpPr>
        <p:spPr>
          <a:xfrm>
            <a:off x="6212890" y="3190221"/>
            <a:ext cx="0" cy="940723"/>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0229793" y="1273813"/>
            <a:ext cx="278312" cy="184463"/>
            <a:chOff x="9482595" y="2565731"/>
            <a:chExt cx="278384" cy="184511"/>
          </a:xfrm>
        </p:grpSpPr>
        <p:sp>
          <p:nvSpPr>
            <p:cNvPr id="41" name="椭圆 40"/>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2" name="椭圆 41"/>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43" name="组合 42"/>
          <p:cNvGrpSpPr/>
          <p:nvPr/>
        </p:nvGrpSpPr>
        <p:grpSpPr>
          <a:xfrm>
            <a:off x="663760" y="2836202"/>
            <a:ext cx="258653" cy="233204"/>
            <a:chOff x="3720691" y="2824413"/>
            <a:chExt cx="1341120" cy="1209172"/>
          </a:xfrm>
        </p:grpSpPr>
        <p:sp>
          <p:nvSpPr>
            <p:cNvPr id="44"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45"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sp>
        <p:nvSpPr>
          <p:cNvPr id="46" name="矩形 45"/>
          <p:cNvSpPr/>
          <p:nvPr/>
        </p:nvSpPr>
        <p:spPr>
          <a:xfrm>
            <a:off x="947735" y="2802775"/>
            <a:ext cx="1192445" cy="369228"/>
          </a:xfrm>
          <a:prstGeom prst="rect">
            <a:avLst/>
          </a:prstGeom>
        </p:spPr>
        <p:txBody>
          <a:bodyPr wrap="square" lIns="91407" tIns="45704" rIns="91407" bIns="45704">
            <a:spAutoFit/>
          </a:bodyPr>
          <a:lstStyle/>
          <a:p>
            <a:pPr>
              <a:spcBef>
                <a:spcPct val="0"/>
              </a:spcBef>
              <a:buFont typeface="Arial" panose="020B0604020202020204" pitchFamily="34" charset="0"/>
              <a:buNone/>
            </a:pPr>
            <a:r>
              <a:rPr lang="zh-CN" altLang="en-US" b="1" dirty="0">
                <a:solidFill>
                  <a:srgbClr val="C00000"/>
                </a:solidFill>
                <a:latin typeface="Microsoft YaHei" panose="020B0503020204020204" pitchFamily="34" charset="-122"/>
                <a:ea typeface="Microsoft YaHei" panose="020B0503020204020204" pitchFamily="34" charset="-122"/>
                <a:sym typeface="+mn-ea"/>
              </a:rPr>
              <a:t>先天性</a:t>
            </a:r>
            <a:endParaRPr lang="zh-CN" altLang="en-US" sz="1799"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47" name="组合 46"/>
          <p:cNvGrpSpPr/>
          <p:nvPr/>
        </p:nvGrpSpPr>
        <p:grpSpPr>
          <a:xfrm>
            <a:off x="3374072" y="2785391"/>
            <a:ext cx="258653" cy="233204"/>
            <a:chOff x="3720691" y="2824413"/>
            <a:chExt cx="1341120" cy="1209172"/>
          </a:xfrm>
        </p:grpSpPr>
        <p:sp>
          <p:nvSpPr>
            <p:cNvPr id="48"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49"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51" name="组合 50"/>
          <p:cNvGrpSpPr/>
          <p:nvPr/>
        </p:nvGrpSpPr>
        <p:grpSpPr>
          <a:xfrm>
            <a:off x="6042843" y="2754913"/>
            <a:ext cx="258653" cy="233204"/>
            <a:chOff x="3720691" y="2824413"/>
            <a:chExt cx="1341120" cy="1209172"/>
          </a:xfrm>
        </p:grpSpPr>
        <p:sp>
          <p:nvSpPr>
            <p:cNvPr id="52"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53"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54" name="组合 53"/>
          <p:cNvGrpSpPr/>
          <p:nvPr/>
        </p:nvGrpSpPr>
        <p:grpSpPr>
          <a:xfrm>
            <a:off x="656197" y="4489231"/>
            <a:ext cx="258653" cy="233204"/>
            <a:chOff x="3720691" y="2824413"/>
            <a:chExt cx="1341120" cy="1209172"/>
          </a:xfrm>
        </p:grpSpPr>
        <p:sp>
          <p:nvSpPr>
            <p:cNvPr id="55"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57"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sp>
        <p:nvSpPr>
          <p:cNvPr id="58" name="矩形 47"/>
          <p:cNvSpPr>
            <a:spLocks noChangeArrowheads="1"/>
          </p:cNvSpPr>
          <p:nvPr/>
        </p:nvSpPr>
        <p:spPr bwMode="auto">
          <a:xfrm>
            <a:off x="869534" y="4791548"/>
            <a:ext cx="2519624" cy="84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a:lnSpc>
                <a:spcPct val="120000"/>
              </a:lnSpc>
              <a:spcBef>
                <a:spcPct val="0"/>
              </a:spcBef>
              <a:buNone/>
            </a:pPr>
            <a:r>
              <a:rPr lang="zh-CN" altLang="en-US" sz="1400" dirty="0">
                <a:latin typeface="Microsoft YaHei" panose="020B0503020204020204" pitchFamily="34" charset="-122"/>
                <a:ea typeface="Microsoft YaHei" panose="020B0503020204020204" pitchFamily="34" charset="-122"/>
                <a:sym typeface="+mn-ea"/>
              </a:rPr>
              <a:t>获得性主动脉狭窄主要包括大动脉炎、动脉粥样硬化及主动脉夹层等所致</a:t>
            </a:r>
            <a:endParaRPr lang="zh-CN" altLang="en-US" sz="1400" dirty="0">
              <a:latin typeface="Microsoft YaHei" panose="020B0503020204020204" pitchFamily="34" charset="-122"/>
              <a:ea typeface="Microsoft YaHei" panose="020B0503020204020204" pitchFamily="34" charset="-122"/>
              <a:sym typeface="微软雅黑" panose="020B0503020204020204" pitchFamily="34" charset="-122"/>
            </a:endParaRPr>
          </a:p>
        </p:txBody>
      </p:sp>
      <p:grpSp>
        <p:nvGrpSpPr>
          <p:cNvPr id="59" name="组合 58"/>
          <p:cNvGrpSpPr/>
          <p:nvPr/>
        </p:nvGrpSpPr>
        <p:grpSpPr>
          <a:xfrm>
            <a:off x="3387735" y="4245792"/>
            <a:ext cx="258653" cy="233204"/>
            <a:chOff x="3720691" y="2824413"/>
            <a:chExt cx="1341120" cy="1209172"/>
          </a:xfrm>
        </p:grpSpPr>
        <p:sp>
          <p:nvSpPr>
            <p:cNvPr id="60"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61"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63" name="组合 62"/>
          <p:cNvGrpSpPr/>
          <p:nvPr/>
        </p:nvGrpSpPr>
        <p:grpSpPr>
          <a:xfrm>
            <a:off x="6075002" y="4206136"/>
            <a:ext cx="258653" cy="233204"/>
            <a:chOff x="3720691" y="2824413"/>
            <a:chExt cx="1341120" cy="1209172"/>
          </a:xfrm>
        </p:grpSpPr>
        <p:sp>
          <p:nvSpPr>
            <p:cNvPr id="64"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68"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sp>
        <p:nvSpPr>
          <p:cNvPr id="2" name="标题 1">
            <a:extLst>
              <a:ext uri="{FF2B5EF4-FFF2-40B4-BE49-F238E27FC236}">
                <a16:creationId xmlns:a16="http://schemas.microsoft.com/office/drawing/2014/main" id="{9D86952A-90D0-2290-E383-927DC4C85484}"/>
              </a:ext>
            </a:extLst>
          </p:cNvPr>
          <p:cNvSpPr txBox="1">
            <a:spLocks/>
          </p:cNvSpPr>
          <p:nvPr/>
        </p:nvSpPr>
        <p:spPr>
          <a:xfrm>
            <a:off x="0" y="225659"/>
            <a:ext cx="12192000" cy="59881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主动脉狭窄</a:t>
            </a:r>
          </a:p>
        </p:txBody>
      </p:sp>
      <p:grpSp>
        <p:nvGrpSpPr>
          <p:cNvPr id="3" name="组合 2">
            <a:extLst>
              <a:ext uri="{FF2B5EF4-FFF2-40B4-BE49-F238E27FC236}">
                <a16:creationId xmlns:a16="http://schemas.microsoft.com/office/drawing/2014/main" id="{78B3D9DC-9787-F352-BA16-1FE5FAC4ED3E}"/>
              </a:ext>
            </a:extLst>
          </p:cNvPr>
          <p:cNvGrpSpPr/>
          <p:nvPr/>
        </p:nvGrpSpPr>
        <p:grpSpPr>
          <a:xfrm>
            <a:off x="6667016" y="1188955"/>
            <a:ext cx="863871" cy="863871"/>
            <a:chOff x="1057027" y="2420888"/>
            <a:chExt cx="864096" cy="864096"/>
          </a:xfrm>
        </p:grpSpPr>
        <p:sp>
          <p:nvSpPr>
            <p:cNvPr id="4" name="椭圆 3">
              <a:extLst>
                <a:ext uri="{FF2B5EF4-FFF2-40B4-BE49-F238E27FC236}">
                  <a16:creationId xmlns:a16="http://schemas.microsoft.com/office/drawing/2014/main" id="{47126F11-738F-2A68-3E36-2FC5A323B814}"/>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 name="椭圆 4">
              <a:extLst>
                <a:ext uri="{FF2B5EF4-FFF2-40B4-BE49-F238E27FC236}">
                  <a16:creationId xmlns:a16="http://schemas.microsoft.com/office/drawing/2014/main" id="{EAD0CD78-BB3B-FEBA-E57C-772965E664FC}"/>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7" name="图形 6" descr="住院治疗 纯色填充">
            <a:extLst>
              <a:ext uri="{FF2B5EF4-FFF2-40B4-BE49-F238E27FC236}">
                <a16:creationId xmlns:a16="http://schemas.microsoft.com/office/drawing/2014/main" id="{9E18E36F-4407-604E-462A-188E8547E2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88016" y="1234472"/>
            <a:ext cx="716641" cy="716641"/>
          </a:xfrm>
          <a:prstGeom prst="rect">
            <a:avLst/>
          </a:prstGeom>
        </p:spPr>
      </p:pic>
      <p:pic>
        <p:nvPicPr>
          <p:cNvPr id="9" name="图形 8" descr="听诊器 纯色填充">
            <a:extLst>
              <a:ext uri="{FF2B5EF4-FFF2-40B4-BE49-F238E27FC236}">
                <a16:creationId xmlns:a16="http://schemas.microsoft.com/office/drawing/2014/main" id="{642E2A94-FAC3-5455-7589-70293DFA49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56725" y="1309447"/>
            <a:ext cx="684451" cy="684450"/>
          </a:xfrm>
          <a:prstGeom prst="rect">
            <a:avLst/>
          </a:prstGeom>
        </p:spPr>
      </p:pic>
      <p:sp>
        <p:nvSpPr>
          <p:cNvPr id="10" name="Freeform 180">
            <a:extLst>
              <a:ext uri="{FF2B5EF4-FFF2-40B4-BE49-F238E27FC236}">
                <a16:creationId xmlns:a16="http://schemas.microsoft.com/office/drawing/2014/main" id="{00883EB4-F891-096E-DFDC-8126E320E028}"/>
              </a:ext>
            </a:extLst>
          </p:cNvPr>
          <p:cNvSpPr>
            <a:spLocks noEditPoints="1"/>
          </p:cNvSpPr>
          <p:nvPr/>
        </p:nvSpPr>
        <p:spPr bwMode="auto">
          <a:xfrm>
            <a:off x="1242059" y="1393667"/>
            <a:ext cx="635645" cy="479217"/>
          </a:xfrm>
          <a:custGeom>
            <a:avLst/>
            <a:gdLst>
              <a:gd name="T0" fmla="*/ 129 w 130"/>
              <a:gd name="T1" fmla="*/ 34 h 108"/>
              <a:gd name="T2" fmla="*/ 95 w 130"/>
              <a:gd name="T3" fmla="*/ 0 h 108"/>
              <a:gd name="T4" fmla="*/ 65 w 130"/>
              <a:gd name="T5" fmla="*/ 17 h 108"/>
              <a:gd name="T6" fmla="*/ 35 w 130"/>
              <a:gd name="T7" fmla="*/ 0 h 108"/>
              <a:gd name="T8" fmla="*/ 1 w 130"/>
              <a:gd name="T9" fmla="*/ 34 h 108"/>
              <a:gd name="T10" fmla="*/ 65 w 130"/>
              <a:gd name="T11" fmla="*/ 108 h 108"/>
              <a:gd name="T12" fmla="*/ 129 w 130"/>
              <a:gd name="T13" fmla="*/ 34 h 108"/>
              <a:gd name="T14" fmla="*/ 85 w 130"/>
              <a:gd name="T15" fmla="*/ 59 h 108"/>
              <a:gd name="T16" fmla="*/ 70 w 130"/>
              <a:gd name="T17" fmla="*/ 59 h 108"/>
              <a:gd name="T18" fmla="*/ 70 w 130"/>
              <a:gd name="T19" fmla="*/ 74 h 108"/>
              <a:gd name="T20" fmla="*/ 60 w 130"/>
              <a:gd name="T21" fmla="*/ 74 h 108"/>
              <a:gd name="T22" fmla="*/ 60 w 130"/>
              <a:gd name="T23" fmla="*/ 59 h 108"/>
              <a:gd name="T24" fmla="*/ 45 w 130"/>
              <a:gd name="T25" fmla="*/ 59 h 108"/>
              <a:gd name="T26" fmla="*/ 45 w 130"/>
              <a:gd name="T27" fmla="*/ 49 h 108"/>
              <a:gd name="T28" fmla="*/ 60 w 130"/>
              <a:gd name="T29" fmla="*/ 49 h 108"/>
              <a:gd name="T30" fmla="*/ 60 w 130"/>
              <a:gd name="T31" fmla="*/ 34 h 108"/>
              <a:gd name="T32" fmla="*/ 70 w 130"/>
              <a:gd name="T33" fmla="*/ 34 h 108"/>
              <a:gd name="T34" fmla="*/ 70 w 130"/>
              <a:gd name="T35" fmla="*/ 49 h 108"/>
              <a:gd name="T36" fmla="*/ 85 w 130"/>
              <a:gd name="T37" fmla="*/ 49 h 108"/>
              <a:gd name="T38" fmla="*/ 85 w 130"/>
              <a:gd name="T39"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0" h="108">
                <a:moveTo>
                  <a:pt x="129" y="34"/>
                </a:moveTo>
                <a:cubicBezTo>
                  <a:pt x="128" y="15"/>
                  <a:pt x="114" y="0"/>
                  <a:pt x="95" y="0"/>
                </a:cubicBezTo>
                <a:cubicBezTo>
                  <a:pt x="82" y="0"/>
                  <a:pt x="71" y="7"/>
                  <a:pt x="65" y="17"/>
                </a:cubicBezTo>
                <a:cubicBezTo>
                  <a:pt x="59" y="7"/>
                  <a:pt x="48" y="0"/>
                  <a:pt x="35" y="0"/>
                </a:cubicBezTo>
                <a:cubicBezTo>
                  <a:pt x="16" y="0"/>
                  <a:pt x="2" y="15"/>
                  <a:pt x="1" y="34"/>
                </a:cubicBezTo>
                <a:cubicBezTo>
                  <a:pt x="0" y="77"/>
                  <a:pt x="65" y="108"/>
                  <a:pt x="65" y="108"/>
                </a:cubicBezTo>
                <a:cubicBezTo>
                  <a:pt x="65" y="108"/>
                  <a:pt x="130" y="77"/>
                  <a:pt x="129" y="34"/>
                </a:cubicBezTo>
                <a:close/>
                <a:moveTo>
                  <a:pt x="85" y="59"/>
                </a:moveTo>
                <a:cubicBezTo>
                  <a:pt x="70" y="59"/>
                  <a:pt x="70" y="59"/>
                  <a:pt x="70" y="59"/>
                </a:cubicBezTo>
                <a:cubicBezTo>
                  <a:pt x="70" y="74"/>
                  <a:pt x="70" y="74"/>
                  <a:pt x="70" y="74"/>
                </a:cubicBezTo>
                <a:cubicBezTo>
                  <a:pt x="60" y="74"/>
                  <a:pt x="60" y="74"/>
                  <a:pt x="60" y="74"/>
                </a:cubicBezTo>
                <a:cubicBezTo>
                  <a:pt x="60" y="59"/>
                  <a:pt x="60" y="59"/>
                  <a:pt x="60" y="59"/>
                </a:cubicBezTo>
                <a:cubicBezTo>
                  <a:pt x="45" y="59"/>
                  <a:pt x="45" y="59"/>
                  <a:pt x="45" y="59"/>
                </a:cubicBezTo>
                <a:cubicBezTo>
                  <a:pt x="45" y="49"/>
                  <a:pt x="45" y="49"/>
                  <a:pt x="45" y="49"/>
                </a:cubicBezTo>
                <a:cubicBezTo>
                  <a:pt x="60" y="49"/>
                  <a:pt x="60" y="49"/>
                  <a:pt x="60" y="49"/>
                </a:cubicBezTo>
                <a:cubicBezTo>
                  <a:pt x="60" y="34"/>
                  <a:pt x="60" y="34"/>
                  <a:pt x="60" y="34"/>
                </a:cubicBezTo>
                <a:cubicBezTo>
                  <a:pt x="70" y="34"/>
                  <a:pt x="70" y="34"/>
                  <a:pt x="70" y="34"/>
                </a:cubicBezTo>
                <a:cubicBezTo>
                  <a:pt x="70" y="49"/>
                  <a:pt x="70" y="49"/>
                  <a:pt x="70" y="49"/>
                </a:cubicBezTo>
                <a:cubicBezTo>
                  <a:pt x="85" y="49"/>
                  <a:pt x="85" y="49"/>
                  <a:pt x="85" y="49"/>
                </a:cubicBezTo>
                <a:lnTo>
                  <a:pt x="85" y="59"/>
                </a:lnTo>
                <a:close/>
              </a:path>
            </a:pathLst>
          </a:custGeom>
          <a:solidFill>
            <a:schemeClr val="tx1"/>
          </a:solidFill>
          <a:ln>
            <a:noFill/>
          </a:ln>
        </p:spPr>
        <p:txBody>
          <a:bodyPr vert="horz" wrap="square" lIns="91440" tIns="45720" rIns="91440" bIns="45720" numCol="1" anchor="t" anchorCtr="0" compatLnSpc="1"/>
          <a:lstStyle/>
          <a:p>
            <a:endParaRPr lang="zh-CN" altLang="en-US"/>
          </a:p>
        </p:txBody>
      </p:sp>
      <p:grpSp>
        <p:nvGrpSpPr>
          <p:cNvPr id="11" name="组合 10">
            <a:extLst>
              <a:ext uri="{FF2B5EF4-FFF2-40B4-BE49-F238E27FC236}">
                <a16:creationId xmlns:a16="http://schemas.microsoft.com/office/drawing/2014/main" id="{7D661F34-4DD8-5AEA-E66A-75953305A923}"/>
              </a:ext>
            </a:extLst>
          </p:cNvPr>
          <p:cNvGrpSpPr/>
          <p:nvPr/>
        </p:nvGrpSpPr>
        <p:grpSpPr>
          <a:xfrm>
            <a:off x="9284289" y="1253737"/>
            <a:ext cx="863871" cy="863871"/>
            <a:chOff x="1057027" y="2420888"/>
            <a:chExt cx="864096" cy="864096"/>
          </a:xfrm>
        </p:grpSpPr>
        <p:sp>
          <p:nvSpPr>
            <p:cNvPr id="12" name="椭圆 11">
              <a:extLst>
                <a:ext uri="{FF2B5EF4-FFF2-40B4-BE49-F238E27FC236}">
                  <a16:creationId xmlns:a16="http://schemas.microsoft.com/office/drawing/2014/main" id="{F7056B87-6178-262D-0BA7-4EDEB12FB011}"/>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70" name="椭圆 69">
              <a:extLst>
                <a:ext uri="{FF2B5EF4-FFF2-40B4-BE49-F238E27FC236}">
                  <a16:creationId xmlns:a16="http://schemas.microsoft.com/office/drawing/2014/main" id="{9B24B0DC-9BD1-ECF9-C5A6-B4DFED859452}"/>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71" name="矩形 70">
            <a:extLst>
              <a:ext uri="{FF2B5EF4-FFF2-40B4-BE49-F238E27FC236}">
                <a16:creationId xmlns:a16="http://schemas.microsoft.com/office/drawing/2014/main" id="{198707EA-E148-9706-7C0B-3199DD922D4D}"/>
              </a:ext>
            </a:extLst>
          </p:cNvPr>
          <p:cNvSpPr/>
          <p:nvPr/>
        </p:nvSpPr>
        <p:spPr>
          <a:xfrm>
            <a:off x="8960337" y="2231944"/>
            <a:ext cx="1511774" cy="369171"/>
          </a:xfrm>
          <a:prstGeom prst="rect">
            <a:avLst/>
          </a:prstGeom>
        </p:spPr>
        <p:txBody>
          <a:bodyPr wrap="square" lIns="91407" tIns="45704" rIns="91407" bIns="45704">
            <a:spAutoFit/>
          </a:bodyPr>
          <a:lstStyle/>
          <a:p>
            <a:pPr algn="ctr">
              <a:spcBef>
                <a:spcPct val="0"/>
              </a:spcBef>
              <a:buFont typeface="Arial" panose="020B0604020202020204" pitchFamily="34" charset="0"/>
              <a:buNone/>
            </a:pPr>
            <a:r>
              <a:rPr lang="zh-CN" altLang="en-US" sz="1799" b="1" dirty="0">
                <a:solidFill>
                  <a:srgbClr val="004582"/>
                </a:solidFill>
                <a:latin typeface="方正兰亭黑简体" panose="02000000000000000000" pitchFamily="2" charset="-122"/>
                <a:ea typeface="方正兰亭黑简体" panose="02000000000000000000" pitchFamily="2" charset="-122"/>
                <a:cs typeface="Arial" panose="020B0604020202020204" pitchFamily="34" charset="0"/>
              </a:rPr>
              <a:t>治疗</a:t>
            </a:r>
            <a:endParaRPr lang="zh-CN" altLang="en-US" sz="1799" b="1" dirty="0">
              <a:solidFill>
                <a:srgbClr val="0045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2" name="矩形 47">
            <a:extLst>
              <a:ext uri="{FF2B5EF4-FFF2-40B4-BE49-F238E27FC236}">
                <a16:creationId xmlns:a16="http://schemas.microsoft.com/office/drawing/2014/main" id="{B757C8FB-D640-2B8A-7EEC-2014E15664F2}"/>
              </a:ext>
            </a:extLst>
          </p:cNvPr>
          <p:cNvSpPr>
            <a:spLocks noChangeArrowheads="1"/>
          </p:cNvSpPr>
          <p:nvPr/>
        </p:nvSpPr>
        <p:spPr bwMode="auto">
          <a:xfrm>
            <a:off x="9041339" y="3119297"/>
            <a:ext cx="2519624" cy="110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a:lnSpc>
                <a:spcPct val="120000"/>
              </a:lnSpc>
              <a:spcBef>
                <a:spcPct val="0"/>
              </a:spcBef>
              <a:buNone/>
            </a:pPr>
            <a:r>
              <a:rPr lang="zh-CN" altLang="en-US" sz="1400" dirty="0">
                <a:latin typeface="Microsoft YaHei" panose="020B0503020204020204" pitchFamily="34" charset="-122"/>
                <a:ea typeface="Microsoft YaHei" panose="020B0503020204020204" pitchFamily="34" charset="-122"/>
              </a:rPr>
              <a:t>根据具体病情选择腔内治疗或开放手术。大动脉炎活动期需给予糖皮质激素及免疫抑制剂治疗</a:t>
            </a:r>
            <a:endParaRPr lang="zh-CN" altLang="en-US" sz="1400" dirty="0">
              <a:solidFill>
                <a:schemeClr val="bg1">
                  <a:lumMod val="50000"/>
                </a:schemeClr>
              </a:solidFill>
              <a:sym typeface="微软雅黑" panose="020B0503020204020204" pitchFamily="34" charset="-122"/>
            </a:endParaRPr>
          </a:p>
        </p:txBody>
      </p:sp>
      <p:grpSp>
        <p:nvGrpSpPr>
          <p:cNvPr id="74" name="组合 73">
            <a:extLst>
              <a:ext uri="{FF2B5EF4-FFF2-40B4-BE49-F238E27FC236}">
                <a16:creationId xmlns:a16="http://schemas.microsoft.com/office/drawing/2014/main" id="{4A2AD92A-EB5F-2A86-CCD4-BC0AE13E9141}"/>
              </a:ext>
            </a:extLst>
          </p:cNvPr>
          <p:cNvGrpSpPr/>
          <p:nvPr/>
        </p:nvGrpSpPr>
        <p:grpSpPr>
          <a:xfrm>
            <a:off x="8724678" y="2684504"/>
            <a:ext cx="258653" cy="233204"/>
            <a:chOff x="3720691" y="2824413"/>
            <a:chExt cx="1341120" cy="1209172"/>
          </a:xfrm>
        </p:grpSpPr>
        <p:sp>
          <p:nvSpPr>
            <p:cNvPr id="75" name="Freeform 5">
              <a:extLst>
                <a:ext uri="{FF2B5EF4-FFF2-40B4-BE49-F238E27FC236}">
                  <a16:creationId xmlns:a16="http://schemas.microsoft.com/office/drawing/2014/main" id="{66674E52-33DD-7940-CEC0-B80C7AA352EB}"/>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76" name="Freeform 5">
              <a:extLst>
                <a:ext uri="{FF2B5EF4-FFF2-40B4-BE49-F238E27FC236}">
                  <a16:creationId xmlns:a16="http://schemas.microsoft.com/office/drawing/2014/main" id="{2B81E539-AABE-D9A7-5F9F-F2DC154FDAFD}"/>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cxnSp>
        <p:nvCxnSpPr>
          <p:cNvPr id="77" name="直接连接符 35">
            <a:extLst>
              <a:ext uri="{FF2B5EF4-FFF2-40B4-BE49-F238E27FC236}">
                <a16:creationId xmlns:a16="http://schemas.microsoft.com/office/drawing/2014/main" id="{35EF8B85-C01E-7564-198B-17993B8733BA}"/>
              </a:ext>
            </a:extLst>
          </p:cNvPr>
          <p:cNvCxnSpPr/>
          <p:nvPr/>
        </p:nvCxnSpPr>
        <p:spPr>
          <a:xfrm>
            <a:off x="8863464" y="3110663"/>
            <a:ext cx="0" cy="940723"/>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78" name="组合 77">
            <a:extLst>
              <a:ext uri="{FF2B5EF4-FFF2-40B4-BE49-F238E27FC236}">
                <a16:creationId xmlns:a16="http://schemas.microsoft.com/office/drawing/2014/main" id="{6BB89273-FA55-9DBE-FC10-7CA0401B3234}"/>
              </a:ext>
            </a:extLst>
          </p:cNvPr>
          <p:cNvGrpSpPr/>
          <p:nvPr/>
        </p:nvGrpSpPr>
        <p:grpSpPr>
          <a:xfrm>
            <a:off x="8720728" y="4177793"/>
            <a:ext cx="258653" cy="233204"/>
            <a:chOff x="3720691" y="2824413"/>
            <a:chExt cx="1341120" cy="1209172"/>
          </a:xfrm>
        </p:grpSpPr>
        <p:sp>
          <p:nvSpPr>
            <p:cNvPr id="79" name="Freeform 5">
              <a:extLst>
                <a:ext uri="{FF2B5EF4-FFF2-40B4-BE49-F238E27FC236}">
                  <a16:creationId xmlns:a16="http://schemas.microsoft.com/office/drawing/2014/main" id="{82992CBF-B013-342D-EDEB-2943D29A9875}"/>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80" name="Freeform 5">
              <a:extLst>
                <a:ext uri="{FF2B5EF4-FFF2-40B4-BE49-F238E27FC236}">
                  <a16:creationId xmlns:a16="http://schemas.microsoft.com/office/drawing/2014/main" id="{26D401D7-4D71-A478-01B8-0E4988C8F1EC}"/>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pic>
        <p:nvPicPr>
          <p:cNvPr id="82" name="图形 81" descr="女医生 纯色填充">
            <a:extLst>
              <a:ext uri="{FF2B5EF4-FFF2-40B4-BE49-F238E27FC236}">
                <a16:creationId xmlns:a16="http://schemas.microsoft.com/office/drawing/2014/main" id="{045B1D0A-A8A1-0E7A-A6C0-EE89E27E7A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55204" y="1273974"/>
            <a:ext cx="783500" cy="783500"/>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474860" y="2006179"/>
            <a:ext cx="670385" cy="604429"/>
            <a:chOff x="5424755" y="1340768"/>
            <a:chExt cx="670560" cy="604586"/>
          </a:xfrm>
        </p:grpSpPr>
        <p:grpSp>
          <p:nvGrpSpPr>
            <p:cNvPr id="15" name="组合 14"/>
            <p:cNvGrpSpPr/>
            <p:nvPr/>
          </p:nvGrpSpPr>
          <p:grpSpPr>
            <a:xfrm>
              <a:off x="5424755" y="1340768"/>
              <a:ext cx="670560" cy="604586"/>
              <a:chOff x="3720691" y="2824413"/>
              <a:chExt cx="1341120" cy="1209172"/>
            </a:xfrm>
          </p:grpSpPr>
          <p:sp>
            <p:nvSpPr>
              <p:cNvPr id="17"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8"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16"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20" name="文本框 9"/>
          <p:cNvSpPr txBox="1"/>
          <p:nvPr/>
        </p:nvSpPr>
        <p:spPr>
          <a:xfrm>
            <a:off x="2124679" y="2767258"/>
            <a:ext cx="1367796" cy="346159"/>
          </a:xfrm>
          <a:prstGeom prst="rect">
            <a:avLst/>
          </a:prstGeom>
          <a:noFill/>
        </p:spPr>
        <p:txBody>
          <a:bodyPr wrap="square" lIns="68562" tIns="34281" rIns="68562" bIns="34281" rtlCol="0">
            <a:spAutoFit/>
          </a:bodyPr>
          <a:lstStyle/>
          <a:p>
            <a:pPr algn="ctr" eaLnBrk="1" hangingPunct="1">
              <a:lnSpc>
                <a:spcPts val="2200"/>
              </a:lnSpc>
              <a:spcBef>
                <a:spcPct val="50000"/>
              </a:spcBef>
            </a:pPr>
            <a:r>
              <a:rPr lang="zh-CN" altLang="en-US" sz="1800" b="1" dirty="0">
                <a:solidFill>
                  <a:srgbClr val="004582"/>
                </a:solidFill>
                <a:latin typeface="Microsoft YaHei" panose="020B0503020204020204" pitchFamily="34" charset="-122"/>
                <a:ea typeface="Microsoft YaHei" panose="020B0503020204020204" pitchFamily="34" charset="-122"/>
              </a:rPr>
              <a:t>高危人群</a:t>
            </a:r>
          </a:p>
        </p:txBody>
      </p:sp>
      <p:sp>
        <p:nvSpPr>
          <p:cNvPr id="21" name="文本框 9"/>
          <p:cNvSpPr txBox="1"/>
          <p:nvPr/>
        </p:nvSpPr>
        <p:spPr>
          <a:xfrm>
            <a:off x="1630907" y="3181683"/>
            <a:ext cx="2149526" cy="2706748"/>
          </a:xfrm>
          <a:prstGeom prst="rect">
            <a:avLst/>
          </a:prstGeom>
          <a:noFill/>
        </p:spPr>
        <p:txBody>
          <a:bodyPr wrap="square" lIns="68562" tIns="34281" rIns="68562" bIns="34281" rtlCol="0">
            <a:spAutoFit/>
          </a:bodyPr>
          <a:lstStyle/>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难治性高血压或隐蔽性高血压；</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现患和</a:t>
            </a:r>
            <a:r>
              <a:rPr lang="en-US" altLang="zh-CN" sz="1050" dirty="0">
                <a:solidFill>
                  <a:srgbClr val="000000"/>
                </a:solidFill>
                <a:latin typeface="Microsoft YaHei" panose="020B0503020204020204" pitchFamily="34" charset="-122"/>
                <a:ea typeface="Microsoft YaHei" panose="020B0503020204020204" pitchFamily="34" charset="-122"/>
              </a:rPr>
              <a:t>/</a:t>
            </a:r>
            <a:r>
              <a:rPr lang="zh-CN" altLang="en-US" sz="1050" dirty="0">
                <a:solidFill>
                  <a:srgbClr val="000000"/>
                </a:solidFill>
                <a:latin typeface="Microsoft YaHei" panose="020B0503020204020204" pitchFamily="34" charset="-122"/>
                <a:ea typeface="Microsoft YaHei" panose="020B0503020204020204" pitchFamily="34" charset="-122"/>
              </a:rPr>
              <a:t>或既往有心律失常；</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不明原因的肺动脉高压；</a:t>
            </a:r>
          </a:p>
          <a:p>
            <a:pPr marL="171450" indent="-171450" eaLnBrk="1" hangingPunct="1">
              <a:lnSpc>
                <a:spcPct val="150000"/>
              </a:lnSpc>
              <a:buFont typeface="Arial" panose="020B0604020202020204" pitchFamily="34" charset="0"/>
              <a:buChar char="•"/>
            </a:pPr>
            <a:r>
              <a:rPr lang="en-US" altLang="zh-CN" sz="1050" dirty="0">
                <a:solidFill>
                  <a:srgbClr val="000000"/>
                </a:solidFill>
                <a:latin typeface="Microsoft YaHei" panose="020B0503020204020204" pitchFamily="34" charset="-122"/>
                <a:ea typeface="Microsoft YaHei" panose="020B0503020204020204" pitchFamily="34" charset="-122"/>
              </a:rPr>
              <a:t>2</a:t>
            </a:r>
            <a:r>
              <a:rPr lang="zh-CN" altLang="en-US" sz="1050" dirty="0">
                <a:solidFill>
                  <a:srgbClr val="000000"/>
                </a:solidFill>
                <a:latin typeface="Microsoft YaHei" panose="020B0503020204020204" pitchFamily="34" charset="-122"/>
                <a:ea typeface="Microsoft YaHei" panose="020B0503020204020204" pitchFamily="34" charset="-122"/>
              </a:rPr>
              <a:t>型糖尿病；</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夜间反复发作难以控制的心绞痛；</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顽固性充血性心力衰竭；</a:t>
            </a: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脑卒中；</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原发性醛固酮增多症</a:t>
            </a: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甲状腺功能减退症</a:t>
            </a: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皮质醇增多症</a:t>
            </a:r>
          </a:p>
        </p:txBody>
      </p:sp>
      <p:grpSp>
        <p:nvGrpSpPr>
          <p:cNvPr id="22" name="组合 21"/>
          <p:cNvGrpSpPr/>
          <p:nvPr/>
        </p:nvGrpSpPr>
        <p:grpSpPr>
          <a:xfrm>
            <a:off x="2135322" y="6013431"/>
            <a:ext cx="1367796" cy="166833"/>
            <a:chOff x="1921123" y="5180051"/>
            <a:chExt cx="1368152" cy="166876"/>
          </a:xfrm>
          <a:solidFill>
            <a:srgbClr val="004582"/>
          </a:solidFill>
        </p:grpSpPr>
        <p:sp>
          <p:nvSpPr>
            <p:cNvPr id="23" name="矩形 22"/>
            <p:cNvSpPr/>
            <p:nvPr/>
          </p:nvSpPr>
          <p:spPr>
            <a:xfrm>
              <a:off x="1921123" y="5301208"/>
              <a:ext cx="1368152" cy="45719"/>
            </a:xfrm>
            <a:prstGeom prst="rect">
              <a:avLst/>
            </a:prstGeom>
            <a:grp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4" name="等腰三角形 23"/>
            <p:cNvSpPr/>
            <p:nvPr/>
          </p:nvSpPr>
          <p:spPr>
            <a:xfrm>
              <a:off x="2479185" y="5180051"/>
              <a:ext cx="252028" cy="144016"/>
            </a:xfrm>
            <a:prstGeom prst="triangle">
              <a:avLst/>
            </a:prstGeom>
            <a:grp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25" name="组合 24"/>
          <p:cNvGrpSpPr/>
          <p:nvPr/>
        </p:nvGrpSpPr>
        <p:grpSpPr>
          <a:xfrm>
            <a:off x="4572187" y="1970797"/>
            <a:ext cx="670385" cy="604429"/>
            <a:chOff x="5424755" y="1340768"/>
            <a:chExt cx="670560" cy="604586"/>
          </a:xfrm>
        </p:grpSpPr>
        <p:grpSp>
          <p:nvGrpSpPr>
            <p:cNvPr id="26" name="组合 25"/>
            <p:cNvGrpSpPr/>
            <p:nvPr/>
          </p:nvGrpSpPr>
          <p:grpSpPr>
            <a:xfrm>
              <a:off x="5424755" y="1340768"/>
              <a:ext cx="670560" cy="604586"/>
              <a:chOff x="3720691" y="2824413"/>
              <a:chExt cx="1341120" cy="1209172"/>
            </a:xfrm>
          </p:grpSpPr>
          <p:sp>
            <p:nvSpPr>
              <p:cNvPr id="28"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9"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27"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31" name="文本框 9"/>
          <p:cNvSpPr txBox="1"/>
          <p:nvPr/>
        </p:nvSpPr>
        <p:spPr>
          <a:xfrm>
            <a:off x="4258543" y="2736268"/>
            <a:ext cx="1367796" cy="346159"/>
          </a:xfrm>
          <a:prstGeom prst="rect">
            <a:avLst/>
          </a:prstGeom>
          <a:noFill/>
        </p:spPr>
        <p:txBody>
          <a:bodyPr wrap="square" lIns="68562" tIns="34281" rIns="68562" bIns="34281" rtlCol="0">
            <a:spAutoFit/>
          </a:bodyPr>
          <a:lstStyle/>
          <a:p>
            <a:pPr algn="ctr" eaLnBrk="1" hangingPunct="1">
              <a:lnSpc>
                <a:spcPts val="2200"/>
              </a:lnSpc>
              <a:spcBef>
                <a:spcPct val="50000"/>
              </a:spcBef>
            </a:pPr>
            <a:r>
              <a:rPr lang="zh-CN" altLang="en-US" sz="1800" b="1" dirty="0">
                <a:solidFill>
                  <a:srgbClr val="004582"/>
                </a:solidFill>
                <a:latin typeface="Microsoft YaHei" panose="020B0503020204020204" pitchFamily="34" charset="-122"/>
                <a:ea typeface="Microsoft YaHei" panose="020B0503020204020204" pitchFamily="34" charset="-122"/>
              </a:rPr>
              <a:t>体征和症状</a:t>
            </a:r>
          </a:p>
        </p:txBody>
      </p:sp>
      <p:sp>
        <p:nvSpPr>
          <p:cNvPr id="32" name="文本框 9"/>
          <p:cNvSpPr txBox="1"/>
          <p:nvPr/>
        </p:nvSpPr>
        <p:spPr>
          <a:xfrm>
            <a:off x="4156947" y="3188143"/>
            <a:ext cx="1757349" cy="2949122"/>
          </a:xfrm>
          <a:prstGeom prst="rect">
            <a:avLst/>
          </a:prstGeom>
          <a:noFill/>
        </p:spPr>
        <p:txBody>
          <a:bodyPr wrap="square" lIns="68562" tIns="34281" rIns="68562" bIns="34281" rtlCol="0">
            <a:spAutoFit/>
          </a:bodyPr>
          <a:lstStyle/>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肥胖；</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鼻咽及颌面部解剖结构异常；</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睡眠中打鼾，他人目睹的呼吸暂停，夜间多汗、憋气及憋醒；</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白天嗜睡；</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晨起头痛、口干；</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性欲减退；</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工作中注意力不集中和记忆力下降；</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睡眠质量差。</a:t>
            </a:r>
          </a:p>
        </p:txBody>
      </p:sp>
      <p:grpSp>
        <p:nvGrpSpPr>
          <p:cNvPr id="33" name="组合 32"/>
          <p:cNvGrpSpPr/>
          <p:nvPr/>
        </p:nvGrpSpPr>
        <p:grpSpPr>
          <a:xfrm>
            <a:off x="4402521" y="6037233"/>
            <a:ext cx="1367796" cy="166833"/>
            <a:chOff x="1921123" y="5180051"/>
            <a:chExt cx="1368152" cy="166876"/>
          </a:xfrm>
          <a:solidFill>
            <a:srgbClr val="004582"/>
          </a:solidFill>
        </p:grpSpPr>
        <p:sp>
          <p:nvSpPr>
            <p:cNvPr id="34" name="矩形 33"/>
            <p:cNvSpPr/>
            <p:nvPr/>
          </p:nvSpPr>
          <p:spPr>
            <a:xfrm>
              <a:off x="1921123" y="5301208"/>
              <a:ext cx="1368152" cy="45719"/>
            </a:xfrm>
            <a:prstGeom prst="rect">
              <a:avLst/>
            </a:prstGeom>
            <a:grp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5" name="等腰三角形 34"/>
            <p:cNvSpPr/>
            <p:nvPr/>
          </p:nvSpPr>
          <p:spPr>
            <a:xfrm>
              <a:off x="2479185" y="5180051"/>
              <a:ext cx="252028" cy="144016"/>
            </a:xfrm>
            <a:prstGeom prst="triangle">
              <a:avLst/>
            </a:prstGeom>
            <a:grp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45" name="文本框 9"/>
          <p:cNvSpPr txBox="1"/>
          <p:nvPr/>
        </p:nvSpPr>
        <p:spPr>
          <a:xfrm>
            <a:off x="6415710" y="2744508"/>
            <a:ext cx="1367796" cy="346159"/>
          </a:xfrm>
          <a:prstGeom prst="rect">
            <a:avLst/>
          </a:prstGeom>
          <a:noFill/>
        </p:spPr>
        <p:txBody>
          <a:bodyPr wrap="square" lIns="68562" tIns="34281" rIns="68562" bIns="34281" rtlCol="0">
            <a:spAutoFit/>
          </a:bodyPr>
          <a:lstStyle/>
          <a:p>
            <a:pPr algn="ctr" eaLnBrk="1" hangingPunct="1">
              <a:lnSpc>
                <a:spcPts val="2200"/>
              </a:lnSpc>
              <a:spcBef>
                <a:spcPct val="50000"/>
              </a:spcBef>
            </a:pPr>
            <a:r>
              <a:rPr lang="zh-CN" altLang="en-US" sz="1800" b="1" dirty="0">
                <a:solidFill>
                  <a:srgbClr val="004582"/>
                </a:solidFill>
                <a:latin typeface="Microsoft YaHei" panose="020B0503020204020204" pitchFamily="34" charset="-122"/>
                <a:ea typeface="Microsoft YaHei" panose="020B0503020204020204" pitchFamily="34" charset="-122"/>
              </a:rPr>
              <a:t>筛</a:t>
            </a:r>
            <a:r>
              <a:rPr lang="en-US" altLang="zh-CN" sz="1800" b="1" dirty="0">
                <a:solidFill>
                  <a:srgbClr val="004582"/>
                </a:solidFill>
                <a:latin typeface="Microsoft YaHei" panose="020B0503020204020204" pitchFamily="34" charset="-122"/>
                <a:ea typeface="Microsoft YaHei" panose="020B0503020204020204" pitchFamily="34" charset="-122"/>
              </a:rPr>
              <a:t>  </a:t>
            </a:r>
            <a:r>
              <a:rPr lang="zh-CN" altLang="en-US" sz="1800" b="1" dirty="0">
                <a:solidFill>
                  <a:srgbClr val="004582"/>
                </a:solidFill>
                <a:latin typeface="Microsoft YaHei" panose="020B0503020204020204" pitchFamily="34" charset="-122"/>
                <a:ea typeface="Microsoft YaHei" panose="020B0503020204020204" pitchFamily="34" charset="-122"/>
              </a:rPr>
              <a:t>查</a:t>
            </a:r>
          </a:p>
        </p:txBody>
      </p:sp>
      <p:sp>
        <p:nvSpPr>
          <p:cNvPr id="46" name="文本框 9"/>
          <p:cNvSpPr txBox="1"/>
          <p:nvPr/>
        </p:nvSpPr>
        <p:spPr>
          <a:xfrm>
            <a:off x="6271731" y="3188143"/>
            <a:ext cx="1655753" cy="2464374"/>
          </a:xfrm>
          <a:prstGeom prst="rect">
            <a:avLst/>
          </a:prstGeom>
          <a:noFill/>
        </p:spPr>
        <p:txBody>
          <a:bodyPr wrap="square" lIns="68562" tIns="34281" rIns="68562" bIns="34281" rtlCol="0">
            <a:spAutoFit/>
          </a:bodyPr>
          <a:lstStyle/>
          <a:p>
            <a:pPr eaLnBrk="1" hangingPunct="1">
              <a:lnSpc>
                <a:spcPct val="150000"/>
              </a:lnSpc>
            </a:pPr>
            <a:r>
              <a:rPr lang="zh-CN" altLang="en-US" sz="1050" dirty="0">
                <a:solidFill>
                  <a:srgbClr val="000000"/>
                </a:solidFill>
                <a:latin typeface="Microsoft YaHei" panose="020B0503020204020204" pitchFamily="34" charset="-122"/>
                <a:ea typeface="Microsoft YaHei" panose="020B0503020204020204" pitchFamily="34" charset="-122"/>
              </a:rPr>
              <a:t>目前应用较广泛的有</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en-US" altLang="zh-CN" sz="1050" dirty="0">
                <a:solidFill>
                  <a:srgbClr val="000000"/>
                </a:solidFill>
                <a:latin typeface="Microsoft YaHei" panose="020B0503020204020204" pitchFamily="34" charset="-122"/>
                <a:ea typeface="Microsoft YaHei" panose="020B0503020204020204" pitchFamily="34" charset="-122"/>
              </a:rPr>
              <a:t>STOP-BANG</a:t>
            </a:r>
            <a:r>
              <a:rPr lang="zh-CN" altLang="en-US" sz="1050" dirty="0">
                <a:solidFill>
                  <a:srgbClr val="000000"/>
                </a:solidFill>
                <a:latin typeface="Microsoft YaHei" panose="020B0503020204020204" pitchFamily="34" charset="-122"/>
                <a:ea typeface="Microsoft YaHei" panose="020B0503020204020204" pitchFamily="34" charset="-122"/>
              </a:rPr>
              <a:t>问卷（≥</a:t>
            </a:r>
            <a:r>
              <a:rPr lang="en-US" altLang="zh-CN" sz="1050" dirty="0">
                <a:solidFill>
                  <a:srgbClr val="000000"/>
                </a:solidFill>
                <a:latin typeface="Microsoft YaHei" panose="020B0503020204020204" pitchFamily="34" charset="-122"/>
                <a:ea typeface="Microsoft YaHei" panose="020B0503020204020204" pitchFamily="34" charset="-122"/>
              </a:rPr>
              <a:t>3</a:t>
            </a:r>
            <a:r>
              <a:rPr lang="zh-CN" altLang="en-US" sz="1050" dirty="0">
                <a:solidFill>
                  <a:srgbClr val="000000"/>
                </a:solidFill>
                <a:latin typeface="Microsoft YaHei" panose="020B0503020204020204" pitchFamily="34" charset="-122"/>
                <a:ea typeface="Microsoft YaHei" panose="020B0503020204020204" pitchFamily="34" charset="-122"/>
              </a:rPr>
              <a:t>分）、</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柏林问卷（≥</a:t>
            </a:r>
            <a:r>
              <a:rPr lang="en-US" altLang="zh-CN" sz="1050" dirty="0">
                <a:solidFill>
                  <a:srgbClr val="000000"/>
                </a:solidFill>
                <a:latin typeface="Microsoft YaHei" panose="020B0503020204020204" pitchFamily="34" charset="-122"/>
                <a:ea typeface="Microsoft YaHei" panose="020B0503020204020204" pitchFamily="34" charset="-122"/>
              </a:rPr>
              <a:t>2</a:t>
            </a:r>
            <a:r>
              <a:rPr lang="zh-CN" altLang="en-US" sz="1050" dirty="0">
                <a:solidFill>
                  <a:srgbClr val="000000"/>
                </a:solidFill>
                <a:latin typeface="Microsoft YaHei" panose="020B0503020204020204" pitchFamily="34" charset="-122"/>
                <a:ea typeface="Microsoft YaHei" panose="020B0503020204020204" pitchFamily="34" charset="-122"/>
              </a:rPr>
              <a:t>个类别中有</a:t>
            </a:r>
            <a:r>
              <a:rPr lang="en-US" altLang="zh-CN" sz="1050" dirty="0">
                <a:solidFill>
                  <a:srgbClr val="000000"/>
                </a:solidFill>
                <a:latin typeface="Microsoft YaHei" panose="020B0503020204020204" pitchFamily="34" charset="-122"/>
                <a:ea typeface="Microsoft YaHei" panose="020B0503020204020204" pitchFamily="34" charset="-122"/>
              </a:rPr>
              <a:t>1</a:t>
            </a:r>
            <a:r>
              <a:rPr lang="zh-CN" altLang="en-US" sz="1050" dirty="0">
                <a:solidFill>
                  <a:srgbClr val="000000"/>
                </a:solidFill>
                <a:latin typeface="Microsoft YaHei" panose="020B0503020204020204" pitchFamily="34" charset="-122"/>
                <a:ea typeface="Microsoft YaHei" panose="020B0503020204020204" pitchFamily="34" charset="-122"/>
              </a:rPr>
              <a:t>分以上）、</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en-US" altLang="zh-CN" sz="1050" dirty="0" err="1">
                <a:solidFill>
                  <a:srgbClr val="000000"/>
                </a:solidFill>
                <a:latin typeface="Microsoft YaHei" panose="020B0503020204020204" pitchFamily="34" charset="-122"/>
                <a:ea typeface="Microsoft YaHei" panose="020B0503020204020204" pitchFamily="34" charset="-122"/>
              </a:rPr>
              <a:t>NoSAS</a:t>
            </a:r>
            <a:r>
              <a:rPr lang="zh-CN" altLang="en-US" sz="1050" dirty="0">
                <a:solidFill>
                  <a:srgbClr val="000000"/>
                </a:solidFill>
                <a:latin typeface="Microsoft YaHei" panose="020B0503020204020204" pitchFamily="34" charset="-122"/>
                <a:ea typeface="Microsoft YaHei" panose="020B0503020204020204" pitchFamily="34" charset="-122"/>
              </a:rPr>
              <a:t>评分（≥</a:t>
            </a:r>
            <a:r>
              <a:rPr lang="en-US" altLang="zh-CN" sz="1050" dirty="0">
                <a:solidFill>
                  <a:srgbClr val="000000"/>
                </a:solidFill>
                <a:latin typeface="Microsoft YaHei" panose="020B0503020204020204" pitchFamily="34" charset="-122"/>
                <a:ea typeface="Microsoft YaHei" panose="020B0503020204020204" pitchFamily="34" charset="-122"/>
              </a:rPr>
              <a:t>8</a:t>
            </a:r>
            <a:r>
              <a:rPr lang="zh-CN" altLang="en-US" sz="1050" dirty="0">
                <a:solidFill>
                  <a:srgbClr val="000000"/>
                </a:solidFill>
                <a:latin typeface="Microsoft YaHei" panose="020B0503020204020204" pitchFamily="34" charset="-122"/>
                <a:ea typeface="Microsoft YaHei" panose="020B0503020204020204" pitchFamily="34" charset="-122"/>
              </a:rPr>
              <a:t>分）、</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en-US" altLang="zh-CN" sz="1050" dirty="0">
                <a:solidFill>
                  <a:srgbClr val="000000"/>
                </a:solidFill>
                <a:latin typeface="Microsoft YaHei" panose="020B0503020204020204" pitchFamily="34" charset="-122"/>
                <a:ea typeface="Microsoft YaHei" panose="020B0503020204020204" pitchFamily="34" charset="-122"/>
              </a:rPr>
              <a:t>No-Apnea</a:t>
            </a:r>
            <a:r>
              <a:rPr lang="zh-CN" altLang="en-US" sz="1050" dirty="0">
                <a:solidFill>
                  <a:srgbClr val="000000"/>
                </a:solidFill>
                <a:latin typeface="Microsoft YaHei" panose="020B0503020204020204" pitchFamily="34" charset="-122"/>
                <a:ea typeface="Microsoft YaHei" panose="020B0503020204020204" pitchFamily="34" charset="-122"/>
              </a:rPr>
              <a:t>评分（≥</a:t>
            </a:r>
            <a:r>
              <a:rPr lang="en-US" altLang="zh-CN" sz="1050" dirty="0">
                <a:solidFill>
                  <a:srgbClr val="000000"/>
                </a:solidFill>
                <a:latin typeface="Microsoft YaHei" panose="020B0503020204020204" pitchFamily="34" charset="-122"/>
                <a:ea typeface="Microsoft YaHei" panose="020B0503020204020204" pitchFamily="34" charset="-122"/>
              </a:rPr>
              <a:t>3</a:t>
            </a:r>
            <a:r>
              <a:rPr lang="zh-CN" altLang="en-US" sz="1050" dirty="0">
                <a:solidFill>
                  <a:srgbClr val="000000"/>
                </a:solidFill>
                <a:latin typeface="Microsoft YaHei" panose="020B0503020204020204" pitchFamily="34" charset="-122"/>
                <a:ea typeface="Microsoft YaHei" panose="020B0503020204020204" pitchFamily="34" charset="-122"/>
              </a:rPr>
              <a:t>分）、</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150000"/>
              </a:lnSpc>
              <a:buFont typeface="Arial" panose="020B0604020202020204" pitchFamily="34" charset="0"/>
              <a:buChar char="•"/>
            </a:pPr>
            <a:r>
              <a:rPr lang="en-US" altLang="zh-CN" sz="1050" dirty="0">
                <a:solidFill>
                  <a:srgbClr val="000000"/>
                </a:solidFill>
                <a:latin typeface="Microsoft YaHei" panose="020B0503020204020204" pitchFamily="34" charset="-122"/>
                <a:ea typeface="Microsoft YaHei" panose="020B0503020204020204" pitchFamily="34" charset="-122"/>
              </a:rPr>
              <a:t>Epworth</a:t>
            </a:r>
            <a:r>
              <a:rPr lang="zh-CN" altLang="en-US" sz="1050" dirty="0">
                <a:solidFill>
                  <a:srgbClr val="000000"/>
                </a:solidFill>
                <a:latin typeface="Microsoft YaHei" panose="020B0503020204020204" pitchFamily="34" charset="-122"/>
                <a:ea typeface="Microsoft YaHei" panose="020B0503020204020204" pitchFamily="34" charset="-122"/>
              </a:rPr>
              <a:t>嗜睡量表（≥</a:t>
            </a:r>
            <a:r>
              <a:rPr lang="en-US" altLang="zh-CN" sz="1050" dirty="0">
                <a:solidFill>
                  <a:srgbClr val="000000"/>
                </a:solidFill>
                <a:latin typeface="Microsoft YaHei" panose="020B0503020204020204" pitchFamily="34" charset="-122"/>
                <a:ea typeface="Microsoft YaHei" panose="020B0503020204020204" pitchFamily="34" charset="-122"/>
              </a:rPr>
              <a:t>10</a:t>
            </a:r>
            <a:r>
              <a:rPr lang="zh-CN" altLang="en-US" sz="1050" dirty="0">
                <a:solidFill>
                  <a:srgbClr val="000000"/>
                </a:solidFill>
                <a:latin typeface="Microsoft YaHei" panose="020B0503020204020204" pitchFamily="34" charset="-122"/>
                <a:ea typeface="Microsoft YaHei" panose="020B0503020204020204" pitchFamily="34" charset="-122"/>
              </a:rPr>
              <a:t>分）等。</a:t>
            </a:r>
          </a:p>
        </p:txBody>
      </p:sp>
      <p:grpSp>
        <p:nvGrpSpPr>
          <p:cNvPr id="47" name="组合 46"/>
          <p:cNvGrpSpPr/>
          <p:nvPr/>
        </p:nvGrpSpPr>
        <p:grpSpPr>
          <a:xfrm>
            <a:off x="6530912" y="6036285"/>
            <a:ext cx="1367796" cy="166833"/>
            <a:chOff x="1921123" y="5180051"/>
            <a:chExt cx="1368152" cy="166876"/>
          </a:xfrm>
          <a:solidFill>
            <a:srgbClr val="004582"/>
          </a:solidFill>
        </p:grpSpPr>
        <p:sp>
          <p:nvSpPr>
            <p:cNvPr id="48" name="矩形 47"/>
            <p:cNvSpPr/>
            <p:nvPr/>
          </p:nvSpPr>
          <p:spPr>
            <a:xfrm>
              <a:off x="1921123" y="5301208"/>
              <a:ext cx="1368152" cy="45719"/>
            </a:xfrm>
            <a:prstGeom prst="rect">
              <a:avLst/>
            </a:prstGeom>
            <a:grp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9" name="等腰三角形 48"/>
            <p:cNvSpPr/>
            <p:nvPr/>
          </p:nvSpPr>
          <p:spPr>
            <a:xfrm>
              <a:off x="2479185" y="5180051"/>
              <a:ext cx="252028" cy="144016"/>
            </a:xfrm>
            <a:prstGeom prst="triangle">
              <a:avLst/>
            </a:prstGeom>
            <a:grp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0" name="组合 49"/>
          <p:cNvGrpSpPr/>
          <p:nvPr/>
        </p:nvGrpSpPr>
        <p:grpSpPr>
          <a:xfrm>
            <a:off x="8773828" y="1992224"/>
            <a:ext cx="670385" cy="604429"/>
            <a:chOff x="5424755" y="1340768"/>
            <a:chExt cx="670560" cy="604586"/>
          </a:xfrm>
        </p:grpSpPr>
        <p:grpSp>
          <p:nvGrpSpPr>
            <p:cNvPr id="51" name="组合 50"/>
            <p:cNvGrpSpPr/>
            <p:nvPr/>
          </p:nvGrpSpPr>
          <p:grpSpPr>
            <a:xfrm>
              <a:off x="5424755" y="1340768"/>
              <a:ext cx="670560" cy="604586"/>
              <a:chOff x="3720691" y="2824413"/>
              <a:chExt cx="1341120" cy="1209172"/>
            </a:xfrm>
          </p:grpSpPr>
          <p:sp>
            <p:nvSpPr>
              <p:cNvPr id="53"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54"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52"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sp>
        <p:nvSpPr>
          <p:cNvPr id="56" name="文本框 9"/>
          <p:cNvSpPr txBox="1"/>
          <p:nvPr/>
        </p:nvSpPr>
        <p:spPr>
          <a:xfrm>
            <a:off x="8469957" y="2714722"/>
            <a:ext cx="1367796" cy="346159"/>
          </a:xfrm>
          <a:prstGeom prst="rect">
            <a:avLst/>
          </a:prstGeom>
          <a:noFill/>
        </p:spPr>
        <p:txBody>
          <a:bodyPr wrap="square" lIns="68562" tIns="34281" rIns="68562" bIns="34281" rtlCol="0">
            <a:spAutoFit/>
          </a:bodyPr>
          <a:lstStyle/>
          <a:p>
            <a:pPr algn="ctr" eaLnBrk="1" hangingPunct="1">
              <a:lnSpc>
                <a:spcPts val="2200"/>
              </a:lnSpc>
              <a:spcBef>
                <a:spcPct val="50000"/>
              </a:spcBef>
            </a:pPr>
            <a:r>
              <a:rPr lang="zh-CN" altLang="en-US" sz="1800" b="1" dirty="0">
                <a:solidFill>
                  <a:srgbClr val="004582"/>
                </a:solidFill>
                <a:latin typeface="Microsoft YaHei" panose="020B0503020204020204" pitchFamily="34" charset="-122"/>
                <a:ea typeface="Microsoft YaHei" panose="020B0503020204020204" pitchFamily="34" charset="-122"/>
              </a:rPr>
              <a:t>诊断</a:t>
            </a:r>
          </a:p>
        </p:txBody>
      </p:sp>
      <p:sp>
        <p:nvSpPr>
          <p:cNvPr id="57" name="文本框 9"/>
          <p:cNvSpPr txBox="1"/>
          <p:nvPr/>
        </p:nvSpPr>
        <p:spPr>
          <a:xfrm>
            <a:off x="8325978" y="3197824"/>
            <a:ext cx="2235115" cy="2605760"/>
          </a:xfrm>
          <a:prstGeom prst="rect">
            <a:avLst/>
          </a:prstGeom>
          <a:noFill/>
        </p:spPr>
        <p:txBody>
          <a:bodyPr wrap="square" lIns="68562" tIns="34281" rIns="68562" bIns="34281" rtlCol="0">
            <a:spAutoFit/>
          </a:bodyPr>
          <a:lstStyle/>
          <a:p>
            <a:pPr marL="171450" indent="-171450" eaLnBrk="1" hangingPunct="1">
              <a:lnSpc>
                <a:spcPct val="20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整夜</a:t>
            </a:r>
            <a:r>
              <a:rPr lang="zh-CN" altLang="en-US" sz="1050" b="1" dirty="0">
                <a:solidFill>
                  <a:srgbClr val="C00000"/>
                </a:solidFill>
                <a:latin typeface="Microsoft YaHei" panose="020B0503020204020204" pitchFamily="34" charset="-122"/>
                <a:ea typeface="Microsoft YaHei" panose="020B0503020204020204" pitchFamily="34" charset="-122"/>
              </a:rPr>
              <a:t>多导睡眠监测（</a:t>
            </a:r>
            <a:r>
              <a:rPr lang="en-US" altLang="zh-CN" sz="1050" b="1" dirty="0">
                <a:solidFill>
                  <a:srgbClr val="C00000"/>
                </a:solidFill>
                <a:latin typeface="Microsoft YaHei" panose="020B0503020204020204" pitchFamily="34" charset="-122"/>
                <a:ea typeface="Microsoft YaHei" panose="020B0503020204020204" pitchFamily="34" charset="-122"/>
              </a:rPr>
              <a:t>PSG</a:t>
            </a:r>
            <a:r>
              <a:rPr lang="zh-CN" altLang="en-US" sz="1050" b="1" dirty="0">
                <a:solidFill>
                  <a:srgbClr val="C00000"/>
                </a:solidFill>
                <a:latin typeface="Microsoft YaHei" panose="020B0503020204020204" pitchFamily="34" charset="-122"/>
                <a:ea typeface="Microsoft YaHei" panose="020B0503020204020204" pitchFamily="34" charset="-122"/>
              </a:rPr>
              <a:t>）是诊断</a:t>
            </a:r>
            <a:r>
              <a:rPr lang="en-US" altLang="zh-CN" sz="1050" b="1" dirty="0">
                <a:solidFill>
                  <a:srgbClr val="C00000"/>
                </a:solidFill>
                <a:latin typeface="Microsoft YaHei" panose="020B0503020204020204" pitchFamily="34" charset="-122"/>
                <a:ea typeface="Microsoft YaHei" panose="020B0503020204020204" pitchFamily="34" charset="-122"/>
              </a:rPr>
              <a:t>OSAS</a:t>
            </a:r>
            <a:r>
              <a:rPr lang="zh-CN" altLang="en-US" sz="1050" b="1" dirty="0">
                <a:solidFill>
                  <a:srgbClr val="C00000"/>
                </a:solidFill>
                <a:latin typeface="Microsoft YaHei" panose="020B0503020204020204" pitchFamily="34" charset="-122"/>
                <a:ea typeface="Microsoft YaHei" panose="020B0503020204020204" pitchFamily="34" charset="-122"/>
              </a:rPr>
              <a:t>的金标准</a:t>
            </a:r>
            <a:endParaRPr lang="en-US" altLang="zh-CN" sz="1050" b="1" dirty="0">
              <a:solidFill>
                <a:srgbClr val="C00000"/>
              </a:solidFill>
              <a:latin typeface="Microsoft YaHei" panose="020B0503020204020204" pitchFamily="34" charset="-122"/>
              <a:ea typeface="Microsoft YaHei" panose="020B0503020204020204" pitchFamily="34" charset="-122"/>
            </a:endParaRPr>
          </a:p>
          <a:p>
            <a:pPr marL="171450" indent="-171450" eaLnBrk="1" hangingPunct="1">
              <a:lnSpc>
                <a:spcPct val="20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便携式睡眠呼吸监测仪也可用于</a:t>
            </a:r>
            <a:r>
              <a:rPr lang="en-US" altLang="zh-CN" sz="1050" dirty="0">
                <a:solidFill>
                  <a:srgbClr val="000000"/>
                </a:solidFill>
                <a:latin typeface="Microsoft YaHei" panose="020B0503020204020204" pitchFamily="34" charset="-122"/>
                <a:ea typeface="Microsoft YaHei" panose="020B0503020204020204" pitchFamily="34" charset="-122"/>
              </a:rPr>
              <a:t>OSAS</a:t>
            </a:r>
            <a:r>
              <a:rPr lang="zh-CN" altLang="en-US" sz="1050" dirty="0">
                <a:solidFill>
                  <a:srgbClr val="000000"/>
                </a:solidFill>
                <a:latin typeface="Microsoft YaHei" panose="020B0503020204020204" pitchFamily="34" charset="-122"/>
                <a:ea typeface="Microsoft YaHei" panose="020B0503020204020204" pitchFamily="34" charset="-122"/>
              </a:rPr>
              <a:t>的诊断</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20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睡眠呼吸暂停低通气指数（</a:t>
            </a:r>
            <a:r>
              <a:rPr lang="en-US" altLang="zh-CN" sz="1050" dirty="0">
                <a:solidFill>
                  <a:srgbClr val="000000"/>
                </a:solidFill>
                <a:latin typeface="Microsoft YaHei" panose="020B0503020204020204" pitchFamily="34" charset="-122"/>
                <a:ea typeface="Microsoft YaHei" panose="020B0503020204020204" pitchFamily="34" charset="-122"/>
              </a:rPr>
              <a:t>AHI</a:t>
            </a:r>
            <a:r>
              <a:rPr lang="zh-CN" altLang="en-US" sz="1050" dirty="0">
                <a:solidFill>
                  <a:srgbClr val="000000"/>
                </a:solidFill>
                <a:latin typeface="Microsoft YaHei" panose="020B0503020204020204" pitchFamily="34" charset="-122"/>
                <a:ea typeface="Microsoft YaHei" panose="020B0503020204020204" pitchFamily="34" charset="-122"/>
              </a:rPr>
              <a:t>）≥</a:t>
            </a:r>
            <a:r>
              <a:rPr lang="en-US" altLang="zh-CN" sz="1050" dirty="0">
                <a:solidFill>
                  <a:srgbClr val="000000"/>
                </a:solidFill>
                <a:latin typeface="Microsoft YaHei" panose="020B0503020204020204" pitchFamily="34" charset="-122"/>
                <a:ea typeface="Microsoft YaHei" panose="020B0503020204020204" pitchFamily="34" charset="-122"/>
              </a:rPr>
              <a:t>5</a:t>
            </a:r>
            <a:r>
              <a:rPr lang="zh-CN" altLang="en-US" sz="1050" dirty="0">
                <a:solidFill>
                  <a:srgbClr val="000000"/>
                </a:solidFill>
                <a:latin typeface="Microsoft YaHei" panose="020B0503020204020204" pitchFamily="34" charset="-122"/>
                <a:ea typeface="Microsoft YaHei" panose="020B0503020204020204" pitchFamily="34" charset="-122"/>
              </a:rPr>
              <a:t>次</a:t>
            </a:r>
            <a:r>
              <a:rPr lang="en-US" altLang="zh-CN" sz="1050" dirty="0">
                <a:solidFill>
                  <a:srgbClr val="000000"/>
                </a:solidFill>
                <a:latin typeface="Microsoft YaHei" panose="020B0503020204020204" pitchFamily="34" charset="-122"/>
                <a:ea typeface="Microsoft YaHei" panose="020B0503020204020204" pitchFamily="34" charset="-122"/>
              </a:rPr>
              <a:t>/h</a:t>
            </a:r>
            <a:r>
              <a:rPr lang="zh-CN" altLang="en-US" sz="1050" dirty="0">
                <a:solidFill>
                  <a:srgbClr val="000000"/>
                </a:solidFill>
                <a:latin typeface="Microsoft YaHei" panose="020B0503020204020204" pitchFamily="34" charset="-122"/>
                <a:ea typeface="Microsoft YaHei" panose="020B0503020204020204" pitchFamily="34" charset="-122"/>
              </a:rPr>
              <a:t>可诊断</a:t>
            </a:r>
            <a:r>
              <a:rPr lang="en-US" altLang="zh-CN" sz="1050" dirty="0">
                <a:solidFill>
                  <a:srgbClr val="000000"/>
                </a:solidFill>
                <a:latin typeface="Microsoft YaHei" panose="020B0503020204020204" pitchFamily="34" charset="-122"/>
                <a:ea typeface="Microsoft YaHei" panose="020B0503020204020204" pitchFamily="34" charset="-122"/>
              </a:rPr>
              <a:t>OSAS</a:t>
            </a:r>
            <a:r>
              <a:rPr lang="zh-CN" altLang="en-US" sz="1050" dirty="0">
                <a:solidFill>
                  <a:srgbClr val="000000"/>
                </a:solidFill>
                <a:latin typeface="Microsoft YaHei" panose="020B0503020204020204" pitchFamily="34" charset="-122"/>
                <a:ea typeface="Microsoft YaHei" panose="020B0503020204020204" pitchFamily="34" charset="-122"/>
              </a:rPr>
              <a:t>。</a:t>
            </a:r>
            <a:endParaRPr lang="en-US" altLang="zh-CN" sz="1050" dirty="0">
              <a:solidFill>
                <a:srgbClr val="000000"/>
              </a:solidFill>
              <a:latin typeface="Microsoft YaHei" panose="020B0503020204020204" pitchFamily="34" charset="-122"/>
              <a:ea typeface="Microsoft YaHei" panose="020B0503020204020204" pitchFamily="34" charset="-122"/>
            </a:endParaRPr>
          </a:p>
          <a:p>
            <a:pPr marL="171450" indent="-171450" eaLnBrk="1" hangingPunct="1">
              <a:lnSpc>
                <a:spcPct val="200000"/>
              </a:lnSpc>
              <a:buFont typeface="Arial" panose="020B0604020202020204" pitchFamily="34" charset="0"/>
              <a:buChar char="•"/>
            </a:pPr>
            <a:r>
              <a:rPr lang="zh-CN" altLang="en-US" sz="1050" dirty="0">
                <a:solidFill>
                  <a:srgbClr val="000000"/>
                </a:solidFill>
                <a:latin typeface="Microsoft YaHei" panose="020B0503020204020204" pitchFamily="34" charset="-122"/>
                <a:ea typeface="Microsoft YaHei" panose="020B0503020204020204" pitchFamily="34" charset="-122"/>
              </a:rPr>
              <a:t>此外，</a:t>
            </a:r>
            <a:r>
              <a:rPr lang="en-US" altLang="zh-CN" sz="1050" dirty="0">
                <a:solidFill>
                  <a:srgbClr val="000000"/>
                </a:solidFill>
                <a:latin typeface="Microsoft YaHei" panose="020B0503020204020204" pitchFamily="34" charset="-122"/>
                <a:ea typeface="Microsoft YaHei" panose="020B0503020204020204" pitchFamily="34" charset="-122"/>
              </a:rPr>
              <a:t>PSG</a:t>
            </a:r>
            <a:r>
              <a:rPr lang="zh-CN" altLang="en-US" sz="1050" dirty="0">
                <a:solidFill>
                  <a:srgbClr val="000000"/>
                </a:solidFill>
                <a:latin typeface="Microsoft YaHei" panose="020B0503020204020204" pitchFamily="34" charset="-122"/>
                <a:ea typeface="Microsoft YaHei" panose="020B0503020204020204" pitchFamily="34" charset="-122"/>
              </a:rPr>
              <a:t>也用于中枢性睡眠呼吸暂停综合征的诊断。</a:t>
            </a:r>
          </a:p>
        </p:txBody>
      </p:sp>
      <p:grpSp>
        <p:nvGrpSpPr>
          <p:cNvPr id="58" name="组合 57"/>
          <p:cNvGrpSpPr/>
          <p:nvPr/>
        </p:nvGrpSpPr>
        <p:grpSpPr>
          <a:xfrm>
            <a:off x="8554327" y="6003672"/>
            <a:ext cx="1367796" cy="166833"/>
            <a:chOff x="1921123" y="5180051"/>
            <a:chExt cx="1368152" cy="166876"/>
          </a:xfrm>
          <a:solidFill>
            <a:srgbClr val="004582"/>
          </a:solidFill>
        </p:grpSpPr>
        <p:sp>
          <p:nvSpPr>
            <p:cNvPr id="59" name="矩形 58"/>
            <p:cNvSpPr/>
            <p:nvPr/>
          </p:nvSpPr>
          <p:spPr>
            <a:xfrm>
              <a:off x="1921123" y="5301208"/>
              <a:ext cx="1368152" cy="45719"/>
            </a:xfrm>
            <a:prstGeom prst="rect">
              <a:avLst/>
            </a:prstGeom>
            <a:grp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60" name="等腰三角形 59"/>
            <p:cNvSpPr/>
            <p:nvPr/>
          </p:nvSpPr>
          <p:spPr>
            <a:xfrm>
              <a:off x="2479185" y="5180051"/>
              <a:ext cx="252028" cy="144016"/>
            </a:xfrm>
            <a:prstGeom prst="triangle">
              <a:avLst/>
            </a:prstGeom>
            <a:grp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61" name="组合 60"/>
          <p:cNvGrpSpPr/>
          <p:nvPr/>
        </p:nvGrpSpPr>
        <p:grpSpPr>
          <a:xfrm>
            <a:off x="991585" y="1489696"/>
            <a:ext cx="526407" cy="474615"/>
            <a:chOff x="5424755" y="1340768"/>
            <a:chExt cx="670560" cy="604586"/>
          </a:xfrm>
        </p:grpSpPr>
        <p:grpSp>
          <p:nvGrpSpPr>
            <p:cNvPr id="62" name="组合 61"/>
            <p:cNvGrpSpPr/>
            <p:nvPr/>
          </p:nvGrpSpPr>
          <p:grpSpPr>
            <a:xfrm>
              <a:off x="5424755" y="1340768"/>
              <a:ext cx="670560" cy="604586"/>
              <a:chOff x="3720691" y="2824413"/>
              <a:chExt cx="1341120" cy="1209172"/>
            </a:xfrm>
          </p:grpSpPr>
          <p:sp>
            <p:nvSpPr>
              <p:cNvPr id="64"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68"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63" name="Freeform 5"/>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cxnSp>
        <p:nvCxnSpPr>
          <p:cNvPr id="71" name="直接连接符 70"/>
          <p:cNvCxnSpPr>
            <a:cxnSpLocks/>
          </p:cNvCxnSpPr>
          <p:nvPr/>
        </p:nvCxnSpPr>
        <p:spPr>
          <a:xfrm flipV="1">
            <a:off x="1608474" y="1740741"/>
            <a:ext cx="8662189" cy="22455"/>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grpSp>
        <p:nvGrpSpPr>
          <p:cNvPr id="72" name="组合 71"/>
          <p:cNvGrpSpPr/>
          <p:nvPr/>
        </p:nvGrpSpPr>
        <p:grpSpPr>
          <a:xfrm>
            <a:off x="10402686" y="1610402"/>
            <a:ext cx="258653" cy="233204"/>
            <a:chOff x="3720691" y="2824413"/>
            <a:chExt cx="1341120" cy="1209172"/>
          </a:xfrm>
        </p:grpSpPr>
        <p:sp>
          <p:nvSpPr>
            <p:cNvPr id="74"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75"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grpSp>
        <p:nvGrpSpPr>
          <p:cNvPr id="77" name="组合 76"/>
          <p:cNvGrpSpPr/>
          <p:nvPr/>
        </p:nvGrpSpPr>
        <p:grpSpPr>
          <a:xfrm>
            <a:off x="9125311" y="1900902"/>
            <a:ext cx="278312" cy="184463"/>
            <a:chOff x="9482595" y="2565731"/>
            <a:chExt cx="278384" cy="184511"/>
          </a:xfrm>
        </p:grpSpPr>
        <p:sp>
          <p:nvSpPr>
            <p:cNvPr id="78" name="椭圆 77"/>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79" name="椭圆 78"/>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 name="标题 1">
            <a:extLst>
              <a:ext uri="{FF2B5EF4-FFF2-40B4-BE49-F238E27FC236}">
                <a16:creationId xmlns:a16="http://schemas.microsoft.com/office/drawing/2014/main" id="{FA5E5CCD-27A6-6B2D-E5DA-5CEC9EC0CD5F}"/>
              </a:ext>
            </a:extLst>
          </p:cNvPr>
          <p:cNvSpPr txBox="1">
            <a:spLocks/>
          </p:cNvSpPr>
          <p:nvPr/>
        </p:nvSpPr>
        <p:spPr>
          <a:xfrm>
            <a:off x="304356" y="228231"/>
            <a:ext cx="12222707" cy="77321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微软雅黑" panose="020B0503020204020204" pitchFamily="34" charset="-122"/>
                <a:ea typeface="微软雅黑" panose="020B0503020204020204" pitchFamily="34" charset="-122"/>
              </a:rPr>
              <a:t>10.3</a:t>
            </a:r>
            <a:r>
              <a:rPr lang="zh-CN" altLang="en-US" sz="3200" b="1" dirty="0">
                <a:latin typeface="微软雅黑" panose="020B0503020204020204" pitchFamily="34" charset="-122"/>
                <a:ea typeface="微软雅黑" panose="020B0503020204020204" pitchFamily="34" charset="-122"/>
              </a:rPr>
              <a:t>  阻塞性睡眠呼吸暂停综合征（</a:t>
            </a:r>
            <a:r>
              <a:rPr lang="en-US" altLang="zh-CN" sz="3200" b="1" dirty="0">
                <a:latin typeface="微软雅黑" panose="020B0503020204020204" pitchFamily="34" charset="-122"/>
                <a:ea typeface="微软雅黑" panose="020B0503020204020204" pitchFamily="34" charset="-122"/>
              </a:rPr>
              <a:t>OSAS</a:t>
            </a:r>
            <a:r>
              <a:rPr lang="zh-CN" altLang="en-US" sz="3200" b="1" dirty="0">
                <a:latin typeface="微软雅黑" panose="020B0503020204020204" pitchFamily="34" charset="-122"/>
                <a:ea typeface="微软雅黑" panose="020B0503020204020204" pitchFamily="34" charset="-122"/>
              </a:rPr>
              <a:t>）</a:t>
            </a:r>
          </a:p>
        </p:txBody>
      </p:sp>
      <p:pic>
        <p:nvPicPr>
          <p:cNvPr id="6" name="图形 5" descr="急救包 纯色填充">
            <a:extLst>
              <a:ext uri="{FF2B5EF4-FFF2-40B4-BE49-F238E27FC236}">
                <a16:creationId xmlns:a16="http://schemas.microsoft.com/office/drawing/2014/main" id="{C5130A1C-21E8-41AB-9E37-E5E11C6E8B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68512" y="2029106"/>
            <a:ext cx="513060" cy="513060"/>
          </a:xfrm>
          <a:prstGeom prst="rect">
            <a:avLst/>
          </a:prstGeom>
        </p:spPr>
      </p:pic>
      <p:grpSp>
        <p:nvGrpSpPr>
          <p:cNvPr id="9" name="组合 8">
            <a:extLst>
              <a:ext uri="{FF2B5EF4-FFF2-40B4-BE49-F238E27FC236}">
                <a16:creationId xmlns:a16="http://schemas.microsoft.com/office/drawing/2014/main" id="{C3ACC22E-EC0B-525D-E05E-1311857F3F50}"/>
              </a:ext>
            </a:extLst>
          </p:cNvPr>
          <p:cNvGrpSpPr/>
          <p:nvPr/>
        </p:nvGrpSpPr>
        <p:grpSpPr>
          <a:xfrm>
            <a:off x="6699217" y="2013068"/>
            <a:ext cx="670385" cy="604429"/>
            <a:chOff x="5424755" y="1340768"/>
            <a:chExt cx="670560" cy="604586"/>
          </a:xfrm>
        </p:grpSpPr>
        <p:grpSp>
          <p:nvGrpSpPr>
            <p:cNvPr id="10" name="组合 9">
              <a:extLst>
                <a:ext uri="{FF2B5EF4-FFF2-40B4-BE49-F238E27FC236}">
                  <a16:creationId xmlns:a16="http://schemas.microsoft.com/office/drawing/2014/main" id="{F4C875A2-16CA-1638-2D6A-577C503D335B}"/>
                </a:ext>
              </a:extLst>
            </p:cNvPr>
            <p:cNvGrpSpPr/>
            <p:nvPr/>
          </p:nvGrpSpPr>
          <p:grpSpPr>
            <a:xfrm>
              <a:off x="5424755" y="1340768"/>
              <a:ext cx="670560" cy="604586"/>
              <a:chOff x="3720691" y="2824413"/>
              <a:chExt cx="1341120" cy="1209172"/>
            </a:xfrm>
          </p:grpSpPr>
          <p:sp>
            <p:nvSpPr>
              <p:cNvPr id="12" name="Freeform 5">
                <a:extLst>
                  <a:ext uri="{FF2B5EF4-FFF2-40B4-BE49-F238E27FC236}">
                    <a16:creationId xmlns:a16="http://schemas.microsoft.com/office/drawing/2014/main" id="{48BBBDB7-BA75-72FA-3727-EB2BC8F438E0}"/>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80" name="Freeform 5">
                <a:extLst>
                  <a:ext uri="{FF2B5EF4-FFF2-40B4-BE49-F238E27FC236}">
                    <a16:creationId xmlns:a16="http://schemas.microsoft.com/office/drawing/2014/main" id="{7E8B69F7-7DE0-3DAC-043C-3C9578874FD3}"/>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11" name="Freeform 5">
              <a:extLst>
                <a:ext uri="{FF2B5EF4-FFF2-40B4-BE49-F238E27FC236}">
                  <a16:creationId xmlns:a16="http://schemas.microsoft.com/office/drawing/2014/main" id="{91E9E6F5-1806-C827-1CEC-BF5012E947B7}"/>
                </a:ext>
              </a:extLst>
            </p:cNvPr>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pic>
        <p:nvPicPr>
          <p:cNvPr id="8" name="图形 7" descr="听诊器 纯色填充">
            <a:extLst>
              <a:ext uri="{FF2B5EF4-FFF2-40B4-BE49-F238E27FC236}">
                <a16:creationId xmlns:a16="http://schemas.microsoft.com/office/drawing/2014/main" id="{2719B11C-9C28-6D7E-6751-41F7021C0D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1664" y="2065553"/>
            <a:ext cx="486997" cy="486997"/>
          </a:xfrm>
          <a:prstGeom prst="rect">
            <a:avLst/>
          </a:prstGeom>
        </p:spPr>
      </p:pic>
      <p:pic>
        <p:nvPicPr>
          <p:cNvPr id="82" name="图形 81" descr="肾脏 纯色填充">
            <a:extLst>
              <a:ext uri="{FF2B5EF4-FFF2-40B4-BE49-F238E27FC236}">
                <a16:creationId xmlns:a16="http://schemas.microsoft.com/office/drawing/2014/main" id="{935728F5-A4B9-8337-B439-58BFD66542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96504" y="2084966"/>
            <a:ext cx="457200" cy="457200"/>
          </a:xfrm>
          <a:prstGeom prst="rect">
            <a:avLst/>
          </a:prstGeom>
        </p:spPr>
      </p:pic>
      <p:sp>
        <p:nvSpPr>
          <p:cNvPr id="3" name="TextBox 75">
            <a:extLst>
              <a:ext uri="{FF2B5EF4-FFF2-40B4-BE49-F238E27FC236}">
                <a16:creationId xmlns:a16="http://schemas.microsoft.com/office/drawing/2014/main" id="{92387294-48E6-D7DB-D61E-29B79DA67CFB}"/>
              </a:ext>
            </a:extLst>
          </p:cNvPr>
          <p:cNvSpPr txBox="1"/>
          <p:nvPr/>
        </p:nvSpPr>
        <p:spPr>
          <a:xfrm>
            <a:off x="1497697" y="968305"/>
            <a:ext cx="9063396" cy="646331"/>
          </a:xfrm>
          <a:prstGeom prst="rect">
            <a:avLst/>
          </a:prstGeom>
          <a:noFill/>
        </p:spPr>
        <p:txBody>
          <a:bodyPr wrap="square" rtlCol="0">
            <a:spAutoFit/>
          </a:bodyPr>
          <a:lstStyle/>
          <a:p>
            <a:r>
              <a:rPr lang="en-US" altLang="zh-CN" sz="1200" dirty="0">
                <a:solidFill>
                  <a:srgbClr val="004582"/>
                </a:solidFill>
                <a:latin typeface="Microsoft YaHei" panose="020B0503020204020204" pitchFamily="34" charset="-122"/>
                <a:ea typeface="Microsoft YaHei" panose="020B0503020204020204" pitchFamily="34" charset="-122"/>
              </a:rPr>
              <a:t> </a:t>
            </a:r>
            <a:r>
              <a:rPr lang="en" altLang="zh-CN" sz="1200" kern="100" dirty="0">
                <a:solidFill>
                  <a:srgbClr val="004582"/>
                </a:solidFill>
                <a:latin typeface="Microsoft YaHei" panose="020B0503020204020204" pitchFamily="34" charset="-122"/>
                <a:ea typeface="Microsoft YaHei" panose="020B0503020204020204" pitchFamily="34" charset="-122"/>
                <a:cs typeface="Times New Roman (正文 CS 字体)"/>
              </a:rPr>
              <a:t>OSAS</a:t>
            </a:r>
            <a:r>
              <a:rPr lang="zh-CN" altLang="en-US" sz="1200" kern="100" dirty="0">
                <a:solidFill>
                  <a:srgbClr val="004582"/>
                </a:solidFill>
                <a:latin typeface="Microsoft YaHei" panose="020B0503020204020204" pitchFamily="34" charset="-122"/>
                <a:ea typeface="Microsoft YaHei" panose="020B0503020204020204" pitchFamily="34" charset="-122"/>
                <a:cs typeface="Times New Roman (正文 CS 字体)"/>
              </a:rPr>
              <a:t>是一种以睡眠期间反复发生上气道塌陷，引起夜间间歇性低氧和高碳酸血症为特征的睡眠呼吸紊乱，典型表现为夜间睡眠打鼾伴呼吸暂停和白天嗜睡。目前估计我国</a:t>
            </a:r>
            <a:r>
              <a:rPr lang="en-US" altLang="zh-CN" sz="1200" kern="100" dirty="0">
                <a:solidFill>
                  <a:srgbClr val="004582"/>
                </a:solidFill>
                <a:latin typeface="Microsoft YaHei" panose="020B0503020204020204" pitchFamily="34" charset="-122"/>
                <a:ea typeface="Microsoft YaHei" panose="020B0503020204020204" pitchFamily="34" charset="-122"/>
                <a:cs typeface="Times New Roman (正文 CS 字体)"/>
              </a:rPr>
              <a:t>30~69</a:t>
            </a:r>
            <a:r>
              <a:rPr lang="zh-CN" altLang="en-US" sz="1200" kern="100" dirty="0">
                <a:solidFill>
                  <a:srgbClr val="004582"/>
                </a:solidFill>
                <a:latin typeface="Microsoft YaHei" panose="020B0503020204020204" pitchFamily="34" charset="-122"/>
                <a:ea typeface="Microsoft YaHei" panose="020B0503020204020204" pitchFamily="34" charset="-122"/>
                <a:cs typeface="Times New Roman (正文 CS 字体)"/>
              </a:rPr>
              <a:t>岁成人</a:t>
            </a:r>
            <a:r>
              <a:rPr lang="en" altLang="zh-CN" sz="1200" kern="100" dirty="0">
                <a:solidFill>
                  <a:srgbClr val="004582"/>
                </a:solidFill>
                <a:latin typeface="Microsoft YaHei" panose="020B0503020204020204" pitchFamily="34" charset="-122"/>
                <a:ea typeface="Microsoft YaHei" panose="020B0503020204020204" pitchFamily="34" charset="-122"/>
                <a:cs typeface="Times New Roman (正文 CS 字体)"/>
              </a:rPr>
              <a:t>OSAS</a:t>
            </a:r>
            <a:r>
              <a:rPr lang="zh-CN" altLang="en-US" sz="1200" kern="100" dirty="0">
                <a:solidFill>
                  <a:srgbClr val="004582"/>
                </a:solidFill>
                <a:latin typeface="Microsoft YaHei" panose="020B0503020204020204" pitchFamily="34" charset="-122"/>
                <a:ea typeface="Microsoft YaHei" panose="020B0503020204020204" pitchFamily="34" charset="-122"/>
                <a:cs typeface="Times New Roman (正文 CS 字体)"/>
              </a:rPr>
              <a:t>患者约有</a:t>
            </a:r>
            <a:r>
              <a:rPr lang="en-US" altLang="zh-CN" sz="1200" kern="100" dirty="0">
                <a:solidFill>
                  <a:srgbClr val="004582"/>
                </a:solidFill>
                <a:latin typeface="Microsoft YaHei" panose="020B0503020204020204" pitchFamily="34" charset="-122"/>
                <a:ea typeface="Microsoft YaHei" panose="020B0503020204020204" pitchFamily="34" charset="-122"/>
                <a:cs typeface="Times New Roman (正文 CS 字体)"/>
              </a:rPr>
              <a:t>1.76</a:t>
            </a:r>
            <a:r>
              <a:rPr lang="zh-CN" altLang="en-US" sz="1200" kern="100" dirty="0">
                <a:solidFill>
                  <a:srgbClr val="004582"/>
                </a:solidFill>
                <a:latin typeface="Microsoft YaHei" panose="020B0503020204020204" pitchFamily="34" charset="-122"/>
                <a:ea typeface="Microsoft YaHei" panose="020B0503020204020204" pitchFamily="34" charset="-122"/>
                <a:cs typeface="Times New Roman (正文 CS 字体)"/>
              </a:rPr>
              <a:t>亿。</a:t>
            </a:r>
            <a:r>
              <a:rPr lang="en" altLang="zh-CN" sz="1200" kern="100" dirty="0">
                <a:solidFill>
                  <a:srgbClr val="004582"/>
                </a:solidFill>
                <a:latin typeface="Microsoft YaHei" panose="020B0503020204020204" pitchFamily="34" charset="-122"/>
                <a:ea typeface="Microsoft YaHei" panose="020B0503020204020204" pitchFamily="34" charset="-122"/>
                <a:cs typeface="Times New Roman (正文 CS 字体)"/>
              </a:rPr>
              <a:t>OSAS</a:t>
            </a:r>
            <a:r>
              <a:rPr lang="zh-CN" altLang="en-US" sz="1200" kern="100" dirty="0">
                <a:solidFill>
                  <a:srgbClr val="004582"/>
                </a:solidFill>
                <a:latin typeface="Microsoft YaHei" panose="020B0503020204020204" pitchFamily="34" charset="-122"/>
                <a:ea typeface="Microsoft YaHei" panose="020B0503020204020204" pitchFamily="34" charset="-122"/>
                <a:cs typeface="Times New Roman (正文 CS 字体)"/>
              </a:rPr>
              <a:t>患者中</a:t>
            </a:r>
            <a:r>
              <a:rPr lang="en-US" altLang="zh-CN" sz="1200" b="1" kern="100" dirty="0">
                <a:solidFill>
                  <a:srgbClr val="C00000"/>
                </a:solidFill>
                <a:latin typeface="Microsoft YaHei" panose="020B0503020204020204" pitchFamily="34" charset="-122"/>
                <a:ea typeface="Microsoft YaHei" panose="020B0503020204020204" pitchFamily="34" charset="-122"/>
                <a:cs typeface="Times New Roman (正文 CS 字体)"/>
              </a:rPr>
              <a:t>50%~80%</a:t>
            </a:r>
            <a:r>
              <a:rPr lang="zh-CN" altLang="en-US" sz="1200" b="1" kern="100" dirty="0">
                <a:solidFill>
                  <a:srgbClr val="C00000"/>
                </a:solidFill>
                <a:latin typeface="Microsoft YaHei" panose="020B0503020204020204" pitchFamily="34" charset="-122"/>
                <a:ea typeface="Microsoft YaHei" panose="020B0503020204020204" pitchFamily="34" charset="-122"/>
                <a:cs typeface="Times New Roman (正文 CS 字体)"/>
              </a:rPr>
              <a:t>合并高血压</a:t>
            </a:r>
            <a:r>
              <a:rPr lang="zh-CN" altLang="en-US" sz="1200" kern="100" dirty="0">
                <a:solidFill>
                  <a:srgbClr val="004582"/>
                </a:solidFill>
                <a:latin typeface="Microsoft YaHei" panose="020B0503020204020204" pitchFamily="34" charset="-122"/>
                <a:ea typeface="Microsoft YaHei" panose="020B0503020204020204" pitchFamily="34" charset="-122"/>
                <a:cs typeface="Times New Roman (正文 CS 字体)"/>
              </a:rPr>
              <a:t>，高血压患者中</a:t>
            </a:r>
            <a:r>
              <a:rPr lang="en-US" altLang="zh-CN" sz="1200" b="1" kern="100" dirty="0">
                <a:solidFill>
                  <a:srgbClr val="C00000"/>
                </a:solidFill>
                <a:latin typeface="Microsoft YaHei" panose="020B0503020204020204" pitchFamily="34" charset="-122"/>
                <a:ea typeface="Microsoft YaHei" panose="020B0503020204020204" pitchFamily="34" charset="-122"/>
                <a:cs typeface="Times New Roman (正文 CS 字体)"/>
              </a:rPr>
              <a:t>30%~50%</a:t>
            </a:r>
            <a:r>
              <a:rPr lang="zh-CN" altLang="en-US" sz="1200" b="1" kern="100" dirty="0">
                <a:solidFill>
                  <a:srgbClr val="C00000"/>
                </a:solidFill>
                <a:latin typeface="Microsoft YaHei" panose="020B0503020204020204" pitchFamily="34" charset="-122"/>
                <a:ea typeface="Microsoft YaHei" panose="020B0503020204020204" pitchFamily="34" charset="-122"/>
                <a:cs typeface="Times New Roman (正文 CS 字体)"/>
              </a:rPr>
              <a:t>合并</a:t>
            </a:r>
            <a:r>
              <a:rPr lang="en" altLang="zh-CN" sz="1200" b="1" kern="100" dirty="0">
                <a:solidFill>
                  <a:srgbClr val="C00000"/>
                </a:solidFill>
                <a:latin typeface="Microsoft YaHei" panose="020B0503020204020204" pitchFamily="34" charset="-122"/>
                <a:ea typeface="Microsoft YaHei" panose="020B0503020204020204" pitchFamily="34" charset="-122"/>
                <a:cs typeface="Times New Roman (正文 CS 字体)"/>
              </a:rPr>
              <a:t>OSAS</a:t>
            </a:r>
            <a:r>
              <a:rPr lang="zh-CN" altLang="en" sz="1200" kern="100" dirty="0">
                <a:solidFill>
                  <a:srgbClr val="004582"/>
                </a:solidFill>
                <a:latin typeface="Microsoft YaHei" panose="020B0503020204020204" pitchFamily="34" charset="-122"/>
                <a:ea typeface="Microsoft YaHei" panose="020B0503020204020204" pitchFamily="34" charset="-122"/>
                <a:cs typeface="Times New Roman (正文 CS 字体)"/>
              </a:rPr>
              <a:t>，</a:t>
            </a:r>
            <a:r>
              <a:rPr lang="zh-CN" altLang="en-US" sz="1200" kern="100" dirty="0">
                <a:solidFill>
                  <a:srgbClr val="004582"/>
                </a:solidFill>
                <a:latin typeface="Microsoft YaHei" panose="020B0503020204020204" pitchFamily="34" charset="-122"/>
                <a:ea typeface="Microsoft YaHei" panose="020B0503020204020204" pitchFamily="34" charset="-122"/>
                <a:cs typeface="Times New Roman (正文 CS 字体)"/>
              </a:rPr>
              <a:t>难治性高血压中</a:t>
            </a:r>
            <a:r>
              <a:rPr lang="en" altLang="zh-CN" sz="1200" kern="100" dirty="0">
                <a:solidFill>
                  <a:srgbClr val="004582"/>
                </a:solidFill>
                <a:latin typeface="Microsoft YaHei" panose="020B0503020204020204" pitchFamily="34" charset="-122"/>
                <a:ea typeface="Microsoft YaHei" panose="020B0503020204020204" pitchFamily="34" charset="-122"/>
                <a:cs typeface="Times New Roman (正文 CS 字体)"/>
              </a:rPr>
              <a:t>OSAS</a:t>
            </a:r>
            <a:r>
              <a:rPr lang="zh-CN" altLang="en-US" sz="1200" kern="100" dirty="0">
                <a:solidFill>
                  <a:srgbClr val="004582"/>
                </a:solidFill>
                <a:latin typeface="Microsoft YaHei" panose="020B0503020204020204" pitchFamily="34" charset="-122"/>
                <a:ea typeface="Microsoft YaHei" panose="020B0503020204020204" pitchFamily="34" charset="-122"/>
                <a:cs typeface="Times New Roman (正文 CS 字体)"/>
              </a:rPr>
              <a:t>的患病率可高达</a:t>
            </a:r>
            <a:r>
              <a:rPr lang="en-US" altLang="zh-CN" sz="1200" b="1" kern="100" dirty="0">
                <a:solidFill>
                  <a:srgbClr val="C00000"/>
                </a:solidFill>
                <a:latin typeface="Microsoft YaHei" panose="020B0503020204020204" pitchFamily="34" charset="-122"/>
                <a:ea typeface="Microsoft YaHei" panose="020B0503020204020204" pitchFamily="34" charset="-122"/>
                <a:cs typeface="Times New Roman (正文 CS 字体)"/>
              </a:rPr>
              <a:t>70%~85%</a:t>
            </a:r>
            <a:r>
              <a:rPr lang="zh-CN" altLang="en-US" sz="1200" kern="100" dirty="0">
                <a:solidFill>
                  <a:srgbClr val="004582"/>
                </a:solidFill>
                <a:latin typeface="Microsoft YaHei" panose="020B0503020204020204" pitchFamily="34" charset="-122"/>
                <a:ea typeface="Microsoft YaHei" panose="020B0503020204020204" pitchFamily="34" charset="-122"/>
                <a:cs typeface="Times New Roman (正文 CS 字体)"/>
              </a:rPr>
              <a:t>。</a:t>
            </a:r>
            <a:endParaRPr lang="zh-CN" altLang="en-US" sz="1200" dirty="0">
              <a:solidFill>
                <a:srgbClr val="004582"/>
              </a:solidFill>
              <a:latin typeface="Microsoft YaHei" panose="020B0503020204020204" pitchFamily="34" charset="-122"/>
              <a:ea typeface="Microsoft YaHei" panose="020B0503020204020204" pitchFamily="34" charset="-122"/>
            </a:endParaRPr>
          </a:p>
        </p:txBody>
      </p:sp>
      <p:pic>
        <p:nvPicPr>
          <p:cNvPr id="7" name="图形 6" descr="组 纯色填充">
            <a:extLst>
              <a:ext uri="{FF2B5EF4-FFF2-40B4-BE49-F238E27FC236}">
                <a16:creationId xmlns:a16="http://schemas.microsoft.com/office/drawing/2014/main" id="{88F2CF29-D660-BCCA-077D-9EF591D717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53623" y="2053833"/>
            <a:ext cx="553315" cy="553315"/>
          </a:xfrm>
          <a:prstGeom prst="rect">
            <a:avLst/>
          </a:prstGeom>
        </p:spPr>
      </p:pic>
    </p:spTree>
    <p:extLst>
      <p:ext uri="{BB962C8B-B14F-4D97-AF65-F5344CB8AC3E}">
        <p14:creationId xmlns:p14="http://schemas.microsoft.com/office/powerpoint/2010/main" val="167460248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custDataLst>
              <p:tags r:id="rId1"/>
            </p:custDataLst>
          </p:nvPr>
        </p:nvGraphicFramePr>
        <p:xfrm>
          <a:off x="712425" y="874807"/>
          <a:ext cx="10927844" cy="5463540"/>
        </p:xfrm>
        <a:graphic>
          <a:graphicData uri="http://schemas.openxmlformats.org/drawingml/2006/table">
            <a:tbl>
              <a:tblPr firstRow="1" firstCol="1" bandRow="1">
                <a:tableStyleId>{69012ECD-51FC-41F1-AA8D-1B2483CD663E}</a:tableStyleId>
              </a:tblPr>
              <a:tblGrid>
                <a:gridCol w="1493887">
                  <a:extLst>
                    <a:ext uri="{9D8B030D-6E8A-4147-A177-3AD203B41FA5}">
                      <a16:colId xmlns:a16="http://schemas.microsoft.com/office/drawing/2014/main" val="20000"/>
                    </a:ext>
                  </a:extLst>
                </a:gridCol>
                <a:gridCol w="3422580">
                  <a:extLst>
                    <a:ext uri="{9D8B030D-6E8A-4147-A177-3AD203B41FA5}">
                      <a16:colId xmlns:a16="http://schemas.microsoft.com/office/drawing/2014/main" val="20001"/>
                    </a:ext>
                  </a:extLst>
                </a:gridCol>
                <a:gridCol w="6011377">
                  <a:extLst>
                    <a:ext uri="{9D8B030D-6E8A-4147-A177-3AD203B41FA5}">
                      <a16:colId xmlns:a16="http://schemas.microsoft.com/office/drawing/2014/main" val="20002"/>
                    </a:ext>
                  </a:extLst>
                </a:gridCol>
              </a:tblGrid>
              <a:tr h="438150">
                <a:tc gridSpan="2">
                  <a:txBody>
                    <a:bodyPr/>
                    <a:lstStyle/>
                    <a:p>
                      <a:pPr algn="ctr">
                        <a:lnSpc>
                          <a:spcPts val="2000"/>
                        </a:lnSpc>
                      </a:pPr>
                      <a:r>
                        <a:rPr lang="zh-CN" sz="1600" kern="0" dirty="0">
                          <a:solidFill>
                            <a:schemeClr val="bg1"/>
                          </a:solidFill>
                          <a:effectLst/>
                          <a:latin typeface="Microsoft YaHei" panose="020B0503020204020204" pitchFamily="34" charset="-122"/>
                          <a:ea typeface="Microsoft YaHei" panose="020B0503020204020204" pitchFamily="34" charset="-122"/>
                        </a:rPr>
                        <a:t>治疗方式</a:t>
                      </a:r>
                      <a:endParaRPr lang="zh-CN" sz="18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40293" marR="40293" marT="0" marB="0" anchor="ctr">
                    <a:solidFill>
                      <a:srgbClr val="004582"/>
                    </a:solidFill>
                  </a:tcPr>
                </a:tc>
                <a:tc hMerge="1">
                  <a:txBody>
                    <a:bodyPr/>
                    <a:lstStyle/>
                    <a:p>
                      <a:endParaRPr lang="zh-CN"/>
                    </a:p>
                  </a:txBody>
                  <a:tcPr/>
                </a:tc>
                <a:tc>
                  <a:txBody>
                    <a:bodyPr/>
                    <a:lstStyle/>
                    <a:p>
                      <a:pPr algn="ctr">
                        <a:lnSpc>
                          <a:spcPts val="2000"/>
                        </a:lnSpc>
                      </a:pPr>
                      <a:r>
                        <a:rPr lang="zh-CN" sz="1600" kern="0" dirty="0">
                          <a:solidFill>
                            <a:schemeClr val="bg1"/>
                          </a:solidFill>
                          <a:effectLst/>
                          <a:latin typeface="Microsoft YaHei" panose="020B0503020204020204" pitchFamily="34" charset="-122"/>
                          <a:ea typeface="Microsoft YaHei" panose="020B0503020204020204" pitchFamily="34" charset="-122"/>
                        </a:rPr>
                        <a:t>推荐人群</a:t>
                      </a:r>
                      <a:endParaRPr lang="zh-CN" sz="18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40293" marR="40293" marT="0" marB="0" anchor="ctr">
                    <a:solidFill>
                      <a:srgbClr val="004582"/>
                    </a:solidFill>
                  </a:tcPr>
                </a:tc>
                <a:extLst>
                  <a:ext uri="{0D108BD9-81ED-4DB2-BD59-A6C34878D82A}">
                    <a16:rowId xmlns:a16="http://schemas.microsoft.com/office/drawing/2014/main" val="10000"/>
                  </a:ext>
                </a:extLst>
              </a:tr>
              <a:tr h="310515">
                <a:tc rowSpan="4">
                  <a:txBody>
                    <a:bodyPr/>
                    <a:lstStyle/>
                    <a:p>
                      <a:pPr algn="ctr">
                        <a:lnSpc>
                          <a:spcPct val="100000"/>
                        </a:lnSpc>
                      </a:pPr>
                      <a:r>
                        <a:rPr lang="zh-CN" sz="1200" kern="0" dirty="0">
                          <a:effectLst/>
                          <a:latin typeface="Microsoft YaHei" panose="020B0503020204020204" pitchFamily="34" charset="-122"/>
                          <a:ea typeface="Microsoft YaHei" panose="020B0503020204020204" pitchFamily="34" charset="-122"/>
                        </a:rPr>
                        <a:t>生活方式改良</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lnB w="12700" cap="flat" cmpd="sng" algn="ctr">
                      <a:solidFill>
                        <a:schemeClr val="tx1"/>
                      </a:solidFill>
                      <a:prstDash val="solid"/>
                      <a:round/>
                      <a:headEnd type="none" w="med" len="med"/>
                      <a:tailEnd type="none" w="med" len="med"/>
                    </a:lnB>
                  </a:tcP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减重</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肥胖患者</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extLst>
                  <a:ext uri="{0D108BD9-81ED-4DB2-BD59-A6C34878D82A}">
                    <a16:rowId xmlns:a16="http://schemas.microsoft.com/office/drawing/2014/main" val="10001"/>
                  </a:ext>
                </a:extLst>
              </a:tr>
              <a:tr h="310515">
                <a:tc vMerge="1">
                  <a:txBody>
                    <a:bodyPr/>
                    <a:lstStyle/>
                    <a:p>
                      <a:endParaRPr lang="zh-CN"/>
                    </a:p>
                  </a:txBody>
                  <a:tcP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适当体育锻炼</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所有患者</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extLst>
                  <a:ext uri="{0D108BD9-81ED-4DB2-BD59-A6C34878D82A}">
                    <a16:rowId xmlns:a16="http://schemas.microsoft.com/office/drawing/2014/main" val="10002"/>
                  </a:ext>
                </a:extLst>
              </a:tr>
              <a:tr h="310515">
                <a:tc vMerge="1">
                  <a:txBody>
                    <a:bodyPr/>
                    <a:lstStyle/>
                    <a:p>
                      <a:endParaRPr lang="zh-CN"/>
                    </a:p>
                  </a:txBody>
                  <a:tcP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避免饮酒和服用镇静药物</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所有患者</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extLst>
                  <a:ext uri="{0D108BD9-81ED-4DB2-BD59-A6C34878D82A}">
                    <a16:rowId xmlns:a16="http://schemas.microsoft.com/office/drawing/2014/main" val="10003"/>
                  </a:ext>
                </a:extLst>
              </a:tr>
              <a:tr h="310515">
                <a:tc vMerge="1">
                  <a:txBody>
                    <a:bodyPr/>
                    <a:lstStyle/>
                    <a:p>
                      <a:endParaRPr lang="zh-CN"/>
                    </a:p>
                  </a:txBody>
                  <a:tcP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吸气肌肉力量训练</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单纯鼾症、轻中度</a:t>
                      </a:r>
                      <a:r>
                        <a:rPr lang="en-US" sz="1200" kern="0" dirty="0">
                          <a:effectLst/>
                          <a:latin typeface="Microsoft YaHei" panose="020B0503020204020204" pitchFamily="34" charset="-122"/>
                          <a:ea typeface="Microsoft YaHei" panose="020B0503020204020204" pitchFamily="34" charset="-122"/>
                        </a:rPr>
                        <a:t>OSAS</a:t>
                      </a:r>
                      <a:r>
                        <a:rPr lang="zh-CN" sz="1200" kern="0" dirty="0">
                          <a:effectLst/>
                          <a:latin typeface="Microsoft YaHei" panose="020B0503020204020204" pitchFamily="34" charset="-122"/>
                          <a:ea typeface="Microsoft YaHei" panose="020B0503020204020204" pitchFamily="34" charset="-122"/>
                        </a:rPr>
                        <a:t>或不耐受</a:t>
                      </a:r>
                      <a:r>
                        <a:rPr lang="en-US" sz="1200" kern="0" dirty="0">
                          <a:effectLst/>
                          <a:latin typeface="Microsoft YaHei" panose="020B0503020204020204" pitchFamily="34" charset="-122"/>
                          <a:ea typeface="Microsoft YaHei" panose="020B0503020204020204" pitchFamily="34" charset="-122"/>
                        </a:rPr>
                        <a:t>MAD</a:t>
                      </a:r>
                      <a:r>
                        <a:rPr lang="zh-CN" sz="1200" kern="0" dirty="0">
                          <a:effectLst/>
                          <a:latin typeface="Microsoft YaHei" panose="020B0503020204020204" pitchFamily="34" charset="-122"/>
                          <a:ea typeface="Microsoft YaHei" panose="020B0503020204020204" pitchFamily="34" charset="-122"/>
                        </a:rPr>
                        <a:t>或</a:t>
                      </a:r>
                      <a:r>
                        <a:rPr lang="en-US" sz="1200" kern="0" dirty="0">
                          <a:effectLst/>
                          <a:latin typeface="Microsoft YaHei" panose="020B0503020204020204" pitchFamily="34" charset="-122"/>
                          <a:ea typeface="Microsoft YaHei" panose="020B0503020204020204" pitchFamily="34" charset="-122"/>
                        </a:rPr>
                        <a:t>CPAP</a:t>
                      </a:r>
                      <a:r>
                        <a:rPr lang="zh-CN" sz="1200" kern="0" dirty="0">
                          <a:effectLst/>
                          <a:latin typeface="Microsoft YaHei" panose="020B0503020204020204" pitchFamily="34" charset="-122"/>
                          <a:ea typeface="Microsoft YaHei" panose="020B0503020204020204" pitchFamily="34" charset="-122"/>
                        </a:rPr>
                        <a:t>的重度</a:t>
                      </a:r>
                      <a:r>
                        <a:rPr lang="en-US" sz="1200" kern="0" dirty="0">
                          <a:effectLst/>
                          <a:latin typeface="Microsoft YaHei" panose="020B0503020204020204" pitchFamily="34" charset="-122"/>
                          <a:ea typeface="Microsoft YaHei" panose="020B0503020204020204" pitchFamily="34" charset="-122"/>
                        </a:rPr>
                        <a:t>OSAS</a:t>
                      </a:r>
                      <a:r>
                        <a:rPr lang="zh-CN" altLang="en-US" sz="1200" kern="100" dirty="0">
                          <a:effectLst/>
                          <a:latin typeface="Microsoft YaHei" panose="020B0503020204020204" pitchFamily="34" charset="-122"/>
                          <a:ea typeface="Microsoft YaHei" panose="020B0503020204020204" pitchFamily="34" charset="-122"/>
                        </a:rPr>
                        <a:t>，</a:t>
                      </a:r>
                      <a:r>
                        <a:rPr lang="zh-CN" sz="1200" kern="0" dirty="0">
                          <a:effectLst/>
                          <a:latin typeface="Microsoft YaHei" panose="020B0503020204020204" pitchFamily="34" charset="-122"/>
                          <a:ea typeface="Microsoft YaHei" panose="020B0503020204020204" pitchFamily="34" charset="-122"/>
                        </a:rPr>
                        <a:t>与其他疗法配合治疗</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extLst>
                  <a:ext uri="{0D108BD9-81ED-4DB2-BD59-A6C34878D82A}">
                    <a16:rowId xmlns:a16="http://schemas.microsoft.com/office/drawing/2014/main" val="10004"/>
                  </a:ext>
                </a:extLst>
              </a:tr>
              <a:tr h="1407795">
                <a:tc rowSpan="4">
                  <a:txBody>
                    <a:bodyPr/>
                    <a:lstStyle/>
                    <a:p>
                      <a:pPr algn="ctr">
                        <a:lnSpc>
                          <a:spcPct val="100000"/>
                        </a:lnSpc>
                      </a:pPr>
                      <a:r>
                        <a:rPr lang="zh-CN" sz="1200" kern="0" dirty="0">
                          <a:effectLst/>
                          <a:latin typeface="Microsoft YaHei" panose="020B0503020204020204" pitchFamily="34" charset="-122"/>
                          <a:ea typeface="Microsoft YaHei" panose="020B0503020204020204" pitchFamily="34" charset="-122"/>
                        </a:rPr>
                        <a:t>仪器治疗</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pPr>
                      <a:r>
                        <a:rPr lang="en-US" sz="1200" kern="0" dirty="0">
                          <a:effectLst/>
                          <a:latin typeface="Microsoft YaHei" panose="020B0503020204020204" pitchFamily="34" charset="-122"/>
                          <a:ea typeface="Microsoft YaHei" panose="020B0503020204020204" pitchFamily="34" charset="-122"/>
                        </a:rPr>
                        <a:t>①PAP</a:t>
                      </a:r>
                      <a:r>
                        <a:rPr lang="zh-CN" sz="1200" kern="0" dirty="0">
                          <a:effectLst/>
                          <a:latin typeface="Microsoft YaHei" panose="020B0503020204020204" pitchFamily="34" charset="-122"/>
                          <a:ea typeface="Microsoft YaHei" panose="020B0503020204020204" pitchFamily="34" charset="-122"/>
                        </a:rPr>
                        <a:t>治疗：包括</a:t>
                      </a:r>
                      <a:r>
                        <a:rPr lang="en-US" sz="1200" kern="0" dirty="0">
                          <a:effectLst/>
                          <a:latin typeface="Microsoft YaHei" panose="020B0503020204020204" pitchFamily="34" charset="-122"/>
                          <a:ea typeface="Microsoft YaHei" panose="020B0503020204020204" pitchFamily="34" charset="-122"/>
                        </a:rPr>
                        <a:t>CPAP</a:t>
                      </a:r>
                      <a:r>
                        <a:rPr lang="zh-CN" sz="1200" kern="0" dirty="0">
                          <a:effectLst/>
                          <a:latin typeface="Microsoft YaHei" panose="020B0503020204020204" pitchFamily="34" charset="-122"/>
                          <a:ea typeface="Microsoft YaHei" panose="020B0503020204020204" pitchFamily="34" charset="-122"/>
                        </a:rPr>
                        <a:t>、</a:t>
                      </a:r>
                      <a:r>
                        <a:rPr lang="en-US" sz="1200" kern="0" dirty="0" err="1">
                          <a:effectLst/>
                          <a:latin typeface="Microsoft YaHei" panose="020B0503020204020204" pitchFamily="34" charset="-122"/>
                          <a:ea typeface="Microsoft YaHei" panose="020B0503020204020204" pitchFamily="34" charset="-122"/>
                        </a:rPr>
                        <a:t>autoCPAP</a:t>
                      </a:r>
                      <a:r>
                        <a:rPr lang="zh-CN" sz="1200" kern="0" dirty="0">
                          <a:effectLst/>
                          <a:latin typeface="Microsoft YaHei" panose="020B0503020204020204" pitchFamily="34" charset="-122"/>
                          <a:ea typeface="Microsoft YaHei" panose="020B0503020204020204" pitchFamily="34" charset="-122"/>
                        </a:rPr>
                        <a:t>、</a:t>
                      </a:r>
                      <a:r>
                        <a:rPr lang="en-US" sz="1200" kern="0" dirty="0">
                          <a:effectLst/>
                          <a:latin typeface="Microsoft YaHei" panose="020B0503020204020204" pitchFamily="34" charset="-122"/>
                          <a:ea typeface="Microsoft YaHei" panose="020B0503020204020204" pitchFamily="34" charset="-122"/>
                        </a:rPr>
                        <a:t>BiPAP</a:t>
                      </a:r>
                      <a:r>
                        <a:rPr lang="zh-CN" sz="1200" kern="0" dirty="0">
                          <a:effectLst/>
                          <a:latin typeface="Microsoft YaHei" panose="020B0503020204020204" pitchFamily="34" charset="-122"/>
                          <a:ea typeface="Microsoft YaHei" panose="020B0503020204020204" pitchFamily="34" charset="-122"/>
                        </a:rPr>
                        <a:t>、</a:t>
                      </a:r>
                      <a:r>
                        <a:rPr lang="en-US" sz="1200" kern="0" dirty="0" err="1">
                          <a:effectLst/>
                          <a:latin typeface="Microsoft YaHei" panose="020B0503020204020204" pitchFamily="34" charset="-122"/>
                          <a:ea typeface="Microsoft YaHei" panose="020B0503020204020204" pitchFamily="34" charset="-122"/>
                        </a:rPr>
                        <a:t>autoBiPAP</a:t>
                      </a:r>
                      <a:r>
                        <a:rPr lang="zh-CN" sz="1200" kern="0" dirty="0">
                          <a:effectLst/>
                          <a:latin typeface="Microsoft YaHei" panose="020B0503020204020204" pitchFamily="34" charset="-122"/>
                          <a:ea typeface="Microsoft YaHei" panose="020B0503020204020204" pitchFamily="34" charset="-122"/>
                        </a:rPr>
                        <a:t>，自适应伺服通气（</a:t>
                      </a:r>
                      <a:r>
                        <a:rPr lang="en-US" sz="1200" kern="0" dirty="0">
                          <a:effectLst/>
                          <a:latin typeface="Microsoft YaHei" panose="020B0503020204020204" pitchFamily="34" charset="-122"/>
                          <a:ea typeface="Microsoft YaHei" panose="020B0503020204020204" pitchFamily="34" charset="-122"/>
                        </a:rPr>
                        <a:t>ASV</a:t>
                      </a:r>
                      <a:r>
                        <a:rPr lang="zh-CN" sz="1200" kern="0" dirty="0">
                          <a:effectLst/>
                          <a:latin typeface="Microsoft YaHei" panose="020B0503020204020204" pitchFamily="34" charset="-122"/>
                          <a:ea typeface="Microsoft YaHei" panose="020B0503020204020204" pitchFamily="34" charset="-122"/>
                        </a:rPr>
                        <a:t>）</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中重度</a:t>
                      </a:r>
                      <a:r>
                        <a:rPr lang="en-US" sz="1200" kern="0" dirty="0">
                          <a:effectLst/>
                          <a:latin typeface="Microsoft YaHei" panose="020B0503020204020204" pitchFamily="34" charset="-122"/>
                          <a:ea typeface="Microsoft YaHei" panose="020B0503020204020204" pitchFamily="34" charset="-122"/>
                        </a:rPr>
                        <a:t>OSAS</a:t>
                      </a:r>
                      <a:endParaRPr lang="zh-CN" sz="1200" kern="100" dirty="0">
                        <a:effectLst/>
                        <a:latin typeface="Microsoft YaHei" panose="020B0503020204020204" pitchFamily="34" charset="-122"/>
                        <a:ea typeface="Microsoft YaHei" panose="020B0503020204020204" pitchFamily="34" charset="-122"/>
                      </a:endParaRPr>
                    </a:p>
                    <a:p>
                      <a:pPr algn="l">
                        <a:lnSpc>
                          <a:spcPct val="150000"/>
                        </a:lnSpc>
                      </a:pPr>
                      <a:r>
                        <a:rPr lang="zh-CN" sz="1200" kern="0" dirty="0">
                          <a:effectLst/>
                          <a:latin typeface="Microsoft YaHei" panose="020B0503020204020204" pitchFamily="34" charset="-122"/>
                          <a:ea typeface="Microsoft YaHei" panose="020B0503020204020204" pitchFamily="34" charset="-122"/>
                        </a:rPr>
                        <a:t>轻度</a:t>
                      </a:r>
                      <a:r>
                        <a:rPr lang="en-US" sz="1200" kern="0" dirty="0">
                          <a:effectLst/>
                          <a:latin typeface="Microsoft YaHei" panose="020B0503020204020204" pitchFamily="34" charset="-122"/>
                          <a:ea typeface="Microsoft YaHei" panose="020B0503020204020204" pitchFamily="34" charset="-122"/>
                        </a:rPr>
                        <a:t>OSAS</a:t>
                      </a:r>
                      <a:r>
                        <a:rPr lang="zh-CN" sz="1200" kern="0" dirty="0">
                          <a:effectLst/>
                          <a:latin typeface="Microsoft YaHei" panose="020B0503020204020204" pitchFamily="34" charset="-122"/>
                          <a:ea typeface="Microsoft YaHei" panose="020B0503020204020204" pitchFamily="34" charset="-122"/>
                        </a:rPr>
                        <a:t>但症状明显，或合并心脑血管病、糖尿病；</a:t>
                      </a:r>
                      <a:endParaRPr lang="zh-CN" sz="1200" kern="100" dirty="0">
                        <a:effectLst/>
                        <a:latin typeface="Microsoft YaHei" panose="020B0503020204020204" pitchFamily="34" charset="-122"/>
                        <a:ea typeface="Microsoft YaHei" panose="020B0503020204020204" pitchFamily="34" charset="-122"/>
                      </a:endParaRPr>
                    </a:p>
                    <a:p>
                      <a:pPr algn="l">
                        <a:lnSpc>
                          <a:spcPct val="150000"/>
                        </a:lnSpc>
                      </a:pPr>
                      <a:r>
                        <a:rPr lang="en-US" sz="1200" kern="0" dirty="0">
                          <a:effectLst/>
                          <a:latin typeface="Microsoft YaHei" panose="020B0503020204020204" pitchFamily="34" charset="-122"/>
                          <a:ea typeface="Microsoft YaHei" panose="020B0503020204020204" pitchFamily="34" charset="-122"/>
                        </a:rPr>
                        <a:t>OSAS</a:t>
                      </a:r>
                      <a:r>
                        <a:rPr lang="zh-CN" sz="1200" kern="0" dirty="0">
                          <a:effectLst/>
                          <a:latin typeface="Microsoft YaHei" panose="020B0503020204020204" pitchFamily="34" charset="-122"/>
                          <a:ea typeface="Microsoft YaHei" panose="020B0503020204020204" pitchFamily="34" charset="-122"/>
                        </a:rPr>
                        <a:t>的围</a:t>
                      </a:r>
                      <a:r>
                        <a:rPr lang="zh-CN" altLang="en-US" sz="1200" kern="0" dirty="0">
                          <a:effectLst/>
                          <a:latin typeface="Microsoft YaHei" panose="020B0503020204020204" pitchFamily="34" charset="-122"/>
                          <a:ea typeface="Microsoft YaHei" panose="020B0503020204020204" pitchFamily="34" charset="-122"/>
                        </a:rPr>
                        <a:t>手</a:t>
                      </a:r>
                      <a:r>
                        <a:rPr lang="zh-CN" sz="1200" kern="0" dirty="0">
                          <a:effectLst/>
                          <a:latin typeface="Microsoft YaHei" panose="020B0503020204020204" pitchFamily="34" charset="-122"/>
                          <a:ea typeface="Microsoft YaHei" panose="020B0503020204020204" pitchFamily="34" charset="-122"/>
                        </a:rPr>
                        <a:t>术期治疗</a:t>
                      </a:r>
                      <a:endParaRPr lang="zh-CN" sz="1200" kern="100" dirty="0">
                        <a:effectLst/>
                        <a:latin typeface="Microsoft YaHei" panose="020B0503020204020204" pitchFamily="34" charset="-122"/>
                        <a:ea typeface="Microsoft YaHei" panose="020B0503020204020204" pitchFamily="34" charset="-122"/>
                      </a:endParaRPr>
                    </a:p>
                    <a:p>
                      <a:pPr algn="l">
                        <a:lnSpc>
                          <a:spcPct val="150000"/>
                        </a:lnSpc>
                      </a:pPr>
                      <a:r>
                        <a:rPr lang="zh-CN" sz="1200" kern="0" dirty="0">
                          <a:effectLst/>
                          <a:latin typeface="Microsoft YaHei" panose="020B0503020204020204" pitchFamily="34" charset="-122"/>
                          <a:ea typeface="Microsoft YaHei" panose="020B0503020204020204" pitchFamily="34" charset="-122"/>
                        </a:rPr>
                        <a:t>经手术或其他疗法治疗后依然存在</a:t>
                      </a:r>
                      <a:r>
                        <a:rPr lang="en-US" sz="1200" kern="0" dirty="0">
                          <a:effectLst/>
                          <a:latin typeface="Microsoft YaHei" panose="020B0503020204020204" pitchFamily="34" charset="-122"/>
                          <a:ea typeface="Microsoft YaHei" panose="020B0503020204020204" pitchFamily="34" charset="-122"/>
                        </a:rPr>
                        <a:t>OSAS</a:t>
                      </a:r>
                      <a:endParaRPr lang="zh-CN" sz="1200" kern="100" dirty="0">
                        <a:effectLst/>
                        <a:latin typeface="Microsoft YaHei" panose="020B0503020204020204" pitchFamily="34" charset="-122"/>
                        <a:ea typeface="Microsoft YaHei" panose="020B0503020204020204" pitchFamily="34" charset="-122"/>
                      </a:endParaRPr>
                    </a:p>
                    <a:p>
                      <a:pPr algn="l">
                        <a:lnSpc>
                          <a:spcPct val="150000"/>
                        </a:lnSpc>
                      </a:pPr>
                      <a:r>
                        <a:rPr lang="en-US" sz="1200" kern="0" dirty="0">
                          <a:effectLst/>
                          <a:latin typeface="Microsoft YaHei" panose="020B0503020204020204" pitchFamily="34" charset="-122"/>
                          <a:ea typeface="Microsoft YaHei" panose="020B0503020204020204" pitchFamily="34" charset="-122"/>
                        </a:rPr>
                        <a:t>OSAS</a:t>
                      </a:r>
                      <a:r>
                        <a:rPr lang="zh-CN" sz="1200" kern="0" dirty="0">
                          <a:effectLst/>
                          <a:latin typeface="Microsoft YaHei" panose="020B0503020204020204" pitchFamily="34" charset="-122"/>
                          <a:ea typeface="Microsoft YaHei" panose="020B0503020204020204" pitchFamily="34" charset="-122"/>
                        </a:rPr>
                        <a:t>与慢阻肺共存的重叠综合征</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extLst>
                  <a:ext uri="{0D108BD9-81ED-4DB2-BD59-A6C34878D82A}">
                    <a16:rowId xmlns:a16="http://schemas.microsoft.com/office/drawing/2014/main" val="10005"/>
                  </a:ext>
                </a:extLst>
              </a:tr>
              <a:tr h="310515">
                <a:tc vMerge="1">
                  <a:txBody>
                    <a:bodyPr/>
                    <a:lstStyle/>
                    <a:p>
                      <a:endParaRPr lang="zh-CN"/>
                    </a:p>
                  </a:txBody>
                  <a:tcPr/>
                </a:tc>
                <a:tc>
                  <a:txBody>
                    <a:bodyPr/>
                    <a:lstStyle/>
                    <a:p>
                      <a:pPr algn="l">
                        <a:lnSpc>
                          <a:spcPct val="150000"/>
                        </a:lnSpc>
                      </a:pPr>
                      <a:r>
                        <a:rPr lang="en-US" sz="1200" kern="0">
                          <a:effectLst/>
                          <a:latin typeface="Microsoft YaHei" panose="020B0503020204020204" pitchFamily="34" charset="-122"/>
                          <a:ea typeface="Microsoft YaHei" panose="020B0503020204020204" pitchFamily="34" charset="-122"/>
                        </a:rPr>
                        <a:t>②</a:t>
                      </a:r>
                      <a:r>
                        <a:rPr lang="zh-CN" sz="1200" kern="0">
                          <a:effectLst/>
                          <a:latin typeface="Microsoft YaHei" panose="020B0503020204020204" pitchFamily="34" charset="-122"/>
                          <a:ea typeface="Microsoft YaHei" panose="020B0503020204020204" pitchFamily="34" charset="-122"/>
                        </a:rPr>
                        <a:t>体位</a:t>
                      </a:r>
                      <a:r>
                        <a:rPr lang="zh-CN" sz="1200" kern="0" dirty="0">
                          <a:effectLst/>
                          <a:latin typeface="Microsoft YaHei" panose="020B0503020204020204" pitchFamily="34" charset="-122"/>
                          <a:ea typeface="Microsoft YaHei" panose="020B0503020204020204" pitchFamily="34" charset="-122"/>
                        </a:rPr>
                        <a:t>治疗仪</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体位相关</a:t>
                      </a:r>
                      <a:r>
                        <a:rPr lang="en-US" sz="1200" kern="0" dirty="0">
                          <a:effectLst/>
                          <a:latin typeface="Microsoft YaHei" panose="020B0503020204020204" pitchFamily="34" charset="-122"/>
                          <a:ea typeface="Microsoft YaHei" panose="020B0503020204020204" pitchFamily="34" charset="-122"/>
                        </a:rPr>
                        <a:t>OSAS</a:t>
                      </a:r>
                      <a:r>
                        <a:rPr lang="zh-CN" sz="1200" kern="0" dirty="0">
                          <a:effectLst/>
                          <a:latin typeface="Microsoft YaHei" panose="020B0503020204020204" pitchFamily="34" charset="-122"/>
                          <a:ea typeface="Microsoft YaHei" panose="020B0503020204020204" pitchFamily="34" charset="-122"/>
                        </a:rPr>
                        <a:t>患者</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extLst>
                  <a:ext uri="{0D108BD9-81ED-4DB2-BD59-A6C34878D82A}">
                    <a16:rowId xmlns:a16="http://schemas.microsoft.com/office/drawing/2014/main" val="10006"/>
                  </a:ext>
                </a:extLst>
              </a:tr>
              <a:tr h="859155">
                <a:tc vMerge="1">
                  <a:txBody>
                    <a:bodyPr/>
                    <a:lstStyle/>
                    <a:p>
                      <a:endParaRPr lang="zh-CN"/>
                    </a:p>
                  </a:txBody>
                  <a:tcPr/>
                </a:tc>
                <a:tc>
                  <a:txBody>
                    <a:bodyPr/>
                    <a:lstStyle/>
                    <a:p>
                      <a:pPr algn="l">
                        <a:lnSpc>
                          <a:spcPct val="150000"/>
                        </a:lnSpc>
                      </a:pPr>
                      <a:r>
                        <a:rPr lang="en-US" sz="1200" kern="0">
                          <a:effectLst/>
                          <a:latin typeface="Microsoft YaHei" panose="020B0503020204020204" pitchFamily="34" charset="-122"/>
                          <a:ea typeface="Microsoft YaHei" panose="020B0503020204020204" pitchFamily="34" charset="-122"/>
                        </a:rPr>
                        <a:t>③</a:t>
                      </a:r>
                      <a:r>
                        <a:rPr lang="zh-CN" sz="1200" kern="0">
                          <a:effectLst/>
                          <a:latin typeface="Microsoft YaHei" panose="020B0503020204020204" pitchFamily="34" charset="-122"/>
                          <a:ea typeface="Microsoft YaHei" panose="020B0503020204020204" pitchFamily="34" charset="-122"/>
                        </a:rPr>
                        <a:t>下</a:t>
                      </a:r>
                      <a:r>
                        <a:rPr lang="zh-CN" sz="1200" kern="0" dirty="0">
                          <a:effectLst/>
                          <a:latin typeface="Microsoft YaHei" panose="020B0503020204020204" pitchFamily="34" charset="-122"/>
                          <a:ea typeface="Microsoft YaHei" panose="020B0503020204020204" pitchFamily="34" charset="-122"/>
                        </a:rPr>
                        <a:t>颌前移装置</a:t>
                      </a:r>
                      <a:endParaRPr lang="en-US" altLang="zh-CN" sz="1200" kern="0" dirty="0">
                        <a:effectLst/>
                        <a:latin typeface="Microsoft YaHei" panose="020B0503020204020204" pitchFamily="34" charset="-122"/>
                        <a:ea typeface="Microsoft YaHei" panose="020B0503020204020204" pitchFamily="34" charset="-122"/>
                      </a:endParaRPr>
                    </a:p>
                    <a:p>
                      <a:pPr algn="l">
                        <a:lnSpc>
                          <a:spcPct val="150000"/>
                        </a:lnSpc>
                      </a:pPr>
                      <a:r>
                        <a:rPr lang="zh-CN" sz="1200" kern="0" dirty="0">
                          <a:effectLst/>
                          <a:latin typeface="Microsoft YaHei" panose="020B0503020204020204" pitchFamily="34" charset="-122"/>
                          <a:ea typeface="Microsoft YaHei" panose="020B0503020204020204" pitchFamily="34" charset="-122"/>
                        </a:rPr>
                        <a:t>（口腔矫治器，</a:t>
                      </a:r>
                      <a:r>
                        <a:rPr lang="en-US" sz="1200" kern="0" dirty="0">
                          <a:effectLst/>
                          <a:latin typeface="Microsoft YaHei" panose="020B0503020204020204" pitchFamily="34" charset="-122"/>
                          <a:ea typeface="Microsoft YaHei" panose="020B0503020204020204" pitchFamily="34" charset="-122"/>
                        </a:rPr>
                        <a:t>MAD</a:t>
                      </a:r>
                      <a:r>
                        <a:rPr lang="zh-CN" sz="1200" kern="0" dirty="0">
                          <a:effectLst/>
                          <a:latin typeface="Microsoft YaHei" panose="020B0503020204020204" pitchFamily="34" charset="-122"/>
                          <a:ea typeface="Microsoft YaHei" panose="020B0503020204020204" pitchFamily="34" charset="-122"/>
                        </a:rPr>
                        <a:t>）</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单纯鼾症和轻中度</a:t>
                      </a:r>
                      <a:r>
                        <a:rPr lang="en-US" sz="1200" kern="0" dirty="0">
                          <a:effectLst/>
                          <a:latin typeface="Microsoft YaHei" panose="020B0503020204020204" pitchFamily="34" charset="-122"/>
                          <a:ea typeface="Microsoft YaHei" panose="020B0503020204020204" pitchFamily="34" charset="-122"/>
                        </a:rPr>
                        <a:t>OSAS</a:t>
                      </a:r>
                      <a:endParaRPr lang="zh-CN" sz="1200" kern="100" dirty="0">
                        <a:effectLst/>
                        <a:latin typeface="Microsoft YaHei" panose="020B0503020204020204" pitchFamily="34" charset="-122"/>
                        <a:ea typeface="Microsoft YaHei" panose="020B0503020204020204" pitchFamily="34" charset="-122"/>
                      </a:endParaRPr>
                    </a:p>
                    <a:p>
                      <a:pPr algn="l">
                        <a:lnSpc>
                          <a:spcPct val="150000"/>
                        </a:lnSpc>
                      </a:pPr>
                      <a:r>
                        <a:rPr lang="zh-CN" sz="1200" kern="0" dirty="0">
                          <a:effectLst/>
                          <a:latin typeface="Microsoft YaHei" panose="020B0503020204020204" pitchFamily="34" charset="-122"/>
                          <a:ea typeface="Microsoft YaHei" panose="020B0503020204020204" pitchFamily="34" charset="-122"/>
                        </a:rPr>
                        <a:t>不耐受</a:t>
                      </a:r>
                      <a:r>
                        <a:rPr lang="en-US" sz="1200" kern="0" dirty="0">
                          <a:effectLst/>
                          <a:latin typeface="Microsoft YaHei" panose="020B0503020204020204" pitchFamily="34" charset="-122"/>
                          <a:ea typeface="Microsoft YaHei" panose="020B0503020204020204" pitchFamily="34" charset="-122"/>
                        </a:rPr>
                        <a:t>CPAP</a:t>
                      </a:r>
                      <a:r>
                        <a:rPr lang="zh-CN" sz="1200" kern="0" dirty="0">
                          <a:effectLst/>
                          <a:latin typeface="Microsoft YaHei" panose="020B0503020204020204" pitchFamily="34" charset="-122"/>
                          <a:ea typeface="Microsoft YaHei" panose="020B0503020204020204" pitchFamily="34" charset="-122"/>
                        </a:rPr>
                        <a:t>的重度</a:t>
                      </a:r>
                      <a:r>
                        <a:rPr lang="en-US" sz="1200" kern="0" dirty="0">
                          <a:effectLst/>
                          <a:latin typeface="Microsoft YaHei" panose="020B0503020204020204" pitchFamily="34" charset="-122"/>
                          <a:ea typeface="Microsoft YaHei" panose="020B0503020204020204" pitchFamily="34" charset="-122"/>
                        </a:rPr>
                        <a:t>OSAS</a:t>
                      </a:r>
                      <a:endParaRPr lang="zh-CN" sz="1200" kern="100" dirty="0">
                        <a:effectLst/>
                        <a:latin typeface="Microsoft YaHei" panose="020B0503020204020204" pitchFamily="34" charset="-122"/>
                        <a:ea typeface="Microsoft YaHei" panose="020B0503020204020204" pitchFamily="34" charset="-122"/>
                      </a:endParaRPr>
                    </a:p>
                    <a:p>
                      <a:pPr algn="l">
                        <a:lnSpc>
                          <a:spcPct val="150000"/>
                        </a:lnSpc>
                      </a:pPr>
                      <a:r>
                        <a:rPr lang="zh-CN" sz="1200" kern="0" dirty="0">
                          <a:effectLst/>
                          <a:latin typeface="Microsoft YaHei" panose="020B0503020204020204" pitchFamily="34" charset="-122"/>
                          <a:ea typeface="Microsoft YaHei" panose="020B0503020204020204" pitchFamily="34" charset="-122"/>
                        </a:rPr>
                        <a:t>与手术或</a:t>
                      </a:r>
                      <a:r>
                        <a:rPr lang="zh-CN" altLang="en-US" sz="1200" kern="0" dirty="0">
                          <a:effectLst/>
                          <a:latin typeface="Microsoft YaHei" panose="020B0503020204020204" pitchFamily="34" charset="-122"/>
                          <a:ea typeface="Microsoft YaHei" panose="020B0503020204020204" pitchFamily="34" charset="-122"/>
                        </a:rPr>
                        <a:t>无创正压通气</a:t>
                      </a:r>
                      <a:r>
                        <a:rPr lang="zh-CN" sz="1200" kern="0" dirty="0">
                          <a:effectLst/>
                          <a:latin typeface="Microsoft YaHei" panose="020B0503020204020204" pitchFamily="34" charset="-122"/>
                          <a:ea typeface="Microsoft YaHei" panose="020B0503020204020204" pitchFamily="34" charset="-122"/>
                        </a:rPr>
                        <a:t>联合治疗重度</a:t>
                      </a:r>
                      <a:r>
                        <a:rPr lang="en-US" sz="1200" kern="0" dirty="0">
                          <a:effectLst/>
                          <a:latin typeface="Microsoft YaHei" panose="020B0503020204020204" pitchFamily="34" charset="-122"/>
                          <a:ea typeface="Microsoft YaHei" panose="020B0503020204020204" pitchFamily="34" charset="-122"/>
                        </a:rPr>
                        <a:t>OSAS</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extLst>
                  <a:ext uri="{0D108BD9-81ED-4DB2-BD59-A6C34878D82A}">
                    <a16:rowId xmlns:a16="http://schemas.microsoft.com/office/drawing/2014/main" val="10007"/>
                  </a:ext>
                </a:extLst>
              </a:tr>
              <a:tr h="310515">
                <a:tc vMerge="1">
                  <a:txBody>
                    <a:bodyPr/>
                    <a:lstStyle/>
                    <a:p>
                      <a:endParaRPr lang="zh-CN"/>
                    </a:p>
                  </a:txBody>
                  <a:tcPr/>
                </a:tc>
                <a:tc>
                  <a:txBody>
                    <a:bodyPr/>
                    <a:lstStyle/>
                    <a:p>
                      <a:pPr algn="l">
                        <a:lnSpc>
                          <a:spcPct val="150000"/>
                        </a:lnSpc>
                      </a:pPr>
                      <a:r>
                        <a:rPr lang="en-US" sz="1200" kern="0">
                          <a:effectLst/>
                          <a:latin typeface="Microsoft YaHei" panose="020B0503020204020204" pitchFamily="34" charset="-122"/>
                          <a:ea typeface="Microsoft YaHei" panose="020B0503020204020204" pitchFamily="34" charset="-122"/>
                        </a:rPr>
                        <a:t>④</a:t>
                      </a:r>
                      <a:r>
                        <a:rPr lang="zh-CN" sz="1200" kern="0">
                          <a:effectLst/>
                          <a:latin typeface="Microsoft YaHei" panose="020B0503020204020204" pitchFamily="34" charset="-122"/>
                          <a:ea typeface="Microsoft YaHei" panose="020B0503020204020204" pitchFamily="34" charset="-122"/>
                        </a:rPr>
                        <a:t>舌</a:t>
                      </a:r>
                      <a:r>
                        <a:rPr lang="zh-CN" sz="1200" kern="0" dirty="0">
                          <a:effectLst/>
                          <a:latin typeface="Microsoft YaHei" panose="020B0503020204020204" pitchFamily="34" charset="-122"/>
                          <a:ea typeface="Microsoft YaHei" panose="020B0503020204020204" pitchFamily="34" charset="-122"/>
                        </a:rPr>
                        <a:t>下神经电刺激</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中重度</a:t>
                      </a:r>
                      <a:r>
                        <a:rPr lang="en-US" sz="1200" kern="0" dirty="0">
                          <a:effectLst/>
                          <a:latin typeface="Microsoft YaHei" panose="020B0503020204020204" pitchFamily="34" charset="-122"/>
                          <a:ea typeface="Microsoft YaHei" panose="020B0503020204020204" pitchFamily="34" charset="-122"/>
                        </a:rPr>
                        <a:t>OSAS</a:t>
                      </a:r>
                      <a:r>
                        <a:rPr lang="zh-CN" sz="1200" kern="0" dirty="0">
                          <a:effectLst/>
                          <a:latin typeface="Microsoft YaHei" panose="020B0503020204020204" pitchFamily="34" charset="-122"/>
                          <a:ea typeface="Microsoft YaHei" panose="020B0503020204020204" pitchFamily="34" charset="-122"/>
                        </a:rPr>
                        <a:t>或</a:t>
                      </a:r>
                      <a:r>
                        <a:rPr lang="en-US" sz="1200" kern="0" dirty="0">
                          <a:effectLst/>
                          <a:latin typeface="Microsoft YaHei" panose="020B0503020204020204" pitchFamily="34" charset="-122"/>
                          <a:ea typeface="Microsoft YaHei" panose="020B0503020204020204" pitchFamily="34" charset="-122"/>
                        </a:rPr>
                        <a:t>PAP</a:t>
                      </a:r>
                      <a:r>
                        <a:rPr lang="zh-CN" sz="1200" kern="0" dirty="0">
                          <a:effectLst/>
                          <a:latin typeface="Microsoft YaHei" panose="020B0503020204020204" pitchFamily="34" charset="-122"/>
                          <a:ea typeface="Microsoft YaHei" panose="020B0503020204020204" pitchFamily="34" charset="-122"/>
                        </a:rPr>
                        <a:t>无效及不耐受者</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extLst>
                  <a:ext uri="{0D108BD9-81ED-4DB2-BD59-A6C34878D82A}">
                    <a16:rowId xmlns:a16="http://schemas.microsoft.com/office/drawing/2014/main" val="10008"/>
                  </a:ext>
                </a:extLst>
              </a:tr>
              <a:tr h="584835">
                <a:tc rowSpan="2">
                  <a:txBody>
                    <a:bodyPr/>
                    <a:lstStyle/>
                    <a:p>
                      <a:pPr algn="ctr">
                        <a:lnSpc>
                          <a:spcPct val="100000"/>
                        </a:lnSpc>
                      </a:pPr>
                      <a:r>
                        <a:rPr lang="zh-CN" sz="1200" kern="0" dirty="0">
                          <a:effectLst/>
                          <a:latin typeface="Microsoft YaHei" panose="020B0503020204020204" pitchFamily="34" charset="-122"/>
                          <a:ea typeface="Microsoft YaHei" panose="020B0503020204020204" pitchFamily="34" charset="-122"/>
                        </a:rPr>
                        <a:t>外科手术</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lnT w="12700" cap="flat" cmpd="sng" algn="ctr">
                      <a:solidFill>
                        <a:schemeClr val="tx1"/>
                      </a:solidFill>
                      <a:prstDash val="solid"/>
                      <a:round/>
                      <a:headEnd type="none" w="med" len="med"/>
                      <a:tailEnd type="none" w="med" len="med"/>
                    </a:lnT>
                  </a:tcP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上气道手术</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非严重肥胖的中度或轻度</a:t>
                      </a:r>
                      <a:r>
                        <a:rPr lang="en-US" sz="1200" kern="0" dirty="0">
                          <a:effectLst/>
                          <a:latin typeface="Microsoft YaHei" panose="020B0503020204020204" pitchFamily="34" charset="-122"/>
                          <a:ea typeface="Microsoft YaHei" panose="020B0503020204020204" pitchFamily="34" charset="-122"/>
                        </a:rPr>
                        <a:t>OSAS</a:t>
                      </a:r>
                      <a:endParaRPr lang="zh-CN" sz="1200" kern="100" dirty="0">
                        <a:effectLst/>
                        <a:latin typeface="Microsoft YaHei" panose="020B0503020204020204" pitchFamily="34" charset="-122"/>
                        <a:ea typeface="Microsoft YaHei" panose="020B0503020204020204" pitchFamily="34" charset="-122"/>
                      </a:endParaRPr>
                    </a:p>
                    <a:p>
                      <a:pPr algn="l">
                        <a:lnSpc>
                          <a:spcPct val="150000"/>
                        </a:lnSpc>
                      </a:pPr>
                      <a:r>
                        <a:rPr lang="zh-CN" sz="1200" kern="0" dirty="0">
                          <a:effectLst/>
                          <a:latin typeface="Microsoft YaHei" panose="020B0503020204020204" pitchFamily="34" charset="-122"/>
                          <a:ea typeface="Microsoft YaHei" panose="020B0503020204020204" pitchFamily="34" charset="-122"/>
                        </a:rPr>
                        <a:t>扁桃体</a:t>
                      </a:r>
                      <a:r>
                        <a:rPr lang="en-US" sz="1200" kern="0" dirty="0">
                          <a:effectLst/>
                          <a:latin typeface="Microsoft YaHei" panose="020B0503020204020204" pitchFamily="34" charset="-122"/>
                          <a:ea typeface="Microsoft YaHei" panose="020B0503020204020204" pitchFamily="34" charset="-122"/>
                        </a:rPr>
                        <a:t>II</a:t>
                      </a:r>
                      <a:r>
                        <a:rPr lang="zh-CN" sz="1200" kern="0" dirty="0">
                          <a:effectLst/>
                          <a:latin typeface="Microsoft YaHei" panose="020B0503020204020204" pitchFamily="34" charset="-122"/>
                          <a:ea typeface="Microsoft YaHei" panose="020B0503020204020204" pitchFamily="34" charset="-122"/>
                        </a:rPr>
                        <a:t>度及以上肥大的重度</a:t>
                      </a:r>
                      <a:r>
                        <a:rPr lang="en-US" sz="1200" kern="0" dirty="0">
                          <a:effectLst/>
                          <a:latin typeface="Microsoft YaHei" panose="020B0503020204020204" pitchFamily="34" charset="-122"/>
                          <a:ea typeface="Microsoft YaHei" panose="020B0503020204020204" pitchFamily="34" charset="-122"/>
                        </a:rPr>
                        <a:t>OSAS</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extLst>
                  <a:ext uri="{0D108BD9-81ED-4DB2-BD59-A6C34878D82A}">
                    <a16:rowId xmlns:a16="http://schemas.microsoft.com/office/drawing/2014/main" val="10009"/>
                  </a:ext>
                </a:extLst>
              </a:tr>
              <a:tr h="310515">
                <a:tc vMerge="1">
                  <a:txBody>
                    <a:bodyPr/>
                    <a:lstStyle/>
                    <a:p>
                      <a:endParaRPr lang="zh-CN"/>
                    </a:p>
                  </a:txBody>
                  <a:tcPr/>
                </a:tc>
                <a:tc>
                  <a:txBody>
                    <a:bodyPr/>
                    <a:lstStyle/>
                    <a:p>
                      <a:pPr algn="l">
                        <a:lnSpc>
                          <a:spcPct val="150000"/>
                        </a:lnSpc>
                      </a:pPr>
                      <a:r>
                        <a:rPr lang="zh-CN" sz="1200" kern="0" dirty="0">
                          <a:effectLst/>
                          <a:latin typeface="Microsoft YaHei" panose="020B0503020204020204" pitchFamily="34" charset="-122"/>
                          <a:ea typeface="Microsoft YaHei" panose="020B0503020204020204" pitchFamily="34" charset="-122"/>
                        </a:rPr>
                        <a:t>减重手术</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tc>
                  <a:txBody>
                    <a:bodyPr/>
                    <a:lstStyle/>
                    <a:p>
                      <a:pPr algn="l">
                        <a:lnSpc>
                          <a:spcPct val="150000"/>
                        </a:lnSpc>
                      </a:pPr>
                      <a:r>
                        <a:rPr lang="zh-CN" altLang="en-US" sz="1200" kern="0" dirty="0">
                          <a:effectLst/>
                          <a:latin typeface="Microsoft YaHei" panose="020B0503020204020204" pitchFamily="34" charset="-122"/>
                          <a:ea typeface="Microsoft YaHei" panose="020B0503020204020204" pitchFamily="34" charset="-122"/>
                        </a:rPr>
                        <a:t>有合并症的严重</a:t>
                      </a:r>
                      <a:r>
                        <a:rPr lang="zh-CN" sz="1200" kern="0" dirty="0">
                          <a:effectLst/>
                          <a:latin typeface="Microsoft YaHei" panose="020B0503020204020204" pitchFamily="34" charset="-122"/>
                          <a:ea typeface="Microsoft YaHei" panose="020B0503020204020204" pitchFamily="34" charset="-122"/>
                        </a:rPr>
                        <a:t>肥胖</a:t>
                      </a:r>
                      <a:r>
                        <a:rPr lang="zh-CN" altLang="en-US" sz="1200" kern="0" dirty="0">
                          <a:effectLst/>
                          <a:latin typeface="Microsoft YaHei" panose="020B0503020204020204" pitchFamily="34" charset="-122"/>
                          <a:ea typeface="Microsoft YaHei" panose="020B0503020204020204" pitchFamily="34" charset="-122"/>
                        </a:rPr>
                        <a:t>患</a:t>
                      </a:r>
                      <a:r>
                        <a:rPr lang="zh-CN" sz="1200" kern="0" dirty="0">
                          <a:effectLst/>
                          <a:latin typeface="Microsoft YaHei" panose="020B0503020204020204" pitchFamily="34" charset="-122"/>
                          <a:ea typeface="Microsoft YaHei" panose="020B0503020204020204" pitchFamily="34" charset="-122"/>
                        </a:rPr>
                        <a:t>者</a:t>
                      </a:r>
                      <a:endParaRPr lang="zh-CN" sz="1200" kern="100" dirty="0">
                        <a:effectLst/>
                        <a:latin typeface="Microsoft YaHei" panose="020B0503020204020204" pitchFamily="34" charset="-122"/>
                        <a:ea typeface="Microsoft YaHei" panose="020B0503020204020204" pitchFamily="34" charset="-122"/>
                        <a:cs typeface="+mn-cs"/>
                      </a:endParaRPr>
                    </a:p>
                  </a:txBody>
                  <a:tcPr marL="40293" marR="40293" marT="0" marB="36000" anchor="ctr"/>
                </a:tc>
                <a:extLst>
                  <a:ext uri="{0D108BD9-81ED-4DB2-BD59-A6C34878D82A}">
                    <a16:rowId xmlns:a16="http://schemas.microsoft.com/office/drawing/2014/main" val="10010"/>
                  </a:ext>
                </a:extLst>
              </a:tr>
            </a:tbl>
          </a:graphicData>
        </a:graphic>
      </p:graphicFrame>
      <p:sp>
        <p:nvSpPr>
          <p:cNvPr id="3" name="文本框 2">
            <a:extLst>
              <a:ext uri="{FF2B5EF4-FFF2-40B4-BE49-F238E27FC236}">
                <a16:creationId xmlns:a16="http://schemas.microsoft.com/office/drawing/2014/main" id="{7C8F39F2-2B8A-48B8-81C5-FAE69EF1D109}"/>
              </a:ext>
            </a:extLst>
          </p:cNvPr>
          <p:cNvSpPr txBox="1"/>
          <p:nvPr/>
        </p:nvSpPr>
        <p:spPr>
          <a:xfrm>
            <a:off x="461644" y="6305550"/>
            <a:ext cx="11429407" cy="246221"/>
          </a:xfrm>
          <a:prstGeom prst="rect">
            <a:avLst/>
          </a:prstGeom>
          <a:noFill/>
        </p:spPr>
        <p:txBody>
          <a:bodyPr wrap="square">
            <a:spAutoFit/>
          </a:bodyPr>
          <a:lstStyle/>
          <a:p>
            <a:r>
              <a:rPr lang="zh-CN" altLang="en-US" sz="1000" dirty="0">
                <a:solidFill>
                  <a:schemeClr val="bg1">
                    <a:lumMod val="50000"/>
                  </a:schemeClr>
                </a:solidFill>
                <a:latin typeface="Microsoft YaHei" panose="020B0503020204020204" pitchFamily="34" charset="-122"/>
                <a:ea typeface="Microsoft YaHei" panose="020B0503020204020204" pitchFamily="34" charset="-122"/>
              </a:rPr>
              <a:t>注：MAD为下颌适度前移矫治器；PAP为气道正压通气；CPAP为特续气道正压通气；aut</a:t>
            </a:r>
            <a:r>
              <a:rPr lang="en-US" altLang="zh-CN" sz="1000" dirty="0">
                <a:solidFill>
                  <a:schemeClr val="bg1">
                    <a:lumMod val="50000"/>
                  </a:schemeClr>
                </a:solidFill>
                <a:latin typeface="Microsoft YaHei" panose="020B0503020204020204" pitchFamily="34" charset="-122"/>
                <a:ea typeface="Microsoft YaHei" panose="020B0503020204020204" pitchFamily="34" charset="-122"/>
              </a:rPr>
              <a:t>o</a:t>
            </a:r>
            <a:r>
              <a:rPr lang="zh-CN" altLang="en-US" sz="1000" dirty="0">
                <a:solidFill>
                  <a:schemeClr val="bg1">
                    <a:lumMod val="50000"/>
                  </a:schemeClr>
                </a:solidFill>
                <a:latin typeface="Microsoft YaHei" panose="020B0503020204020204" pitchFamily="34" charset="-122"/>
                <a:ea typeface="Microsoft YaHei" panose="020B0503020204020204" pitchFamily="34" charset="-122"/>
              </a:rPr>
              <a:t>CP</a:t>
            </a:r>
            <a:r>
              <a:rPr lang="en-US" altLang="zh-CN" sz="1000" dirty="0">
                <a:solidFill>
                  <a:schemeClr val="bg1">
                    <a:lumMod val="50000"/>
                  </a:schemeClr>
                </a:solidFill>
                <a:latin typeface="Microsoft YaHei" panose="020B0503020204020204" pitchFamily="34" charset="-122"/>
                <a:ea typeface="Microsoft YaHei" panose="020B0503020204020204" pitchFamily="34" charset="-122"/>
              </a:rPr>
              <a:t>A</a:t>
            </a:r>
            <a:r>
              <a:rPr lang="zh-CN" altLang="en-US" sz="1000" dirty="0">
                <a:solidFill>
                  <a:schemeClr val="bg1">
                    <a:lumMod val="50000"/>
                  </a:schemeClr>
                </a:solidFill>
                <a:latin typeface="Microsoft YaHei" panose="020B0503020204020204" pitchFamily="34" charset="-122"/>
                <a:ea typeface="Microsoft YaHei" panose="020B0503020204020204" pitchFamily="34" charset="-122"/>
              </a:rPr>
              <a:t>P为全自动持续气道正压通气；BiPAP为双水平气道正压通气；autoBiPAP为全自动双水平气道正压通气。</a:t>
            </a:r>
          </a:p>
        </p:txBody>
      </p:sp>
      <p:sp>
        <p:nvSpPr>
          <p:cNvPr id="2" name="标题 1">
            <a:extLst>
              <a:ext uri="{FF2B5EF4-FFF2-40B4-BE49-F238E27FC236}">
                <a16:creationId xmlns:a16="http://schemas.microsoft.com/office/drawing/2014/main" id="{03FFE179-6439-B5ED-CF51-A69EDDC9B96F}"/>
              </a:ext>
            </a:extLst>
          </p:cNvPr>
          <p:cNvSpPr txBox="1">
            <a:spLocks/>
          </p:cNvSpPr>
          <p:nvPr/>
        </p:nvSpPr>
        <p:spPr>
          <a:xfrm>
            <a:off x="0" y="230093"/>
            <a:ext cx="12192000" cy="64471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微软雅黑" panose="020B0503020204020204" pitchFamily="34" charset="-122"/>
                <a:ea typeface="微软雅黑" panose="020B0503020204020204" pitchFamily="34" charset="-122"/>
              </a:rPr>
              <a:t>OSAS</a:t>
            </a:r>
            <a:r>
              <a:rPr lang="zh-CN" altLang="en-US" sz="3200" b="1" dirty="0">
                <a:latin typeface="微软雅黑" panose="020B0503020204020204" pitchFamily="34" charset="-122"/>
                <a:ea typeface="微软雅黑" panose="020B0503020204020204" pitchFamily="34" charset="-122"/>
              </a:rPr>
              <a:t>的治疗方案推荐</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844550" y="2089865"/>
            <a:ext cx="2199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等线" panose="02010600030101010101" pitchFamily="2" charset="-122"/>
                <a:ea typeface="宋体" pitchFamily="2" charset="-122"/>
                <a:cs typeface="Times New Roman (正文 CS 字体)"/>
              </a:rPr>
              <a:t> </a:t>
            </a:r>
            <a:endParaRPr kumimoji="0" lang="zh-CN"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表格 4"/>
          <p:cNvGraphicFramePr>
            <a:graphicFrameLocks noGrp="1"/>
          </p:cNvGraphicFramePr>
          <p:nvPr>
            <p:custDataLst>
              <p:tags r:id="rId1"/>
            </p:custDataLst>
            <p:extLst>
              <p:ext uri="{D42A27DB-BD31-4B8C-83A1-F6EECF244321}">
                <p14:modId xmlns:p14="http://schemas.microsoft.com/office/powerpoint/2010/main" val="3108248159"/>
              </p:ext>
            </p:extLst>
          </p:nvPr>
        </p:nvGraphicFramePr>
        <p:xfrm>
          <a:off x="514694" y="1458411"/>
          <a:ext cx="11162611" cy="4851569"/>
        </p:xfrm>
        <a:graphic>
          <a:graphicData uri="http://schemas.openxmlformats.org/drawingml/2006/table">
            <a:tbl>
              <a:tblPr firstRow="1" firstCol="1" bandRow="1">
                <a:tableStyleId>{69012ECD-51FC-41F1-AA8D-1B2483CD663E}</a:tableStyleId>
              </a:tblPr>
              <a:tblGrid>
                <a:gridCol w="1504606">
                  <a:extLst>
                    <a:ext uri="{9D8B030D-6E8A-4147-A177-3AD203B41FA5}">
                      <a16:colId xmlns:a16="http://schemas.microsoft.com/office/drawing/2014/main" val="20000"/>
                    </a:ext>
                  </a:extLst>
                </a:gridCol>
                <a:gridCol w="4446651">
                  <a:extLst>
                    <a:ext uri="{9D8B030D-6E8A-4147-A177-3AD203B41FA5}">
                      <a16:colId xmlns:a16="http://schemas.microsoft.com/office/drawing/2014/main" val="20001"/>
                    </a:ext>
                  </a:extLst>
                </a:gridCol>
                <a:gridCol w="5211354">
                  <a:extLst>
                    <a:ext uri="{9D8B030D-6E8A-4147-A177-3AD203B41FA5}">
                      <a16:colId xmlns:a16="http://schemas.microsoft.com/office/drawing/2014/main" val="20002"/>
                    </a:ext>
                  </a:extLst>
                </a:gridCol>
              </a:tblGrid>
              <a:tr h="460987">
                <a:tc gridSpan="3">
                  <a:txBody>
                    <a:bodyPr/>
                    <a:lstStyle/>
                    <a:p>
                      <a:pPr algn="ctr">
                        <a:lnSpc>
                          <a:spcPts val="1400"/>
                        </a:lnSpc>
                      </a:pPr>
                      <a:r>
                        <a:rPr lang="zh-CN" altLang="en-US" sz="1600" kern="100" dirty="0">
                          <a:solidFill>
                            <a:schemeClr val="bg1"/>
                          </a:solidFill>
                          <a:effectLst/>
                          <a:latin typeface="Microsoft YaHei" panose="020B0503020204020204" pitchFamily="34" charset="-122"/>
                          <a:ea typeface="Microsoft YaHei" panose="020B0503020204020204" pitchFamily="34" charset="-122"/>
                        </a:rPr>
                        <a:t>引起高血压的常见药物及处理措施</a:t>
                      </a:r>
                      <a:endParaRPr lang="zh-CN" altLang="en-US" sz="1600"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solidFill>
                      <a:srgbClr val="004582"/>
                    </a:solidFill>
                  </a:tcPr>
                </a:tc>
                <a:tc hMerge="1">
                  <a:txBody>
                    <a:bodyPr/>
                    <a:lstStyle/>
                    <a:p>
                      <a:pPr algn="ctr">
                        <a:lnSpc>
                          <a:spcPts val="1400"/>
                        </a:lnSpc>
                      </a:pPr>
                      <a:endParaRPr lang="zh-CN" sz="1600"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solidFill>
                      <a:srgbClr val="004582"/>
                    </a:solidFill>
                  </a:tcPr>
                </a:tc>
                <a:tc hMerge="1">
                  <a:txBody>
                    <a:bodyPr/>
                    <a:lstStyle/>
                    <a:p>
                      <a:pPr algn="ctr">
                        <a:lnSpc>
                          <a:spcPts val="1400"/>
                        </a:lnSpc>
                      </a:pPr>
                      <a:endParaRPr lang="zh-CN" sz="1600"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solidFill>
                      <a:srgbClr val="004582"/>
                    </a:solidFill>
                  </a:tcPr>
                </a:tc>
                <a:extLst>
                  <a:ext uri="{0D108BD9-81ED-4DB2-BD59-A6C34878D82A}">
                    <a16:rowId xmlns:a16="http://schemas.microsoft.com/office/drawing/2014/main" val="1542703914"/>
                  </a:ext>
                </a:extLst>
              </a:tr>
              <a:tr h="372540">
                <a:tc>
                  <a:txBody>
                    <a:bodyPr/>
                    <a:lstStyle/>
                    <a:p>
                      <a:pPr algn="ctr">
                        <a:lnSpc>
                          <a:spcPts val="1400"/>
                        </a:lnSpc>
                      </a:pPr>
                      <a:r>
                        <a:rPr lang="zh-CN" sz="1600" kern="0" dirty="0">
                          <a:solidFill>
                            <a:schemeClr val="bg1"/>
                          </a:solidFill>
                          <a:effectLst/>
                          <a:latin typeface="Microsoft YaHei" panose="020B0503020204020204" pitchFamily="34" charset="-122"/>
                          <a:ea typeface="Microsoft YaHei" panose="020B0503020204020204" pitchFamily="34" charset="-122"/>
                        </a:rPr>
                        <a:t>分类</a:t>
                      </a:r>
                      <a:endParaRPr lang="zh-CN" sz="1600"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solidFill>
                      <a:srgbClr val="004582"/>
                    </a:solidFill>
                  </a:tcPr>
                </a:tc>
                <a:tc>
                  <a:txBody>
                    <a:bodyPr/>
                    <a:lstStyle/>
                    <a:p>
                      <a:pPr algn="ctr">
                        <a:lnSpc>
                          <a:spcPts val="1400"/>
                        </a:lnSpc>
                      </a:pPr>
                      <a:r>
                        <a:rPr lang="zh-CN" sz="1600" b="1" kern="0" dirty="0">
                          <a:solidFill>
                            <a:schemeClr val="bg1"/>
                          </a:solidFill>
                          <a:effectLst/>
                          <a:latin typeface="Microsoft YaHei" panose="020B0503020204020204" pitchFamily="34" charset="-122"/>
                          <a:ea typeface="Microsoft YaHei" panose="020B0503020204020204" pitchFamily="34" charset="-122"/>
                        </a:rPr>
                        <a:t>常见药物</a:t>
                      </a:r>
                      <a:r>
                        <a:rPr lang="en-US" sz="1600" b="1" kern="100" dirty="0">
                          <a:solidFill>
                            <a:schemeClr val="bg1"/>
                          </a:solidFill>
                          <a:effectLst/>
                          <a:latin typeface="Microsoft YaHei" panose="020B0503020204020204" pitchFamily="34" charset="-122"/>
                          <a:ea typeface="Microsoft YaHei" panose="020B0503020204020204" pitchFamily="34" charset="-122"/>
                        </a:rPr>
                        <a:t> </a:t>
                      </a:r>
                      <a:endParaRPr lang="zh-CN" sz="1600" b="1"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solidFill>
                      <a:srgbClr val="004582"/>
                    </a:solidFill>
                  </a:tcPr>
                </a:tc>
                <a:tc>
                  <a:txBody>
                    <a:bodyPr/>
                    <a:lstStyle/>
                    <a:p>
                      <a:pPr algn="ctr">
                        <a:lnSpc>
                          <a:spcPts val="1400"/>
                        </a:lnSpc>
                      </a:pPr>
                      <a:r>
                        <a:rPr lang="zh-CN" sz="1600" b="1" kern="0" dirty="0">
                          <a:solidFill>
                            <a:schemeClr val="bg1"/>
                          </a:solidFill>
                          <a:effectLst/>
                          <a:latin typeface="Microsoft YaHei" panose="020B0503020204020204" pitchFamily="34" charset="-122"/>
                          <a:ea typeface="Microsoft YaHei" panose="020B0503020204020204" pitchFamily="34" charset="-122"/>
                        </a:rPr>
                        <a:t>处理措施</a:t>
                      </a:r>
                      <a:endParaRPr lang="zh-CN" sz="1600" b="1"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solidFill>
                      <a:srgbClr val="004582"/>
                    </a:solidFill>
                  </a:tcPr>
                </a:tc>
                <a:extLst>
                  <a:ext uri="{0D108BD9-81ED-4DB2-BD59-A6C34878D82A}">
                    <a16:rowId xmlns:a16="http://schemas.microsoft.com/office/drawing/2014/main" val="10000"/>
                  </a:ext>
                </a:extLst>
              </a:tr>
              <a:tr h="327472">
                <a:tc>
                  <a:txBody>
                    <a:bodyPr/>
                    <a:lstStyle/>
                    <a:p>
                      <a:pPr algn="l">
                        <a:lnSpc>
                          <a:spcPts val="1400"/>
                        </a:lnSpc>
                      </a:pPr>
                      <a:r>
                        <a:rPr lang="zh-CN" sz="1200" kern="0" dirty="0">
                          <a:effectLst/>
                          <a:latin typeface="Microsoft YaHei" panose="020B0503020204020204" pitchFamily="34" charset="-122"/>
                          <a:ea typeface="Microsoft YaHei" panose="020B0503020204020204" pitchFamily="34" charset="-122"/>
                        </a:rPr>
                        <a:t>非甾体类</a:t>
                      </a:r>
                      <a:r>
                        <a:rPr lang="zh-CN" altLang="en-US" sz="1200" kern="0" dirty="0">
                          <a:effectLst/>
                          <a:latin typeface="Microsoft YaHei" panose="020B0503020204020204" pitchFamily="34" charset="-122"/>
                          <a:ea typeface="Microsoft YaHei" panose="020B0503020204020204" pitchFamily="34" charset="-122"/>
                        </a:rPr>
                        <a:t>抗炎药</a:t>
                      </a:r>
                      <a:r>
                        <a:rPr lang="zh-CN" sz="1200" kern="0" dirty="0">
                          <a:effectLst/>
                          <a:latin typeface="Microsoft YaHei" panose="020B0503020204020204" pitchFamily="34" charset="-122"/>
                          <a:ea typeface="Microsoft YaHei" panose="020B0503020204020204" pitchFamily="34" charset="-122"/>
                        </a:rPr>
                        <a:t>物</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吲哚美辛、 布洛芬、 保泰松、塞来昔布、奥斯克、双氯芬酸钠</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大多数在停药后即可恢复，必要时可使用降压药物</a:t>
                      </a:r>
                      <a:r>
                        <a:rPr lang="en-US" sz="1200" kern="0" dirty="0">
                          <a:effectLst/>
                          <a:latin typeface="Microsoft YaHei" panose="020B0503020204020204" pitchFamily="34" charset="-122"/>
                          <a:ea typeface="Microsoft YaHei" panose="020B0503020204020204" pitchFamily="34" charset="-122"/>
                        </a:rPr>
                        <a:t>CCB</a:t>
                      </a:r>
                      <a:r>
                        <a:rPr lang="zh-CN" sz="1200" kern="0" dirty="0">
                          <a:effectLst/>
                          <a:latin typeface="Microsoft YaHei" panose="020B0503020204020204" pitchFamily="34" charset="-122"/>
                          <a:ea typeface="Microsoft YaHei" panose="020B0503020204020204" pitchFamily="34" charset="-122"/>
                        </a:rPr>
                        <a:t>、</a:t>
                      </a:r>
                      <a:r>
                        <a:rPr lang="en-US" sz="1200" kern="0" dirty="0">
                          <a:effectLst/>
                          <a:latin typeface="Microsoft YaHei" panose="020B0503020204020204" pitchFamily="34" charset="-122"/>
                          <a:ea typeface="Microsoft YaHei" panose="020B0503020204020204" pitchFamily="34" charset="-122"/>
                        </a:rPr>
                        <a:t>ACEI/ARB</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10001"/>
                  </a:ext>
                </a:extLst>
              </a:tr>
              <a:tr h="283434">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抗组胺类药物</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a:effectLst/>
                          <a:latin typeface="Microsoft YaHei" panose="020B0503020204020204" pitchFamily="34" charset="-122"/>
                          <a:ea typeface="Microsoft YaHei" panose="020B0503020204020204" pitchFamily="34" charset="-122"/>
                        </a:rPr>
                        <a:t>苯海拉明、西咪替丁</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a:effectLst/>
                          <a:latin typeface="Microsoft YaHei" panose="020B0503020204020204" pitchFamily="34" charset="-122"/>
                          <a:ea typeface="Microsoft YaHei" panose="020B0503020204020204" pitchFamily="34" charset="-122"/>
                        </a:rPr>
                        <a:t>一般停用抗组胺药物后血压可恢复正常，应用</a:t>
                      </a:r>
                      <a:r>
                        <a:rPr lang="zh-CN" sz="1200" b="1" kern="0">
                          <a:effectLst/>
                          <a:latin typeface="Microsoft YaHei" panose="020B0503020204020204" pitchFamily="34" charset="-122"/>
                          <a:ea typeface="Microsoft YaHei" panose="020B0503020204020204" pitchFamily="34" charset="-122"/>
                        </a:rPr>
                        <a:t>利尿剂</a:t>
                      </a:r>
                      <a:r>
                        <a:rPr lang="zh-CN" sz="1200" kern="0">
                          <a:effectLst/>
                          <a:latin typeface="Microsoft YaHei" panose="020B0503020204020204" pitchFamily="34" charset="-122"/>
                          <a:ea typeface="Microsoft YaHei" panose="020B0503020204020204" pitchFamily="34" charset="-122"/>
                        </a:rPr>
                        <a:t>、</a:t>
                      </a:r>
                      <a:r>
                        <a:rPr lang="en-US" sz="1200" kern="0">
                          <a:effectLst/>
                          <a:latin typeface="Microsoft YaHei" panose="020B0503020204020204" pitchFamily="34" charset="-122"/>
                          <a:ea typeface="Microsoft YaHei" panose="020B0503020204020204" pitchFamily="34" charset="-122"/>
                        </a:rPr>
                        <a:t>CCB</a:t>
                      </a:r>
                      <a:r>
                        <a:rPr lang="zh-CN" sz="1200" kern="0">
                          <a:effectLst/>
                          <a:latin typeface="Microsoft YaHei" panose="020B0503020204020204" pitchFamily="34" charset="-122"/>
                          <a:ea typeface="Microsoft YaHei" panose="020B0503020204020204" pitchFamily="34" charset="-122"/>
                        </a:rPr>
                        <a:t>、</a:t>
                      </a:r>
                      <a:r>
                        <a:rPr lang="en-US" sz="1200" kern="0">
                          <a:effectLst/>
                          <a:latin typeface="Microsoft YaHei" panose="020B0503020204020204" pitchFamily="34" charset="-122"/>
                          <a:ea typeface="Microsoft YaHei" panose="020B0503020204020204" pitchFamily="34" charset="-122"/>
                        </a:rPr>
                        <a:t>ACEI/ARB</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10002"/>
                  </a:ext>
                </a:extLst>
              </a:tr>
              <a:tr h="313163">
                <a:tc>
                  <a:txBody>
                    <a:bodyPr/>
                    <a:lstStyle/>
                    <a:p>
                      <a:pPr algn="just">
                        <a:lnSpc>
                          <a:spcPts val="1400"/>
                        </a:lnSpc>
                      </a:pPr>
                      <a:r>
                        <a:rPr lang="zh-CN" sz="1200" kern="0">
                          <a:effectLst/>
                          <a:latin typeface="Microsoft YaHei" panose="020B0503020204020204" pitchFamily="34" charset="-122"/>
                          <a:ea typeface="Microsoft YaHei" panose="020B0503020204020204" pitchFamily="34" charset="-122"/>
                        </a:rPr>
                        <a:t>甲状腺激素</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a:effectLst/>
                          <a:latin typeface="Microsoft YaHei" panose="020B0503020204020204" pitchFamily="34" charset="-122"/>
                          <a:ea typeface="Microsoft YaHei" panose="020B0503020204020204" pitchFamily="34" charset="-122"/>
                        </a:rPr>
                        <a:t>左旋甲状腺素片、雷替斯</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应密切监测是否存在心率加快、心律不齐、血压改变</a:t>
                      </a:r>
                    </a:p>
                  </a:txBody>
                  <a:tcPr marL="68580" marR="68580" marT="0" marB="0" anchor="ctr"/>
                </a:tc>
                <a:extLst>
                  <a:ext uri="{0D108BD9-81ED-4DB2-BD59-A6C34878D82A}">
                    <a16:rowId xmlns:a16="http://schemas.microsoft.com/office/drawing/2014/main" val="10003"/>
                  </a:ext>
                </a:extLst>
              </a:tr>
              <a:tr h="463140">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抗抑郁药物</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a:effectLst/>
                          <a:latin typeface="Microsoft YaHei" panose="020B0503020204020204" pitchFamily="34" charset="-122"/>
                          <a:ea typeface="Microsoft YaHei" panose="020B0503020204020204" pitchFamily="34" charset="-122"/>
                        </a:rPr>
                        <a:t>舍曲林、氟伏沙明和帕罗西汀、文拉法辛、瑞波西汀、苯环丙胺、苯乙肼</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a:effectLst/>
                          <a:latin typeface="Microsoft YaHei" panose="020B0503020204020204" pitchFamily="34" charset="-122"/>
                          <a:ea typeface="Microsoft YaHei" panose="020B0503020204020204" pitchFamily="34" charset="-122"/>
                        </a:rPr>
                        <a:t>应换用其他种类抗抑郁药或加用</a:t>
                      </a:r>
                      <a:r>
                        <a:rPr lang="zh-CN" sz="1200" b="1" kern="0">
                          <a:effectLst/>
                          <a:latin typeface="Microsoft YaHei" panose="020B0503020204020204" pitchFamily="34" charset="-122"/>
                          <a:ea typeface="Microsoft YaHei" panose="020B0503020204020204" pitchFamily="34" charset="-122"/>
                        </a:rPr>
                        <a:t>β受体阻滞剂</a:t>
                      </a:r>
                      <a:r>
                        <a:rPr lang="zh-CN" sz="1200" kern="0">
                          <a:effectLst/>
                          <a:latin typeface="Microsoft YaHei" panose="020B0503020204020204" pitchFamily="34" charset="-122"/>
                          <a:ea typeface="Microsoft YaHei" panose="020B0503020204020204" pitchFamily="34" charset="-122"/>
                        </a:rPr>
                        <a:t>、</a:t>
                      </a:r>
                      <a:r>
                        <a:rPr lang="en-US" sz="1200" kern="0">
                          <a:effectLst/>
                          <a:latin typeface="Microsoft YaHei" panose="020B0503020204020204" pitchFamily="34" charset="-122"/>
                          <a:ea typeface="Microsoft YaHei" panose="020B0503020204020204" pitchFamily="34" charset="-122"/>
                        </a:rPr>
                        <a:t>CCB</a:t>
                      </a:r>
                      <a:r>
                        <a:rPr lang="zh-CN" sz="1200" kern="0">
                          <a:effectLst/>
                          <a:latin typeface="Microsoft YaHei" panose="020B0503020204020204" pitchFamily="34" charset="-122"/>
                          <a:ea typeface="Microsoft YaHei" panose="020B0503020204020204" pitchFamily="34" charset="-122"/>
                        </a:rPr>
                        <a:t>、</a:t>
                      </a:r>
                      <a:r>
                        <a:rPr lang="en-US" sz="1200" kern="0">
                          <a:effectLst/>
                          <a:latin typeface="Microsoft YaHei" panose="020B0503020204020204" pitchFamily="34" charset="-122"/>
                          <a:ea typeface="Microsoft YaHei" panose="020B0503020204020204" pitchFamily="34" charset="-122"/>
                        </a:rPr>
                        <a:t>ACEI</a:t>
                      </a:r>
                      <a:r>
                        <a:rPr lang="zh-CN" sz="1200" kern="0">
                          <a:effectLst/>
                          <a:latin typeface="Microsoft YaHei" panose="020B0503020204020204" pitchFamily="34" charset="-122"/>
                          <a:ea typeface="Microsoft YaHei" panose="020B0503020204020204" pitchFamily="34" charset="-122"/>
                        </a:rPr>
                        <a:t>、</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10004"/>
                  </a:ext>
                </a:extLst>
              </a:tr>
              <a:tr h="490519">
                <a:tc>
                  <a:txBody>
                    <a:bodyPr/>
                    <a:lstStyle/>
                    <a:p>
                      <a:pPr marL="0" algn="just" defTabSz="914400" rtl="0" eaLnBrk="1" latinLnBrk="0" hangingPunct="1">
                        <a:lnSpc>
                          <a:spcPts val="1400"/>
                        </a:lnSpc>
                      </a:pPr>
                      <a:r>
                        <a:rPr lang="zh-CN" altLang="en-US" sz="1200" b="1" kern="0" dirty="0">
                          <a:solidFill>
                            <a:schemeClr val="dk1"/>
                          </a:solidFill>
                          <a:effectLst/>
                          <a:latin typeface="Microsoft YaHei" panose="020B0503020204020204" pitchFamily="34" charset="-122"/>
                          <a:ea typeface="Microsoft YaHei" panose="020B0503020204020204" pitchFamily="34" charset="-122"/>
                        </a:rPr>
                        <a:t>口服避孕药物</a:t>
                      </a:r>
                      <a:endParaRPr lang="zh-CN" altLang="en-US" sz="1200" b="1" kern="0" dirty="0">
                        <a:solidFill>
                          <a:schemeClr val="dk1"/>
                        </a:solidFill>
                        <a:effectLst/>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去氧孕烯炔雌醇、炔雌醇环丙孕酮、屈螺酮炔雌醇片</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应立即停用口服避孕药，一般在停药后</a:t>
                      </a:r>
                      <a:r>
                        <a:rPr lang="en-US" sz="1200" kern="0" dirty="0">
                          <a:effectLst/>
                          <a:latin typeface="Microsoft YaHei" panose="020B0503020204020204" pitchFamily="34" charset="-122"/>
                          <a:ea typeface="Microsoft YaHei" panose="020B0503020204020204" pitchFamily="34" charset="-122"/>
                        </a:rPr>
                        <a:t>3-6</a:t>
                      </a:r>
                      <a:r>
                        <a:rPr lang="zh-CN" sz="1200" kern="0" dirty="0">
                          <a:effectLst/>
                          <a:latin typeface="Microsoft YaHei" panose="020B0503020204020204" pitchFamily="34" charset="-122"/>
                          <a:ea typeface="Microsoft YaHei" panose="020B0503020204020204" pitchFamily="34" charset="-122"/>
                        </a:rPr>
                        <a:t>月后</a:t>
                      </a:r>
                      <a:r>
                        <a:rPr lang="zh-CN" altLang="en-US" sz="1200" kern="0" dirty="0">
                          <a:effectLst/>
                          <a:latin typeface="Microsoft YaHei" panose="020B0503020204020204" pitchFamily="34" charset="-122"/>
                          <a:ea typeface="Microsoft YaHei" panose="020B0503020204020204" pitchFamily="34" charset="-122"/>
                        </a:rPr>
                        <a:t>血压</a:t>
                      </a:r>
                      <a:r>
                        <a:rPr lang="zh-CN" sz="1200" kern="0" dirty="0">
                          <a:effectLst/>
                          <a:latin typeface="Microsoft YaHei" panose="020B0503020204020204" pitchFamily="34" charset="-122"/>
                          <a:ea typeface="Microsoft YaHei" panose="020B0503020204020204" pitchFamily="34" charset="-122"/>
                        </a:rPr>
                        <a:t>可恢复</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10005"/>
                  </a:ext>
                </a:extLst>
              </a:tr>
              <a:tr h="328058">
                <a:tc>
                  <a:txBody>
                    <a:bodyPr/>
                    <a:lstStyle/>
                    <a:p>
                      <a:pPr marL="0" marR="0" indent="0" algn="just" defTabSz="914400" rtl="0" eaLnBrk="1" fontAlgn="auto" latinLnBrk="0" hangingPunct="1">
                        <a:lnSpc>
                          <a:spcPts val="1400"/>
                        </a:lnSpc>
                        <a:spcBef>
                          <a:spcPts val="0"/>
                        </a:spcBef>
                        <a:spcAft>
                          <a:spcPts val="0"/>
                        </a:spcAft>
                        <a:buClrTx/>
                        <a:buSzTx/>
                        <a:buFontTx/>
                        <a:buNone/>
                        <a:defRPr/>
                      </a:pPr>
                      <a:r>
                        <a:rPr lang="zh-CN" altLang="en-US" sz="1200" b="1" kern="0" dirty="0">
                          <a:solidFill>
                            <a:schemeClr val="dk1"/>
                          </a:solidFill>
                          <a:effectLst/>
                          <a:latin typeface="Microsoft YaHei" panose="020B0503020204020204" pitchFamily="34" charset="-122"/>
                          <a:ea typeface="Microsoft YaHei" panose="020B0503020204020204" pitchFamily="34" charset="-122"/>
                        </a:rPr>
                        <a:t>抗肿瘤药特别是新型靶向药</a:t>
                      </a:r>
                      <a:endParaRPr lang="zh-CN" altLang="en-US" sz="1200" b="1" kern="0" dirty="0">
                        <a:solidFill>
                          <a:schemeClr val="dk1"/>
                        </a:solidFill>
                        <a:effectLst/>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algn="just">
                        <a:lnSpc>
                          <a:spcPts val="1400"/>
                        </a:lnSpc>
                      </a:pPr>
                      <a:r>
                        <a:rPr lang="en-US" sz="1200" kern="0" dirty="0">
                          <a:effectLst/>
                          <a:latin typeface="Microsoft YaHei" panose="020B0503020204020204" pitchFamily="34" charset="-122"/>
                          <a:ea typeface="Microsoft YaHei" panose="020B0503020204020204" pitchFamily="34" charset="-122"/>
                        </a:rPr>
                        <a:t>VEGF</a:t>
                      </a:r>
                      <a:r>
                        <a:rPr lang="zh-CN" sz="1200" kern="0" dirty="0">
                          <a:effectLst/>
                          <a:latin typeface="Microsoft YaHei" panose="020B0503020204020204" pitchFamily="34" charset="-122"/>
                          <a:ea typeface="Microsoft YaHei" panose="020B0503020204020204" pitchFamily="34" charset="-122"/>
                        </a:rPr>
                        <a:t>单克隆抗体、酪氨酸激酶抑制剂</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应用</a:t>
                      </a:r>
                      <a:r>
                        <a:rPr lang="zh-CN" sz="1200" b="1" kern="0" dirty="0">
                          <a:effectLst/>
                          <a:latin typeface="Microsoft YaHei" panose="020B0503020204020204" pitchFamily="34" charset="-122"/>
                          <a:ea typeface="Microsoft YaHei" panose="020B0503020204020204" pitchFamily="34" charset="-122"/>
                        </a:rPr>
                        <a:t>β受体阻滞剂、二氢吡啶类</a:t>
                      </a:r>
                      <a:r>
                        <a:rPr lang="en-US" sz="1200" b="1" kern="0" dirty="0">
                          <a:effectLst/>
                          <a:latin typeface="Microsoft YaHei" panose="020B0503020204020204" pitchFamily="34" charset="-122"/>
                          <a:ea typeface="Microsoft YaHei" panose="020B0503020204020204" pitchFamily="34" charset="-122"/>
                        </a:rPr>
                        <a:t>CCB</a:t>
                      </a:r>
                      <a:r>
                        <a:rPr lang="zh-CN" sz="1200" b="1" kern="0" dirty="0">
                          <a:effectLst/>
                          <a:latin typeface="Microsoft YaHei" panose="020B0503020204020204" pitchFamily="34" charset="-122"/>
                          <a:ea typeface="Microsoft YaHei" panose="020B0503020204020204" pitchFamily="34" charset="-122"/>
                        </a:rPr>
                        <a:t>、</a:t>
                      </a:r>
                      <a:r>
                        <a:rPr lang="en-US" sz="1200" kern="0" dirty="0">
                          <a:effectLst/>
                          <a:latin typeface="Microsoft YaHei" panose="020B0503020204020204" pitchFamily="34" charset="-122"/>
                          <a:ea typeface="Microsoft YaHei" panose="020B0503020204020204" pitchFamily="34" charset="-122"/>
                        </a:rPr>
                        <a:t>ARB</a:t>
                      </a:r>
                      <a:r>
                        <a:rPr lang="zh-CN" altLang="en-US" sz="1200" kern="0" dirty="0">
                          <a:effectLst/>
                          <a:latin typeface="Microsoft YaHei" panose="020B0503020204020204" pitchFamily="34" charset="-122"/>
                          <a:ea typeface="Microsoft YaHei" panose="020B0503020204020204" pitchFamily="34" charset="-122"/>
                        </a:rPr>
                        <a:t>，避免应用非二氢吡啶类</a:t>
                      </a:r>
                      <a:r>
                        <a:rPr lang="en" altLang="zh-CN" sz="1200" kern="0" dirty="0">
                          <a:effectLst/>
                          <a:latin typeface="Microsoft YaHei" panose="020B0503020204020204" pitchFamily="34" charset="-122"/>
                          <a:ea typeface="Microsoft YaHei" panose="020B0503020204020204" pitchFamily="34" charset="-122"/>
                        </a:rPr>
                        <a:t>CCB</a:t>
                      </a:r>
                      <a:r>
                        <a:rPr lang="en-US" sz="1200" kern="100" dirty="0">
                          <a:effectLst/>
                          <a:latin typeface="Microsoft YaHei" panose="020B0503020204020204" pitchFamily="34" charset="-122"/>
                          <a:ea typeface="Microsoft YaHei" panose="020B0503020204020204" pitchFamily="34" charset="-122"/>
                        </a:rPr>
                        <a:t> </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10006"/>
                  </a:ext>
                </a:extLst>
              </a:tr>
              <a:tr h="355205">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糖皮质激素</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可的松、泼尼松、泼尼松龙</a:t>
                      </a:r>
                      <a:r>
                        <a:rPr lang="en-US" sz="1200" kern="100" dirty="0">
                          <a:effectLst/>
                          <a:latin typeface="Microsoft YaHei" panose="020B0503020204020204" pitchFamily="34" charset="-122"/>
                          <a:ea typeface="Microsoft YaHei" panose="020B0503020204020204" pitchFamily="34" charset="-122"/>
                        </a:rPr>
                        <a:t> </a:t>
                      </a:r>
                      <a:r>
                        <a:rPr lang="zh-CN" sz="1200" kern="0" dirty="0">
                          <a:effectLst/>
                          <a:latin typeface="Microsoft YaHei" panose="020B0503020204020204" pitchFamily="34" charset="-122"/>
                          <a:ea typeface="Microsoft YaHei" panose="020B0503020204020204" pitchFamily="34" charset="-122"/>
                        </a:rPr>
                        <a:t>、地塞米松</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可选择</a:t>
                      </a:r>
                      <a:r>
                        <a:rPr lang="zh-CN" sz="1200" b="1" kern="0" dirty="0">
                          <a:effectLst/>
                          <a:latin typeface="Microsoft YaHei" panose="020B0503020204020204" pitchFamily="34" charset="-122"/>
                          <a:ea typeface="Microsoft YaHei" panose="020B0503020204020204" pitchFamily="34" charset="-122"/>
                        </a:rPr>
                        <a:t>保钾利尿剂</a:t>
                      </a:r>
                      <a:r>
                        <a:rPr lang="zh-CN" sz="1200" kern="0" dirty="0">
                          <a:effectLst/>
                          <a:latin typeface="Microsoft YaHei" panose="020B0503020204020204" pitchFamily="34" charset="-122"/>
                          <a:ea typeface="Microsoft YaHei" panose="020B0503020204020204" pitchFamily="34" charset="-122"/>
                        </a:rPr>
                        <a:t>、</a:t>
                      </a:r>
                      <a:r>
                        <a:rPr lang="en-US" sz="1200" kern="0" dirty="0">
                          <a:effectLst/>
                          <a:latin typeface="Microsoft YaHei" panose="020B0503020204020204" pitchFamily="34" charset="-122"/>
                          <a:ea typeface="Microsoft YaHei" panose="020B0503020204020204" pitchFamily="34" charset="-122"/>
                        </a:rPr>
                        <a:t>CCB</a:t>
                      </a:r>
                      <a:r>
                        <a:rPr lang="zh-CN" sz="1200" kern="0" dirty="0">
                          <a:effectLst/>
                          <a:latin typeface="Microsoft YaHei" panose="020B0503020204020204" pitchFamily="34" charset="-122"/>
                          <a:ea typeface="Microsoft YaHei" panose="020B0503020204020204" pitchFamily="34" charset="-122"/>
                        </a:rPr>
                        <a:t>、β受体阻滞剂或</a:t>
                      </a:r>
                      <a:r>
                        <a:rPr lang="en-US" sz="1200" kern="0" dirty="0">
                          <a:effectLst/>
                          <a:latin typeface="Microsoft YaHei" panose="020B0503020204020204" pitchFamily="34" charset="-122"/>
                          <a:ea typeface="Microsoft YaHei" panose="020B0503020204020204" pitchFamily="34" charset="-122"/>
                        </a:rPr>
                        <a:t>ACEI</a:t>
                      </a:r>
                      <a:r>
                        <a:rPr lang="zh-CN" sz="1200" kern="0" dirty="0">
                          <a:effectLst/>
                          <a:latin typeface="Microsoft YaHei" panose="020B0503020204020204" pitchFamily="34" charset="-122"/>
                          <a:ea typeface="Microsoft YaHei" panose="020B0503020204020204" pitchFamily="34" charset="-122"/>
                        </a:rPr>
                        <a:t>进行降压，</a:t>
                      </a:r>
                      <a:r>
                        <a:rPr lang="zh-CN" altLang="en-US" sz="1200" kern="0" dirty="0">
                          <a:effectLst/>
                          <a:latin typeface="Microsoft YaHei" panose="020B0503020204020204" pitchFamily="34" charset="-122"/>
                          <a:ea typeface="Microsoft YaHei" panose="020B0503020204020204" pitchFamily="34" charset="-122"/>
                        </a:rPr>
                        <a:t>同时</a:t>
                      </a:r>
                      <a:r>
                        <a:rPr lang="zh-CN" sz="1200" kern="0" dirty="0">
                          <a:effectLst/>
                          <a:latin typeface="Microsoft YaHei" panose="020B0503020204020204" pitchFamily="34" charset="-122"/>
                          <a:ea typeface="Microsoft YaHei" panose="020B0503020204020204" pitchFamily="34" charset="-122"/>
                        </a:rPr>
                        <a:t>密切监测血钾</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10007"/>
                  </a:ext>
                </a:extLst>
              </a:tr>
              <a:tr h="323630">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促红细胞生成素</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重组人促红细胞生成素</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首选</a:t>
                      </a:r>
                      <a:r>
                        <a:rPr lang="en-US" sz="1200" b="1" kern="0" dirty="0">
                          <a:effectLst/>
                          <a:latin typeface="Microsoft YaHei" panose="020B0503020204020204" pitchFamily="34" charset="-122"/>
                          <a:ea typeface="Microsoft YaHei" panose="020B0503020204020204" pitchFamily="34" charset="-122"/>
                        </a:rPr>
                        <a:t>CCB</a:t>
                      </a:r>
                      <a:r>
                        <a:rPr lang="zh-CN" sz="1200" b="1" kern="0" dirty="0">
                          <a:effectLst/>
                          <a:latin typeface="Microsoft YaHei" panose="020B0503020204020204" pitchFamily="34" charset="-122"/>
                          <a:ea typeface="Microsoft YaHei" panose="020B0503020204020204" pitchFamily="34" charset="-122"/>
                        </a:rPr>
                        <a:t>或</a:t>
                      </a:r>
                      <a:r>
                        <a:rPr lang="en-US" sz="1200" b="1" kern="0" dirty="0">
                          <a:effectLst/>
                          <a:latin typeface="Microsoft YaHei" panose="020B0503020204020204" pitchFamily="34" charset="-122"/>
                          <a:ea typeface="Microsoft YaHei" panose="020B0503020204020204" pitchFamily="34" charset="-122"/>
                        </a:rPr>
                        <a:t>α</a:t>
                      </a:r>
                      <a:r>
                        <a:rPr lang="zh-CN" sz="1200" b="1" kern="0" dirty="0">
                          <a:effectLst/>
                          <a:latin typeface="Microsoft YaHei" panose="020B0503020204020204" pitchFamily="34" charset="-122"/>
                          <a:ea typeface="Microsoft YaHei" panose="020B0503020204020204" pitchFamily="34" charset="-122"/>
                        </a:rPr>
                        <a:t>受体阻滞剂</a:t>
                      </a:r>
                      <a:r>
                        <a:rPr lang="zh-CN" sz="1200" kern="0" dirty="0">
                          <a:effectLst/>
                          <a:latin typeface="Microsoft YaHei" panose="020B0503020204020204" pitchFamily="34" charset="-122"/>
                          <a:ea typeface="Microsoft YaHei" panose="020B0503020204020204" pitchFamily="34" charset="-122"/>
                        </a:rPr>
                        <a:t>，利尿剂和</a:t>
                      </a:r>
                      <a:r>
                        <a:rPr lang="en-US" sz="1200" kern="0" dirty="0">
                          <a:effectLst/>
                          <a:latin typeface="Microsoft YaHei" panose="020B0503020204020204" pitchFamily="34" charset="-122"/>
                          <a:ea typeface="Microsoft YaHei" panose="020B0503020204020204" pitchFamily="34" charset="-122"/>
                        </a:rPr>
                        <a:t> ACEI </a:t>
                      </a:r>
                      <a:r>
                        <a:rPr lang="zh-CN" sz="1200" kern="0" dirty="0">
                          <a:effectLst/>
                          <a:latin typeface="Microsoft YaHei" panose="020B0503020204020204" pitchFamily="34" charset="-122"/>
                          <a:ea typeface="Microsoft YaHei" panose="020B0503020204020204" pitchFamily="34" charset="-122"/>
                        </a:rPr>
                        <a:t>降压不敏感</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10008"/>
                  </a:ext>
                </a:extLst>
              </a:tr>
              <a:tr h="352048">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免疫抑制剂</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a:effectLst/>
                          <a:latin typeface="Microsoft YaHei" panose="020B0503020204020204" pitchFamily="34" charset="-122"/>
                          <a:ea typeface="Microsoft YaHei" panose="020B0503020204020204" pitchFamily="34" charset="-122"/>
                        </a:rPr>
                        <a:t>硫锉嘌呤、</a:t>
                      </a:r>
                      <a:r>
                        <a:rPr lang="en-US" sz="1200" kern="0">
                          <a:effectLst/>
                          <a:latin typeface="Microsoft YaHei" panose="020B0503020204020204" pitchFamily="34" charset="-122"/>
                          <a:ea typeface="Microsoft YaHei" panose="020B0503020204020204" pitchFamily="34" charset="-122"/>
                        </a:rPr>
                        <a:t>6-</a:t>
                      </a:r>
                      <a:r>
                        <a:rPr lang="zh-CN" sz="1200" kern="0">
                          <a:effectLst/>
                          <a:latin typeface="Microsoft YaHei" panose="020B0503020204020204" pitchFamily="34" charset="-122"/>
                          <a:ea typeface="Microsoft YaHei" panose="020B0503020204020204" pitchFamily="34" charset="-122"/>
                        </a:rPr>
                        <a:t>巯基嘌呤、环磷酰胺</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a:effectLst/>
                          <a:latin typeface="Microsoft YaHei" panose="020B0503020204020204" pitchFamily="34" charset="-122"/>
                          <a:ea typeface="Microsoft YaHei" panose="020B0503020204020204" pitchFamily="34" charset="-122"/>
                        </a:rPr>
                        <a:t>应用</a:t>
                      </a:r>
                      <a:r>
                        <a:rPr lang="zh-CN" sz="1200" b="1" kern="0">
                          <a:effectLst/>
                          <a:latin typeface="Microsoft YaHei" panose="020B0503020204020204" pitchFamily="34" charset="-122"/>
                          <a:ea typeface="Microsoft YaHei" panose="020B0503020204020204" pitchFamily="34" charset="-122"/>
                        </a:rPr>
                        <a:t>二氢吡啶类</a:t>
                      </a:r>
                      <a:r>
                        <a:rPr lang="en-US" sz="1200" b="1" kern="0">
                          <a:effectLst/>
                          <a:latin typeface="Microsoft YaHei" panose="020B0503020204020204" pitchFamily="34" charset="-122"/>
                          <a:ea typeface="Microsoft YaHei" panose="020B0503020204020204" pitchFamily="34" charset="-122"/>
                        </a:rPr>
                        <a:t>CCB</a:t>
                      </a:r>
                      <a:endParaRPr lang="zh-CN" sz="1200" b="1" kern="10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10009"/>
                  </a:ext>
                </a:extLst>
              </a:tr>
              <a:tr h="411480">
                <a:tc>
                  <a:txBody>
                    <a:bodyPr/>
                    <a:lstStyle/>
                    <a:p>
                      <a:pPr marL="0" marR="0" indent="0" algn="just" defTabSz="914400" rtl="0" eaLnBrk="1" fontAlgn="auto" latinLnBrk="0" hangingPunct="1">
                        <a:lnSpc>
                          <a:spcPts val="1400"/>
                        </a:lnSpc>
                        <a:spcBef>
                          <a:spcPts val="0"/>
                        </a:spcBef>
                        <a:spcAft>
                          <a:spcPts val="0"/>
                        </a:spcAft>
                        <a:buClrTx/>
                        <a:buSzTx/>
                        <a:buFontTx/>
                        <a:buNone/>
                        <a:defRPr/>
                      </a:pPr>
                      <a:r>
                        <a:rPr lang="zh-CN" altLang="en-US" sz="1200" b="1" kern="0" dirty="0">
                          <a:solidFill>
                            <a:schemeClr val="dk1"/>
                          </a:solidFill>
                          <a:effectLst/>
                          <a:latin typeface="Microsoft YaHei" panose="020B0503020204020204" pitchFamily="34" charset="-122"/>
                          <a:ea typeface="Microsoft YaHei" panose="020B0503020204020204" pitchFamily="34" charset="-122"/>
                        </a:rPr>
                        <a:t>植物及矿物</a:t>
                      </a:r>
                      <a:endParaRPr lang="zh-CN" altLang="en-US" sz="1200" b="1" kern="0" dirty="0">
                        <a:solidFill>
                          <a:schemeClr val="dk1"/>
                        </a:solidFill>
                        <a:effectLst/>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甘草类提取物，如甘利</a:t>
                      </a:r>
                      <a:r>
                        <a:rPr lang="zh-CN" altLang="en-US" sz="1200" kern="0" dirty="0">
                          <a:effectLst/>
                          <a:latin typeface="Microsoft YaHei" panose="020B0503020204020204" pitchFamily="34" charset="-122"/>
                          <a:ea typeface="Microsoft YaHei" panose="020B0503020204020204" pitchFamily="34" charset="-122"/>
                        </a:rPr>
                        <a:t>酸二铵</a:t>
                      </a:r>
                      <a:r>
                        <a:rPr lang="zh-CN" sz="1200" kern="0" dirty="0">
                          <a:effectLst/>
                          <a:latin typeface="Microsoft YaHei" panose="020B0503020204020204" pitchFamily="34" charset="-122"/>
                          <a:ea typeface="Microsoft YaHei" panose="020B0503020204020204" pitchFamily="34" charset="-122"/>
                        </a:rPr>
                        <a:t>、复方甘草片，胆酸、生胃酮</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a:effectLst/>
                          <a:latin typeface="Microsoft YaHei" panose="020B0503020204020204" pitchFamily="34" charset="-122"/>
                          <a:ea typeface="Microsoft YaHei" panose="020B0503020204020204" pitchFamily="34" charset="-122"/>
                        </a:rPr>
                        <a:t>一般停药后血压即可恢复正常。需监测血钾水平</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10010"/>
                  </a:ext>
                </a:extLst>
              </a:tr>
              <a:tr h="341956">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麻黄素类</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kern="0" dirty="0">
                          <a:effectLst/>
                          <a:latin typeface="Microsoft YaHei" panose="020B0503020204020204" pitchFamily="34" charset="-122"/>
                          <a:ea typeface="Microsoft YaHei" panose="020B0503020204020204" pitchFamily="34" charset="-122"/>
                        </a:rPr>
                        <a:t>麻黄素滴鼻剂</a:t>
                      </a:r>
                      <a:r>
                        <a:rPr lang="zh-CN" altLang="en-US" sz="1200" kern="0" dirty="0">
                          <a:effectLst/>
                          <a:latin typeface="Microsoft YaHei" panose="020B0503020204020204" pitchFamily="34" charset="-122"/>
                          <a:ea typeface="Microsoft YaHei" panose="020B0503020204020204" pitchFamily="34" charset="-122"/>
                        </a:rPr>
                        <a:t>，</a:t>
                      </a:r>
                      <a:r>
                        <a:rPr lang="zh-CN" sz="1200" kern="0" dirty="0">
                          <a:effectLst/>
                          <a:latin typeface="Microsoft YaHei" panose="020B0503020204020204" pitchFamily="34" charset="-122"/>
                          <a:ea typeface="Microsoft YaHei" panose="020B0503020204020204" pitchFamily="34" charset="-122"/>
                        </a:rPr>
                        <a:t>麻黄素与氯苯那敏、苯海拉明等配伍</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400"/>
                        </a:lnSpc>
                      </a:pPr>
                      <a:r>
                        <a:rPr lang="zh-CN" sz="1200" b="1" kern="0" dirty="0">
                          <a:effectLst/>
                          <a:latin typeface="Microsoft YaHei" panose="020B0503020204020204" pitchFamily="34" charset="-122"/>
                          <a:ea typeface="Microsoft YaHei" panose="020B0503020204020204" pitchFamily="34" charset="-122"/>
                        </a:rPr>
                        <a:t>应用α受体阻滞剂、β受体阻滞剂</a:t>
                      </a:r>
                      <a:endParaRPr lang="zh-CN" sz="12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10011"/>
                  </a:ext>
                </a:extLst>
              </a:tr>
            </a:tbl>
          </a:graphicData>
        </a:graphic>
      </p:graphicFrame>
      <p:sp>
        <p:nvSpPr>
          <p:cNvPr id="3" name="TextBox 30">
            <a:extLst>
              <a:ext uri="{FF2B5EF4-FFF2-40B4-BE49-F238E27FC236}">
                <a16:creationId xmlns:a16="http://schemas.microsoft.com/office/drawing/2014/main" id="{F53850F9-F011-88D0-0720-82B461C691EF}"/>
              </a:ext>
            </a:extLst>
          </p:cNvPr>
          <p:cNvSpPr txBox="1"/>
          <p:nvPr/>
        </p:nvSpPr>
        <p:spPr>
          <a:xfrm>
            <a:off x="514694" y="952087"/>
            <a:ext cx="11162610" cy="381195"/>
          </a:xfrm>
          <a:prstGeom prst="rect">
            <a:avLst/>
          </a:prstGeom>
          <a:noFill/>
        </p:spPr>
        <p:txBody>
          <a:bodyPr wrap="square" rtlCol="0">
            <a:spAutoFit/>
          </a:bodyPr>
          <a:lstStyle/>
          <a:p>
            <a:pPr>
              <a:lnSpc>
                <a:spcPct val="130000"/>
              </a:lnSpc>
            </a:pPr>
            <a:r>
              <a:rPr lang="zh-CN" altLang="en-US" sz="1600" dirty="0">
                <a:latin typeface="Microsoft YaHei" panose="020B0503020204020204" pitchFamily="34" charset="-122"/>
                <a:ea typeface="Microsoft YaHei" panose="020B0503020204020204" pitchFamily="34" charset="-122"/>
                <a:cs typeface="+mn-ea"/>
                <a:sym typeface="+mn-lt"/>
              </a:rPr>
              <a:t>指常规剂量的</a:t>
            </a:r>
            <a:r>
              <a:rPr lang="zh-CN" altLang="en-US" sz="1600" b="1" dirty="0">
                <a:solidFill>
                  <a:srgbClr val="C00000"/>
                </a:solidFill>
                <a:latin typeface="Microsoft YaHei" panose="020B0503020204020204" pitchFamily="34" charset="-122"/>
                <a:ea typeface="Microsoft YaHei" panose="020B0503020204020204" pitchFamily="34" charset="-122"/>
                <a:cs typeface="+mn-ea"/>
                <a:sym typeface="+mn-lt"/>
              </a:rPr>
              <a:t>药物本身或该药物与其他药物之间发生相互作用</a:t>
            </a:r>
            <a:r>
              <a:rPr lang="zh-CN" altLang="en-US" sz="1600" dirty="0">
                <a:latin typeface="Microsoft YaHei" panose="020B0503020204020204" pitchFamily="34" charset="-122"/>
                <a:ea typeface="Microsoft YaHei" panose="020B0503020204020204" pitchFamily="34" charset="-122"/>
                <a:cs typeface="+mn-ea"/>
                <a:sym typeface="+mn-lt"/>
              </a:rPr>
              <a:t>而引起血压升高（＞</a:t>
            </a:r>
            <a:r>
              <a:rPr lang="en-US" altLang="zh-CN" sz="1600" dirty="0">
                <a:latin typeface="Microsoft YaHei" panose="020B0503020204020204" pitchFamily="34" charset="-122"/>
                <a:ea typeface="Microsoft YaHei" panose="020B0503020204020204" pitchFamily="34" charset="-122"/>
                <a:cs typeface="+mn-ea"/>
                <a:sym typeface="+mn-lt"/>
              </a:rPr>
              <a:t>140 /90mmHg</a:t>
            </a:r>
            <a:r>
              <a:rPr lang="zh-CN" altLang="en-US" sz="1600" dirty="0">
                <a:latin typeface="Microsoft YaHei" panose="020B0503020204020204" pitchFamily="34" charset="-122"/>
                <a:ea typeface="Microsoft YaHei" panose="020B0503020204020204" pitchFamily="34" charset="-122"/>
                <a:cs typeface="+mn-ea"/>
                <a:sym typeface="+mn-lt"/>
              </a:rPr>
              <a:t>时即考虑药物性高血压）</a:t>
            </a:r>
            <a:endParaRPr lang="zh-CN" altLang="en-US" sz="1600" dirty="0">
              <a:latin typeface="微软雅黑" panose="020B0503020204020204" pitchFamily="34" charset="-122"/>
              <a:ea typeface="微软雅黑" panose="020B0503020204020204" pitchFamily="34" charset="-122"/>
            </a:endParaRPr>
          </a:p>
        </p:txBody>
      </p:sp>
      <p:sp>
        <p:nvSpPr>
          <p:cNvPr id="6" name="标题 1">
            <a:extLst>
              <a:ext uri="{FF2B5EF4-FFF2-40B4-BE49-F238E27FC236}">
                <a16:creationId xmlns:a16="http://schemas.microsoft.com/office/drawing/2014/main" id="{6A8A65BE-3F9D-A094-0B0D-F5B0F4DA5F5D}"/>
              </a:ext>
            </a:extLst>
          </p:cNvPr>
          <p:cNvSpPr txBox="1">
            <a:spLocks/>
          </p:cNvSpPr>
          <p:nvPr/>
        </p:nvSpPr>
        <p:spPr>
          <a:xfrm>
            <a:off x="386499" y="169167"/>
            <a:ext cx="12192000" cy="7014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微软雅黑" panose="020B0503020204020204" pitchFamily="34" charset="-122"/>
                <a:ea typeface="微软雅黑" panose="020B0503020204020204" pitchFamily="34" charset="-122"/>
              </a:rPr>
              <a:t>10.4</a:t>
            </a:r>
            <a:r>
              <a:rPr lang="zh-CN" altLang="en-US" sz="3200" b="1" dirty="0">
                <a:latin typeface="微软雅黑" panose="020B0503020204020204" pitchFamily="34" charset="-122"/>
                <a:ea typeface="微软雅黑" panose="020B0503020204020204" pitchFamily="34" charset="-122"/>
              </a:rPr>
              <a:t> 药物相关性高血压</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694296" y="1404811"/>
            <a:ext cx="935860" cy="843784"/>
            <a:chOff x="3720691" y="2824413"/>
            <a:chExt cx="1341120" cy="1209172"/>
          </a:xfrm>
        </p:grpSpPr>
        <p:sp>
          <p:nvSpPr>
            <p:cNvPr id="15"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6"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cxnSp>
        <p:nvCxnSpPr>
          <p:cNvPr id="18" name="直接连接符 17"/>
          <p:cNvCxnSpPr/>
          <p:nvPr/>
        </p:nvCxnSpPr>
        <p:spPr>
          <a:xfrm>
            <a:off x="770940" y="2758608"/>
            <a:ext cx="3427298"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9" name="TextBox 498"/>
          <p:cNvSpPr txBox="1"/>
          <p:nvPr/>
        </p:nvSpPr>
        <p:spPr>
          <a:xfrm>
            <a:off x="3117878" y="2101403"/>
            <a:ext cx="646331" cy="369332"/>
          </a:xfrm>
          <a:prstGeom prst="rect">
            <a:avLst/>
          </a:prstGeom>
          <a:noFill/>
        </p:spPr>
        <p:txBody>
          <a:bodyPr wrap="none" rtlCol="0" anchor="ctr">
            <a:spAutoFit/>
          </a:bodyPr>
          <a:lstStyle/>
          <a:p>
            <a:pPr algn="ctr"/>
            <a:r>
              <a:rPr kumimoji="1" lang="zh-CN" altLang="en-US" b="1" dirty="0">
                <a:solidFill>
                  <a:srgbClr val="004582"/>
                </a:solidFill>
                <a:latin typeface="微软雅黑" panose="020B0503020204020204" pitchFamily="34" charset="-122"/>
                <a:ea typeface="微软雅黑" panose="020B0503020204020204" pitchFamily="34" charset="-122"/>
              </a:rPr>
              <a:t>筛查</a:t>
            </a:r>
          </a:p>
        </p:txBody>
      </p:sp>
      <p:sp>
        <p:nvSpPr>
          <p:cNvPr id="20" name="TextBox 503"/>
          <p:cNvSpPr txBox="1"/>
          <p:nvPr/>
        </p:nvSpPr>
        <p:spPr>
          <a:xfrm>
            <a:off x="619079" y="3095880"/>
            <a:ext cx="3731019" cy="11676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采用血</a:t>
            </a:r>
            <a:r>
              <a:rPr lang="zh-CN" altLang="en-US" sz="1200" b="1" dirty="0">
                <a:solidFill>
                  <a:srgbClr val="C00000"/>
                </a:solidFill>
                <a:latin typeface="微软雅黑" panose="020B0503020204020204" pitchFamily="34" charset="-122"/>
                <a:ea typeface="微软雅黑" panose="020B0503020204020204" pitchFamily="34" charset="-122"/>
              </a:rPr>
              <a:t>醛固酮</a:t>
            </a:r>
            <a:r>
              <a:rPr lang="en-US" altLang="zh-CN" sz="1200" b="1" dirty="0">
                <a:solidFill>
                  <a:srgbClr val="C00000"/>
                </a:solidFill>
                <a:latin typeface="微软雅黑" panose="020B0503020204020204" pitchFamily="34" charset="-122"/>
                <a:ea typeface="微软雅黑" panose="020B0503020204020204" pitchFamily="34" charset="-122"/>
              </a:rPr>
              <a:t>/ </a:t>
            </a:r>
            <a:r>
              <a:rPr lang="zh-CN" altLang="en-US" sz="1200" b="1" dirty="0">
                <a:solidFill>
                  <a:srgbClr val="C00000"/>
                </a:solidFill>
                <a:latin typeface="微软雅黑" panose="020B0503020204020204" pitchFamily="34" charset="-122"/>
                <a:ea typeface="微软雅黑" panose="020B0503020204020204" pitchFamily="34" charset="-122"/>
              </a:rPr>
              <a:t>肾素比值（</a:t>
            </a:r>
            <a:r>
              <a:rPr lang="en-US" altLang="zh-CN" sz="1200" b="1" dirty="0">
                <a:solidFill>
                  <a:srgbClr val="C00000"/>
                </a:solidFill>
                <a:latin typeface="微软雅黑" panose="020B0503020204020204" pitchFamily="34" charset="-122"/>
                <a:ea typeface="微软雅黑" panose="020B0503020204020204" pitchFamily="34" charset="-122"/>
              </a:rPr>
              <a:t>ARR</a:t>
            </a:r>
            <a:r>
              <a:rPr lang="zh-CN" altLang="en-US" sz="1200" b="1" dirty="0">
                <a:solidFill>
                  <a:srgbClr val="C00000"/>
                </a:solidFill>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作为筛查指标。</a:t>
            </a:r>
            <a:endParaRPr lang="en-US" altLang="zh-CN" sz="12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如果患者</a:t>
            </a:r>
            <a:r>
              <a:rPr lang="en-US" altLang="zh-CN" sz="1200" dirty="0">
                <a:latin typeface="微软雅黑" panose="020B0503020204020204" pitchFamily="34" charset="-122"/>
                <a:ea typeface="微软雅黑" panose="020B0503020204020204" pitchFamily="34" charset="-122"/>
              </a:rPr>
              <a:t>ARR</a:t>
            </a:r>
            <a:r>
              <a:rPr lang="zh-CN" altLang="en-US" sz="1200" dirty="0">
                <a:latin typeface="微软雅黑" panose="020B0503020204020204" pitchFamily="34" charset="-122"/>
                <a:ea typeface="微软雅黑" panose="020B0503020204020204" pitchFamily="34" charset="-122"/>
              </a:rPr>
              <a:t>超过切点值（即以肾素活性计算时，</a:t>
            </a:r>
            <a:r>
              <a:rPr lang="en-US" altLang="zh-CN" sz="1200" dirty="0">
                <a:latin typeface="微软雅黑" panose="020B0503020204020204" pitchFamily="34" charset="-122"/>
                <a:ea typeface="微软雅黑" panose="020B0503020204020204" pitchFamily="34" charset="-122"/>
              </a:rPr>
              <a:t>ARR&gt;30</a:t>
            </a:r>
            <a:r>
              <a:rPr lang="zh-CN" altLang="en-US" sz="1200" dirty="0">
                <a:latin typeface="微软雅黑" panose="020B0503020204020204" pitchFamily="34" charset="-122"/>
                <a:ea typeface="微软雅黑" panose="020B0503020204020204" pitchFamily="34" charset="-122"/>
              </a:rPr>
              <a:t>；或者以肾素浓度计算时，</a:t>
            </a:r>
            <a:r>
              <a:rPr lang="en-US" altLang="zh-CN" sz="1200" dirty="0">
                <a:latin typeface="微软雅黑" panose="020B0503020204020204" pitchFamily="34" charset="-122"/>
                <a:ea typeface="微软雅黑" panose="020B0503020204020204" pitchFamily="34" charset="-122"/>
              </a:rPr>
              <a:t>ARR&gt;3.7</a:t>
            </a:r>
            <a:r>
              <a:rPr lang="zh-CN" altLang="en-US" sz="1200" dirty="0">
                <a:latin typeface="微软雅黑" panose="020B0503020204020204" pitchFamily="34" charset="-122"/>
                <a:ea typeface="微软雅黑" panose="020B0503020204020204" pitchFamily="34" charset="-122"/>
              </a:rPr>
              <a:t>），且血浆醛固酮浓度</a:t>
            </a:r>
            <a:r>
              <a:rPr lang="en-US" altLang="zh-CN" sz="1200" dirty="0">
                <a:latin typeface="微软雅黑" panose="020B0503020204020204" pitchFamily="34" charset="-122"/>
                <a:ea typeface="微软雅黑" panose="020B0503020204020204" pitchFamily="34" charset="-122"/>
              </a:rPr>
              <a:t>&gt;15</a:t>
            </a: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ng/dl</a:t>
            </a:r>
            <a:r>
              <a:rPr lang="zh-CN" altLang="en-US" sz="1200" dirty="0">
                <a:latin typeface="微软雅黑" panose="020B0503020204020204" pitchFamily="34" charset="-122"/>
                <a:ea typeface="微软雅黑" panose="020B0503020204020204" pitchFamily="34" charset="-122"/>
              </a:rPr>
              <a:t>，则进入确诊阶段。</a:t>
            </a:r>
          </a:p>
        </p:txBody>
      </p:sp>
      <p:grpSp>
        <p:nvGrpSpPr>
          <p:cNvPr id="21" name="组合 20"/>
          <p:cNvGrpSpPr/>
          <p:nvPr/>
        </p:nvGrpSpPr>
        <p:grpSpPr>
          <a:xfrm>
            <a:off x="8507652" y="1412656"/>
            <a:ext cx="935860" cy="843784"/>
            <a:chOff x="3720691" y="2824413"/>
            <a:chExt cx="1341120" cy="1209172"/>
          </a:xfrm>
        </p:grpSpPr>
        <p:sp>
          <p:nvSpPr>
            <p:cNvPr id="22"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3"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cxnSp>
        <p:nvCxnSpPr>
          <p:cNvPr id="25" name="直接连接符 24"/>
          <p:cNvCxnSpPr/>
          <p:nvPr/>
        </p:nvCxnSpPr>
        <p:spPr>
          <a:xfrm>
            <a:off x="8669753" y="2758608"/>
            <a:ext cx="3427298"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6" name="TextBox 498"/>
          <p:cNvSpPr txBox="1"/>
          <p:nvPr/>
        </p:nvSpPr>
        <p:spPr>
          <a:xfrm>
            <a:off x="10500814" y="2244278"/>
            <a:ext cx="1107996" cy="369204"/>
          </a:xfrm>
          <a:prstGeom prst="rect">
            <a:avLst/>
          </a:prstGeom>
          <a:noFill/>
        </p:spPr>
        <p:txBody>
          <a:bodyPr wrap="none" rtlCol="0" anchor="ctr">
            <a:spAutoFit/>
          </a:bodyPr>
          <a:lstStyle/>
          <a:p>
            <a:pPr>
              <a:spcBef>
                <a:spcPct val="0"/>
              </a:spcBef>
              <a:buFont typeface="Arial" panose="020B0604020202020204" pitchFamily="34" charset="0"/>
              <a:buNone/>
            </a:pPr>
            <a:r>
              <a:rPr lang="zh-CN" altLang="en-US" sz="1799" b="1" dirty="0">
                <a:solidFill>
                  <a:srgbClr val="004582"/>
                </a:solidFill>
                <a:latin typeface="微软雅黑" panose="020B0503020204020204" pitchFamily="34" charset="-122"/>
                <a:ea typeface="微软雅黑" panose="020B0503020204020204" pitchFamily="34" charset="-122"/>
                <a:cs typeface="Arial" panose="020B0604020202020204" pitchFamily="34" charset="0"/>
              </a:rPr>
              <a:t>诊断方法</a:t>
            </a:r>
          </a:p>
        </p:txBody>
      </p:sp>
      <p:sp>
        <p:nvSpPr>
          <p:cNvPr id="27" name="TextBox 503"/>
          <p:cNvSpPr txBox="1"/>
          <p:nvPr/>
        </p:nvSpPr>
        <p:spPr>
          <a:xfrm>
            <a:off x="8517892" y="3049727"/>
            <a:ext cx="3731019" cy="1167692"/>
          </a:xfrm>
          <a:prstGeom prst="rect">
            <a:avLst/>
          </a:prstGeom>
          <a:noFill/>
        </p:spPr>
        <p:txBody>
          <a:bodyPr wrap="square" rtlCol="0">
            <a:spAutoFit/>
          </a:bodyPr>
          <a:lstStyle/>
          <a:p>
            <a:pPr>
              <a:lnSpc>
                <a:spcPct val="150000"/>
              </a:lnSpc>
            </a:pPr>
            <a:r>
              <a:rPr lang="zh-CN" altLang="en-US" sz="1200" dirty="0">
                <a:latin typeface="Microsoft YaHei" panose="020B0503020204020204" pitchFamily="34" charset="-122"/>
                <a:ea typeface="Microsoft YaHei" panose="020B0503020204020204" pitchFamily="34" charset="-122"/>
              </a:rPr>
              <a:t>分型的目的是为了指导治疗方案的选择，方法包括：</a:t>
            </a:r>
            <a:endParaRPr lang="en-US" altLang="zh-CN" sz="12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1200" dirty="0">
                <a:latin typeface="Microsoft YaHei" panose="020B0503020204020204" pitchFamily="34" charset="-122"/>
                <a:ea typeface="Microsoft YaHei" panose="020B0503020204020204" pitchFamily="34" charset="-122"/>
              </a:rPr>
              <a:t>肾上腺影像学检查</a:t>
            </a:r>
            <a:endParaRPr lang="en-US" altLang="zh-CN" sz="12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1200" dirty="0">
                <a:latin typeface="Microsoft YaHei" panose="020B0503020204020204" pitchFamily="34" charset="-122"/>
                <a:ea typeface="Microsoft YaHei" panose="020B0503020204020204" pitchFamily="34" charset="-122"/>
              </a:rPr>
              <a:t>分侧肾上腺静脉取血</a:t>
            </a:r>
            <a:r>
              <a:rPr lang="en-US" altLang="zh-CN" sz="1200" dirty="0">
                <a:latin typeface="Microsoft YaHei" panose="020B0503020204020204" pitchFamily="34" charset="-122"/>
                <a:ea typeface="Microsoft YaHei" panose="020B0503020204020204" pitchFamily="34" charset="-122"/>
              </a:rPr>
              <a:t>(AVS)</a:t>
            </a:r>
          </a:p>
          <a:p>
            <a:pPr marL="285750" indent="-285750">
              <a:lnSpc>
                <a:spcPct val="150000"/>
              </a:lnSpc>
              <a:buFont typeface="Arial" panose="020B0604020202020204" pitchFamily="34" charset="0"/>
              <a:buChar char="•"/>
            </a:pPr>
            <a:r>
              <a:rPr lang="zh-CN" altLang="en-US" sz="1200" dirty="0">
                <a:latin typeface="Microsoft YaHei" panose="020B0503020204020204" pitchFamily="34" charset="-122"/>
                <a:ea typeface="Microsoft YaHei" panose="020B0503020204020204" pitchFamily="34" charset="-122"/>
              </a:rPr>
              <a:t>基因检测</a:t>
            </a:r>
          </a:p>
        </p:txBody>
      </p:sp>
      <p:cxnSp>
        <p:nvCxnSpPr>
          <p:cNvPr id="31" name="直接连接符 30"/>
          <p:cNvCxnSpPr/>
          <p:nvPr/>
        </p:nvCxnSpPr>
        <p:spPr>
          <a:xfrm>
            <a:off x="4681370" y="2758608"/>
            <a:ext cx="3427298" cy="0"/>
          </a:xfrm>
          <a:prstGeom prst="line">
            <a:avLst/>
          </a:prstGeom>
          <a:ln>
            <a:solidFill>
              <a:srgbClr val="414455"/>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2" name="TextBox 498"/>
          <p:cNvSpPr txBox="1"/>
          <p:nvPr/>
        </p:nvSpPr>
        <p:spPr>
          <a:xfrm>
            <a:off x="7112398" y="2202572"/>
            <a:ext cx="646331" cy="369332"/>
          </a:xfrm>
          <a:prstGeom prst="rect">
            <a:avLst/>
          </a:prstGeom>
          <a:noFill/>
        </p:spPr>
        <p:txBody>
          <a:bodyPr wrap="none" rtlCol="0" anchor="ctr">
            <a:spAutoFit/>
          </a:bodyPr>
          <a:lstStyle/>
          <a:p>
            <a:pPr algn="ctr"/>
            <a:r>
              <a:rPr kumimoji="1" lang="zh-CN" altLang="en-US" b="1" dirty="0">
                <a:solidFill>
                  <a:srgbClr val="004582"/>
                </a:solidFill>
                <a:latin typeface="微软雅黑" panose="020B0503020204020204" pitchFamily="34" charset="-122"/>
                <a:ea typeface="微软雅黑" panose="020B0503020204020204" pitchFamily="34" charset="-122"/>
              </a:rPr>
              <a:t>确诊</a:t>
            </a:r>
          </a:p>
        </p:txBody>
      </p:sp>
      <p:sp>
        <p:nvSpPr>
          <p:cNvPr id="33" name="TextBox 503"/>
          <p:cNvSpPr txBox="1"/>
          <p:nvPr/>
        </p:nvSpPr>
        <p:spPr>
          <a:xfrm>
            <a:off x="4555400" y="3045424"/>
            <a:ext cx="3731019" cy="144469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200" dirty="0">
                <a:latin typeface="Microsoft YaHei" panose="020B0503020204020204" pitchFamily="34" charset="-122"/>
                <a:ea typeface="Microsoft YaHei" panose="020B0503020204020204" pitchFamily="34" charset="-122"/>
              </a:rPr>
              <a:t>主要有静脉生理盐水试验、卡托普利试验、氟氢可的松抑制试验、高钠饮食试验。</a:t>
            </a:r>
            <a:endParaRPr lang="en-US" altLang="zh-CN" sz="12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1200" dirty="0">
                <a:latin typeface="Microsoft YaHei" panose="020B0503020204020204" pitchFamily="34" charset="-122"/>
                <a:ea typeface="Microsoft YaHei" panose="020B0503020204020204" pitchFamily="34" charset="-122"/>
              </a:rPr>
              <a:t>建议联合使用</a:t>
            </a:r>
            <a:r>
              <a:rPr lang="zh-CN" altLang="en-US" sz="1200" b="1" dirty="0">
                <a:solidFill>
                  <a:srgbClr val="C00000"/>
                </a:solidFill>
                <a:latin typeface="Microsoft YaHei" panose="020B0503020204020204" pitchFamily="34" charset="-122"/>
                <a:ea typeface="Microsoft YaHei" panose="020B0503020204020204" pitchFamily="34" charset="-122"/>
              </a:rPr>
              <a:t>≥</a:t>
            </a:r>
            <a:r>
              <a:rPr lang="en-US" altLang="zh-CN" sz="1200" b="1" dirty="0">
                <a:solidFill>
                  <a:srgbClr val="C00000"/>
                </a:solidFill>
                <a:latin typeface="Microsoft YaHei" panose="020B0503020204020204" pitchFamily="34" charset="-122"/>
                <a:ea typeface="Microsoft YaHei" panose="020B0503020204020204" pitchFamily="34" charset="-122"/>
              </a:rPr>
              <a:t>1</a:t>
            </a:r>
            <a:r>
              <a:rPr lang="zh-CN" altLang="en-US" sz="1200" b="1" dirty="0">
                <a:solidFill>
                  <a:srgbClr val="C00000"/>
                </a:solidFill>
                <a:latin typeface="Microsoft YaHei" panose="020B0503020204020204" pitchFamily="34" charset="-122"/>
                <a:ea typeface="Microsoft YaHei" panose="020B0503020204020204" pitchFamily="34" charset="-122"/>
              </a:rPr>
              <a:t>种以上的确诊方法</a:t>
            </a:r>
            <a:r>
              <a:rPr lang="zh-CN" altLang="en-US" sz="1200" dirty="0">
                <a:latin typeface="Microsoft YaHei" panose="020B0503020204020204" pitchFamily="34" charset="-122"/>
                <a:ea typeface="Microsoft YaHei" panose="020B0503020204020204" pitchFamily="34" charset="-122"/>
              </a:rPr>
              <a:t>。</a:t>
            </a:r>
            <a:endParaRPr lang="en-US" altLang="zh-CN" sz="12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1200" dirty="0">
                <a:latin typeface="Microsoft YaHei" panose="020B0503020204020204" pitchFamily="34" charset="-122"/>
                <a:ea typeface="Microsoft YaHei" panose="020B0503020204020204" pitchFamily="34" charset="-122"/>
              </a:rPr>
              <a:t>对于血浆醛固酮</a:t>
            </a:r>
            <a:r>
              <a:rPr lang="en-US" altLang="zh-CN" sz="1200" dirty="0">
                <a:latin typeface="Microsoft YaHei" panose="020B0503020204020204" pitchFamily="34" charset="-122"/>
                <a:ea typeface="Microsoft YaHei" panose="020B0503020204020204" pitchFamily="34" charset="-122"/>
              </a:rPr>
              <a:t>&gt;20 ng/dL</a:t>
            </a:r>
            <a:r>
              <a:rPr lang="zh-CN" altLang="en-US" sz="1200" dirty="0">
                <a:latin typeface="Microsoft YaHei" panose="020B0503020204020204" pitchFamily="34" charset="-122"/>
                <a:ea typeface="Microsoft YaHei" panose="020B0503020204020204" pitchFamily="34" charset="-122"/>
              </a:rPr>
              <a:t>，肾素低于可检测水平，且有自发性低钾血症的患者可直接确诊。</a:t>
            </a:r>
          </a:p>
        </p:txBody>
      </p:sp>
      <p:pic>
        <p:nvPicPr>
          <p:cNvPr id="7" name="图形 6" descr="听诊器 纯色填充">
            <a:extLst>
              <a:ext uri="{FF2B5EF4-FFF2-40B4-BE49-F238E27FC236}">
                <a16:creationId xmlns:a16="http://schemas.microsoft.com/office/drawing/2014/main" id="{29FB6A1E-F13A-2990-F286-FC4521B8CF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0925" y="1563477"/>
            <a:ext cx="625702" cy="625702"/>
          </a:xfrm>
          <a:prstGeom prst="rect">
            <a:avLst/>
          </a:prstGeom>
        </p:spPr>
      </p:pic>
      <p:sp>
        <p:nvSpPr>
          <p:cNvPr id="3" name="标题 1">
            <a:extLst>
              <a:ext uri="{FF2B5EF4-FFF2-40B4-BE49-F238E27FC236}">
                <a16:creationId xmlns:a16="http://schemas.microsoft.com/office/drawing/2014/main" id="{52A367E3-3FE5-7BAE-0A11-1A136F58D376}"/>
              </a:ext>
            </a:extLst>
          </p:cNvPr>
          <p:cNvSpPr txBox="1">
            <a:spLocks/>
          </p:cNvSpPr>
          <p:nvPr/>
        </p:nvSpPr>
        <p:spPr>
          <a:xfrm>
            <a:off x="395926" y="247225"/>
            <a:ext cx="12263697" cy="728597"/>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微软雅黑" panose="020B0503020204020204" pitchFamily="34" charset="-122"/>
                <a:ea typeface="微软雅黑" panose="020B0503020204020204" pitchFamily="34" charset="-122"/>
              </a:rPr>
              <a:t>10.5</a:t>
            </a:r>
            <a:r>
              <a:rPr lang="zh-CN" altLang="en-US" sz="3200" b="1" dirty="0">
                <a:latin typeface="微软雅黑" panose="020B0503020204020204" pitchFamily="34" charset="-122"/>
                <a:ea typeface="微软雅黑" panose="020B0503020204020204" pitchFamily="34" charset="-122"/>
              </a:rPr>
              <a:t> 原发性醛固酮增多症</a:t>
            </a:r>
          </a:p>
        </p:txBody>
      </p:sp>
      <p:sp>
        <p:nvSpPr>
          <p:cNvPr id="4" name="Text Box 14">
            <a:extLst>
              <a:ext uri="{FF2B5EF4-FFF2-40B4-BE49-F238E27FC236}">
                <a16:creationId xmlns:a16="http://schemas.microsoft.com/office/drawing/2014/main" id="{052E2E27-2261-1667-88CA-FAEEB5990F1C}"/>
              </a:ext>
            </a:extLst>
          </p:cNvPr>
          <p:cNvSpPr txBox="1">
            <a:spLocks noChangeArrowheads="1"/>
          </p:cNvSpPr>
          <p:nvPr/>
        </p:nvSpPr>
        <p:spPr bwMode="gray">
          <a:xfrm>
            <a:off x="948048" y="5181498"/>
            <a:ext cx="10663084" cy="132715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marL="285750" indent="-285750" algn="just" eaLnBrk="1" hangingPunct="1">
              <a:lnSpc>
                <a:spcPts val="2200"/>
              </a:lnSpc>
              <a:spcBef>
                <a:spcPct val="50000"/>
              </a:spcBef>
              <a:buFont typeface="Arial" panose="020B0604020202020204" pitchFamily="34" charset="0"/>
              <a:buChar char="•"/>
            </a:pPr>
            <a:r>
              <a:rPr lang="zh-CN" altLang="en-US" sz="1400" b="1" dirty="0">
                <a:solidFill>
                  <a:srgbClr val="C00000"/>
                </a:solidFill>
                <a:latin typeface="微软雅黑" panose="020B0503020204020204" pitchFamily="34" charset="-122"/>
                <a:ea typeface="微软雅黑" panose="020B0503020204020204" pitchFamily="34" charset="-122"/>
              </a:rPr>
              <a:t>原发性醛固酮增多症在高血压人群中约占</a:t>
            </a:r>
            <a:r>
              <a:rPr lang="en-US" altLang="zh-CN" sz="1400" b="1" dirty="0">
                <a:solidFill>
                  <a:srgbClr val="C00000"/>
                </a:solidFill>
                <a:latin typeface="微软雅黑" panose="020B0503020204020204" pitchFamily="34" charset="-122"/>
                <a:ea typeface="微软雅黑" panose="020B0503020204020204" pitchFamily="34" charset="-122"/>
              </a:rPr>
              <a:t>5%~15%</a:t>
            </a:r>
            <a:r>
              <a:rPr lang="zh-CN" altLang="en-US" sz="1400" dirty="0">
                <a:solidFill>
                  <a:srgbClr val="C00000"/>
                </a:solidFill>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是最常见的继发性高血压之一。</a:t>
            </a:r>
            <a:r>
              <a:rPr lang="zh-CN" altLang="en-US" sz="1400" dirty="0">
                <a:solidFill>
                  <a:srgbClr val="000000"/>
                </a:solidFill>
                <a:latin typeface="微软雅黑" panose="020B0503020204020204" pitchFamily="34" charset="-122"/>
                <a:ea typeface="微软雅黑" panose="020B0503020204020204" pitchFamily="34" charset="-122"/>
              </a:rPr>
              <a:t>在新诊断的高血压患者中占</a:t>
            </a:r>
            <a:r>
              <a:rPr lang="en-US" altLang="zh-CN" sz="1400" dirty="0">
                <a:solidFill>
                  <a:srgbClr val="000000"/>
                </a:solidFill>
                <a:latin typeface="微软雅黑" panose="020B0503020204020204" pitchFamily="34" charset="-122"/>
                <a:ea typeface="微软雅黑" panose="020B0503020204020204" pitchFamily="34" charset="-122"/>
              </a:rPr>
              <a:t>4.1%</a:t>
            </a:r>
            <a:r>
              <a:rPr lang="zh-CN" altLang="en-US" sz="1400" dirty="0">
                <a:solidFill>
                  <a:srgbClr val="000000"/>
                </a:solidFill>
                <a:latin typeface="微软雅黑" panose="020B0503020204020204" pitchFamily="34" charset="-122"/>
                <a:ea typeface="微软雅黑" panose="020B0503020204020204" pitchFamily="34" charset="-122"/>
              </a:rPr>
              <a:t>。患病率随着血压水平的升高而增高，在难治性高血压中约占</a:t>
            </a:r>
            <a:r>
              <a:rPr lang="en-US" altLang="zh-CN" sz="1400" dirty="0">
                <a:solidFill>
                  <a:srgbClr val="000000"/>
                </a:solidFill>
                <a:latin typeface="微软雅黑" panose="020B0503020204020204" pitchFamily="34" charset="-122"/>
                <a:ea typeface="微软雅黑" panose="020B0503020204020204" pitchFamily="34" charset="-122"/>
              </a:rPr>
              <a:t>20%</a:t>
            </a:r>
            <a:r>
              <a:rPr lang="zh-CN" altLang="en-US" sz="1400" dirty="0">
                <a:solidFill>
                  <a:srgbClr val="000000"/>
                </a:solidFill>
                <a:latin typeface="微软雅黑" panose="020B0503020204020204" pitchFamily="34" charset="-122"/>
                <a:ea typeface="微软雅黑" panose="020B0503020204020204" pitchFamily="34" charset="-122"/>
              </a:rPr>
              <a:t>。</a:t>
            </a:r>
          </a:p>
          <a:p>
            <a:pPr marL="285750" indent="-285750" algn="just" eaLnBrk="1" hangingPunct="1">
              <a:lnSpc>
                <a:spcPts val="2200"/>
              </a:lnSpc>
              <a:spcBef>
                <a:spcPct val="50000"/>
              </a:spcBef>
              <a:buFont typeface="Arial" panose="020B0604020202020204" pitchFamily="34" charset="0"/>
              <a:buChar char="•"/>
            </a:pPr>
            <a:r>
              <a:rPr lang="zh-CN" altLang="en-US" sz="1400" dirty="0">
                <a:solidFill>
                  <a:srgbClr val="000000"/>
                </a:solidFill>
                <a:latin typeface="微软雅黑" panose="020B0503020204020204" pitchFamily="34" charset="-122"/>
                <a:ea typeface="微软雅黑" panose="020B0503020204020204" pitchFamily="34" charset="-122"/>
              </a:rPr>
              <a:t>原发性醛固酮增多症的</a:t>
            </a:r>
            <a:r>
              <a:rPr lang="zh-CN" altLang="en-US" sz="1400" b="1" dirty="0">
                <a:solidFill>
                  <a:srgbClr val="C00000"/>
                </a:solidFill>
                <a:latin typeface="微软雅黑" panose="020B0503020204020204" pitchFamily="34" charset="-122"/>
                <a:ea typeface="微软雅黑" panose="020B0503020204020204" pitchFamily="34" charset="-122"/>
              </a:rPr>
              <a:t>典型临床表现为高血压</a:t>
            </a:r>
            <a:r>
              <a:rPr lang="zh-CN" altLang="en-US" sz="1400" dirty="0">
                <a:solidFill>
                  <a:srgbClr val="000000"/>
                </a:solidFill>
                <a:latin typeface="微软雅黑" panose="020B0503020204020204" pitchFamily="34" charset="-122"/>
                <a:ea typeface="微软雅黑" panose="020B0503020204020204" pitchFamily="34" charset="-122"/>
              </a:rPr>
              <a:t>，高醛固酮和肾素抑制。</a:t>
            </a:r>
            <a:r>
              <a:rPr lang="zh-CN" altLang="en-US" sz="1400" dirty="0">
                <a:solidFill>
                  <a:schemeClr val="tx1"/>
                </a:solidFill>
                <a:latin typeface="微软雅黑" panose="020B0503020204020204" pitchFamily="34" charset="-122"/>
                <a:ea typeface="微软雅黑" panose="020B0503020204020204" pitchFamily="34" charset="-122"/>
              </a:rPr>
              <a:t>常见亚型</a:t>
            </a:r>
            <a:r>
              <a:rPr lang="zh-CN" altLang="en-US" sz="1400" dirty="0">
                <a:solidFill>
                  <a:srgbClr val="000000"/>
                </a:solidFill>
                <a:latin typeface="微软雅黑" panose="020B0503020204020204" pitchFamily="34" charset="-122"/>
                <a:ea typeface="微软雅黑" panose="020B0503020204020204" pitchFamily="34" charset="-122"/>
              </a:rPr>
              <a:t>有醛固酮腺瘤（</a:t>
            </a:r>
            <a:r>
              <a:rPr lang="en-US" altLang="zh-CN" sz="1400" dirty="0">
                <a:solidFill>
                  <a:srgbClr val="000000"/>
                </a:solidFill>
                <a:latin typeface="微软雅黑" panose="020B0503020204020204" pitchFamily="34" charset="-122"/>
                <a:ea typeface="微软雅黑" panose="020B0503020204020204" pitchFamily="34" charset="-122"/>
              </a:rPr>
              <a:t>35%</a:t>
            </a:r>
            <a:r>
              <a:rPr lang="zh-CN" altLang="en-US" sz="1400" dirty="0">
                <a:solidFill>
                  <a:srgbClr val="000000"/>
                </a:solidFill>
                <a:latin typeface="微软雅黑" panose="020B0503020204020204" pitchFamily="34" charset="-122"/>
                <a:ea typeface="微软雅黑" panose="020B0503020204020204" pitchFamily="34" charset="-122"/>
              </a:rPr>
              <a:t>）、特发性醛固酮增多症（特醛症，</a:t>
            </a:r>
            <a:r>
              <a:rPr lang="en-US" altLang="zh-CN" sz="1400" dirty="0">
                <a:solidFill>
                  <a:srgbClr val="000000"/>
                </a:solidFill>
                <a:latin typeface="微软雅黑" panose="020B0503020204020204" pitchFamily="34" charset="-122"/>
                <a:ea typeface="微软雅黑" panose="020B0503020204020204" pitchFamily="34" charset="-122"/>
              </a:rPr>
              <a:t>60%</a:t>
            </a:r>
            <a:r>
              <a:rPr lang="zh-CN" altLang="en-US" sz="1400" dirty="0">
                <a:solidFill>
                  <a:srgbClr val="000000"/>
                </a:solidFill>
                <a:latin typeface="微软雅黑" panose="020B0503020204020204" pitchFamily="34" charset="-122"/>
                <a:ea typeface="微软雅黑" panose="020B0503020204020204" pitchFamily="34" charset="-122"/>
              </a:rPr>
              <a:t>），其他少见类型有产生醛固酮的肾上腺皮质癌、家族性醛固酮增多症、异位醛固酮分泌瘤。</a:t>
            </a:r>
            <a:endParaRPr lang="zh-CN" altLang="en-US" sz="1400" dirty="0">
              <a:solidFill>
                <a:srgbClr val="C00000"/>
              </a:solidFill>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819597DC-F024-5252-DF35-9EC3106D64EF}"/>
              </a:ext>
            </a:extLst>
          </p:cNvPr>
          <p:cNvGrpSpPr/>
          <p:nvPr/>
        </p:nvGrpSpPr>
        <p:grpSpPr>
          <a:xfrm>
            <a:off x="947792" y="4543215"/>
            <a:ext cx="526407" cy="474615"/>
            <a:chOff x="5424755" y="1340768"/>
            <a:chExt cx="670560" cy="604586"/>
          </a:xfrm>
        </p:grpSpPr>
        <p:grpSp>
          <p:nvGrpSpPr>
            <p:cNvPr id="8" name="组合 7">
              <a:extLst>
                <a:ext uri="{FF2B5EF4-FFF2-40B4-BE49-F238E27FC236}">
                  <a16:creationId xmlns:a16="http://schemas.microsoft.com/office/drawing/2014/main" id="{885C649B-33E0-5C49-72FB-349040F5FE88}"/>
                </a:ext>
              </a:extLst>
            </p:cNvPr>
            <p:cNvGrpSpPr/>
            <p:nvPr/>
          </p:nvGrpSpPr>
          <p:grpSpPr>
            <a:xfrm>
              <a:off x="5424755" y="1340768"/>
              <a:ext cx="670560" cy="604586"/>
              <a:chOff x="3720691" y="2824413"/>
              <a:chExt cx="1341120" cy="1209172"/>
            </a:xfrm>
          </p:grpSpPr>
          <p:sp>
            <p:nvSpPr>
              <p:cNvPr id="11" name="Freeform 5">
                <a:extLst>
                  <a:ext uri="{FF2B5EF4-FFF2-40B4-BE49-F238E27FC236}">
                    <a16:creationId xmlns:a16="http://schemas.microsoft.com/office/drawing/2014/main" id="{7B8C23EB-12C5-B9FC-89EE-6D528CA83772}"/>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2" name="Freeform 5">
                <a:extLst>
                  <a:ext uri="{FF2B5EF4-FFF2-40B4-BE49-F238E27FC236}">
                    <a16:creationId xmlns:a16="http://schemas.microsoft.com/office/drawing/2014/main" id="{88939228-0DE5-A593-9F93-218EA3CC8559}"/>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10" name="Freeform 5">
              <a:extLst>
                <a:ext uri="{FF2B5EF4-FFF2-40B4-BE49-F238E27FC236}">
                  <a16:creationId xmlns:a16="http://schemas.microsoft.com/office/drawing/2014/main" id="{012B6328-BF5B-B92C-7D4B-69F9B4FFE2A5}"/>
                </a:ext>
              </a:extLst>
            </p:cNvPr>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grpSp>
      <p:cxnSp>
        <p:nvCxnSpPr>
          <p:cNvPr id="13" name="直接连接符 70">
            <a:extLst>
              <a:ext uri="{FF2B5EF4-FFF2-40B4-BE49-F238E27FC236}">
                <a16:creationId xmlns:a16="http://schemas.microsoft.com/office/drawing/2014/main" id="{7107DF52-E78B-BC2E-D55C-95AE3037B0CB}"/>
              </a:ext>
            </a:extLst>
          </p:cNvPr>
          <p:cNvCxnSpPr>
            <a:cxnSpLocks/>
          </p:cNvCxnSpPr>
          <p:nvPr/>
        </p:nvCxnSpPr>
        <p:spPr>
          <a:xfrm flipV="1">
            <a:off x="1787535" y="4758068"/>
            <a:ext cx="8662189" cy="22455"/>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987B80B6-B9B6-7667-9F9A-6CA8F1C76ED5}"/>
              </a:ext>
            </a:extLst>
          </p:cNvPr>
          <p:cNvGrpSpPr/>
          <p:nvPr/>
        </p:nvGrpSpPr>
        <p:grpSpPr>
          <a:xfrm>
            <a:off x="10678747" y="4652693"/>
            <a:ext cx="258653" cy="233204"/>
            <a:chOff x="3720691" y="2824413"/>
            <a:chExt cx="1341120" cy="1209172"/>
          </a:xfrm>
        </p:grpSpPr>
        <p:sp>
          <p:nvSpPr>
            <p:cNvPr id="24" name="Freeform 5">
              <a:extLst>
                <a:ext uri="{FF2B5EF4-FFF2-40B4-BE49-F238E27FC236}">
                  <a16:creationId xmlns:a16="http://schemas.microsoft.com/office/drawing/2014/main" id="{7DBCF368-C9AE-428C-F4DB-59E2A9302C67}"/>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8" name="Freeform 5">
              <a:extLst>
                <a:ext uri="{FF2B5EF4-FFF2-40B4-BE49-F238E27FC236}">
                  <a16:creationId xmlns:a16="http://schemas.microsoft.com/office/drawing/2014/main" id="{FFE21565-3EB0-8C8A-A269-5C304A87BF19}"/>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grpSp>
        <p:nvGrpSpPr>
          <p:cNvPr id="30" name="组合 29">
            <a:extLst>
              <a:ext uri="{FF2B5EF4-FFF2-40B4-BE49-F238E27FC236}">
                <a16:creationId xmlns:a16="http://schemas.microsoft.com/office/drawing/2014/main" id="{E8BCE0AF-E42C-0BB3-6C55-1E7D7C4C1BDA}"/>
              </a:ext>
            </a:extLst>
          </p:cNvPr>
          <p:cNvGrpSpPr/>
          <p:nvPr/>
        </p:nvGrpSpPr>
        <p:grpSpPr>
          <a:xfrm>
            <a:off x="4455616" y="1432023"/>
            <a:ext cx="935860" cy="843784"/>
            <a:chOff x="3720691" y="2824413"/>
            <a:chExt cx="1341120" cy="1209172"/>
          </a:xfrm>
        </p:grpSpPr>
        <p:sp>
          <p:nvSpPr>
            <p:cNvPr id="34" name="Freeform 5">
              <a:extLst>
                <a:ext uri="{FF2B5EF4-FFF2-40B4-BE49-F238E27FC236}">
                  <a16:creationId xmlns:a16="http://schemas.microsoft.com/office/drawing/2014/main" id="{2010CAD7-CF1B-43B2-4F34-FB9EB1876AD7}"/>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35" name="Freeform 5">
              <a:extLst>
                <a:ext uri="{FF2B5EF4-FFF2-40B4-BE49-F238E27FC236}">
                  <a16:creationId xmlns:a16="http://schemas.microsoft.com/office/drawing/2014/main" id="{19C9242B-B663-9E71-6B88-475488DA7CB2}"/>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pic>
        <p:nvPicPr>
          <p:cNvPr id="5" name="图形 4" descr="男医生 纯色填充">
            <a:extLst>
              <a:ext uri="{FF2B5EF4-FFF2-40B4-BE49-F238E27FC236}">
                <a16:creationId xmlns:a16="http://schemas.microsoft.com/office/drawing/2014/main" id="{ECD82869-9355-7478-EF94-3AADE43BFA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3852" y="1465613"/>
            <a:ext cx="720576" cy="720576"/>
          </a:xfrm>
          <a:prstGeom prst="rect">
            <a:avLst/>
          </a:prstGeom>
        </p:spPr>
      </p:pic>
      <p:pic>
        <p:nvPicPr>
          <p:cNvPr id="37" name="图形 36" descr="医学 纯色填充">
            <a:extLst>
              <a:ext uri="{FF2B5EF4-FFF2-40B4-BE49-F238E27FC236}">
                <a16:creationId xmlns:a16="http://schemas.microsoft.com/office/drawing/2014/main" id="{F8621DB2-3ADB-75B3-500A-00CA2B2BCE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170" y="1355942"/>
            <a:ext cx="914400" cy="914400"/>
          </a:xfrm>
          <a:prstGeom prst="rect">
            <a:avLst/>
          </a:prstGeom>
        </p:spPr>
      </p:pic>
    </p:spTree>
    <p:extLst>
      <p:ext uri="{BB962C8B-B14F-4D97-AF65-F5344CB8AC3E}">
        <p14:creationId xmlns:p14="http://schemas.microsoft.com/office/powerpoint/2010/main" val="156268466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4139599955"/>
              </p:ext>
            </p:extLst>
          </p:nvPr>
        </p:nvGraphicFramePr>
        <p:xfrm>
          <a:off x="764458" y="1185526"/>
          <a:ext cx="10663083" cy="4085081"/>
        </p:xfrm>
        <a:graphic>
          <a:graphicData uri="http://schemas.openxmlformats.org/drawingml/2006/table">
            <a:tbl>
              <a:tblPr firstRow="1" bandRow="1">
                <a:tableStyleId>{69012ECD-51FC-41F1-AA8D-1B2483CD663E}</a:tableStyleId>
              </a:tblPr>
              <a:tblGrid>
                <a:gridCol w="4630502">
                  <a:extLst>
                    <a:ext uri="{9D8B030D-6E8A-4147-A177-3AD203B41FA5}">
                      <a16:colId xmlns:a16="http://schemas.microsoft.com/office/drawing/2014/main" val="20000"/>
                    </a:ext>
                  </a:extLst>
                </a:gridCol>
                <a:gridCol w="3606800">
                  <a:extLst>
                    <a:ext uri="{9D8B030D-6E8A-4147-A177-3AD203B41FA5}">
                      <a16:colId xmlns:a16="http://schemas.microsoft.com/office/drawing/2014/main" val="20001"/>
                    </a:ext>
                  </a:extLst>
                </a:gridCol>
                <a:gridCol w="2425781">
                  <a:extLst>
                    <a:ext uri="{9D8B030D-6E8A-4147-A177-3AD203B41FA5}">
                      <a16:colId xmlns:a16="http://schemas.microsoft.com/office/drawing/2014/main" val="20002"/>
                    </a:ext>
                  </a:extLst>
                </a:gridCol>
              </a:tblGrid>
              <a:tr h="785627">
                <a:tc>
                  <a:txBody>
                    <a:bodyPr/>
                    <a:lstStyle/>
                    <a:p>
                      <a:pPr algn="ctr">
                        <a:lnSpc>
                          <a:spcPct val="150000"/>
                        </a:lnSpc>
                      </a:pPr>
                      <a:r>
                        <a:rPr lang="zh-CN" sz="2000" kern="0" dirty="0">
                          <a:solidFill>
                            <a:schemeClr val="bg1"/>
                          </a:solidFill>
                          <a:effectLst/>
                          <a:latin typeface="Microsoft YaHei" panose="020B0503020204020204" pitchFamily="34" charset="-122"/>
                          <a:ea typeface="Microsoft YaHei" panose="020B0503020204020204" pitchFamily="34" charset="-122"/>
                        </a:rPr>
                        <a:t>分型</a:t>
                      </a:r>
                      <a:endParaRPr lang="zh-CN" sz="20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solidFill>
                      <a:srgbClr val="004582"/>
                    </a:solidFill>
                  </a:tcPr>
                </a:tc>
                <a:tc>
                  <a:txBody>
                    <a:bodyPr/>
                    <a:lstStyle/>
                    <a:p>
                      <a:pPr algn="ctr">
                        <a:lnSpc>
                          <a:spcPct val="150000"/>
                        </a:lnSpc>
                      </a:pPr>
                      <a:r>
                        <a:rPr lang="zh-CN" sz="2000" kern="0" dirty="0">
                          <a:solidFill>
                            <a:schemeClr val="bg1"/>
                          </a:solidFill>
                          <a:effectLst/>
                          <a:latin typeface="Microsoft YaHei" panose="020B0503020204020204" pitchFamily="34" charset="-122"/>
                          <a:ea typeface="Microsoft YaHei" panose="020B0503020204020204" pitchFamily="34" charset="-122"/>
                        </a:rPr>
                        <a:t>一线治疗</a:t>
                      </a:r>
                      <a:endParaRPr lang="zh-CN" sz="20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solidFill>
                      <a:srgbClr val="004582"/>
                    </a:solidFill>
                  </a:tcPr>
                </a:tc>
                <a:tc>
                  <a:txBody>
                    <a:bodyPr/>
                    <a:lstStyle/>
                    <a:p>
                      <a:pPr algn="ctr">
                        <a:lnSpc>
                          <a:spcPct val="150000"/>
                        </a:lnSpc>
                      </a:pPr>
                      <a:r>
                        <a:rPr lang="zh-CN" sz="2000" kern="0" dirty="0">
                          <a:solidFill>
                            <a:schemeClr val="bg1"/>
                          </a:solidFill>
                          <a:effectLst/>
                          <a:latin typeface="Microsoft YaHei" panose="020B0503020204020204" pitchFamily="34" charset="-122"/>
                          <a:ea typeface="Microsoft YaHei" panose="020B0503020204020204" pitchFamily="34" charset="-122"/>
                        </a:rPr>
                        <a:t>二线治疗</a:t>
                      </a:r>
                      <a:endParaRPr lang="zh-CN" sz="2000" kern="100" dirty="0">
                        <a:solidFill>
                          <a:schemeClr val="bg1"/>
                        </a:solidFill>
                        <a:effectLst/>
                        <a:latin typeface="Microsoft YaHei" panose="020B0503020204020204" pitchFamily="34" charset="-122"/>
                        <a:ea typeface="Microsoft YaHei" panose="020B0503020204020204" pitchFamily="34" charset="-122"/>
                        <a:cs typeface="+mn-cs"/>
                      </a:endParaRPr>
                    </a:p>
                  </a:txBody>
                  <a:tcPr marL="108000" marR="108000" marT="36000" marB="36000" anchor="ctr">
                    <a:solidFill>
                      <a:srgbClr val="004582"/>
                    </a:solidFill>
                  </a:tcPr>
                </a:tc>
                <a:extLst>
                  <a:ext uri="{0D108BD9-81ED-4DB2-BD59-A6C34878D82A}">
                    <a16:rowId xmlns:a16="http://schemas.microsoft.com/office/drawing/2014/main" val="10000"/>
                  </a:ext>
                </a:extLst>
              </a:tr>
              <a:tr h="1189598">
                <a:tc>
                  <a:txBody>
                    <a:bodyPr/>
                    <a:lstStyle/>
                    <a:p>
                      <a:pPr algn="l">
                        <a:lnSpc>
                          <a:spcPct val="150000"/>
                        </a:lnSpc>
                      </a:pPr>
                      <a:r>
                        <a:rPr lang="zh-CN" altLang="en-US" sz="1800" kern="0" dirty="0">
                          <a:effectLst/>
                          <a:latin typeface="Microsoft YaHei" panose="020B0503020204020204" pitchFamily="34" charset="-122"/>
                          <a:ea typeface="Microsoft YaHei" panose="020B0503020204020204" pitchFamily="34" charset="-122"/>
                        </a:rPr>
                        <a:t>单侧肾上腺病变（经</a:t>
                      </a:r>
                      <a:r>
                        <a:rPr lang="en" altLang="zh-CN" sz="1800" kern="0" dirty="0">
                          <a:effectLst/>
                          <a:latin typeface="Microsoft YaHei" panose="020B0503020204020204" pitchFamily="34" charset="-122"/>
                          <a:ea typeface="Microsoft YaHei" panose="020B0503020204020204" pitchFamily="34" charset="-122"/>
                        </a:rPr>
                        <a:t>AVS</a:t>
                      </a:r>
                      <a:r>
                        <a:rPr lang="zh-CN" altLang="en-US" sz="1800" kern="0" dirty="0">
                          <a:effectLst/>
                          <a:latin typeface="Microsoft YaHei" panose="020B0503020204020204" pitchFamily="34" charset="-122"/>
                          <a:ea typeface="Microsoft YaHei" panose="020B0503020204020204" pitchFamily="34" charset="-122"/>
                        </a:rPr>
                        <a:t>确认，或年龄</a:t>
                      </a:r>
                      <a:r>
                        <a:rPr lang="en-US" altLang="zh-CN" sz="1800" kern="0" dirty="0">
                          <a:effectLst/>
                          <a:latin typeface="Microsoft YaHei" panose="020B0503020204020204" pitchFamily="34" charset="-122"/>
                          <a:ea typeface="Microsoft YaHei" panose="020B0503020204020204" pitchFamily="34" charset="-122"/>
                        </a:rPr>
                        <a:t>&lt;35</a:t>
                      </a:r>
                      <a:r>
                        <a:rPr lang="zh-CN" altLang="en-US" sz="1800" kern="0" dirty="0">
                          <a:effectLst/>
                          <a:latin typeface="Microsoft YaHei" panose="020B0503020204020204" pitchFamily="34" charset="-122"/>
                          <a:ea typeface="Microsoft YaHei" panose="020B0503020204020204" pitchFamily="34" charset="-122"/>
                        </a:rPr>
                        <a:t>岁且单侧肾上腺腺瘤或大结节</a:t>
                      </a:r>
                      <a:r>
                        <a:rPr lang="en-US" altLang="zh-CN" sz="1800" kern="0" dirty="0">
                          <a:effectLst/>
                          <a:latin typeface="Microsoft YaHei" panose="020B0503020204020204" pitchFamily="34" charset="-122"/>
                          <a:ea typeface="Microsoft YaHei" panose="020B0503020204020204" pitchFamily="34" charset="-122"/>
                        </a:rPr>
                        <a:t>(</a:t>
                      </a:r>
                      <a:r>
                        <a:rPr lang="zh-CN" altLang="en-US" sz="1800" kern="0" dirty="0">
                          <a:effectLst/>
                          <a:latin typeface="Microsoft YaHei" panose="020B0503020204020204" pitchFamily="34" charset="-122"/>
                          <a:ea typeface="Microsoft YaHei" panose="020B0503020204020204" pitchFamily="34" charset="-122"/>
                        </a:rPr>
                        <a:t>＞</a:t>
                      </a:r>
                      <a:r>
                        <a:rPr lang="en-US" altLang="zh-CN" sz="1800" kern="0" dirty="0">
                          <a:effectLst/>
                          <a:latin typeface="Microsoft YaHei" panose="020B0503020204020204" pitchFamily="34" charset="-122"/>
                          <a:ea typeface="Microsoft YaHei" panose="020B0503020204020204" pitchFamily="34" charset="-122"/>
                        </a:rPr>
                        <a:t>10 </a:t>
                      </a:r>
                      <a:r>
                        <a:rPr lang="en" altLang="zh-CN" sz="1800" kern="0" dirty="0">
                          <a:effectLst/>
                          <a:latin typeface="Microsoft YaHei" panose="020B0503020204020204" pitchFamily="34" charset="-122"/>
                          <a:ea typeface="Microsoft YaHei" panose="020B0503020204020204" pitchFamily="34" charset="-122"/>
                        </a:rPr>
                        <a:t>mm</a:t>
                      </a:r>
                      <a:r>
                        <a:rPr lang="zh-CN" altLang="en-US" sz="1800" kern="0" dirty="0">
                          <a:effectLst/>
                          <a:latin typeface="Microsoft YaHei" panose="020B0503020204020204" pitchFamily="34" charset="-122"/>
                          <a:ea typeface="Microsoft YaHei" panose="020B0503020204020204" pitchFamily="34" charset="-122"/>
                        </a:rPr>
                        <a:t>）者，有手术意愿 </a:t>
                      </a:r>
                    </a:p>
                  </a:txBody>
                  <a:tcPr marL="108000" marR="108000" marT="36000" marB="36000" anchor="ctr"/>
                </a:tc>
                <a:tc>
                  <a:txBody>
                    <a:bodyPr/>
                    <a:lstStyle/>
                    <a:p>
                      <a:pPr algn="l">
                        <a:lnSpc>
                          <a:spcPct val="150000"/>
                        </a:lnSpc>
                      </a:pPr>
                      <a:r>
                        <a:rPr lang="zh-CN" sz="1800" kern="0" dirty="0">
                          <a:effectLst/>
                          <a:latin typeface="Microsoft YaHei" panose="020B0503020204020204" pitchFamily="34" charset="-122"/>
                          <a:ea typeface="Microsoft YaHei" panose="020B0503020204020204" pitchFamily="34" charset="-122"/>
                        </a:rPr>
                        <a:t>腹腔镜下单侧肾上腺切除术</a:t>
                      </a:r>
                      <a:endParaRPr lang="zh-CN" sz="1800" kern="100" dirty="0">
                        <a:effectLst/>
                        <a:latin typeface="Microsoft YaHei" panose="020B0503020204020204" pitchFamily="34" charset="-122"/>
                        <a:ea typeface="Microsoft YaHei" panose="020B0503020204020204" pitchFamily="34" charset="-122"/>
                        <a:cs typeface="+mn-cs"/>
                      </a:endParaRPr>
                    </a:p>
                  </a:txBody>
                  <a:tcPr marL="108000" marR="108000" marT="36000" marB="36000" anchor="ctr"/>
                </a:tc>
                <a:tc>
                  <a:txBody>
                    <a:bodyPr/>
                    <a:lstStyle/>
                    <a:p>
                      <a:pPr algn="l">
                        <a:lnSpc>
                          <a:spcPct val="150000"/>
                        </a:lnSpc>
                      </a:pPr>
                      <a:r>
                        <a:rPr lang="zh-CN" sz="1800" kern="0" dirty="0">
                          <a:effectLst/>
                          <a:latin typeface="Microsoft YaHei" panose="020B0503020204020204" pitchFamily="34" charset="-122"/>
                          <a:ea typeface="Microsoft YaHei" panose="020B0503020204020204" pitchFamily="34" charset="-122"/>
                        </a:rPr>
                        <a:t>螺内酯</a:t>
                      </a:r>
                      <a:r>
                        <a:rPr lang="zh-CN" altLang="en-US" sz="1800" kern="100" dirty="0">
                          <a:effectLst/>
                          <a:latin typeface="Microsoft YaHei" panose="020B0503020204020204" pitchFamily="34" charset="-122"/>
                          <a:ea typeface="Microsoft YaHei" panose="020B0503020204020204" pitchFamily="34" charset="-122"/>
                        </a:rPr>
                        <a:t>、</a:t>
                      </a:r>
                      <a:r>
                        <a:rPr lang="zh-CN" sz="1800" kern="0" dirty="0">
                          <a:effectLst/>
                          <a:latin typeface="Microsoft YaHei" panose="020B0503020204020204" pitchFamily="34" charset="-122"/>
                          <a:ea typeface="Microsoft YaHei" panose="020B0503020204020204" pitchFamily="34" charset="-122"/>
                        </a:rPr>
                        <a:t>依普利酮</a:t>
                      </a:r>
                      <a:r>
                        <a:rPr lang="zh-CN" altLang="en-US" sz="1800" kern="100" dirty="0">
                          <a:effectLst/>
                          <a:latin typeface="Microsoft YaHei" panose="020B0503020204020204" pitchFamily="34" charset="-122"/>
                          <a:ea typeface="Microsoft YaHei" panose="020B0503020204020204" pitchFamily="34" charset="-122"/>
                        </a:rPr>
                        <a:t>、</a:t>
                      </a:r>
                      <a:r>
                        <a:rPr lang="zh-CN" sz="1800" kern="0" dirty="0">
                          <a:effectLst/>
                          <a:latin typeface="Microsoft YaHei" panose="020B0503020204020204" pitchFamily="34" charset="-122"/>
                          <a:ea typeface="Microsoft YaHei" panose="020B0503020204020204" pitchFamily="34" charset="-122"/>
                        </a:rPr>
                        <a:t>阿米洛利</a:t>
                      </a:r>
                      <a:endParaRPr lang="zh-CN" sz="1800" kern="100" dirty="0">
                        <a:effectLst/>
                        <a:latin typeface="Microsoft YaHei" panose="020B0503020204020204" pitchFamily="34" charset="-122"/>
                        <a:ea typeface="Microsoft YaHei" panose="020B0503020204020204" pitchFamily="34" charset="-122"/>
                      </a:endParaRPr>
                    </a:p>
                  </a:txBody>
                  <a:tcPr marL="108000" marR="108000" marT="36000" marB="36000" anchor="ctr"/>
                </a:tc>
                <a:extLst>
                  <a:ext uri="{0D108BD9-81ED-4DB2-BD59-A6C34878D82A}">
                    <a16:rowId xmlns:a16="http://schemas.microsoft.com/office/drawing/2014/main" val="10001"/>
                  </a:ext>
                </a:extLst>
              </a:tr>
              <a:tr h="1194954">
                <a:tc>
                  <a:txBody>
                    <a:bodyPr/>
                    <a:lstStyle/>
                    <a:p>
                      <a:pPr algn="l">
                        <a:lnSpc>
                          <a:spcPct val="150000"/>
                        </a:lnSpc>
                      </a:pPr>
                      <a:r>
                        <a:rPr lang="zh-CN" sz="1800" kern="0" dirty="0">
                          <a:effectLst/>
                          <a:latin typeface="Microsoft YaHei" panose="020B0503020204020204" pitchFamily="34" charset="-122"/>
                          <a:ea typeface="Microsoft YaHei" panose="020B0503020204020204" pitchFamily="34" charset="-122"/>
                        </a:rPr>
                        <a:t>双侧肾上腺病变，或无手术意愿</a:t>
                      </a:r>
                      <a:endParaRPr lang="zh-CN" sz="1800" kern="100" dirty="0">
                        <a:effectLst/>
                        <a:latin typeface="Microsoft YaHei" panose="020B0503020204020204" pitchFamily="34" charset="-122"/>
                        <a:ea typeface="Microsoft YaHei" panose="020B0503020204020204" pitchFamily="34" charset="-122"/>
                        <a:cs typeface="+mn-cs"/>
                      </a:endParaRPr>
                    </a:p>
                  </a:txBody>
                  <a:tcPr marL="108000" marR="108000" marT="36000" marB="36000" anchor="ctr"/>
                </a:tc>
                <a:tc>
                  <a:txBody>
                    <a:bodyPr/>
                    <a:lstStyle/>
                    <a:p>
                      <a:pPr algn="l">
                        <a:lnSpc>
                          <a:spcPct val="150000"/>
                        </a:lnSpc>
                      </a:pPr>
                      <a:r>
                        <a:rPr lang="zh-CN" sz="1800" kern="0" dirty="0">
                          <a:effectLst/>
                          <a:latin typeface="Microsoft YaHei" panose="020B0503020204020204" pitchFamily="34" charset="-122"/>
                          <a:ea typeface="Microsoft YaHei" panose="020B0503020204020204" pitchFamily="34" charset="-122"/>
                        </a:rPr>
                        <a:t>螺内酯</a:t>
                      </a:r>
                      <a:r>
                        <a:rPr lang="zh-CN" altLang="en-US" sz="1800" kern="100" dirty="0">
                          <a:effectLst/>
                          <a:latin typeface="Microsoft YaHei" panose="020B0503020204020204" pitchFamily="34" charset="-122"/>
                          <a:ea typeface="Microsoft YaHei" panose="020B0503020204020204" pitchFamily="34" charset="-122"/>
                        </a:rPr>
                        <a:t>、</a:t>
                      </a:r>
                      <a:r>
                        <a:rPr lang="zh-CN" sz="1800" kern="0" dirty="0">
                          <a:effectLst/>
                          <a:latin typeface="Microsoft YaHei" panose="020B0503020204020204" pitchFamily="34" charset="-122"/>
                          <a:ea typeface="Microsoft YaHei" panose="020B0503020204020204" pitchFamily="34" charset="-122"/>
                        </a:rPr>
                        <a:t>依普利酮</a:t>
                      </a:r>
                      <a:r>
                        <a:rPr lang="zh-CN" altLang="en-US" sz="1800" kern="100" dirty="0">
                          <a:effectLst/>
                          <a:latin typeface="Microsoft YaHei" panose="020B0503020204020204" pitchFamily="34" charset="-122"/>
                          <a:ea typeface="Microsoft YaHei" panose="020B0503020204020204" pitchFamily="34" charset="-122"/>
                        </a:rPr>
                        <a:t>、</a:t>
                      </a:r>
                      <a:r>
                        <a:rPr lang="zh-CN" sz="1800" kern="0" dirty="0">
                          <a:effectLst/>
                          <a:latin typeface="Microsoft YaHei" panose="020B0503020204020204" pitchFamily="34" charset="-122"/>
                          <a:ea typeface="Microsoft YaHei" panose="020B0503020204020204" pitchFamily="34" charset="-122"/>
                        </a:rPr>
                        <a:t>阿米洛利</a:t>
                      </a:r>
                      <a:endParaRPr lang="zh-CN" sz="1800" kern="100" dirty="0">
                        <a:effectLst/>
                        <a:latin typeface="Microsoft YaHei" panose="020B0503020204020204" pitchFamily="34" charset="-122"/>
                        <a:ea typeface="Microsoft YaHei" panose="020B0503020204020204" pitchFamily="34" charset="-122"/>
                      </a:endParaRPr>
                    </a:p>
                  </a:txBody>
                  <a:tcPr marL="108000" marR="108000" marT="36000" marB="36000" anchor="ctr"/>
                </a:tc>
                <a:tc>
                  <a:txBody>
                    <a:bodyPr/>
                    <a:lstStyle/>
                    <a:p>
                      <a:pPr algn="l">
                        <a:lnSpc>
                          <a:spcPct val="150000"/>
                        </a:lnSpc>
                      </a:pPr>
                      <a:r>
                        <a:rPr lang="en-US" sz="1800" kern="0" dirty="0">
                          <a:effectLst/>
                          <a:latin typeface="Microsoft YaHei" panose="020B0503020204020204" pitchFamily="34" charset="-122"/>
                          <a:ea typeface="Microsoft YaHei" panose="020B0503020204020204" pitchFamily="34" charset="-122"/>
                        </a:rPr>
                        <a:t> </a:t>
                      </a:r>
                      <a:endParaRPr lang="zh-CN" sz="1800" kern="100" dirty="0">
                        <a:effectLst/>
                        <a:latin typeface="Microsoft YaHei" panose="020B0503020204020204" pitchFamily="34" charset="-122"/>
                        <a:ea typeface="Microsoft YaHei" panose="020B0503020204020204" pitchFamily="34" charset="-122"/>
                        <a:cs typeface="+mn-cs"/>
                      </a:endParaRPr>
                    </a:p>
                  </a:txBody>
                  <a:tcPr marL="108000" marR="108000" marT="36000" marB="36000" anchor="ctr"/>
                </a:tc>
                <a:extLst>
                  <a:ext uri="{0D108BD9-81ED-4DB2-BD59-A6C34878D82A}">
                    <a16:rowId xmlns:a16="http://schemas.microsoft.com/office/drawing/2014/main" val="10002"/>
                  </a:ext>
                </a:extLst>
              </a:tr>
              <a:tr h="774154">
                <a:tc>
                  <a:txBody>
                    <a:bodyPr/>
                    <a:lstStyle/>
                    <a:p>
                      <a:pPr algn="l">
                        <a:lnSpc>
                          <a:spcPct val="150000"/>
                        </a:lnSpc>
                      </a:pPr>
                      <a:r>
                        <a:rPr lang="zh-CN" sz="1800" kern="0" dirty="0">
                          <a:effectLst/>
                          <a:latin typeface="Microsoft YaHei" panose="020B0503020204020204" pitchFamily="34" charset="-122"/>
                          <a:ea typeface="Microsoft YaHei" panose="020B0503020204020204" pitchFamily="34" charset="-122"/>
                        </a:rPr>
                        <a:t>家族性醛固酮增多症</a:t>
                      </a:r>
                      <a:endParaRPr lang="zh-CN" sz="1800" kern="100" dirty="0">
                        <a:effectLst/>
                        <a:latin typeface="Microsoft YaHei" panose="020B0503020204020204" pitchFamily="34" charset="-122"/>
                        <a:ea typeface="Microsoft YaHei" panose="020B0503020204020204" pitchFamily="34" charset="-122"/>
                        <a:cs typeface="+mn-cs"/>
                      </a:endParaRPr>
                    </a:p>
                  </a:txBody>
                  <a:tcPr marL="108000" marR="108000" marT="36000" marB="36000" anchor="ctr"/>
                </a:tc>
                <a:tc>
                  <a:txBody>
                    <a:bodyPr/>
                    <a:lstStyle/>
                    <a:p>
                      <a:pPr algn="l">
                        <a:lnSpc>
                          <a:spcPct val="150000"/>
                        </a:lnSpc>
                      </a:pPr>
                      <a:r>
                        <a:rPr lang="en-US" altLang="zh-CN" sz="1800" kern="0" dirty="0">
                          <a:effectLst/>
                          <a:latin typeface="Microsoft YaHei" panose="020B0503020204020204" pitchFamily="34" charset="-122"/>
                          <a:ea typeface="Microsoft YaHei" panose="020B0503020204020204" pitchFamily="34" charset="-122"/>
                        </a:rPr>
                        <a:t>Ⅰ</a:t>
                      </a:r>
                      <a:r>
                        <a:rPr lang="zh-CN" sz="1800" kern="0" dirty="0">
                          <a:effectLst/>
                          <a:latin typeface="Microsoft YaHei" panose="020B0503020204020204" pitchFamily="34" charset="-122"/>
                          <a:ea typeface="Microsoft YaHei" panose="020B0503020204020204" pitchFamily="34" charset="-122"/>
                        </a:rPr>
                        <a:t>型使用小剂量糖皮质激素，</a:t>
                      </a:r>
                      <a:endParaRPr lang="en-US" altLang="zh-CN" sz="1800" kern="0" dirty="0">
                        <a:effectLst/>
                        <a:latin typeface="Microsoft YaHei" panose="020B0503020204020204" pitchFamily="34" charset="-122"/>
                        <a:ea typeface="Microsoft YaHei" panose="020B0503020204020204" pitchFamily="34" charset="-122"/>
                      </a:endParaRPr>
                    </a:p>
                    <a:p>
                      <a:pPr algn="l">
                        <a:lnSpc>
                          <a:spcPct val="150000"/>
                        </a:lnSpc>
                      </a:pPr>
                      <a:r>
                        <a:rPr lang="zh-CN" sz="1800" kern="0" dirty="0">
                          <a:effectLst/>
                          <a:latin typeface="Microsoft YaHei" panose="020B0503020204020204" pitchFamily="34" charset="-122"/>
                          <a:ea typeface="Microsoft YaHei" panose="020B0503020204020204" pitchFamily="34" charset="-122"/>
                        </a:rPr>
                        <a:t>其余使用螺内酯</a:t>
                      </a:r>
                      <a:endParaRPr lang="zh-CN" sz="1800" kern="100" dirty="0">
                        <a:effectLst/>
                        <a:latin typeface="Microsoft YaHei" panose="020B0503020204020204" pitchFamily="34" charset="-122"/>
                        <a:ea typeface="Microsoft YaHei" panose="020B0503020204020204" pitchFamily="34" charset="-122"/>
                        <a:cs typeface="+mn-cs"/>
                      </a:endParaRPr>
                    </a:p>
                  </a:txBody>
                  <a:tcPr marL="108000" marR="108000" marT="36000" marB="36000" anchor="ctr"/>
                </a:tc>
                <a:tc>
                  <a:txBody>
                    <a:bodyPr/>
                    <a:lstStyle/>
                    <a:p>
                      <a:pPr algn="l">
                        <a:lnSpc>
                          <a:spcPct val="150000"/>
                        </a:lnSpc>
                      </a:pPr>
                      <a:r>
                        <a:rPr lang="en-US" sz="1800" kern="0" dirty="0">
                          <a:effectLst/>
                          <a:latin typeface="Microsoft YaHei" panose="020B0503020204020204" pitchFamily="34" charset="-122"/>
                          <a:ea typeface="Microsoft YaHei" panose="020B0503020204020204" pitchFamily="34" charset="-122"/>
                        </a:rPr>
                        <a:t> </a:t>
                      </a:r>
                      <a:endParaRPr lang="zh-CN" sz="1800" kern="100" dirty="0">
                        <a:effectLst/>
                        <a:latin typeface="Microsoft YaHei" panose="020B0503020204020204" pitchFamily="34" charset="-122"/>
                        <a:ea typeface="Microsoft YaHei" panose="020B0503020204020204" pitchFamily="34" charset="-122"/>
                        <a:cs typeface="+mn-cs"/>
                      </a:endParaRPr>
                    </a:p>
                  </a:txBody>
                  <a:tcPr marL="108000" marR="108000" marT="36000" marB="36000" anchor="ctr"/>
                </a:tc>
                <a:extLst>
                  <a:ext uri="{0D108BD9-81ED-4DB2-BD59-A6C34878D82A}">
                    <a16:rowId xmlns:a16="http://schemas.microsoft.com/office/drawing/2014/main" val="10003"/>
                  </a:ext>
                </a:extLst>
              </a:tr>
            </a:tbl>
          </a:graphicData>
        </a:graphic>
      </p:graphicFrame>
      <p:sp>
        <p:nvSpPr>
          <p:cNvPr id="4" name="文本框 3">
            <a:extLst>
              <a:ext uri="{FF2B5EF4-FFF2-40B4-BE49-F238E27FC236}">
                <a16:creationId xmlns:a16="http://schemas.microsoft.com/office/drawing/2014/main" id="{B94AC560-62C4-06F3-A35C-5F4B83479621}"/>
              </a:ext>
            </a:extLst>
          </p:cNvPr>
          <p:cNvSpPr txBox="1"/>
          <p:nvPr/>
        </p:nvSpPr>
        <p:spPr>
          <a:xfrm>
            <a:off x="764458" y="5385673"/>
            <a:ext cx="3060192" cy="276999"/>
          </a:xfrm>
          <a:prstGeom prst="rect">
            <a:avLst/>
          </a:prstGeom>
          <a:noFill/>
        </p:spPr>
        <p:txBody>
          <a:bodyPr wrap="square" rtlCol="0">
            <a:spAutoFit/>
          </a:bodyPr>
          <a:lstStyle/>
          <a:p>
            <a:r>
              <a:rPr kumimoji="1" lang="zh-CN" altLang="en-US" sz="1200" dirty="0">
                <a:solidFill>
                  <a:schemeClr val="bg1">
                    <a:lumMod val="50000"/>
                  </a:schemeClr>
                </a:solidFill>
                <a:latin typeface="Microsoft YaHei" panose="020B0503020204020204" pitchFamily="34" charset="-122"/>
                <a:ea typeface="Microsoft YaHei" panose="020B0503020204020204" pitchFamily="34" charset="-122"/>
              </a:rPr>
              <a:t>注：</a:t>
            </a:r>
            <a:r>
              <a:rPr kumimoji="1" lang="en-US" altLang="zh-CN" sz="1200" dirty="0">
                <a:solidFill>
                  <a:schemeClr val="bg1">
                    <a:lumMod val="50000"/>
                  </a:schemeClr>
                </a:solidFill>
                <a:latin typeface="Microsoft YaHei" panose="020B0503020204020204" pitchFamily="34" charset="-122"/>
                <a:ea typeface="Microsoft YaHei" panose="020B0503020204020204" pitchFamily="34" charset="-122"/>
              </a:rPr>
              <a:t>AVS</a:t>
            </a:r>
            <a:r>
              <a:rPr kumimoji="1" lang="zh-CN" altLang="en-US" sz="1200" dirty="0">
                <a:solidFill>
                  <a:schemeClr val="bg1">
                    <a:lumMod val="50000"/>
                  </a:schemeClr>
                </a:solidFill>
                <a:latin typeface="Microsoft YaHei" panose="020B0503020204020204" pitchFamily="34" charset="-122"/>
                <a:ea typeface="Microsoft YaHei" panose="020B0503020204020204" pitchFamily="34" charset="-122"/>
              </a:rPr>
              <a:t>为肾上腺静脉取血</a:t>
            </a:r>
          </a:p>
        </p:txBody>
      </p:sp>
      <p:sp>
        <p:nvSpPr>
          <p:cNvPr id="5" name="标题 1">
            <a:extLst>
              <a:ext uri="{FF2B5EF4-FFF2-40B4-BE49-F238E27FC236}">
                <a16:creationId xmlns:a16="http://schemas.microsoft.com/office/drawing/2014/main" id="{2DB6CD58-D1B3-D6DB-247D-88823C798E5C}"/>
              </a:ext>
            </a:extLst>
          </p:cNvPr>
          <p:cNvSpPr txBox="1">
            <a:spLocks/>
          </p:cNvSpPr>
          <p:nvPr/>
        </p:nvSpPr>
        <p:spPr>
          <a:xfrm>
            <a:off x="0" y="315239"/>
            <a:ext cx="12192000" cy="61447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Microsoft YaHei" panose="020B0503020204020204" pitchFamily="34" charset="-122"/>
                <a:ea typeface="Microsoft YaHei" panose="020B0503020204020204" pitchFamily="34" charset="-122"/>
              </a:rPr>
              <a:t>原发性醛固酮增多症的治疗</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66140E05-91C7-DE2F-BC77-8E37B82470E2}"/>
              </a:ext>
            </a:extLst>
          </p:cNvPr>
          <p:cNvSpPr/>
          <p:nvPr/>
        </p:nvSpPr>
        <p:spPr>
          <a:xfrm>
            <a:off x="0" y="1039750"/>
            <a:ext cx="12192000" cy="798768"/>
          </a:xfrm>
          <a:prstGeom prst="rect">
            <a:avLst/>
          </a:prstGeom>
          <a:solidFill>
            <a:schemeClr val="bg1">
              <a:lumMod val="95000"/>
            </a:schemeClr>
          </a:solidFill>
        </p:spPr>
        <p:txBody>
          <a:bodyPr wrap="square" lIns="360000" rIns="360000" anchor="ctr">
            <a:noAutofit/>
          </a:bodyPr>
          <a:lstStyle/>
          <a:p>
            <a:pPr algn="ctr">
              <a:lnSpc>
                <a:spcPct val="150000"/>
              </a:lnSpc>
            </a:pPr>
            <a:endPar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4" name="组合 13"/>
          <p:cNvGrpSpPr/>
          <p:nvPr/>
        </p:nvGrpSpPr>
        <p:grpSpPr>
          <a:xfrm>
            <a:off x="5327762" y="2549390"/>
            <a:ext cx="1568053" cy="1413778"/>
            <a:chOff x="3720691" y="2824413"/>
            <a:chExt cx="1341120" cy="1209172"/>
          </a:xfrm>
        </p:grpSpPr>
        <p:sp>
          <p:nvSpPr>
            <p:cNvPr id="15"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16"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17" name="Freeform 5"/>
          <p:cNvSpPr/>
          <p:nvPr/>
        </p:nvSpPr>
        <p:spPr bwMode="auto">
          <a:xfrm rot="1855731">
            <a:off x="5428410" y="2654088"/>
            <a:ext cx="1353303" cy="122015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ln>
          <a:effectLst/>
        </p:spPr>
        <p:txBody>
          <a:bodyPr vert="horz" wrap="square" lIns="91416" tIns="45708" rIns="91416" bIns="45708" numCol="1" anchor="t" anchorCtr="0" compatLnSpc="1"/>
          <a:lstStyle/>
          <a:p>
            <a:endParaRPr lang="zh-CN" altLang="en-US" sz="1799"/>
          </a:p>
        </p:txBody>
      </p:sp>
      <p:sp>
        <p:nvSpPr>
          <p:cNvPr id="18" name="文本框 9"/>
          <p:cNvSpPr txBox="1"/>
          <p:nvPr/>
        </p:nvSpPr>
        <p:spPr>
          <a:xfrm>
            <a:off x="5577601" y="3126461"/>
            <a:ext cx="1079839" cy="376880"/>
          </a:xfrm>
          <a:prstGeom prst="rect">
            <a:avLst/>
          </a:prstGeom>
          <a:noFill/>
        </p:spPr>
        <p:txBody>
          <a:bodyPr wrap="square" lIns="68562" tIns="34281" rIns="68562" bIns="34281" rtlCol="0">
            <a:spAutoFit/>
          </a:bodyPr>
          <a:lstStyle/>
          <a:p>
            <a:pPr algn="ctr"/>
            <a:r>
              <a:rPr lang="en-US" altLang="zh-CN" sz="1999" b="1" dirty="0">
                <a:solidFill>
                  <a:srgbClr val="C00000"/>
                </a:solidFill>
                <a:latin typeface="微软雅黑" panose="020B0503020204020204" pitchFamily="34" charset="-122"/>
                <a:ea typeface="微软雅黑" panose="020B0503020204020204" pitchFamily="34" charset="-122"/>
              </a:rPr>
              <a:t>PPGL</a:t>
            </a:r>
          </a:p>
        </p:txBody>
      </p:sp>
      <p:grpSp>
        <p:nvGrpSpPr>
          <p:cNvPr id="19" name="组合 18"/>
          <p:cNvGrpSpPr/>
          <p:nvPr/>
        </p:nvGrpSpPr>
        <p:grpSpPr>
          <a:xfrm>
            <a:off x="4302204" y="2776721"/>
            <a:ext cx="1029466" cy="928180"/>
            <a:chOff x="3720691" y="2824413"/>
            <a:chExt cx="1341120" cy="1209172"/>
          </a:xfrm>
        </p:grpSpPr>
        <p:sp>
          <p:nvSpPr>
            <p:cNvPr id="20"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1"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grpSp>
        <p:nvGrpSpPr>
          <p:cNvPr id="22" name="组合 21"/>
          <p:cNvGrpSpPr/>
          <p:nvPr/>
        </p:nvGrpSpPr>
        <p:grpSpPr>
          <a:xfrm>
            <a:off x="4950204" y="4084206"/>
            <a:ext cx="1029466" cy="928180"/>
            <a:chOff x="3720691" y="2824413"/>
            <a:chExt cx="1341120" cy="1209172"/>
          </a:xfrm>
        </p:grpSpPr>
        <p:sp>
          <p:nvSpPr>
            <p:cNvPr id="23"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4"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grpSp>
        <p:nvGrpSpPr>
          <p:cNvPr id="25" name="组合 24"/>
          <p:cNvGrpSpPr/>
          <p:nvPr/>
        </p:nvGrpSpPr>
        <p:grpSpPr>
          <a:xfrm>
            <a:off x="6262652" y="4135277"/>
            <a:ext cx="1029466" cy="928180"/>
            <a:chOff x="3720691" y="2824413"/>
            <a:chExt cx="1341120" cy="1209172"/>
          </a:xfrm>
        </p:grpSpPr>
        <p:sp>
          <p:nvSpPr>
            <p:cNvPr id="26"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27"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grpSp>
        <p:nvGrpSpPr>
          <p:cNvPr id="28" name="组合 27"/>
          <p:cNvGrpSpPr/>
          <p:nvPr/>
        </p:nvGrpSpPr>
        <p:grpSpPr>
          <a:xfrm>
            <a:off x="6863282" y="2861065"/>
            <a:ext cx="1029466" cy="928180"/>
            <a:chOff x="3720691" y="2824413"/>
            <a:chExt cx="1341120" cy="1209172"/>
          </a:xfrm>
        </p:grpSpPr>
        <p:sp>
          <p:nvSpPr>
            <p:cNvPr id="29"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sp>
          <p:nvSpPr>
            <p:cNvPr id="30"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p>
          </p:txBody>
        </p:sp>
      </p:grpSp>
      <p:sp>
        <p:nvSpPr>
          <p:cNvPr id="35" name="矩形 34"/>
          <p:cNvSpPr/>
          <p:nvPr/>
        </p:nvSpPr>
        <p:spPr>
          <a:xfrm>
            <a:off x="1910767" y="2246936"/>
            <a:ext cx="2384891" cy="369300"/>
          </a:xfrm>
          <a:prstGeom prst="rect">
            <a:avLst/>
          </a:prstGeom>
        </p:spPr>
        <p:txBody>
          <a:bodyPr wrap="square" lIns="91407" tIns="45704" rIns="91407" bIns="45704">
            <a:spAutoFit/>
          </a:bodyPr>
          <a:lstStyle/>
          <a:p>
            <a:pPr algn="ctr"/>
            <a:r>
              <a:rPr lang="zh-CN" altLang="en-US" b="1" dirty="0">
                <a:solidFill>
                  <a:srgbClr val="004582"/>
                </a:solidFill>
                <a:latin typeface="微软雅黑" panose="020B0503020204020204" pitchFamily="34" charset="-122"/>
                <a:ea typeface="微软雅黑" panose="020B0503020204020204" pitchFamily="34" charset="-122"/>
              </a:rPr>
              <a:t>患病率</a:t>
            </a:r>
            <a:endParaRPr lang="en-US" altLang="zh-CN" sz="1799" b="1" dirty="0">
              <a:solidFill>
                <a:srgbClr val="004582"/>
              </a:solidFill>
              <a:latin typeface="微软雅黑" panose="020B0503020204020204" pitchFamily="34" charset="-122"/>
              <a:ea typeface="微软雅黑" panose="020B0503020204020204" pitchFamily="34" charset="-122"/>
            </a:endParaRPr>
          </a:p>
        </p:txBody>
      </p:sp>
      <p:sp>
        <p:nvSpPr>
          <p:cNvPr id="36" name="矩形 47"/>
          <p:cNvSpPr>
            <a:spLocks noChangeArrowheads="1"/>
          </p:cNvSpPr>
          <p:nvPr/>
        </p:nvSpPr>
        <p:spPr bwMode="auto">
          <a:xfrm>
            <a:off x="385480" y="2680936"/>
            <a:ext cx="3836876" cy="129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171450" indent="-171450">
              <a:lnSpc>
                <a:spcPct val="120000"/>
              </a:lnSpc>
              <a:spcBef>
                <a:spcPct val="0"/>
              </a:spcBef>
            </a:pPr>
            <a:r>
              <a:rPr lang="zh-CN" altLang="en-US" sz="1100" dirty="0"/>
              <a:t>普通高血压门诊</a:t>
            </a:r>
            <a:r>
              <a:rPr lang="en-US" altLang="zh-CN" sz="1100" dirty="0"/>
              <a:t>0.2%</a:t>
            </a:r>
            <a:r>
              <a:rPr lang="zh-CN" altLang="en-US" sz="1100" dirty="0"/>
              <a:t>～</a:t>
            </a:r>
            <a:r>
              <a:rPr lang="en-US" altLang="zh-CN" sz="1100" dirty="0"/>
              <a:t>0.6%</a:t>
            </a:r>
            <a:r>
              <a:rPr lang="zh-CN" altLang="en-US" sz="1100" dirty="0"/>
              <a:t>、儿童高血压</a:t>
            </a:r>
            <a:r>
              <a:rPr lang="en-US" altLang="zh-CN" sz="1100" dirty="0"/>
              <a:t>1.7%</a:t>
            </a:r>
            <a:r>
              <a:rPr lang="zh-CN" altLang="en-US" sz="1100" dirty="0"/>
              <a:t>、肾上腺意外瘤中</a:t>
            </a:r>
            <a:r>
              <a:rPr lang="en-US" altLang="zh-CN" sz="1100" dirty="0"/>
              <a:t>5%</a:t>
            </a:r>
            <a:r>
              <a:rPr lang="zh-CN" altLang="en-US" sz="1100" dirty="0"/>
              <a:t>；</a:t>
            </a:r>
            <a:endParaRPr lang="en-US" altLang="zh-CN" sz="1100" dirty="0"/>
          </a:p>
          <a:p>
            <a:pPr marL="171450" indent="-171450">
              <a:lnSpc>
                <a:spcPct val="120000"/>
              </a:lnSpc>
              <a:spcBef>
                <a:spcPct val="0"/>
              </a:spcBef>
            </a:pPr>
            <a:r>
              <a:rPr lang="en-US" altLang="zh-CN" sz="1100" dirty="0"/>
              <a:t>PCC 80%</a:t>
            </a:r>
            <a:r>
              <a:rPr lang="zh-CN" altLang="en-US" sz="1100" dirty="0"/>
              <a:t>～</a:t>
            </a:r>
            <a:r>
              <a:rPr lang="en-US" altLang="zh-CN" sz="1100" dirty="0"/>
              <a:t>85%</a:t>
            </a:r>
            <a:r>
              <a:rPr lang="zh-CN" altLang="en-US" sz="1100" dirty="0"/>
              <a:t>、</a:t>
            </a:r>
            <a:r>
              <a:rPr lang="en-US" altLang="zh-CN" sz="1100" dirty="0"/>
              <a:t>PGL 15%</a:t>
            </a:r>
            <a:r>
              <a:rPr lang="zh-CN" altLang="en-US" sz="1100" dirty="0"/>
              <a:t>～</a:t>
            </a:r>
            <a:r>
              <a:rPr lang="en-US" altLang="zh-CN" sz="1100" dirty="0"/>
              <a:t>20%</a:t>
            </a:r>
            <a:r>
              <a:rPr lang="zh-CN" altLang="en-US" sz="1100" dirty="0"/>
              <a:t>。遗传性</a:t>
            </a:r>
            <a:r>
              <a:rPr lang="en-US" altLang="zh-CN" sz="1100" dirty="0"/>
              <a:t>35%</a:t>
            </a:r>
            <a:r>
              <a:rPr lang="zh-CN" altLang="en-US" sz="1100" dirty="0"/>
              <a:t>～</a:t>
            </a:r>
            <a:r>
              <a:rPr lang="en-US" altLang="zh-CN" sz="1100" dirty="0"/>
              <a:t>40%</a:t>
            </a:r>
            <a:r>
              <a:rPr lang="zh-CN" altLang="en-US" sz="1100" dirty="0"/>
              <a:t>；</a:t>
            </a:r>
            <a:endParaRPr lang="en-US" altLang="zh-CN" sz="1100" dirty="0"/>
          </a:p>
          <a:p>
            <a:pPr marL="171450" indent="-171450">
              <a:lnSpc>
                <a:spcPct val="120000"/>
              </a:lnSpc>
              <a:spcBef>
                <a:spcPct val="0"/>
              </a:spcBef>
            </a:pPr>
            <a:r>
              <a:rPr lang="zh-CN" altLang="en-US" sz="1100" dirty="0"/>
              <a:t>转移性</a:t>
            </a:r>
            <a:r>
              <a:rPr lang="en-US" altLang="zh-CN" sz="1100" dirty="0"/>
              <a:t>10%</a:t>
            </a:r>
            <a:r>
              <a:rPr lang="zh-CN" altLang="en-US" sz="1100" dirty="0"/>
              <a:t>～</a:t>
            </a:r>
            <a:r>
              <a:rPr lang="en-US" altLang="zh-CN" sz="1100" dirty="0"/>
              <a:t>17%</a:t>
            </a:r>
            <a:r>
              <a:rPr lang="zh-CN" altLang="en-US" sz="1100" dirty="0"/>
              <a:t>，其中</a:t>
            </a:r>
            <a:r>
              <a:rPr lang="en-US" altLang="zh-CN" sz="1100" dirty="0"/>
              <a:t>PCC 5%</a:t>
            </a:r>
            <a:r>
              <a:rPr lang="zh-CN" altLang="en-US" sz="1100" dirty="0"/>
              <a:t>～</a:t>
            </a:r>
            <a:r>
              <a:rPr lang="en-US" altLang="zh-CN" sz="1100" dirty="0"/>
              <a:t>20%</a:t>
            </a:r>
            <a:r>
              <a:rPr lang="zh-CN" altLang="en-US" sz="1100" dirty="0"/>
              <a:t>，交感神经性</a:t>
            </a:r>
            <a:r>
              <a:rPr lang="en-US" altLang="zh-CN" sz="1100" dirty="0"/>
              <a:t>PGL 15%</a:t>
            </a:r>
            <a:r>
              <a:rPr lang="zh-CN" altLang="en-US" sz="1100" dirty="0"/>
              <a:t>～</a:t>
            </a:r>
            <a:r>
              <a:rPr lang="en-US" altLang="zh-CN" sz="1100" dirty="0"/>
              <a:t>35%</a:t>
            </a:r>
            <a:r>
              <a:rPr lang="zh-CN" altLang="en-US" sz="1100" dirty="0"/>
              <a:t>。</a:t>
            </a:r>
            <a:endParaRPr lang="en-US" altLang="zh-CN" sz="1100" dirty="0"/>
          </a:p>
          <a:p>
            <a:pPr marL="171450" indent="-171450">
              <a:lnSpc>
                <a:spcPct val="120000"/>
              </a:lnSpc>
              <a:spcBef>
                <a:spcPct val="0"/>
              </a:spcBef>
            </a:pPr>
            <a:r>
              <a:rPr lang="zh-CN" altLang="en-US" sz="1100" b="1" dirty="0">
                <a:solidFill>
                  <a:srgbClr val="C00000"/>
                </a:solidFill>
              </a:rPr>
              <a:t>发病高峰</a:t>
            </a:r>
            <a:r>
              <a:rPr lang="en-US" altLang="zh-CN" sz="1100" b="1" dirty="0">
                <a:solidFill>
                  <a:srgbClr val="C00000"/>
                </a:solidFill>
              </a:rPr>
              <a:t>30</a:t>
            </a:r>
            <a:r>
              <a:rPr lang="zh-CN" altLang="en-US" sz="1100" b="1" dirty="0">
                <a:solidFill>
                  <a:srgbClr val="C00000"/>
                </a:solidFill>
              </a:rPr>
              <a:t>～</a:t>
            </a:r>
            <a:r>
              <a:rPr lang="en-US" altLang="zh-CN" sz="1100" b="1" dirty="0">
                <a:solidFill>
                  <a:srgbClr val="C00000"/>
                </a:solidFill>
              </a:rPr>
              <a:t>50</a:t>
            </a:r>
            <a:r>
              <a:rPr lang="zh-CN" altLang="en-US" sz="1100" b="1" dirty="0">
                <a:solidFill>
                  <a:srgbClr val="C00000"/>
                </a:solidFill>
              </a:rPr>
              <a:t>岁</a:t>
            </a:r>
            <a:r>
              <a:rPr lang="zh-CN" altLang="en-US" sz="1100" dirty="0"/>
              <a:t>，无性别差异</a:t>
            </a:r>
            <a:endParaRPr lang="zh-CN" altLang="en-US" sz="1100" dirty="0">
              <a:sym typeface="微软雅黑" panose="020B0503020204020204" pitchFamily="34" charset="-122"/>
            </a:endParaRPr>
          </a:p>
        </p:txBody>
      </p:sp>
      <p:sp>
        <p:nvSpPr>
          <p:cNvPr id="37" name="矩形 36"/>
          <p:cNvSpPr/>
          <p:nvPr/>
        </p:nvSpPr>
        <p:spPr>
          <a:xfrm>
            <a:off x="2349104" y="4754094"/>
            <a:ext cx="2384891" cy="369228"/>
          </a:xfrm>
          <a:prstGeom prst="rect">
            <a:avLst/>
          </a:prstGeom>
        </p:spPr>
        <p:txBody>
          <a:bodyPr wrap="square" lIns="91407" tIns="45704" rIns="91407" bIns="45704">
            <a:spAutoFit/>
          </a:bodyPr>
          <a:lstStyle/>
          <a:p>
            <a:pPr algn="ctr"/>
            <a:r>
              <a:rPr lang="zh-CN" altLang="en-US" b="1" dirty="0">
                <a:solidFill>
                  <a:srgbClr val="004582"/>
                </a:solidFill>
                <a:latin typeface="微软雅黑" panose="020B0503020204020204" pitchFamily="34" charset="-122"/>
                <a:ea typeface="微软雅黑" panose="020B0503020204020204" pitchFamily="34" charset="-122"/>
              </a:rPr>
              <a:t>目标筛查人群</a:t>
            </a:r>
            <a:endParaRPr lang="en-US" altLang="zh-CN" sz="1799" b="1" dirty="0">
              <a:solidFill>
                <a:srgbClr val="004582"/>
              </a:solidFill>
              <a:latin typeface="微软雅黑" panose="020B0503020204020204" pitchFamily="34" charset="-122"/>
              <a:ea typeface="微软雅黑" panose="020B0503020204020204" pitchFamily="34" charset="-122"/>
            </a:endParaRPr>
          </a:p>
        </p:txBody>
      </p:sp>
      <p:sp>
        <p:nvSpPr>
          <p:cNvPr id="38" name="矩形 47"/>
          <p:cNvSpPr>
            <a:spLocks noChangeArrowheads="1"/>
          </p:cNvSpPr>
          <p:nvPr/>
        </p:nvSpPr>
        <p:spPr bwMode="auto">
          <a:xfrm>
            <a:off x="512563" y="5108040"/>
            <a:ext cx="4563360" cy="149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28600" indent="-228600">
              <a:lnSpc>
                <a:spcPct val="120000"/>
              </a:lnSpc>
              <a:spcBef>
                <a:spcPct val="0"/>
              </a:spcBef>
              <a:buFont typeface="+mj-ea"/>
              <a:buAutoNum type="circleNumDbPlain"/>
            </a:pPr>
            <a:r>
              <a:rPr lang="zh-CN" altLang="en-US" sz="1100" dirty="0"/>
              <a:t>有</a:t>
            </a:r>
            <a:r>
              <a:rPr lang="en-US" altLang="zh-CN" sz="1100" dirty="0"/>
              <a:t>PPGL</a:t>
            </a:r>
            <a:r>
              <a:rPr lang="zh-CN" altLang="en-US" sz="1100" dirty="0"/>
              <a:t>症状和体征，阵发性高血压，伴头痛、心悸、多汗三联征，体位性低血压的患者；</a:t>
            </a:r>
            <a:endParaRPr lang="en-US" altLang="zh-CN" sz="1100" dirty="0"/>
          </a:p>
          <a:p>
            <a:pPr marL="228600" indent="-228600">
              <a:lnSpc>
                <a:spcPct val="120000"/>
              </a:lnSpc>
              <a:spcBef>
                <a:spcPct val="0"/>
              </a:spcBef>
              <a:buFont typeface="+mj-ea"/>
              <a:buAutoNum type="circleNumDbPlain"/>
            </a:pPr>
            <a:r>
              <a:rPr lang="zh-CN" altLang="en-US" sz="1100" dirty="0"/>
              <a:t>服用多巴胺受体拮抗剂、拟交感神经类、阿片类、去甲肾上腺素或</a:t>
            </a:r>
            <a:r>
              <a:rPr lang="en-US" altLang="zh-CN" sz="1100" dirty="0"/>
              <a:t>SSRI</a:t>
            </a:r>
            <a:r>
              <a:rPr lang="zh-CN" altLang="en-US" sz="1100" dirty="0"/>
              <a:t>、单胺氧化酶抑制剂等诱发</a:t>
            </a:r>
            <a:r>
              <a:rPr lang="en-US" altLang="zh-CN" sz="1100" dirty="0"/>
              <a:t>PPGL</a:t>
            </a:r>
            <a:r>
              <a:rPr lang="zh-CN" altLang="en-US" sz="1100" dirty="0"/>
              <a:t>发作；</a:t>
            </a:r>
            <a:endParaRPr lang="en-US" altLang="zh-CN" sz="1100" dirty="0"/>
          </a:p>
          <a:p>
            <a:pPr marL="228600" indent="-228600">
              <a:lnSpc>
                <a:spcPct val="120000"/>
              </a:lnSpc>
              <a:spcBef>
                <a:spcPct val="0"/>
              </a:spcBef>
              <a:buFont typeface="+mj-ea"/>
              <a:buAutoNum type="circleNumDbPlain"/>
            </a:pPr>
            <a:r>
              <a:rPr lang="zh-CN" altLang="en-US" sz="1100" dirty="0"/>
              <a:t>肾上腺意外瘤；</a:t>
            </a:r>
            <a:endParaRPr lang="en-US" altLang="zh-CN" sz="1100" dirty="0"/>
          </a:p>
          <a:p>
            <a:pPr marL="228600" indent="-228600">
              <a:lnSpc>
                <a:spcPct val="120000"/>
              </a:lnSpc>
              <a:spcBef>
                <a:spcPct val="0"/>
              </a:spcBef>
              <a:buFont typeface="+mj-ea"/>
              <a:buAutoNum type="circleNumDbPlain"/>
            </a:pPr>
            <a:r>
              <a:rPr lang="zh-CN" altLang="en-US" sz="1100" dirty="0"/>
              <a:t>有相关遗传综合征家族史；</a:t>
            </a:r>
            <a:endParaRPr lang="en-US" altLang="zh-CN" sz="1100" dirty="0"/>
          </a:p>
          <a:p>
            <a:pPr marL="228600" indent="-228600">
              <a:lnSpc>
                <a:spcPct val="120000"/>
              </a:lnSpc>
              <a:spcBef>
                <a:spcPct val="0"/>
              </a:spcBef>
              <a:buFont typeface="+mj-ea"/>
              <a:buAutoNum type="circleNumDbPlain"/>
            </a:pPr>
            <a:r>
              <a:rPr lang="zh-CN" altLang="en-US" sz="1100" dirty="0"/>
              <a:t>有</a:t>
            </a:r>
            <a:r>
              <a:rPr lang="en-US" altLang="zh-CN" sz="1100" dirty="0"/>
              <a:t>PPGL</a:t>
            </a:r>
            <a:r>
              <a:rPr lang="zh-CN" altLang="en-US" sz="1100" dirty="0"/>
              <a:t>既往史。</a:t>
            </a:r>
            <a:endParaRPr lang="zh-CN" altLang="en-US" sz="1100" dirty="0">
              <a:solidFill>
                <a:schemeClr val="bg1">
                  <a:lumMod val="50000"/>
                </a:schemeClr>
              </a:solidFill>
              <a:sym typeface="微软雅黑" panose="020B0503020204020204" pitchFamily="34" charset="-122"/>
            </a:endParaRPr>
          </a:p>
        </p:txBody>
      </p:sp>
      <p:sp>
        <p:nvSpPr>
          <p:cNvPr id="39" name="矩形 38"/>
          <p:cNvSpPr/>
          <p:nvPr/>
        </p:nvSpPr>
        <p:spPr>
          <a:xfrm>
            <a:off x="7110916" y="4952291"/>
            <a:ext cx="3133039" cy="369300"/>
          </a:xfrm>
          <a:prstGeom prst="rect">
            <a:avLst/>
          </a:prstGeom>
        </p:spPr>
        <p:txBody>
          <a:bodyPr wrap="square" lIns="91407" tIns="45704" rIns="91407" bIns="45704">
            <a:spAutoFit/>
          </a:bodyPr>
          <a:lstStyle/>
          <a:p>
            <a:pPr algn="ctr"/>
            <a:r>
              <a:rPr lang="zh-CN" altLang="en-US" b="1" dirty="0">
                <a:solidFill>
                  <a:srgbClr val="004582"/>
                </a:solidFill>
                <a:latin typeface="微软雅黑" panose="020B0503020204020204" pitchFamily="34" charset="-122"/>
                <a:ea typeface="微软雅黑" panose="020B0503020204020204" pitchFamily="34" charset="-122"/>
              </a:rPr>
              <a:t>定性、定位检查及基因检测</a:t>
            </a:r>
            <a:endParaRPr lang="en-US" altLang="zh-CN" sz="1799" b="1" dirty="0">
              <a:solidFill>
                <a:srgbClr val="004582"/>
              </a:solidFill>
              <a:latin typeface="微软雅黑" panose="020B0503020204020204" pitchFamily="34" charset="-122"/>
              <a:ea typeface="微软雅黑" panose="020B0503020204020204" pitchFamily="34" charset="-122"/>
            </a:endParaRPr>
          </a:p>
        </p:txBody>
      </p:sp>
      <p:sp>
        <p:nvSpPr>
          <p:cNvPr id="40" name="矩形 47"/>
          <p:cNvSpPr>
            <a:spLocks noChangeArrowheads="1"/>
          </p:cNvSpPr>
          <p:nvPr/>
        </p:nvSpPr>
        <p:spPr bwMode="auto">
          <a:xfrm>
            <a:off x="7147654" y="5334927"/>
            <a:ext cx="4561596" cy="88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171450" indent="-171450">
              <a:lnSpc>
                <a:spcPct val="120000"/>
              </a:lnSpc>
              <a:spcBef>
                <a:spcPct val="0"/>
              </a:spcBef>
            </a:pPr>
            <a:r>
              <a:rPr lang="zh-CN" altLang="en-US" sz="1100" dirty="0"/>
              <a:t>测定儿茶酚胺中间代谢产物</a:t>
            </a:r>
            <a:endParaRPr lang="en-US" altLang="zh-CN" sz="1100" dirty="0"/>
          </a:p>
          <a:p>
            <a:pPr marL="171450" indent="-171450">
              <a:lnSpc>
                <a:spcPct val="120000"/>
              </a:lnSpc>
              <a:spcBef>
                <a:spcPct val="0"/>
              </a:spcBef>
            </a:pPr>
            <a:r>
              <a:rPr lang="zh-CN" altLang="en-US" sz="1100" dirty="0"/>
              <a:t>CT为肿瘤定位的首选影像学检查</a:t>
            </a:r>
            <a:endParaRPr lang="en-US" altLang="zh-CN" sz="1100" dirty="0"/>
          </a:p>
          <a:p>
            <a:pPr marL="171450" indent="-171450">
              <a:lnSpc>
                <a:spcPct val="120000"/>
              </a:lnSpc>
              <a:spcBef>
                <a:spcPct val="0"/>
              </a:spcBef>
            </a:pPr>
            <a:r>
              <a:rPr lang="zh-CN" altLang="en-US" sz="1100" dirty="0"/>
              <a:t>需在正规实验室根据肿瘤定位、性质和儿茶酚胺生化表型、家族史等选择相应致病基因检测</a:t>
            </a:r>
            <a:endParaRPr lang="zh-CN" altLang="en-US" sz="1100" dirty="0">
              <a:sym typeface="微软雅黑" panose="020B0503020204020204" pitchFamily="34" charset="-122"/>
            </a:endParaRPr>
          </a:p>
        </p:txBody>
      </p:sp>
      <p:sp>
        <p:nvSpPr>
          <p:cNvPr id="41" name="矩形 40"/>
          <p:cNvSpPr/>
          <p:nvPr/>
        </p:nvSpPr>
        <p:spPr>
          <a:xfrm>
            <a:off x="7756634" y="2080476"/>
            <a:ext cx="2384891" cy="369300"/>
          </a:xfrm>
          <a:prstGeom prst="rect">
            <a:avLst/>
          </a:prstGeom>
        </p:spPr>
        <p:txBody>
          <a:bodyPr wrap="square" lIns="91407" tIns="45704" rIns="91407" bIns="45704">
            <a:spAutoFit/>
          </a:bodyPr>
          <a:lstStyle/>
          <a:p>
            <a:pPr algn="ctr"/>
            <a:r>
              <a:rPr lang="zh-CN" altLang="en-US" b="1" dirty="0">
                <a:solidFill>
                  <a:srgbClr val="004582"/>
                </a:solidFill>
                <a:latin typeface="微软雅黑" panose="020B0503020204020204" pitchFamily="34" charset="-122"/>
                <a:ea typeface="微软雅黑" panose="020B0503020204020204" pitchFamily="34" charset="-122"/>
              </a:rPr>
              <a:t>临床表现</a:t>
            </a:r>
            <a:endParaRPr lang="en-US" altLang="zh-CN" sz="1799" b="1" dirty="0">
              <a:solidFill>
                <a:srgbClr val="004582"/>
              </a:solidFill>
              <a:latin typeface="微软雅黑" panose="020B0503020204020204" pitchFamily="34" charset="-122"/>
              <a:ea typeface="微软雅黑" panose="020B0503020204020204" pitchFamily="34" charset="-122"/>
            </a:endParaRPr>
          </a:p>
        </p:txBody>
      </p:sp>
      <p:sp>
        <p:nvSpPr>
          <p:cNvPr id="42" name="矩形 47"/>
          <p:cNvSpPr>
            <a:spLocks noChangeArrowheads="1"/>
          </p:cNvSpPr>
          <p:nvPr/>
        </p:nvSpPr>
        <p:spPr bwMode="auto">
          <a:xfrm>
            <a:off x="8253765" y="2430134"/>
            <a:ext cx="3687793" cy="190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28600" indent="-228600">
              <a:lnSpc>
                <a:spcPct val="120000"/>
              </a:lnSpc>
              <a:spcBef>
                <a:spcPct val="0"/>
              </a:spcBef>
              <a:buFont typeface="+mj-ea"/>
              <a:buAutoNum type="circleNumDbPlain"/>
            </a:pPr>
            <a:r>
              <a:rPr lang="zh-CN" altLang="en-US" sz="1100" b="1" dirty="0">
                <a:solidFill>
                  <a:srgbClr val="C00000"/>
                </a:solidFill>
              </a:rPr>
              <a:t>高血压；</a:t>
            </a:r>
            <a:endParaRPr lang="en-US" altLang="zh-CN" sz="1100" b="1" dirty="0">
              <a:solidFill>
                <a:srgbClr val="C00000"/>
              </a:solidFill>
            </a:endParaRPr>
          </a:p>
          <a:p>
            <a:pPr marL="228600" indent="-228600">
              <a:lnSpc>
                <a:spcPct val="120000"/>
              </a:lnSpc>
              <a:spcBef>
                <a:spcPct val="0"/>
              </a:spcBef>
              <a:buFont typeface="+mj-ea"/>
              <a:buAutoNum type="circleNumDbPlain"/>
            </a:pPr>
            <a:r>
              <a:rPr lang="zh-CN" altLang="en-US" sz="1100" b="1" dirty="0">
                <a:solidFill>
                  <a:srgbClr val="C00000"/>
                </a:solidFill>
              </a:rPr>
              <a:t>头痛、心悸、多汗三联征</a:t>
            </a:r>
            <a:r>
              <a:rPr lang="zh-CN" altLang="en-US" sz="1100" b="1" dirty="0"/>
              <a:t>；</a:t>
            </a:r>
            <a:endParaRPr lang="en-US" altLang="zh-CN" sz="1100" b="1" dirty="0"/>
          </a:p>
          <a:p>
            <a:pPr marL="228600" indent="-228600">
              <a:lnSpc>
                <a:spcPct val="120000"/>
              </a:lnSpc>
              <a:spcBef>
                <a:spcPct val="0"/>
              </a:spcBef>
              <a:buFont typeface="+mj-ea"/>
              <a:buAutoNum type="circleNumDbPlain"/>
            </a:pPr>
            <a:r>
              <a:rPr lang="zh-CN" altLang="en-US" sz="1100" dirty="0"/>
              <a:t>包括心血管、消化、泌尿、神经精神、血液、内分泌代谢等多系统功能紊乱的症状、体征及严重并发症；</a:t>
            </a:r>
            <a:endParaRPr lang="en-US" altLang="zh-CN" sz="1100" dirty="0"/>
          </a:p>
          <a:p>
            <a:pPr marL="228600" indent="-228600">
              <a:lnSpc>
                <a:spcPct val="120000"/>
              </a:lnSpc>
              <a:spcBef>
                <a:spcPct val="0"/>
              </a:spcBef>
              <a:buFont typeface="+mj-ea"/>
              <a:buAutoNum type="circleNumDbPlain"/>
            </a:pPr>
            <a:r>
              <a:rPr lang="en-US" altLang="zh-CN" sz="1100" dirty="0"/>
              <a:t>15%</a:t>
            </a:r>
            <a:r>
              <a:rPr lang="zh-CN" altLang="en-US" sz="1100" dirty="0"/>
              <a:t>的患者在查体时可触及腹部肿物，并因肿瘤压迫而致血压升高；</a:t>
            </a:r>
            <a:endParaRPr lang="en-US" altLang="zh-CN" sz="1100" dirty="0"/>
          </a:p>
          <a:p>
            <a:pPr marL="228600" indent="-228600">
              <a:lnSpc>
                <a:spcPct val="120000"/>
              </a:lnSpc>
              <a:spcBef>
                <a:spcPct val="0"/>
              </a:spcBef>
              <a:buFont typeface="+mj-ea"/>
              <a:buAutoNum type="circleNumDbPlain"/>
            </a:pPr>
            <a:r>
              <a:rPr lang="zh-CN" altLang="en-US" sz="1100" dirty="0"/>
              <a:t>家族性</a:t>
            </a:r>
            <a:r>
              <a:rPr lang="en-US" altLang="zh-CN" sz="1100" dirty="0"/>
              <a:t>PGL</a:t>
            </a:r>
            <a:r>
              <a:rPr lang="zh-CN" altLang="en-US" sz="1100" dirty="0"/>
              <a:t>遗传综合征患者可伴发胃肠道间质瘤、肾细胞癌、垂体腺瘤和其他遗传综合征；</a:t>
            </a:r>
            <a:endParaRPr lang="en-US" altLang="zh-CN" sz="1100" dirty="0"/>
          </a:p>
          <a:p>
            <a:pPr marL="228600" indent="-228600">
              <a:lnSpc>
                <a:spcPct val="120000"/>
              </a:lnSpc>
              <a:spcBef>
                <a:spcPct val="0"/>
              </a:spcBef>
              <a:buFont typeface="+mj-ea"/>
              <a:buAutoNum type="circleNumDbPlain"/>
            </a:pPr>
            <a:r>
              <a:rPr lang="zh-CN" altLang="en-US" sz="1100" dirty="0"/>
              <a:t>遗传性</a:t>
            </a:r>
            <a:r>
              <a:rPr lang="en-US" altLang="zh-CN" sz="1100" dirty="0"/>
              <a:t>PPGL</a:t>
            </a:r>
            <a:r>
              <a:rPr lang="zh-CN" altLang="en-US" sz="1100" dirty="0"/>
              <a:t>患者起病较早并呈多发性病灶。</a:t>
            </a:r>
            <a:endParaRPr lang="zh-CN" altLang="en-US" sz="1100" dirty="0">
              <a:sym typeface="微软雅黑" panose="020B0503020204020204" pitchFamily="34" charset="-122"/>
            </a:endParaRPr>
          </a:p>
        </p:txBody>
      </p:sp>
      <p:grpSp>
        <p:nvGrpSpPr>
          <p:cNvPr id="43" name="组合 42"/>
          <p:cNvGrpSpPr/>
          <p:nvPr/>
        </p:nvGrpSpPr>
        <p:grpSpPr>
          <a:xfrm>
            <a:off x="6558787" y="2212888"/>
            <a:ext cx="278312" cy="184463"/>
            <a:chOff x="9482595" y="2565731"/>
            <a:chExt cx="278384" cy="184511"/>
          </a:xfrm>
        </p:grpSpPr>
        <p:sp>
          <p:nvSpPr>
            <p:cNvPr id="44" name="椭圆 43"/>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5" name="椭圆 44"/>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11" name="标题 1">
            <a:extLst>
              <a:ext uri="{FF2B5EF4-FFF2-40B4-BE49-F238E27FC236}">
                <a16:creationId xmlns:a16="http://schemas.microsoft.com/office/drawing/2014/main" id="{6BFC0A51-44A6-11EB-C0FD-27A000B3CC47}"/>
              </a:ext>
            </a:extLst>
          </p:cNvPr>
          <p:cNvSpPr txBox="1">
            <a:spLocks/>
          </p:cNvSpPr>
          <p:nvPr/>
        </p:nvSpPr>
        <p:spPr>
          <a:xfrm>
            <a:off x="392928" y="92051"/>
            <a:ext cx="12192000" cy="78023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微软雅黑" panose="020B0503020204020204" pitchFamily="34" charset="-122"/>
                <a:ea typeface="微软雅黑" panose="020B0503020204020204" pitchFamily="34" charset="-122"/>
              </a:rPr>
              <a:t>10.6</a:t>
            </a:r>
            <a:r>
              <a:rPr lang="zh-CN" altLang="en-US" sz="3200" b="1" dirty="0">
                <a:latin typeface="微软雅黑" panose="020B0503020204020204" pitchFamily="34" charset="-122"/>
                <a:ea typeface="微软雅黑" panose="020B0503020204020204" pitchFamily="34" charset="-122"/>
              </a:rPr>
              <a:t> 嗜铬细胞瘤和副神经节瘤</a:t>
            </a:r>
          </a:p>
        </p:txBody>
      </p:sp>
      <p:sp>
        <p:nvSpPr>
          <p:cNvPr id="12" name="Text Box 14">
            <a:extLst>
              <a:ext uri="{FF2B5EF4-FFF2-40B4-BE49-F238E27FC236}">
                <a16:creationId xmlns:a16="http://schemas.microsoft.com/office/drawing/2014/main" id="{EC94CC09-5E63-4FDF-F35B-9A2747305346}"/>
              </a:ext>
            </a:extLst>
          </p:cNvPr>
          <p:cNvSpPr txBox="1">
            <a:spLocks noChangeArrowheads="1"/>
          </p:cNvSpPr>
          <p:nvPr/>
        </p:nvSpPr>
        <p:spPr bwMode="gray">
          <a:xfrm>
            <a:off x="736893" y="1145251"/>
            <a:ext cx="10972357" cy="628762"/>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eaLnBrk="1" hangingPunct="1">
              <a:lnSpc>
                <a:spcPts val="2200"/>
              </a:lnSpc>
              <a:spcBef>
                <a:spcPct val="50000"/>
              </a:spcBef>
            </a:pPr>
            <a:r>
              <a:rPr lang="zh-CN" altLang="en-US" sz="1400" b="1" dirty="0">
                <a:latin typeface="微软雅黑" panose="020B0503020204020204" pitchFamily="34" charset="-122"/>
                <a:ea typeface="微软雅黑" panose="020B0503020204020204" pitchFamily="34" charset="-122"/>
              </a:rPr>
              <a:t>嗜铬细胞瘤（</a:t>
            </a:r>
            <a:r>
              <a:rPr lang="en" altLang="zh-CN" sz="1400" b="1" dirty="0">
                <a:latin typeface="微软雅黑" panose="020B0503020204020204" pitchFamily="34" charset="-122"/>
                <a:ea typeface="微软雅黑" panose="020B0503020204020204" pitchFamily="34" charset="-122"/>
              </a:rPr>
              <a:t>PCC</a:t>
            </a:r>
            <a:r>
              <a:rPr lang="zh-CN" altLang="e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起源于肾上腺髓质，副神经节瘤（</a:t>
            </a:r>
            <a:r>
              <a:rPr lang="en" altLang="zh-CN" sz="1400" b="1" dirty="0">
                <a:latin typeface="微软雅黑" panose="020B0503020204020204" pitchFamily="34" charset="-122"/>
                <a:ea typeface="微软雅黑" panose="020B0503020204020204" pitchFamily="34" charset="-122"/>
              </a:rPr>
              <a:t>PGL</a:t>
            </a:r>
            <a:r>
              <a:rPr lang="zh-CN" altLang="e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来自胸、腹和盆腔脊椎旁交感神经链，为神经内分泌肿瘤，合称</a:t>
            </a:r>
            <a:r>
              <a:rPr lang="zh-CN" altLang="en-US" sz="1400" b="1" dirty="0">
                <a:solidFill>
                  <a:srgbClr val="C00000"/>
                </a:solidFill>
                <a:latin typeface="微软雅黑" panose="020B0503020204020204" pitchFamily="34" charset="-122"/>
                <a:ea typeface="微软雅黑" panose="020B0503020204020204" pitchFamily="34" charset="-122"/>
              </a:rPr>
              <a:t>嗜铬细胞瘤及副神经节瘤（</a:t>
            </a:r>
            <a:r>
              <a:rPr lang="en" altLang="zh-CN" sz="1400" b="1" dirty="0">
                <a:solidFill>
                  <a:srgbClr val="C00000"/>
                </a:solidFill>
                <a:latin typeface="微软雅黑" panose="020B0503020204020204" pitchFamily="34" charset="-122"/>
                <a:ea typeface="微软雅黑" panose="020B0503020204020204" pitchFamily="34" charset="-122"/>
              </a:rPr>
              <a:t>PPGL</a:t>
            </a:r>
            <a:r>
              <a:rPr lang="zh-CN" altLang="en" sz="1400" b="1" dirty="0">
                <a:solidFill>
                  <a:srgbClr val="C00000"/>
                </a:solidFill>
                <a:latin typeface="微软雅黑" panose="020B0503020204020204" pitchFamily="34" charset="-122"/>
                <a:ea typeface="微软雅黑" panose="020B0503020204020204" pitchFamily="34" charset="-122"/>
              </a:rPr>
              <a:t>）</a:t>
            </a:r>
            <a:r>
              <a:rPr lang="zh-CN" altLang="en" sz="1400" b="1" dirty="0">
                <a:latin typeface="微软雅黑" panose="020B0503020204020204" pitchFamily="34" charset="-122"/>
                <a:ea typeface="微软雅黑" panose="020B0503020204020204" pitchFamily="34" charset="-122"/>
              </a:rPr>
              <a:t>。</a:t>
            </a:r>
          </a:p>
        </p:txBody>
      </p:sp>
      <p:pic>
        <p:nvPicPr>
          <p:cNvPr id="48" name="图形 47" descr="组 纯色填充">
            <a:extLst>
              <a:ext uri="{FF2B5EF4-FFF2-40B4-BE49-F238E27FC236}">
                <a16:creationId xmlns:a16="http://schemas.microsoft.com/office/drawing/2014/main" id="{11701A1F-CCDD-F1A4-5A6B-999F42CA8C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93689" y="2893211"/>
            <a:ext cx="759739" cy="759739"/>
          </a:xfrm>
          <a:prstGeom prst="rect">
            <a:avLst/>
          </a:prstGeom>
        </p:spPr>
      </p:pic>
      <p:pic>
        <p:nvPicPr>
          <p:cNvPr id="50" name="图形 49" descr="住院治疗 纯色填充">
            <a:extLst>
              <a:ext uri="{FF2B5EF4-FFF2-40B4-BE49-F238E27FC236}">
                <a16:creationId xmlns:a16="http://schemas.microsoft.com/office/drawing/2014/main" id="{0D7FE6C9-6317-ADF1-FDA7-25B066C8A4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28657" y="4183360"/>
            <a:ext cx="701887" cy="701887"/>
          </a:xfrm>
          <a:prstGeom prst="rect">
            <a:avLst/>
          </a:prstGeom>
        </p:spPr>
      </p:pic>
      <p:pic>
        <p:nvPicPr>
          <p:cNvPr id="52" name="图形 51" descr="医院 纯色填充">
            <a:extLst>
              <a:ext uri="{FF2B5EF4-FFF2-40B4-BE49-F238E27FC236}">
                <a16:creationId xmlns:a16="http://schemas.microsoft.com/office/drawing/2014/main" id="{82B54EE8-E791-26BA-43B3-F7A5E67A87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9565" y="2903175"/>
            <a:ext cx="749340" cy="749340"/>
          </a:xfrm>
          <a:prstGeom prst="rect">
            <a:avLst/>
          </a:prstGeom>
        </p:spPr>
      </p:pic>
      <p:pic>
        <p:nvPicPr>
          <p:cNvPr id="54" name="图形 53" descr="DNA 纯色填充">
            <a:extLst>
              <a:ext uri="{FF2B5EF4-FFF2-40B4-BE49-F238E27FC236}">
                <a16:creationId xmlns:a16="http://schemas.microsoft.com/office/drawing/2014/main" id="{9FD7A3FC-F69C-B783-FDBF-BB170AC366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66542" y="4285533"/>
            <a:ext cx="654517" cy="654517"/>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675393" y="1477968"/>
            <a:ext cx="863871" cy="863871"/>
            <a:chOff x="1057027" y="2420888"/>
            <a:chExt cx="864096" cy="864096"/>
          </a:xfrm>
        </p:grpSpPr>
        <p:sp>
          <p:nvSpPr>
            <p:cNvPr id="15" name="椭圆 14"/>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6" name="椭圆 15"/>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18" name="矩形 17"/>
          <p:cNvSpPr/>
          <p:nvPr/>
        </p:nvSpPr>
        <p:spPr>
          <a:xfrm>
            <a:off x="2351440" y="2504803"/>
            <a:ext cx="1511774" cy="358848"/>
          </a:xfrm>
          <a:prstGeom prst="rect">
            <a:avLst/>
          </a:prstGeom>
        </p:spPr>
        <p:txBody>
          <a:bodyPr wrap="square" lIns="91407" tIns="45704" rIns="91407" bIns="45704">
            <a:spAutoFit/>
          </a:bodyPr>
          <a:lstStyle/>
          <a:p>
            <a:pPr algn="ctr" eaLnBrk="1" hangingPunct="1">
              <a:lnSpc>
                <a:spcPts val="2200"/>
              </a:lnSpc>
              <a:spcBef>
                <a:spcPct val="50000"/>
              </a:spcBef>
            </a:pPr>
            <a:r>
              <a:rPr lang="zh-CN" altLang="en-US" sz="1800" b="1" dirty="0">
                <a:solidFill>
                  <a:srgbClr val="004582"/>
                </a:solidFill>
                <a:latin typeface="微软雅黑" panose="020B0503020204020204" pitchFamily="34" charset="-122"/>
                <a:ea typeface="微软雅黑" panose="020B0503020204020204" pitchFamily="34" charset="-122"/>
              </a:rPr>
              <a:t>治疗原则</a:t>
            </a:r>
          </a:p>
        </p:txBody>
      </p:sp>
      <p:sp>
        <p:nvSpPr>
          <p:cNvPr id="19" name="矩形 47"/>
          <p:cNvSpPr>
            <a:spLocks noChangeArrowheads="1"/>
          </p:cNvSpPr>
          <p:nvPr/>
        </p:nvSpPr>
        <p:spPr bwMode="auto">
          <a:xfrm>
            <a:off x="1944981" y="3236922"/>
            <a:ext cx="3611967" cy="227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171450" indent="-171450" algn="just" eaLnBrk="1" hangingPunct="1">
              <a:lnSpc>
                <a:spcPct val="150000"/>
              </a:lnSpc>
              <a:spcBef>
                <a:spcPct val="50000"/>
              </a:spcBef>
            </a:pPr>
            <a:r>
              <a:rPr lang="zh-CN" altLang="en-US" sz="1200" dirty="0">
                <a:latin typeface="微软雅黑" panose="020B0503020204020204" pitchFamily="34" charset="-122"/>
                <a:ea typeface="微软雅黑" panose="020B0503020204020204" pitchFamily="34" charset="-122"/>
              </a:rPr>
              <a:t>除</a:t>
            </a:r>
            <a:r>
              <a:rPr lang="en-US" altLang="zh-CN" sz="1200" dirty="0">
                <a:latin typeface="微软雅黑" panose="020B0503020204020204" pitchFamily="34" charset="-122"/>
                <a:ea typeface="微软雅黑" panose="020B0503020204020204" pitchFamily="34" charset="-122"/>
              </a:rPr>
              <a:t>HNPGL</a:t>
            </a:r>
            <a:r>
              <a:rPr lang="zh-CN" altLang="en-US" sz="1200" dirty="0">
                <a:latin typeface="微软雅黑" panose="020B0503020204020204" pitchFamily="34" charset="-122"/>
                <a:ea typeface="微软雅黑" panose="020B0503020204020204" pitchFamily="34" charset="-122"/>
              </a:rPr>
              <a:t>和分泌多巴胺的肿瘤外，其余患者均</a:t>
            </a:r>
            <a:r>
              <a:rPr lang="zh-CN" altLang="en-US" sz="1200" b="1" dirty="0">
                <a:solidFill>
                  <a:srgbClr val="C00000"/>
                </a:solidFill>
                <a:latin typeface="微软雅黑" panose="020B0503020204020204" pitchFamily="34" charset="-122"/>
                <a:ea typeface="微软雅黑" panose="020B0503020204020204" pitchFamily="34" charset="-122"/>
              </a:rPr>
              <a:t>应先服用</a:t>
            </a:r>
            <a:r>
              <a:rPr lang="en-US" altLang="zh-CN" sz="1200" b="1" dirty="0">
                <a:solidFill>
                  <a:srgbClr val="C00000"/>
                </a:solidFill>
                <a:latin typeface="微软雅黑" panose="020B0503020204020204" pitchFamily="34" charset="-122"/>
                <a:ea typeface="微软雅黑" panose="020B0503020204020204" pitchFamily="34" charset="-122"/>
              </a:rPr>
              <a:t>α</a:t>
            </a:r>
            <a:r>
              <a:rPr lang="zh-CN" altLang="en-US" sz="1200" b="1" dirty="0">
                <a:solidFill>
                  <a:srgbClr val="C00000"/>
                </a:solidFill>
                <a:latin typeface="微软雅黑" panose="020B0503020204020204" pitchFamily="34" charset="-122"/>
                <a:ea typeface="微软雅黑" panose="020B0503020204020204" pitchFamily="34" charset="-122"/>
              </a:rPr>
              <a:t>受体阻滞剂做术前准备</a:t>
            </a:r>
            <a:r>
              <a:rPr lang="en-US" altLang="zh-CN" sz="1200" b="1" dirty="0">
                <a:solidFill>
                  <a:srgbClr val="C00000"/>
                </a:solidFill>
                <a:latin typeface="微软雅黑" panose="020B0503020204020204" pitchFamily="34" charset="-122"/>
                <a:ea typeface="微软雅黑" panose="020B0503020204020204" pitchFamily="34" charset="-122"/>
              </a:rPr>
              <a:t>2-4</a:t>
            </a:r>
            <a:r>
              <a:rPr lang="zh-CN" altLang="en-US" sz="1200" b="1" dirty="0">
                <a:solidFill>
                  <a:srgbClr val="C00000"/>
                </a:solidFill>
                <a:latin typeface="微软雅黑" panose="020B0503020204020204" pitchFamily="34" charset="-122"/>
                <a:ea typeface="微软雅黑" panose="020B0503020204020204" pitchFamily="34" charset="-122"/>
              </a:rPr>
              <a:t>周</a:t>
            </a:r>
            <a:r>
              <a:rPr lang="zh-CN" altLang="en-US" sz="1200" b="1" dirty="0">
                <a:latin typeface="微软雅黑" panose="020B0503020204020204" pitchFamily="34" charset="-122"/>
                <a:ea typeface="微软雅黑" panose="020B0503020204020204" pitchFamily="34" charset="-122"/>
              </a:rPr>
              <a:t>，</a:t>
            </a:r>
            <a:r>
              <a:rPr lang="zh-CN" altLang="en-US" sz="1200" b="1" dirty="0">
                <a:solidFill>
                  <a:srgbClr val="C00000"/>
                </a:solidFill>
                <a:latin typeface="微软雅黑" panose="020B0503020204020204" pitchFamily="34" charset="-122"/>
                <a:ea typeface="微软雅黑" panose="020B0503020204020204" pitchFamily="34" charset="-122"/>
              </a:rPr>
              <a:t>心动过速时可加用</a:t>
            </a:r>
            <a:r>
              <a:rPr lang="el-GR" altLang="zh-CN" sz="1200" b="1" dirty="0">
                <a:solidFill>
                  <a:srgbClr val="C00000"/>
                </a:solidFill>
                <a:latin typeface="微软雅黑" panose="020B0503020204020204" pitchFamily="34" charset="-122"/>
                <a:ea typeface="微软雅黑" panose="020B0503020204020204" pitchFamily="34" charset="-122"/>
              </a:rPr>
              <a:t>β</a:t>
            </a:r>
            <a:r>
              <a:rPr lang="zh-CN" altLang="en-US" sz="1200" b="1" dirty="0">
                <a:solidFill>
                  <a:srgbClr val="C00000"/>
                </a:solidFill>
                <a:latin typeface="微软雅黑" panose="020B0503020204020204" pitchFamily="34" charset="-122"/>
                <a:ea typeface="微软雅黑" panose="020B0503020204020204" pitchFamily="34" charset="-122"/>
              </a:rPr>
              <a:t>受体阻滞剂</a:t>
            </a:r>
            <a:r>
              <a:rPr lang="zh-CN" altLang="en-US" sz="1200" b="1" dirty="0">
                <a:latin typeface="微软雅黑" panose="020B0503020204020204" pitchFamily="34" charset="-122"/>
                <a:ea typeface="微软雅黑" panose="020B0503020204020204" pitchFamily="34" charset="-122"/>
              </a:rPr>
              <a:t>；</a:t>
            </a:r>
            <a:endParaRPr lang="en-US" altLang="zh-CN" sz="1200" b="1" dirty="0">
              <a:latin typeface="微软雅黑" panose="020B0503020204020204" pitchFamily="34" charset="-122"/>
              <a:ea typeface="微软雅黑" panose="020B0503020204020204" pitchFamily="34" charset="-122"/>
            </a:endParaRPr>
          </a:p>
          <a:p>
            <a:pPr marL="171450" indent="-171450" algn="just" eaLnBrk="1" hangingPunct="1">
              <a:lnSpc>
                <a:spcPct val="150000"/>
              </a:lnSpc>
              <a:spcBef>
                <a:spcPct val="50000"/>
              </a:spcBef>
            </a:pPr>
            <a:r>
              <a:rPr lang="zh-CN" altLang="en-US" sz="1200" dirty="0">
                <a:latin typeface="微软雅黑" panose="020B0503020204020204" pitchFamily="34" charset="-122"/>
                <a:ea typeface="微软雅黑" panose="020B0503020204020204" pitchFamily="34" charset="-122"/>
              </a:rPr>
              <a:t>对大多数</a:t>
            </a:r>
            <a:r>
              <a:rPr lang="en-US" altLang="zh-CN" sz="1200" b="1" dirty="0">
                <a:solidFill>
                  <a:srgbClr val="C00000"/>
                </a:solidFill>
                <a:latin typeface="微软雅黑" panose="020B0503020204020204" pitchFamily="34" charset="-122"/>
                <a:ea typeface="微软雅黑" panose="020B0503020204020204" pitchFamily="34" charset="-122"/>
              </a:rPr>
              <a:t>PCC</a:t>
            </a:r>
            <a:r>
              <a:rPr lang="zh-CN" altLang="en-US" sz="1200" b="1" dirty="0">
                <a:solidFill>
                  <a:srgbClr val="C00000"/>
                </a:solidFill>
                <a:latin typeface="微软雅黑" panose="020B0503020204020204" pitchFamily="34" charset="-122"/>
                <a:ea typeface="微软雅黑" panose="020B0503020204020204" pitchFamily="34" charset="-122"/>
              </a:rPr>
              <a:t>行腹腔镜微创手术</a:t>
            </a:r>
            <a:r>
              <a:rPr lang="zh-CN" altLang="en-US" sz="1200" b="1" dirty="0">
                <a:latin typeface="微软雅黑" panose="020B0503020204020204" pitchFamily="34" charset="-122"/>
                <a:ea typeface="微软雅黑" panose="020B0503020204020204" pitchFamily="34" charset="-122"/>
              </a:rPr>
              <a:t>；</a:t>
            </a:r>
            <a:endParaRPr lang="en-US" altLang="zh-CN" sz="1200" b="1" dirty="0">
              <a:latin typeface="微软雅黑" panose="020B0503020204020204" pitchFamily="34" charset="-122"/>
              <a:ea typeface="微软雅黑" panose="020B0503020204020204" pitchFamily="34" charset="-122"/>
            </a:endParaRPr>
          </a:p>
          <a:p>
            <a:pPr marL="171450" indent="-171450" algn="just" eaLnBrk="1" hangingPunct="1">
              <a:lnSpc>
                <a:spcPct val="150000"/>
              </a:lnSpc>
              <a:spcBef>
                <a:spcPct val="50000"/>
              </a:spcBef>
            </a:pPr>
            <a:r>
              <a:rPr lang="zh-CN" altLang="en-US" sz="1200" dirty="0">
                <a:latin typeface="微软雅黑" panose="020B0503020204020204" pitchFamily="34" charset="-122"/>
                <a:ea typeface="微软雅黑" panose="020B0503020204020204" pitchFamily="34" charset="-122"/>
              </a:rPr>
              <a:t>对</a:t>
            </a:r>
            <a:r>
              <a:rPr lang="zh-CN" altLang="en-US" sz="1200" b="1" dirty="0">
                <a:solidFill>
                  <a:srgbClr val="C00000"/>
                </a:solidFill>
                <a:latin typeface="微软雅黑" panose="020B0503020204020204" pitchFamily="34" charset="-122"/>
                <a:ea typeface="微软雅黑" panose="020B0503020204020204" pitchFamily="34" charset="-122"/>
              </a:rPr>
              <a:t>大多数</a:t>
            </a:r>
            <a:r>
              <a:rPr lang="en-US" altLang="zh-CN" sz="1200" b="1" dirty="0">
                <a:solidFill>
                  <a:srgbClr val="C00000"/>
                </a:solidFill>
                <a:latin typeface="微软雅黑" panose="020B0503020204020204" pitchFamily="34" charset="-122"/>
                <a:ea typeface="微软雅黑" panose="020B0503020204020204" pitchFamily="34" charset="-122"/>
              </a:rPr>
              <a:t>PGL</a:t>
            </a:r>
            <a:r>
              <a:rPr lang="zh-CN" altLang="en-US" sz="1200" b="1" dirty="0">
                <a:solidFill>
                  <a:srgbClr val="C00000"/>
                </a:solidFill>
                <a:latin typeface="微软雅黑" panose="020B0503020204020204" pitchFamily="34" charset="-122"/>
                <a:ea typeface="微软雅黑" panose="020B0503020204020204" pitchFamily="34" charset="-122"/>
              </a:rPr>
              <a:t>、肿瘤直径＞</a:t>
            </a:r>
            <a:r>
              <a:rPr lang="en-US" altLang="zh-CN" sz="1200" b="1" dirty="0">
                <a:solidFill>
                  <a:srgbClr val="C00000"/>
                </a:solidFill>
                <a:latin typeface="微软雅黑" panose="020B0503020204020204" pitchFamily="34" charset="-122"/>
                <a:ea typeface="微软雅黑" panose="020B0503020204020204" pitchFamily="34" charset="-122"/>
              </a:rPr>
              <a:t>6cm</a:t>
            </a:r>
            <a:r>
              <a:rPr lang="zh-CN" altLang="en-US" sz="1200" b="1" dirty="0">
                <a:solidFill>
                  <a:srgbClr val="C00000"/>
                </a:solidFill>
                <a:latin typeface="微软雅黑" panose="020B0503020204020204" pitchFamily="34" charset="-122"/>
                <a:ea typeface="微软雅黑" panose="020B0503020204020204" pitchFamily="34" charset="-122"/>
              </a:rPr>
              <a:t>、侵袭性</a:t>
            </a:r>
            <a:r>
              <a:rPr lang="en-US" altLang="zh-CN" sz="1200" b="1" dirty="0">
                <a:solidFill>
                  <a:srgbClr val="C00000"/>
                </a:solidFill>
                <a:latin typeface="微软雅黑" panose="020B0503020204020204" pitchFamily="34" charset="-122"/>
                <a:ea typeface="微软雅黑" panose="020B0503020204020204" pitchFamily="34" charset="-122"/>
              </a:rPr>
              <a:t>PPGL</a:t>
            </a:r>
            <a:r>
              <a:rPr lang="zh-CN" altLang="en-US" sz="1200" b="1" dirty="0">
                <a:solidFill>
                  <a:srgbClr val="C00000"/>
                </a:solidFill>
                <a:latin typeface="微软雅黑" panose="020B0503020204020204" pitchFamily="34" charset="-122"/>
                <a:ea typeface="微软雅黑" panose="020B0503020204020204" pitchFamily="34" charset="-122"/>
              </a:rPr>
              <a:t>行开放式手术</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marL="171450" indent="-171450" algn="just" eaLnBrk="1" hangingPunct="1">
              <a:lnSpc>
                <a:spcPct val="150000"/>
              </a:lnSpc>
              <a:spcBef>
                <a:spcPct val="50000"/>
              </a:spcBef>
            </a:pPr>
            <a:r>
              <a:rPr lang="zh-CN" altLang="en-US" sz="1200" dirty="0">
                <a:latin typeface="微软雅黑" panose="020B0503020204020204" pitchFamily="34" charset="-122"/>
                <a:ea typeface="微软雅黑" panose="020B0503020204020204" pitchFamily="34" charset="-122"/>
              </a:rPr>
              <a:t>对双侧</a:t>
            </a:r>
            <a:r>
              <a:rPr lang="en-US" altLang="zh-CN" sz="1200" dirty="0">
                <a:latin typeface="微软雅黑" panose="020B0503020204020204" pitchFamily="34" charset="-122"/>
                <a:ea typeface="微软雅黑" panose="020B0503020204020204" pitchFamily="34" charset="-122"/>
              </a:rPr>
              <a:t>PCC</a:t>
            </a:r>
            <a:r>
              <a:rPr lang="zh-CN" altLang="en-US" sz="1200" dirty="0">
                <a:latin typeface="微软雅黑" panose="020B0503020204020204" pitchFamily="34" charset="-122"/>
                <a:ea typeface="微软雅黑" panose="020B0503020204020204" pitchFamily="34" charset="-122"/>
              </a:rPr>
              <a:t>应采取保留部分皮质的肾上腺切除术。</a:t>
            </a:r>
          </a:p>
        </p:txBody>
      </p:sp>
      <p:cxnSp>
        <p:nvCxnSpPr>
          <p:cNvPr id="20" name="直接连接符 19"/>
          <p:cNvCxnSpPr/>
          <p:nvPr/>
        </p:nvCxnSpPr>
        <p:spPr>
          <a:xfrm>
            <a:off x="1562730" y="3379387"/>
            <a:ext cx="0" cy="940723"/>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8101352" y="1527311"/>
            <a:ext cx="863871" cy="863871"/>
            <a:chOff x="1057027" y="2420888"/>
            <a:chExt cx="864096" cy="864096"/>
          </a:xfrm>
        </p:grpSpPr>
        <p:sp>
          <p:nvSpPr>
            <p:cNvPr id="23" name="椭圆 22"/>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4" name="椭圆 23"/>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5" name="矩形 24"/>
          <p:cNvSpPr/>
          <p:nvPr/>
        </p:nvSpPr>
        <p:spPr>
          <a:xfrm>
            <a:off x="7905030" y="2494480"/>
            <a:ext cx="1511774" cy="369171"/>
          </a:xfrm>
          <a:prstGeom prst="rect">
            <a:avLst/>
          </a:prstGeom>
        </p:spPr>
        <p:txBody>
          <a:bodyPr wrap="square" lIns="91407" tIns="45704" rIns="91407" bIns="45704">
            <a:spAutoFit/>
          </a:bodyPr>
          <a:lstStyle/>
          <a:p>
            <a:pPr algn="ctr" eaLnBrk="1" hangingPunct="1">
              <a:lnSpc>
                <a:spcPts val="2200"/>
              </a:lnSpc>
              <a:spcBef>
                <a:spcPct val="50000"/>
              </a:spcBef>
            </a:pPr>
            <a:r>
              <a:rPr lang="zh-CN" altLang="en-US" sz="1800" b="1" dirty="0">
                <a:solidFill>
                  <a:srgbClr val="004582"/>
                </a:solidFill>
                <a:latin typeface="微软雅黑" panose="020B0503020204020204" pitchFamily="34" charset="-122"/>
                <a:ea typeface="微软雅黑" panose="020B0503020204020204" pitchFamily="34" charset="-122"/>
              </a:rPr>
              <a:t>预后及随访</a:t>
            </a:r>
          </a:p>
        </p:txBody>
      </p:sp>
      <p:sp>
        <p:nvSpPr>
          <p:cNvPr id="26" name="矩形 47"/>
          <p:cNvSpPr>
            <a:spLocks noChangeArrowheads="1"/>
          </p:cNvSpPr>
          <p:nvPr/>
        </p:nvSpPr>
        <p:spPr bwMode="auto">
          <a:xfrm>
            <a:off x="6983704" y="3052973"/>
            <a:ext cx="4326717" cy="218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indent="-285750" algn="just" eaLnBrk="1" hangingPunct="1">
              <a:lnSpc>
                <a:spcPct val="150000"/>
              </a:lnSpc>
              <a:spcBef>
                <a:spcPct val="50000"/>
              </a:spcBef>
            </a:pPr>
            <a:r>
              <a:rPr lang="en-US" altLang="zh-CN" sz="1200" dirty="0">
                <a:latin typeface="微软雅黑" panose="020B0503020204020204" pitchFamily="34" charset="-122"/>
                <a:ea typeface="微软雅黑" panose="020B0503020204020204" pitchFamily="34" charset="-122"/>
              </a:rPr>
              <a:t>PPGL</a:t>
            </a:r>
            <a:r>
              <a:rPr lang="zh-CN" altLang="en-US" sz="1200" dirty="0">
                <a:latin typeface="微软雅黑" panose="020B0503020204020204" pitchFamily="34" charset="-122"/>
                <a:ea typeface="微软雅黑" panose="020B0503020204020204" pitchFamily="34" charset="-122"/>
              </a:rPr>
              <a:t>患者应进行个体化管理，术后</a:t>
            </a:r>
            <a:r>
              <a:rPr lang="en-US" altLang="zh-CN" sz="1200" dirty="0">
                <a:latin typeface="微软雅黑" panose="020B0503020204020204" pitchFamily="34" charset="-122"/>
                <a:ea typeface="微软雅黑" panose="020B0503020204020204" pitchFamily="34" charset="-122"/>
              </a:rPr>
              <a:t>24</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48h</a:t>
            </a:r>
            <a:r>
              <a:rPr lang="zh-CN" altLang="en-US" sz="1200" dirty="0">
                <a:latin typeface="微软雅黑" panose="020B0503020204020204" pitchFamily="34" charset="-122"/>
                <a:ea typeface="微软雅黑" panose="020B0503020204020204" pitchFamily="34" charset="-122"/>
              </a:rPr>
              <a:t>密切监测血压和心率；</a:t>
            </a:r>
            <a:endParaRPr lang="en-US" altLang="zh-CN" sz="1200" dirty="0">
              <a:latin typeface="微软雅黑" panose="020B0503020204020204" pitchFamily="34" charset="-122"/>
              <a:ea typeface="微软雅黑" panose="020B0503020204020204" pitchFamily="34" charset="-122"/>
            </a:endParaRPr>
          </a:p>
          <a:p>
            <a:pPr marL="285750" indent="-285750" algn="just" eaLnBrk="1" hangingPunct="1">
              <a:lnSpc>
                <a:spcPct val="150000"/>
              </a:lnSpc>
              <a:spcBef>
                <a:spcPct val="50000"/>
              </a:spcBef>
            </a:pPr>
            <a:r>
              <a:rPr lang="zh-CN" altLang="en-US" sz="1200" dirty="0">
                <a:latin typeface="微软雅黑" panose="020B0503020204020204" pitchFamily="34" charset="-122"/>
                <a:ea typeface="微软雅黑" panose="020B0503020204020204" pitchFamily="34" charset="-122"/>
              </a:rPr>
              <a:t>通常应</a:t>
            </a:r>
            <a:r>
              <a:rPr lang="zh-CN" altLang="en-US" sz="1200" b="1" dirty="0">
                <a:solidFill>
                  <a:srgbClr val="C00000"/>
                </a:solidFill>
                <a:latin typeface="微软雅黑" panose="020B0503020204020204" pitchFamily="34" charset="-122"/>
                <a:ea typeface="微软雅黑" panose="020B0503020204020204" pitchFamily="34" charset="-122"/>
              </a:rPr>
              <a:t>终身随访</a:t>
            </a:r>
            <a:r>
              <a:rPr lang="zh-CN" altLang="en-US" sz="1200" dirty="0">
                <a:latin typeface="微软雅黑" panose="020B0503020204020204" pitchFamily="34" charset="-122"/>
                <a:ea typeface="微软雅黑" panose="020B0503020204020204" pitchFamily="34" charset="-122"/>
              </a:rPr>
              <a:t>，每年至少复查</a:t>
            </a:r>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次；</a:t>
            </a:r>
            <a:endParaRPr lang="en-US" altLang="zh-CN" sz="1200" dirty="0">
              <a:latin typeface="微软雅黑" panose="020B0503020204020204" pitchFamily="34" charset="-122"/>
              <a:ea typeface="微软雅黑" panose="020B0503020204020204" pitchFamily="34" charset="-122"/>
            </a:endParaRPr>
          </a:p>
          <a:p>
            <a:pPr marL="285750" indent="-285750" algn="just" eaLnBrk="1" hangingPunct="1">
              <a:lnSpc>
                <a:spcPct val="150000"/>
              </a:lnSpc>
              <a:spcBef>
                <a:spcPct val="50000"/>
              </a:spcBef>
            </a:pPr>
            <a:r>
              <a:rPr lang="zh-CN" altLang="en-US" sz="1200" b="1" dirty="0">
                <a:solidFill>
                  <a:srgbClr val="C00000"/>
                </a:solidFill>
                <a:latin typeface="微软雅黑" panose="020B0503020204020204" pitchFamily="34" charset="-122"/>
                <a:ea typeface="微软雅黑" panose="020B0503020204020204" pitchFamily="34" charset="-122"/>
              </a:rPr>
              <a:t>儿童、青少年、有</a:t>
            </a:r>
            <a:r>
              <a:rPr lang="en-US" altLang="zh-CN" sz="1200" b="1" dirty="0">
                <a:solidFill>
                  <a:srgbClr val="C00000"/>
                </a:solidFill>
                <a:latin typeface="微软雅黑" panose="020B0503020204020204" pitchFamily="34" charset="-122"/>
                <a:ea typeface="微软雅黑" panose="020B0503020204020204" pitchFamily="34" charset="-122"/>
              </a:rPr>
              <a:t>PPGL</a:t>
            </a:r>
            <a:r>
              <a:rPr lang="zh-CN" altLang="en-US" sz="1200" b="1" dirty="0">
                <a:solidFill>
                  <a:srgbClr val="C00000"/>
                </a:solidFill>
                <a:latin typeface="微软雅黑" panose="020B0503020204020204" pitchFamily="34" charset="-122"/>
                <a:ea typeface="微软雅黑" panose="020B0503020204020204" pitchFamily="34" charset="-122"/>
              </a:rPr>
              <a:t>家族史和基因突变、转移性</a:t>
            </a:r>
            <a:r>
              <a:rPr lang="en-US" altLang="zh-CN" sz="1200" b="1" dirty="0">
                <a:solidFill>
                  <a:srgbClr val="C00000"/>
                </a:solidFill>
                <a:latin typeface="微软雅黑" panose="020B0503020204020204" pitchFamily="34" charset="-122"/>
                <a:ea typeface="微软雅黑" panose="020B0503020204020204" pitchFamily="34" charset="-122"/>
              </a:rPr>
              <a:t>PPGL</a:t>
            </a:r>
            <a:r>
              <a:rPr lang="zh-CN" altLang="en-US" sz="1200" b="1" dirty="0">
                <a:solidFill>
                  <a:srgbClr val="C00000"/>
                </a:solidFill>
                <a:latin typeface="微软雅黑" panose="020B0503020204020204" pitchFamily="34" charset="-122"/>
                <a:ea typeface="微软雅黑" panose="020B0503020204020204" pitchFamily="34" charset="-122"/>
              </a:rPr>
              <a:t>患者应</a:t>
            </a:r>
            <a:r>
              <a:rPr lang="en-US" altLang="zh-CN" sz="1200" b="1" dirty="0">
                <a:solidFill>
                  <a:srgbClr val="C00000"/>
                </a:solidFill>
                <a:latin typeface="微软雅黑" panose="020B0503020204020204" pitchFamily="34" charset="-122"/>
                <a:ea typeface="微软雅黑" panose="020B0503020204020204" pitchFamily="34" charset="-122"/>
              </a:rPr>
              <a:t>3-6</a:t>
            </a:r>
            <a:r>
              <a:rPr lang="zh-CN" altLang="en-US" sz="1200" b="1" dirty="0">
                <a:solidFill>
                  <a:srgbClr val="C00000"/>
                </a:solidFill>
                <a:latin typeface="微软雅黑" panose="020B0503020204020204" pitchFamily="34" charset="-122"/>
                <a:ea typeface="微软雅黑" panose="020B0503020204020204" pitchFamily="34" charset="-122"/>
              </a:rPr>
              <a:t>个月随访</a:t>
            </a:r>
            <a:r>
              <a:rPr lang="en-US" altLang="zh-CN" sz="1200" b="1" dirty="0">
                <a:solidFill>
                  <a:srgbClr val="C00000"/>
                </a:solidFill>
                <a:latin typeface="微软雅黑" panose="020B0503020204020204" pitchFamily="34" charset="-122"/>
                <a:ea typeface="微软雅黑" panose="020B0503020204020204" pitchFamily="34" charset="-122"/>
              </a:rPr>
              <a:t>1</a:t>
            </a:r>
            <a:r>
              <a:rPr lang="zh-CN" altLang="en-US" sz="1200" b="1" dirty="0">
                <a:solidFill>
                  <a:srgbClr val="C00000"/>
                </a:solidFill>
                <a:latin typeface="微软雅黑" panose="020B0503020204020204" pitchFamily="34" charset="-122"/>
                <a:ea typeface="微软雅黑" panose="020B0503020204020204" pitchFamily="34" charset="-122"/>
              </a:rPr>
              <a:t>次，定期检测儿茶酚胺、甲氧基肾上腺素及甲氧基去甲肾上腺素及影像学检查</a:t>
            </a:r>
            <a:r>
              <a:rPr lang="zh-CN" altLang="en-US" sz="1200" b="1"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其直系亲属应检测基因并定期进行检查。</a:t>
            </a:r>
          </a:p>
        </p:txBody>
      </p:sp>
      <p:cxnSp>
        <p:nvCxnSpPr>
          <p:cNvPr id="27" name="直接连接符 26"/>
          <p:cNvCxnSpPr/>
          <p:nvPr/>
        </p:nvCxnSpPr>
        <p:spPr>
          <a:xfrm>
            <a:off x="6635048" y="3379386"/>
            <a:ext cx="0" cy="940723"/>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9342384" y="1294453"/>
            <a:ext cx="278312" cy="184463"/>
            <a:chOff x="9482595" y="2565731"/>
            <a:chExt cx="278384" cy="184511"/>
          </a:xfrm>
        </p:grpSpPr>
        <p:sp>
          <p:nvSpPr>
            <p:cNvPr id="41" name="椭圆 40"/>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2" name="椭圆 41"/>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43" name="组合 42"/>
          <p:cNvGrpSpPr/>
          <p:nvPr/>
        </p:nvGrpSpPr>
        <p:grpSpPr>
          <a:xfrm>
            <a:off x="1442176" y="2936371"/>
            <a:ext cx="258653" cy="233204"/>
            <a:chOff x="3720691" y="2824413"/>
            <a:chExt cx="1341120" cy="1209172"/>
          </a:xfrm>
        </p:grpSpPr>
        <p:sp>
          <p:nvSpPr>
            <p:cNvPr id="44"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45"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47" name="组合 46"/>
          <p:cNvGrpSpPr/>
          <p:nvPr/>
        </p:nvGrpSpPr>
        <p:grpSpPr>
          <a:xfrm>
            <a:off x="6491111" y="2870817"/>
            <a:ext cx="258653" cy="233204"/>
            <a:chOff x="3720691" y="2824413"/>
            <a:chExt cx="1341120" cy="1209172"/>
          </a:xfrm>
        </p:grpSpPr>
        <p:sp>
          <p:nvSpPr>
            <p:cNvPr id="48"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49"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54" name="组合 53"/>
          <p:cNvGrpSpPr/>
          <p:nvPr/>
        </p:nvGrpSpPr>
        <p:grpSpPr>
          <a:xfrm>
            <a:off x="1429172" y="4510007"/>
            <a:ext cx="258653" cy="233204"/>
            <a:chOff x="3720691" y="2824413"/>
            <a:chExt cx="1341120" cy="1209172"/>
          </a:xfrm>
        </p:grpSpPr>
        <p:sp>
          <p:nvSpPr>
            <p:cNvPr id="55"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57"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59" name="组合 58"/>
          <p:cNvGrpSpPr/>
          <p:nvPr/>
        </p:nvGrpSpPr>
        <p:grpSpPr>
          <a:xfrm>
            <a:off x="6505721" y="4559898"/>
            <a:ext cx="258653" cy="233204"/>
            <a:chOff x="3720691" y="2824413"/>
            <a:chExt cx="1341120" cy="1209172"/>
          </a:xfrm>
        </p:grpSpPr>
        <p:sp>
          <p:nvSpPr>
            <p:cNvPr id="60"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61"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sp>
        <p:nvSpPr>
          <p:cNvPr id="2" name="标题 1">
            <a:extLst>
              <a:ext uri="{FF2B5EF4-FFF2-40B4-BE49-F238E27FC236}">
                <a16:creationId xmlns:a16="http://schemas.microsoft.com/office/drawing/2014/main" id="{9D86952A-90D0-2290-E383-927DC4C85484}"/>
              </a:ext>
            </a:extLst>
          </p:cNvPr>
          <p:cNvSpPr txBox="1">
            <a:spLocks/>
          </p:cNvSpPr>
          <p:nvPr/>
        </p:nvSpPr>
        <p:spPr>
          <a:xfrm>
            <a:off x="0" y="195463"/>
            <a:ext cx="12192000" cy="775217"/>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微软雅黑" panose="020B0503020204020204" pitchFamily="34" charset="-122"/>
                <a:ea typeface="微软雅黑" panose="020B0503020204020204" pitchFamily="34" charset="-122"/>
              </a:rPr>
              <a:t>PPGL</a:t>
            </a:r>
            <a:r>
              <a:rPr lang="zh-CN" altLang="en-US" sz="3200" b="1" dirty="0">
                <a:latin typeface="微软雅黑" panose="020B0503020204020204" pitchFamily="34" charset="-122"/>
                <a:ea typeface="微软雅黑" panose="020B0503020204020204" pitchFamily="34" charset="-122"/>
              </a:rPr>
              <a:t>的治疗、预后及随访</a:t>
            </a:r>
          </a:p>
        </p:txBody>
      </p:sp>
      <p:sp>
        <p:nvSpPr>
          <p:cNvPr id="10" name="Freeform 180">
            <a:extLst>
              <a:ext uri="{FF2B5EF4-FFF2-40B4-BE49-F238E27FC236}">
                <a16:creationId xmlns:a16="http://schemas.microsoft.com/office/drawing/2014/main" id="{00883EB4-F891-096E-DFDC-8126E320E028}"/>
              </a:ext>
            </a:extLst>
          </p:cNvPr>
          <p:cNvSpPr>
            <a:spLocks noEditPoints="1"/>
          </p:cNvSpPr>
          <p:nvPr/>
        </p:nvSpPr>
        <p:spPr bwMode="auto">
          <a:xfrm>
            <a:off x="2789505" y="1719639"/>
            <a:ext cx="635645" cy="479217"/>
          </a:xfrm>
          <a:custGeom>
            <a:avLst/>
            <a:gdLst>
              <a:gd name="T0" fmla="*/ 129 w 130"/>
              <a:gd name="T1" fmla="*/ 34 h 108"/>
              <a:gd name="T2" fmla="*/ 95 w 130"/>
              <a:gd name="T3" fmla="*/ 0 h 108"/>
              <a:gd name="T4" fmla="*/ 65 w 130"/>
              <a:gd name="T5" fmla="*/ 17 h 108"/>
              <a:gd name="T6" fmla="*/ 35 w 130"/>
              <a:gd name="T7" fmla="*/ 0 h 108"/>
              <a:gd name="T8" fmla="*/ 1 w 130"/>
              <a:gd name="T9" fmla="*/ 34 h 108"/>
              <a:gd name="T10" fmla="*/ 65 w 130"/>
              <a:gd name="T11" fmla="*/ 108 h 108"/>
              <a:gd name="T12" fmla="*/ 129 w 130"/>
              <a:gd name="T13" fmla="*/ 34 h 108"/>
              <a:gd name="T14" fmla="*/ 85 w 130"/>
              <a:gd name="T15" fmla="*/ 59 h 108"/>
              <a:gd name="T16" fmla="*/ 70 w 130"/>
              <a:gd name="T17" fmla="*/ 59 h 108"/>
              <a:gd name="T18" fmla="*/ 70 w 130"/>
              <a:gd name="T19" fmla="*/ 74 h 108"/>
              <a:gd name="T20" fmla="*/ 60 w 130"/>
              <a:gd name="T21" fmla="*/ 74 h 108"/>
              <a:gd name="T22" fmla="*/ 60 w 130"/>
              <a:gd name="T23" fmla="*/ 59 h 108"/>
              <a:gd name="T24" fmla="*/ 45 w 130"/>
              <a:gd name="T25" fmla="*/ 59 h 108"/>
              <a:gd name="T26" fmla="*/ 45 w 130"/>
              <a:gd name="T27" fmla="*/ 49 h 108"/>
              <a:gd name="T28" fmla="*/ 60 w 130"/>
              <a:gd name="T29" fmla="*/ 49 h 108"/>
              <a:gd name="T30" fmla="*/ 60 w 130"/>
              <a:gd name="T31" fmla="*/ 34 h 108"/>
              <a:gd name="T32" fmla="*/ 70 w 130"/>
              <a:gd name="T33" fmla="*/ 34 h 108"/>
              <a:gd name="T34" fmla="*/ 70 w 130"/>
              <a:gd name="T35" fmla="*/ 49 h 108"/>
              <a:gd name="T36" fmla="*/ 85 w 130"/>
              <a:gd name="T37" fmla="*/ 49 h 108"/>
              <a:gd name="T38" fmla="*/ 85 w 130"/>
              <a:gd name="T39"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0" h="108">
                <a:moveTo>
                  <a:pt x="129" y="34"/>
                </a:moveTo>
                <a:cubicBezTo>
                  <a:pt x="128" y="15"/>
                  <a:pt x="114" y="0"/>
                  <a:pt x="95" y="0"/>
                </a:cubicBezTo>
                <a:cubicBezTo>
                  <a:pt x="82" y="0"/>
                  <a:pt x="71" y="7"/>
                  <a:pt x="65" y="17"/>
                </a:cubicBezTo>
                <a:cubicBezTo>
                  <a:pt x="59" y="7"/>
                  <a:pt x="48" y="0"/>
                  <a:pt x="35" y="0"/>
                </a:cubicBezTo>
                <a:cubicBezTo>
                  <a:pt x="16" y="0"/>
                  <a:pt x="2" y="15"/>
                  <a:pt x="1" y="34"/>
                </a:cubicBezTo>
                <a:cubicBezTo>
                  <a:pt x="0" y="77"/>
                  <a:pt x="65" y="108"/>
                  <a:pt x="65" y="108"/>
                </a:cubicBezTo>
                <a:cubicBezTo>
                  <a:pt x="65" y="108"/>
                  <a:pt x="130" y="77"/>
                  <a:pt x="129" y="34"/>
                </a:cubicBezTo>
                <a:close/>
                <a:moveTo>
                  <a:pt x="85" y="59"/>
                </a:moveTo>
                <a:cubicBezTo>
                  <a:pt x="70" y="59"/>
                  <a:pt x="70" y="59"/>
                  <a:pt x="70" y="59"/>
                </a:cubicBezTo>
                <a:cubicBezTo>
                  <a:pt x="70" y="74"/>
                  <a:pt x="70" y="74"/>
                  <a:pt x="70" y="74"/>
                </a:cubicBezTo>
                <a:cubicBezTo>
                  <a:pt x="60" y="74"/>
                  <a:pt x="60" y="74"/>
                  <a:pt x="60" y="74"/>
                </a:cubicBezTo>
                <a:cubicBezTo>
                  <a:pt x="60" y="59"/>
                  <a:pt x="60" y="59"/>
                  <a:pt x="60" y="59"/>
                </a:cubicBezTo>
                <a:cubicBezTo>
                  <a:pt x="45" y="59"/>
                  <a:pt x="45" y="59"/>
                  <a:pt x="45" y="59"/>
                </a:cubicBezTo>
                <a:cubicBezTo>
                  <a:pt x="45" y="49"/>
                  <a:pt x="45" y="49"/>
                  <a:pt x="45" y="49"/>
                </a:cubicBezTo>
                <a:cubicBezTo>
                  <a:pt x="60" y="49"/>
                  <a:pt x="60" y="49"/>
                  <a:pt x="60" y="49"/>
                </a:cubicBezTo>
                <a:cubicBezTo>
                  <a:pt x="60" y="34"/>
                  <a:pt x="60" y="34"/>
                  <a:pt x="60" y="34"/>
                </a:cubicBezTo>
                <a:cubicBezTo>
                  <a:pt x="70" y="34"/>
                  <a:pt x="70" y="34"/>
                  <a:pt x="70" y="34"/>
                </a:cubicBezTo>
                <a:cubicBezTo>
                  <a:pt x="70" y="49"/>
                  <a:pt x="70" y="49"/>
                  <a:pt x="70" y="49"/>
                </a:cubicBezTo>
                <a:cubicBezTo>
                  <a:pt x="85" y="49"/>
                  <a:pt x="85" y="49"/>
                  <a:pt x="85" y="49"/>
                </a:cubicBezTo>
                <a:lnTo>
                  <a:pt x="85" y="59"/>
                </a:lnTo>
                <a:close/>
              </a:path>
            </a:pathLst>
          </a:custGeom>
          <a:solidFill>
            <a:schemeClr val="tx1"/>
          </a:solidFill>
          <a:ln>
            <a:noFill/>
          </a:ln>
        </p:spPr>
        <p:txBody>
          <a:bodyPr vert="horz" wrap="square" lIns="91440" tIns="45720" rIns="91440" bIns="45720" numCol="1" anchor="t" anchorCtr="0" compatLnSpc="1"/>
          <a:lstStyle/>
          <a:p>
            <a:endParaRPr lang="zh-CN" altLang="en-US"/>
          </a:p>
        </p:txBody>
      </p:sp>
      <p:pic>
        <p:nvPicPr>
          <p:cNvPr id="8" name="图形 7" descr="女医生 纯色填充">
            <a:extLst>
              <a:ext uri="{FF2B5EF4-FFF2-40B4-BE49-F238E27FC236}">
                <a16:creationId xmlns:a16="http://schemas.microsoft.com/office/drawing/2014/main" id="{BD5E64B7-A50D-45BB-86BF-21826FED05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38804" y="1582882"/>
            <a:ext cx="786541" cy="786541"/>
          </a:xfrm>
          <a:prstGeom prst="rect">
            <a:avLst/>
          </a:prstGeom>
        </p:spPr>
      </p:pic>
    </p:spTree>
    <p:extLst>
      <p:ext uri="{BB962C8B-B14F-4D97-AF65-F5344CB8AC3E}">
        <p14:creationId xmlns:p14="http://schemas.microsoft.com/office/powerpoint/2010/main" val="1717397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5">
            <a:extLst>
              <a:ext uri="{FF2B5EF4-FFF2-40B4-BE49-F238E27FC236}">
                <a16:creationId xmlns:a16="http://schemas.microsoft.com/office/drawing/2014/main" id="{42D8BBC6-6F83-D73A-8D40-16C3285EB758}"/>
              </a:ext>
            </a:extLst>
          </p:cNvPr>
          <p:cNvSpPr>
            <a:spLocks noGrp="1"/>
          </p:cNvSpPr>
          <p:nvPr>
            <p:ph type="title"/>
          </p:nvPr>
        </p:nvSpPr>
        <p:spPr>
          <a:xfrm>
            <a:off x="495300" y="373742"/>
            <a:ext cx="10515600" cy="824940"/>
          </a:xfrm>
        </p:spPr>
        <p:txBody>
          <a:bodyPr>
            <a:noAutofit/>
          </a:bodyPr>
          <a:lstStyle/>
          <a:p>
            <a:pPr algn="ctr"/>
            <a:r>
              <a:rPr lang="zh-CN" altLang="en-US" sz="3200" b="1" dirty="0">
                <a:latin typeface="微软雅黑" panose="020B0503020204020204" pitchFamily="34" charset="-122"/>
                <a:ea typeface="微软雅黑" panose="020B0503020204020204" pitchFamily="34" charset="-122"/>
              </a:rPr>
              <a:t>近年来，我国中青年高血压人群激增，多表现为</a:t>
            </a:r>
            <a:r>
              <a:rPr lang="en" altLang="zh-CN" sz="3200" b="1" dirty="0">
                <a:latin typeface="微软雅黑" panose="020B0503020204020204" pitchFamily="34" charset="-122"/>
                <a:ea typeface="微软雅黑" panose="020B0503020204020204" pitchFamily="34" charset="-122"/>
              </a:rPr>
              <a:t>DBP</a:t>
            </a:r>
            <a:r>
              <a:rPr lang="zh-CN" altLang="en-US" sz="3200" b="1" dirty="0">
                <a:latin typeface="微软雅黑" panose="020B0503020204020204" pitchFamily="34" charset="-122"/>
                <a:ea typeface="微软雅黑" panose="020B0503020204020204" pitchFamily="34" charset="-122"/>
              </a:rPr>
              <a:t>增高</a:t>
            </a:r>
            <a:br>
              <a:rPr lang="en-US" altLang="zh-CN" sz="3200" b="1" dirty="0">
                <a:latin typeface="微软雅黑" panose="020B0503020204020204" pitchFamily="34" charset="-122"/>
                <a:ea typeface="微软雅黑" panose="020B0503020204020204" pitchFamily="34" charset="-122"/>
              </a:rPr>
            </a:br>
            <a:r>
              <a:rPr lang="zh-CN" altLang="en-US" sz="3200" b="1" dirty="0">
                <a:latin typeface="微软雅黑" panose="020B0503020204020204" pitchFamily="34" charset="-122"/>
                <a:ea typeface="微软雅黑" panose="020B0503020204020204" pitchFamily="34" charset="-122"/>
              </a:rPr>
              <a:t>单纯舒张期高血压（</a:t>
            </a:r>
            <a:r>
              <a:rPr lang="en" altLang="zh-CN" sz="3200" b="1" dirty="0">
                <a:latin typeface="微软雅黑" panose="020B0503020204020204" pitchFamily="34" charset="-122"/>
                <a:ea typeface="微软雅黑" panose="020B0503020204020204" pitchFamily="34" charset="-122"/>
              </a:rPr>
              <a:t>IDH</a:t>
            </a:r>
            <a:r>
              <a:rPr lang="zh-CN" altLang="e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与心血管风险密切相关</a:t>
            </a:r>
          </a:p>
        </p:txBody>
      </p:sp>
      <p:pic>
        <p:nvPicPr>
          <p:cNvPr id="9" name="图片 8">
            <a:extLst>
              <a:ext uri="{FF2B5EF4-FFF2-40B4-BE49-F238E27FC236}">
                <a16:creationId xmlns:a16="http://schemas.microsoft.com/office/drawing/2014/main" id="{E1507A35-6BC5-456C-5B60-5A60BBAD3AF3}"/>
              </a:ext>
            </a:extLst>
          </p:cNvPr>
          <p:cNvPicPr>
            <a:picLocks noChangeAspect="1"/>
          </p:cNvPicPr>
          <p:nvPr/>
        </p:nvPicPr>
        <p:blipFill rotWithShape="1">
          <a:blip r:embed="rId2"/>
          <a:srcRect t="4330"/>
          <a:stretch/>
        </p:blipFill>
        <p:spPr>
          <a:xfrm>
            <a:off x="2074881" y="2005147"/>
            <a:ext cx="7284271" cy="4479111"/>
          </a:xfrm>
          <a:prstGeom prst="rect">
            <a:avLst/>
          </a:prstGeom>
        </p:spPr>
      </p:pic>
      <p:sp>
        <p:nvSpPr>
          <p:cNvPr id="16" name="文本框 15">
            <a:extLst>
              <a:ext uri="{FF2B5EF4-FFF2-40B4-BE49-F238E27FC236}">
                <a16:creationId xmlns:a16="http://schemas.microsoft.com/office/drawing/2014/main" id="{AAEFD689-FCF3-ECA0-86CC-41928F33F9A3}"/>
              </a:ext>
            </a:extLst>
          </p:cNvPr>
          <p:cNvSpPr txBox="1"/>
          <p:nvPr/>
        </p:nvSpPr>
        <p:spPr>
          <a:xfrm>
            <a:off x="0" y="1380022"/>
            <a:ext cx="12192000" cy="696204"/>
          </a:xfrm>
          <a:prstGeom prst="rect">
            <a:avLst/>
          </a:prstGeom>
          <a:solidFill>
            <a:schemeClr val="bg1">
              <a:lumMod val="85000"/>
            </a:schemeClr>
          </a:solidFill>
        </p:spPr>
        <p:txBody>
          <a:bodyPr wrap="square" lIns="1044000" rIns="1080000" anchor="ctr">
            <a:noAutofit/>
          </a:bodyPr>
          <a:lstStyle>
            <a:defPPr>
              <a:defRPr lang="zh-CN"/>
            </a:defPPr>
            <a:lvl1pPr algn="ctr">
              <a:lnSpc>
                <a:spcPct val="100000"/>
              </a:lnSpc>
              <a:spcAft>
                <a:spcPts val="600"/>
              </a:spcAft>
              <a:defRPr sz="1600" b="0" spc="40">
                <a:effectLst/>
                <a:latin typeface="Microsoft YaHei" panose="020B0503020204020204" pitchFamily="34" charset="-122"/>
                <a:ea typeface="Microsoft YaHei" panose="020B0503020204020204" pitchFamily="34" charset="-122"/>
                <a:cs typeface="Arial" panose="020B0604020202020204" pitchFamily="34" charset="0"/>
              </a:defRPr>
            </a:lvl1pPr>
          </a:lstStyle>
          <a:p>
            <a:pPr>
              <a:lnSpc>
                <a:spcPct val="150000"/>
              </a:lnSpc>
            </a:pPr>
            <a:r>
              <a:rPr lang="zh-TW" altLang="en-US" sz="1400" dirty="0"/>
              <a:t>一项纳入</a:t>
            </a:r>
            <a:r>
              <a:rPr lang="en-US" altLang="zh-TW" sz="1400" dirty="0"/>
              <a:t>15</a:t>
            </a:r>
            <a:r>
              <a:rPr lang="zh-TW" altLang="en-US" sz="1400" dirty="0"/>
              <a:t>项队列研究、</a:t>
            </a:r>
            <a:r>
              <a:rPr lang="en-US" altLang="zh-TW" sz="1400" dirty="0"/>
              <a:t>489814</a:t>
            </a:r>
            <a:r>
              <a:rPr lang="zh-TW" altLang="en-US" sz="1400" dirty="0"/>
              <a:t>名受试者的汇总分析发现</a:t>
            </a:r>
            <a:r>
              <a:rPr lang="zh-CN" altLang="en-US" sz="1400" dirty="0"/>
              <a:t>，</a:t>
            </a:r>
            <a:r>
              <a:rPr lang="zh-TW" altLang="en-US" sz="1400" dirty="0"/>
              <a:t>与正常血压相比</a:t>
            </a:r>
            <a:r>
              <a:rPr lang="zh-CN" altLang="en-US" sz="1400" dirty="0"/>
              <a:t>，</a:t>
            </a:r>
            <a:r>
              <a:rPr lang="en" altLang="zh-TW" sz="1400" dirty="0"/>
              <a:t>IDH  </a:t>
            </a:r>
            <a:r>
              <a:rPr lang="zh-TW" altLang="en-US" sz="1400" dirty="0"/>
              <a:t>显著地增加了脑卒中、心血管疾病死亡及复合心血管事件发生风险</a:t>
            </a:r>
            <a:r>
              <a:rPr lang="en-US" altLang="zh-TW" sz="1400" dirty="0"/>
              <a:t>,</a:t>
            </a:r>
            <a:r>
              <a:rPr lang="zh-TW" altLang="en-US" sz="1400" dirty="0"/>
              <a:t>亚裔及</a:t>
            </a:r>
            <a:r>
              <a:rPr lang="en-US" altLang="zh-TW" sz="1400" dirty="0"/>
              <a:t>55</a:t>
            </a:r>
            <a:r>
              <a:rPr lang="zh-TW" altLang="en-US" sz="1400" dirty="0"/>
              <a:t>岁以下中青年</a:t>
            </a:r>
            <a:r>
              <a:rPr lang="en" altLang="zh-TW" sz="1400" dirty="0"/>
              <a:t>IDH  </a:t>
            </a:r>
            <a:r>
              <a:rPr lang="zh-TW" altLang="en-US" sz="1400" dirty="0"/>
              <a:t>复合心血管事件显著增加。</a:t>
            </a:r>
            <a:endParaRPr lang="en-US" altLang="zh-TW" sz="1400" dirty="0"/>
          </a:p>
        </p:txBody>
      </p:sp>
    </p:spTree>
    <p:extLst>
      <p:ext uri="{BB962C8B-B14F-4D97-AF65-F5344CB8AC3E}">
        <p14:creationId xmlns:p14="http://schemas.microsoft.com/office/powerpoint/2010/main" val="308239059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256673" y="1315452"/>
          <a:ext cx="11392783" cy="4884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本框 6"/>
          <p:cNvSpPr txBox="1"/>
          <p:nvPr/>
        </p:nvSpPr>
        <p:spPr>
          <a:xfrm>
            <a:off x="6096000" y="1556198"/>
            <a:ext cx="4495801" cy="310791"/>
          </a:xfrm>
          <a:prstGeom prst="rect">
            <a:avLst/>
          </a:prstGeom>
          <a:noFill/>
        </p:spPr>
        <p:txBody>
          <a:bodyPr wrap="square">
            <a:spAutoFit/>
          </a:bodyPr>
          <a:lstStyle/>
          <a:p>
            <a:pPr algn="just" eaLnBrk="1" hangingPunct="1">
              <a:lnSpc>
                <a:spcPts val="1680"/>
              </a:lnSpc>
              <a:spcBef>
                <a:spcPct val="50000"/>
              </a:spcBef>
            </a:pPr>
            <a:r>
              <a:rPr lang="zh-CN" altLang="en-US" dirty="0">
                <a:latin typeface="微软雅黑" panose="020B0503020204020204" pitchFamily="34" charset="-122"/>
                <a:ea typeface="微软雅黑" panose="020B0503020204020204" pitchFamily="34" charset="-122"/>
              </a:rPr>
              <a:t>约</a:t>
            </a:r>
            <a:r>
              <a:rPr lang="en-US" altLang="zh-CN" b="1" dirty="0">
                <a:solidFill>
                  <a:srgbClr val="C00000"/>
                </a:solidFill>
                <a:latin typeface="微软雅黑" panose="020B0503020204020204" pitchFamily="34" charset="-122"/>
                <a:ea typeface="微软雅黑" panose="020B0503020204020204" pitchFamily="34" charset="-122"/>
              </a:rPr>
              <a:t>80%</a:t>
            </a:r>
            <a:r>
              <a:rPr lang="zh-CN" altLang="en-US" b="1" dirty="0">
                <a:solidFill>
                  <a:srgbClr val="C00000"/>
                </a:solidFill>
                <a:latin typeface="微软雅黑" panose="020B0503020204020204" pitchFamily="34" charset="-122"/>
                <a:ea typeface="微软雅黑" panose="020B0503020204020204" pitchFamily="34" charset="-122"/>
              </a:rPr>
              <a:t>的库欣综合征</a:t>
            </a:r>
            <a:r>
              <a:rPr lang="zh-CN" altLang="en-US" dirty="0">
                <a:latin typeface="微软雅黑" panose="020B0503020204020204" pitchFamily="34" charset="-122"/>
                <a:ea typeface="微软雅黑" panose="020B0503020204020204" pitchFamily="34" charset="-122"/>
              </a:rPr>
              <a:t>患者合并高血压</a:t>
            </a:r>
          </a:p>
        </p:txBody>
      </p:sp>
      <p:sp>
        <p:nvSpPr>
          <p:cNvPr id="8" name="Text Box 14"/>
          <p:cNvSpPr txBox="1">
            <a:spLocks noChangeArrowheads="1"/>
          </p:cNvSpPr>
          <p:nvPr/>
        </p:nvSpPr>
        <p:spPr bwMode="gray">
          <a:xfrm>
            <a:off x="6096000" y="2561617"/>
            <a:ext cx="4495801" cy="3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algn="just" eaLnBrk="1" hangingPunct="1">
              <a:lnSpc>
                <a:spcPts val="1680"/>
              </a:lnSpc>
              <a:spcBef>
                <a:spcPct val="50000"/>
              </a:spcBef>
            </a:pPr>
            <a:r>
              <a:rPr lang="zh-CN" altLang="en-US" b="1" dirty="0">
                <a:solidFill>
                  <a:srgbClr val="C00000"/>
                </a:solidFill>
                <a:latin typeface="微软雅黑" panose="020B0503020204020204" pitchFamily="34" charset="-122"/>
                <a:ea typeface="微软雅黑" panose="020B0503020204020204" pitchFamily="34" charset="-122"/>
              </a:rPr>
              <a:t>甲亢与甲减</a:t>
            </a:r>
            <a:r>
              <a:rPr lang="zh-CN" altLang="en-US" dirty="0">
                <a:latin typeface="微软雅黑" panose="020B0503020204020204" pitchFamily="34" charset="-122"/>
                <a:ea typeface="微软雅黑" panose="020B0503020204020204" pitchFamily="34" charset="-122"/>
              </a:rPr>
              <a:t>均可引起高血压</a:t>
            </a:r>
          </a:p>
        </p:txBody>
      </p:sp>
      <p:sp>
        <p:nvSpPr>
          <p:cNvPr id="3" name="标题 1">
            <a:extLst>
              <a:ext uri="{FF2B5EF4-FFF2-40B4-BE49-F238E27FC236}">
                <a16:creationId xmlns:a16="http://schemas.microsoft.com/office/drawing/2014/main" id="{BD936375-31A3-D3D7-6E4C-54065CC0CC4A}"/>
              </a:ext>
            </a:extLst>
          </p:cNvPr>
          <p:cNvSpPr txBox="1">
            <a:spLocks/>
          </p:cNvSpPr>
          <p:nvPr/>
        </p:nvSpPr>
        <p:spPr>
          <a:xfrm>
            <a:off x="414779" y="208092"/>
            <a:ext cx="10463753" cy="66719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微软雅黑" panose="020B0503020204020204" pitchFamily="34" charset="-122"/>
                <a:ea typeface="微软雅黑" panose="020B0503020204020204" pitchFamily="34" charset="-122"/>
              </a:rPr>
              <a:t>10.7</a:t>
            </a:r>
            <a:r>
              <a:rPr lang="zh-CN" altLang="en-US" sz="3200" b="1" dirty="0">
                <a:latin typeface="微软雅黑" panose="020B0503020204020204" pitchFamily="34" charset="-122"/>
                <a:ea typeface="微软雅黑" panose="020B0503020204020204" pitchFamily="34" charset="-122"/>
              </a:rPr>
              <a:t> 其他内分泌性高血压</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custDataLst>
              <p:tags r:id="rId1"/>
            </p:custDataLst>
          </p:nvPr>
        </p:nvGraphicFramePr>
        <p:xfrm>
          <a:off x="499745" y="1092200"/>
          <a:ext cx="11192510" cy="4918372"/>
        </p:xfrm>
        <a:graphic>
          <a:graphicData uri="http://schemas.openxmlformats.org/drawingml/2006/table">
            <a:tbl>
              <a:tblPr firstRow="1" firstCol="1" bandRow="1">
                <a:tableStyleId>{69012ECD-51FC-41F1-AA8D-1B2483CD663E}</a:tableStyleId>
              </a:tblPr>
              <a:tblGrid>
                <a:gridCol w="2094230">
                  <a:extLst>
                    <a:ext uri="{9D8B030D-6E8A-4147-A177-3AD203B41FA5}">
                      <a16:colId xmlns:a16="http://schemas.microsoft.com/office/drawing/2014/main" val="20000"/>
                    </a:ext>
                  </a:extLst>
                </a:gridCol>
                <a:gridCol w="2903220">
                  <a:extLst>
                    <a:ext uri="{9D8B030D-6E8A-4147-A177-3AD203B41FA5}">
                      <a16:colId xmlns:a16="http://schemas.microsoft.com/office/drawing/2014/main" val="20001"/>
                    </a:ext>
                  </a:extLst>
                </a:gridCol>
                <a:gridCol w="6195060">
                  <a:extLst>
                    <a:ext uri="{9D8B030D-6E8A-4147-A177-3AD203B41FA5}">
                      <a16:colId xmlns:a16="http://schemas.microsoft.com/office/drawing/2014/main" val="20002"/>
                    </a:ext>
                  </a:extLst>
                </a:gridCol>
              </a:tblGrid>
              <a:tr h="372745">
                <a:tc>
                  <a:txBody>
                    <a:bodyPr/>
                    <a:lstStyle/>
                    <a:p>
                      <a:pPr algn="ctr">
                        <a:lnSpc>
                          <a:spcPct val="100000"/>
                        </a:lnSpc>
                      </a:pPr>
                      <a:r>
                        <a:rPr lang="zh-CN" sz="1600" b="1" kern="100" dirty="0">
                          <a:solidFill>
                            <a:schemeClr val="bg1"/>
                          </a:solidFill>
                          <a:effectLst/>
                          <a:latin typeface="Microsoft YaHei" panose="020B0503020204020204" pitchFamily="34" charset="-122"/>
                          <a:ea typeface="Microsoft YaHei" panose="020B0503020204020204" pitchFamily="34" charset="-122"/>
                        </a:rPr>
                        <a:t>疾病类型</a:t>
                      </a:r>
                      <a:endParaRPr lang="zh-CN" sz="1600" b="1"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solidFill>
                      <a:srgbClr val="004582"/>
                    </a:solidFill>
                  </a:tcPr>
                </a:tc>
                <a:tc>
                  <a:txBody>
                    <a:bodyPr/>
                    <a:lstStyle/>
                    <a:p>
                      <a:pPr algn="ctr">
                        <a:lnSpc>
                          <a:spcPct val="100000"/>
                        </a:lnSpc>
                      </a:pPr>
                      <a:r>
                        <a:rPr lang="zh-CN" sz="1600" b="1" kern="100" dirty="0">
                          <a:solidFill>
                            <a:schemeClr val="bg1"/>
                          </a:solidFill>
                          <a:effectLst/>
                          <a:latin typeface="Microsoft YaHei" panose="020B0503020204020204" pitchFamily="34" charset="-122"/>
                          <a:ea typeface="Microsoft YaHei" panose="020B0503020204020204" pitchFamily="34" charset="-122"/>
                        </a:rPr>
                        <a:t>致病基因</a:t>
                      </a:r>
                      <a:endParaRPr lang="zh-CN" sz="1600" b="1"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solidFill>
                      <a:srgbClr val="004582"/>
                    </a:solidFill>
                  </a:tcPr>
                </a:tc>
                <a:tc>
                  <a:txBody>
                    <a:bodyPr/>
                    <a:lstStyle/>
                    <a:p>
                      <a:pPr algn="ctr">
                        <a:lnSpc>
                          <a:spcPct val="100000"/>
                        </a:lnSpc>
                      </a:pPr>
                      <a:r>
                        <a:rPr lang="zh-CN" sz="1600" b="1" kern="100" dirty="0">
                          <a:solidFill>
                            <a:schemeClr val="bg1"/>
                          </a:solidFill>
                          <a:effectLst/>
                          <a:latin typeface="Microsoft YaHei" panose="020B0503020204020204" pitchFamily="34" charset="-122"/>
                          <a:ea typeface="Microsoft YaHei" panose="020B0503020204020204" pitchFamily="34" charset="-122"/>
                        </a:rPr>
                        <a:t>典型临床特征</a:t>
                      </a:r>
                      <a:endParaRPr lang="zh-CN" sz="1600" b="1"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solidFill>
                      <a:srgbClr val="004582"/>
                    </a:solidFill>
                  </a:tcPr>
                </a:tc>
                <a:extLst>
                  <a:ext uri="{0D108BD9-81ED-4DB2-BD59-A6C34878D82A}">
                    <a16:rowId xmlns:a16="http://schemas.microsoft.com/office/drawing/2014/main" val="10000"/>
                  </a:ext>
                </a:extLst>
              </a:tr>
              <a:tr h="398145">
                <a:tc>
                  <a:txBody>
                    <a:bodyPr/>
                    <a:lstStyle/>
                    <a:p>
                      <a:pPr algn="l">
                        <a:lnSpc>
                          <a:spcPct val="100000"/>
                        </a:lnSpc>
                      </a:pPr>
                      <a:r>
                        <a:rPr lang="en-US" sz="1200" b="0" kern="100" dirty="0">
                          <a:solidFill>
                            <a:schemeClr val="tx1"/>
                          </a:solidFill>
                          <a:effectLst/>
                          <a:latin typeface="Microsoft YaHei" panose="020B0503020204020204" pitchFamily="34" charset="-122"/>
                          <a:ea typeface="Microsoft YaHei" panose="020B0503020204020204" pitchFamily="34" charset="-122"/>
                        </a:rPr>
                        <a:t>Liddle</a:t>
                      </a:r>
                      <a:r>
                        <a:rPr lang="zh-CN" sz="1200" b="0" kern="100" dirty="0">
                          <a:solidFill>
                            <a:schemeClr val="tx1"/>
                          </a:solidFill>
                          <a:effectLst/>
                          <a:latin typeface="Microsoft YaHei" panose="020B0503020204020204" pitchFamily="34" charset="-122"/>
                          <a:ea typeface="Microsoft YaHei" panose="020B0503020204020204" pitchFamily="34" charset="-122"/>
                        </a:rPr>
                        <a:t>综合征</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en-US" sz="1200" b="0" kern="100" dirty="0">
                          <a:solidFill>
                            <a:schemeClr val="tx1"/>
                          </a:solidFill>
                          <a:effectLst/>
                          <a:latin typeface="Microsoft YaHei" panose="020B0503020204020204" pitchFamily="34" charset="-122"/>
                          <a:ea typeface="Microsoft YaHei" panose="020B0503020204020204" pitchFamily="34" charset="-122"/>
                        </a:rPr>
                        <a:t>SCNN1B</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SCNN1G</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早发高血压，低血钾，</a:t>
                      </a:r>
                      <a:r>
                        <a:rPr lang="en-US" sz="1200" b="0" kern="100" dirty="0">
                          <a:solidFill>
                            <a:schemeClr val="tx1"/>
                          </a:solidFill>
                          <a:effectLst/>
                          <a:latin typeface="Microsoft YaHei" panose="020B0503020204020204" pitchFamily="34" charset="-122"/>
                          <a:ea typeface="Microsoft YaHei" panose="020B0503020204020204" pitchFamily="34" charset="-122"/>
                        </a:rPr>
                        <a:t>PRA</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PAC</a:t>
                      </a:r>
                      <a:r>
                        <a:rPr lang="zh-CN" sz="1200" b="0" kern="100" dirty="0">
                          <a:solidFill>
                            <a:schemeClr val="tx1"/>
                          </a:solidFill>
                          <a:effectLst/>
                          <a:latin typeface="Microsoft YaHei" panose="020B0503020204020204" pitchFamily="34" charset="-122"/>
                          <a:ea typeface="Microsoft YaHei" panose="020B0503020204020204" pitchFamily="34" charset="-122"/>
                        </a:rPr>
                        <a:t>↓，阿米洛利</a:t>
                      </a:r>
                      <a:r>
                        <a:rPr lang="zh-CN" altLang="en-US" sz="1200" b="0" kern="100" dirty="0">
                          <a:solidFill>
                            <a:schemeClr val="tx1"/>
                          </a:solidFill>
                          <a:effectLst/>
                          <a:latin typeface="Microsoft YaHei" panose="020B0503020204020204" pitchFamily="34" charset="-122"/>
                          <a:ea typeface="Microsoft YaHei" panose="020B0503020204020204" pitchFamily="34" charset="-122"/>
                        </a:rPr>
                        <a:t>或</a:t>
                      </a:r>
                      <a:r>
                        <a:rPr lang="zh-CN" altLang="zh-CN" sz="1200" b="0" kern="100" dirty="0">
                          <a:solidFill>
                            <a:schemeClr val="tx1"/>
                          </a:solidFill>
                          <a:effectLst/>
                          <a:latin typeface="Microsoft YaHei" panose="020B0503020204020204" pitchFamily="34" charset="-122"/>
                          <a:ea typeface="Microsoft YaHei" panose="020B0503020204020204" pitchFamily="34" charset="-122"/>
                        </a:rPr>
                        <a:t>氨苯蝶啶</a:t>
                      </a:r>
                      <a:r>
                        <a:rPr lang="zh-CN" sz="1200" b="0" kern="100" dirty="0">
                          <a:solidFill>
                            <a:schemeClr val="tx1"/>
                          </a:solidFill>
                          <a:effectLst/>
                          <a:latin typeface="Microsoft YaHei" panose="020B0503020204020204" pitchFamily="34" charset="-122"/>
                          <a:ea typeface="Microsoft YaHei" panose="020B0503020204020204" pitchFamily="34" charset="-122"/>
                        </a:rPr>
                        <a:t>治疗有效</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extLst>
                  <a:ext uri="{0D108BD9-81ED-4DB2-BD59-A6C34878D82A}">
                    <a16:rowId xmlns:a16="http://schemas.microsoft.com/office/drawing/2014/main" val="10001"/>
                  </a:ext>
                </a:extLst>
              </a:tr>
              <a:tr h="359410">
                <a:tc>
                  <a:txBody>
                    <a:bodyPr/>
                    <a:lstStyle/>
                    <a:p>
                      <a:pPr algn="l">
                        <a:lnSpc>
                          <a:spcPct val="100000"/>
                        </a:lnSpc>
                      </a:pPr>
                      <a:r>
                        <a:rPr lang="en-US" sz="1200" b="0" kern="100" dirty="0">
                          <a:solidFill>
                            <a:schemeClr val="tx1"/>
                          </a:solidFill>
                          <a:effectLst/>
                          <a:latin typeface="Microsoft YaHei" panose="020B0503020204020204" pitchFamily="34" charset="-122"/>
                          <a:ea typeface="Microsoft YaHei" panose="020B0503020204020204" pitchFamily="34" charset="-122"/>
                        </a:rPr>
                        <a:t>Gordon</a:t>
                      </a:r>
                      <a:r>
                        <a:rPr lang="zh-CN" sz="1200" b="0" kern="100" dirty="0">
                          <a:solidFill>
                            <a:schemeClr val="tx1"/>
                          </a:solidFill>
                          <a:effectLst/>
                          <a:latin typeface="Microsoft YaHei" panose="020B0503020204020204" pitchFamily="34" charset="-122"/>
                          <a:ea typeface="Microsoft YaHei" panose="020B0503020204020204" pitchFamily="34" charset="-122"/>
                        </a:rPr>
                        <a:t>综合征</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en-US" sz="1200" b="0" kern="100" dirty="0">
                          <a:solidFill>
                            <a:schemeClr val="tx1"/>
                          </a:solidFill>
                          <a:effectLst/>
                          <a:latin typeface="Microsoft YaHei" panose="020B0503020204020204" pitchFamily="34" charset="-122"/>
                          <a:ea typeface="Microsoft YaHei" panose="020B0503020204020204" pitchFamily="34" charset="-122"/>
                        </a:rPr>
                        <a:t>WNK1</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WNK4</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KLHL3</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CUL3</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早发高血压，高血钾，高血氯，代谢性酸中毒，</a:t>
                      </a:r>
                      <a:r>
                        <a:rPr lang="en-US" sz="1200" b="0" kern="100" dirty="0">
                          <a:solidFill>
                            <a:schemeClr val="tx1"/>
                          </a:solidFill>
                          <a:effectLst/>
                          <a:latin typeface="Microsoft YaHei" panose="020B0503020204020204" pitchFamily="34" charset="-122"/>
                          <a:ea typeface="Microsoft YaHei" panose="020B0503020204020204" pitchFamily="34" charset="-122"/>
                        </a:rPr>
                        <a:t>PRA</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PAC</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a:t>
                      </a:r>
                      <a:r>
                        <a:rPr lang="zh-CN" sz="1200" b="0" kern="100" dirty="0">
                          <a:solidFill>
                            <a:schemeClr val="tx1"/>
                          </a:solidFill>
                          <a:effectLst/>
                          <a:latin typeface="Microsoft YaHei" panose="020B0503020204020204" pitchFamily="34" charset="-122"/>
                          <a:ea typeface="Microsoft YaHei" panose="020B0503020204020204" pitchFamily="34" charset="-122"/>
                        </a:rPr>
                        <a:t>，部分合并发育障碍</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extLst>
                  <a:ext uri="{0D108BD9-81ED-4DB2-BD59-A6C34878D82A}">
                    <a16:rowId xmlns:a16="http://schemas.microsoft.com/office/drawing/2014/main" val="10002"/>
                  </a:ext>
                </a:extLst>
              </a:tr>
              <a:tr h="327660">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表观盐皮质激素增多症</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en-US" sz="1200" b="0" kern="100" dirty="0">
                          <a:solidFill>
                            <a:schemeClr val="tx1"/>
                          </a:solidFill>
                          <a:effectLst/>
                          <a:latin typeface="Microsoft YaHei" panose="020B0503020204020204" pitchFamily="34" charset="-122"/>
                          <a:ea typeface="Microsoft YaHei" panose="020B0503020204020204" pitchFamily="34" charset="-122"/>
                        </a:rPr>
                        <a:t>HSD11B2</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zh-CN" sz="1200" b="0" kern="100">
                          <a:solidFill>
                            <a:schemeClr val="tx1"/>
                          </a:solidFill>
                          <a:effectLst/>
                          <a:latin typeface="Microsoft YaHei" panose="020B0503020204020204" pitchFamily="34" charset="-122"/>
                          <a:ea typeface="Microsoft YaHei" panose="020B0503020204020204" pitchFamily="34" charset="-122"/>
                        </a:rPr>
                        <a:t>轻型可仅高血压，重型合并发育障碍，</a:t>
                      </a:r>
                      <a:r>
                        <a:rPr lang="en-US" sz="1200" b="0" kern="100">
                          <a:solidFill>
                            <a:schemeClr val="tx1"/>
                          </a:solidFill>
                          <a:effectLst/>
                          <a:latin typeface="Microsoft YaHei" panose="020B0503020204020204" pitchFamily="34" charset="-122"/>
                          <a:ea typeface="Microsoft YaHei" panose="020B0503020204020204" pitchFamily="34" charset="-122"/>
                        </a:rPr>
                        <a:t>PRA</a:t>
                      </a:r>
                      <a:r>
                        <a:rPr lang="zh-CN" sz="1200" b="0" kern="100">
                          <a:solidFill>
                            <a:schemeClr val="tx1"/>
                          </a:solidFill>
                          <a:effectLst/>
                          <a:latin typeface="Microsoft YaHei" panose="020B0503020204020204" pitchFamily="34" charset="-122"/>
                          <a:ea typeface="Microsoft YaHei" panose="020B0503020204020204" pitchFamily="34" charset="-122"/>
                        </a:rPr>
                        <a:t>↓，</a:t>
                      </a:r>
                      <a:r>
                        <a:rPr lang="en-US" sz="1200" b="0" kern="100">
                          <a:solidFill>
                            <a:schemeClr val="tx1"/>
                          </a:solidFill>
                          <a:effectLst/>
                          <a:latin typeface="Microsoft YaHei" panose="020B0503020204020204" pitchFamily="34" charset="-122"/>
                          <a:ea typeface="Microsoft YaHei" panose="020B0503020204020204" pitchFamily="34" charset="-122"/>
                        </a:rPr>
                        <a:t>PAC</a:t>
                      </a:r>
                      <a:r>
                        <a:rPr lang="zh-CN" sz="1200" b="0" kern="100">
                          <a:solidFill>
                            <a:schemeClr val="tx1"/>
                          </a:solidFill>
                          <a:effectLst/>
                          <a:latin typeface="Microsoft YaHei" panose="020B0503020204020204" pitchFamily="34" charset="-122"/>
                          <a:ea typeface="Microsoft YaHei" panose="020B0503020204020204" pitchFamily="34" charset="-122"/>
                        </a:rPr>
                        <a:t>↓</a:t>
                      </a:r>
                      <a:endParaRPr lang="zh-CN" sz="1200" b="0" kern="10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extLst>
                  <a:ext uri="{0D108BD9-81ED-4DB2-BD59-A6C34878D82A}">
                    <a16:rowId xmlns:a16="http://schemas.microsoft.com/office/drawing/2014/main" val="10003"/>
                  </a:ext>
                </a:extLst>
              </a:tr>
              <a:tr h="339090">
                <a:tc>
                  <a:txBody>
                    <a:bodyPr/>
                    <a:lstStyle/>
                    <a:p>
                      <a:pPr algn="l">
                        <a:lnSpc>
                          <a:spcPct val="100000"/>
                        </a:lnSpc>
                      </a:pPr>
                      <a:r>
                        <a:rPr lang="en-US" sz="1200" b="0" kern="100" dirty="0">
                          <a:solidFill>
                            <a:schemeClr val="tx1"/>
                          </a:solidFill>
                          <a:effectLst/>
                          <a:latin typeface="Microsoft YaHei" panose="020B0503020204020204" pitchFamily="34" charset="-122"/>
                          <a:ea typeface="Microsoft YaHei" panose="020B0503020204020204" pitchFamily="34" charset="-122"/>
                        </a:rPr>
                        <a:t>17α-</a:t>
                      </a:r>
                      <a:r>
                        <a:rPr lang="zh-CN" sz="1200" b="0" kern="100" dirty="0">
                          <a:solidFill>
                            <a:schemeClr val="tx1"/>
                          </a:solidFill>
                          <a:effectLst/>
                          <a:latin typeface="Microsoft YaHei" panose="020B0503020204020204" pitchFamily="34" charset="-122"/>
                          <a:ea typeface="Microsoft YaHei" panose="020B0503020204020204" pitchFamily="34" charset="-122"/>
                        </a:rPr>
                        <a:t>羟化酶缺陷症</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en-US" sz="1200" b="0" kern="100" dirty="0">
                          <a:solidFill>
                            <a:schemeClr val="tx1"/>
                          </a:solidFill>
                          <a:effectLst/>
                          <a:latin typeface="Microsoft YaHei" panose="020B0503020204020204" pitchFamily="34" charset="-122"/>
                          <a:ea typeface="Microsoft YaHei" panose="020B0503020204020204" pitchFamily="34" charset="-122"/>
                        </a:rPr>
                        <a:t>CYP17A1</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zh-CN" sz="1200" b="0" kern="100">
                          <a:solidFill>
                            <a:schemeClr val="tx1"/>
                          </a:solidFill>
                          <a:effectLst/>
                          <a:latin typeface="Microsoft YaHei" panose="020B0503020204020204" pitchFamily="34" charset="-122"/>
                          <a:ea typeface="Microsoft YaHei" panose="020B0503020204020204" pitchFamily="34" charset="-122"/>
                        </a:rPr>
                        <a:t>第二性征发育不良，原发性闭经，早发高血压，低血钾，</a:t>
                      </a:r>
                      <a:r>
                        <a:rPr lang="en-US" sz="1200" b="0" kern="100">
                          <a:solidFill>
                            <a:schemeClr val="tx1"/>
                          </a:solidFill>
                          <a:effectLst/>
                          <a:latin typeface="Microsoft YaHei" panose="020B0503020204020204" pitchFamily="34" charset="-122"/>
                          <a:ea typeface="Microsoft YaHei" panose="020B0503020204020204" pitchFamily="34" charset="-122"/>
                        </a:rPr>
                        <a:t>PRA</a:t>
                      </a:r>
                      <a:r>
                        <a:rPr lang="zh-CN" sz="1200" b="0" kern="100">
                          <a:solidFill>
                            <a:schemeClr val="tx1"/>
                          </a:solidFill>
                          <a:effectLst/>
                          <a:latin typeface="Microsoft YaHei" panose="020B0503020204020204" pitchFamily="34" charset="-122"/>
                          <a:ea typeface="Microsoft YaHei" panose="020B0503020204020204" pitchFamily="34" charset="-122"/>
                        </a:rPr>
                        <a:t>↓，</a:t>
                      </a:r>
                      <a:r>
                        <a:rPr lang="en-US" sz="1200" b="0" kern="100">
                          <a:solidFill>
                            <a:schemeClr val="tx1"/>
                          </a:solidFill>
                          <a:effectLst/>
                          <a:latin typeface="Microsoft YaHei" panose="020B0503020204020204" pitchFamily="34" charset="-122"/>
                          <a:ea typeface="Microsoft YaHei" panose="020B0503020204020204" pitchFamily="34" charset="-122"/>
                        </a:rPr>
                        <a:t>PAC</a:t>
                      </a:r>
                      <a:r>
                        <a:rPr lang="zh-CN" sz="1200" b="0" kern="100">
                          <a:solidFill>
                            <a:schemeClr val="tx1"/>
                          </a:solidFill>
                          <a:effectLst/>
                          <a:latin typeface="Microsoft YaHei" panose="020B0503020204020204" pitchFamily="34" charset="-122"/>
                          <a:ea typeface="Microsoft YaHei" panose="020B0503020204020204" pitchFamily="34" charset="-122"/>
                        </a:rPr>
                        <a:t>↓</a:t>
                      </a:r>
                      <a:endParaRPr lang="zh-CN" sz="1200" b="0" kern="10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extLst>
                  <a:ext uri="{0D108BD9-81ED-4DB2-BD59-A6C34878D82A}">
                    <a16:rowId xmlns:a16="http://schemas.microsoft.com/office/drawing/2014/main" val="10004"/>
                  </a:ext>
                </a:extLst>
              </a:tr>
              <a:tr h="349885">
                <a:tc>
                  <a:txBody>
                    <a:bodyPr/>
                    <a:lstStyle/>
                    <a:p>
                      <a:pPr algn="l">
                        <a:lnSpc>
                          <a:spcPct val="100000"/>
                        </a:lnSpc>
                      </a:pPr>
                      <a:r>
                        <a:rPr lang="en-US" sz="1200" b="0" kern="100">
                          <a:solidFill>
                            <a:schemeClr val="tx1"/>
                          </a:solidFill>
                          <a:effectLst/>
                          <a:latin typeface="Microsoft YaHei" panose="020B0503020204020204" pitchFamily="34" charset="-122"/>
                          <a:ea typeface="Microsoft YaHei" panose="020B0503020204020204" pitchFamily="34" charset="-122"/>
                        </a:rPr>
                        <a:t>11β-</a:t>
                      </a:r>
                      <a:r>
                        <a:rPr lang="zh-CN" sz="1200" b="0" kern="100">
                          <a:solidFill>
                            <a:schemeClr val="tx1"/>
                          </a:solidFill>
                          <a:effectLst/>
                          <a:latin typeface="Microsoft YaHei" panose="020B0503020204020204" pitchFamily="34" charset="-122"/>
                          <a:ea typeface="Microsoft YaHei" panose="020B0503020204020204" pitchFamily="34" charset="-122"/>
                        </a:rPr>
                        <a:t>羟化酶缺乏症</a:t>
                      </a:r>
                      <a:endParaRPr lang="zh-CN" sz="1200" b="0" kern="10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en-US" sz="1200" b="0" kern="100" dirty="0">
                          <a:solidFill>
                            <a:schemeClr val="tx1"/>
                          </a:solidFill>
                          <a:effectLst/>
                          <a:latin typeface="Microsoft YaHei" panose="020B0503020204020204" pitchFamily="34" charset="-122"/>
                          <a:ea typeface="Microsoft YaHei" panose="020B0503020204020204" pitchFamily="34" charset="-122"/>
                        </a:rPr>
                        <a:t>CYP11B1</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男性性早熟和女性假两性畸形，早发高血压，低血钾，</a:t>
                      </a:r>
                      <a:r>
                        <a:rPr lang="en-US" sz="1200" b="0" kern="100" dirty="0">
                          <a:solidFill>
                            <a:schemeClr val="tx1"/>
                          </a:solidFill>
                          <a:effectLst/>
                          <a:latin typeface="Microsoft YaHei" panose="020B0503020204020204" pitchFamily="34" charset="-122"/>
                          <a:ea typeface="Microsoft YaHei" panose="020B0503020204020204" pitchFamily="34" charset="-122"/>
                        </a:rPr>
                        <a:t> PRA</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PAC</a:t>
                      </a:r>
                      <a:r>
                        <a:rPr lang="zh-CN" sz="1200" b="0" kern="100" dirty="0">
                          <a:solidFill>
                            <a:schemeClr val="tx1"/>
                          </a:solidFill>
                          <a:effectLst/>
                          <a:latin typeface="Microsoft YaHei" panose="020B0503020204020204" pitchFamily="34" charset="-122"/>
                          <a:ea typeface="Microsoft YaHei" panose="020B0503020204020204" pitchFamily="34" charset="-122"/>
                        </a:rPr>
                        <a:t>↓</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extLst>
                  <a:ext uri="{0D108BD9-81ED-4DB2-BD59-A6C34878D82A}">
                    <a16:rowId xmlns:a16="http://schemas.microsoft.com/office/drawing/2014/main" val="10005"/>
                  </a:ext>
                </a:extLst>
              </a:tr>
              <a:tr h="347345">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家族性醛固酮增多症</a:t>
                      </a:r>
                      <a:r>
                        <a:rPr lang="en-US" altLang="zh-CN" sz="1200" b="0" kern="100" dirty="0">
                          <a:solidFill>
                            <a:schemeClr val="tx1"/>
                          </a:solidFill>
                          <a:effectLst/>
                          <a:latin typeface="Microsoft YaHei" panose="020B0503020204020204" pitchFamily="34" charset="-122"/>
                          <a:ea typeface="Microsoft YaHei" panose="020B0503020204020204" pitchFamily="34" charset="-122"/>
                        </a:rPr>
                        <a:t>Ⅰ</a:t>
                      </a:r>
                      <a:r>
                        <a:rPr lang="zh-CN" sz="1200" b="0" kern="100" dirty="0">
                          <a:solidFill>
                            <a:schemeClr val="tx1"/>
                          </a:solidFill>
                          <a:effectLst/>
                          <a:latin typeface="Microsoft YaHei" panose="020B0503020204020204" pitchFamily="34" charset="-122"/>
                          <a:ea typeface="Microsoft YaHei" panose="020B0503020204020204" pitchFamily="34" charset="-122"/>
                        </a:rPr>
                        <a:t>型</a:t>
                      </a:r>
                      <a:r>
                        <a:rPr lang="zh-CN" altLang="en-US" sz="1200" b="0" kern="100" dirty="0">
                          <a:solidFill>
                            <a:schemeClr val="tx1"/>
                          </a:solidFill>
                          <a:effectLst/>
                          <a:latin typeface="Microsoft YaHei" panose="020B0503020204020204" pitchFamily="34" charset="-122"/>
                          <a:ea typeface="Microsoft YaHei" panose="020B0503020204020204" pitchFamily="34" charset="-122"/>
                        </a:rPr>
                        <a:t>（糖皮质激素可治疗性醛固酮增多症）</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en-US" sz="1200" b="0" kern="100" dirty="0">
                          <a:solidFill>
                            <a:schemeClr val="tx1"/>
                          </a:solidFill>
                          <a:effectLst/>
                          <a:latin typeface="Microsoft YaHei" panose="020B0503020204020204" pitchFamily="34" charset="-122"/>
                          <a:ea typeface="Microsoft YaHei" panose="020B0503020204020204" pitchFamily="34" charset="-122"/>
                        </a:rPr>
                        <a:t>CYP11B2/CYP11B1</a:t>
                      </a:r>
                      <a:r>
                        <a:rPr lang="zh-CN" sz="1200" b="0" kern="100" dirty="0">
                          <a:solidFill>
                            <a:schemeClr val="tx1"/>
                          </a:solidFill>
                          <a:effectLst/>
                          <a:latin typeface="Microsoft YaHei" panose="020B0503020204020204" pitchFamily="34" charset="-122"/>
                          <a:ea typeface="Microsoft YaHei" panose="020B0503020204020204" pitchFamily="34" charset="-122"/>
                        </a:rPr>
                        <a:t>嵌合变异</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早发高血压，低血钾，</a:t>
                      </a:r>
                      <a:r>
                        <a:rPr lang="en-US" sz="1200" b="0" kern="100" dirty="0">
                          <a:solidFill>
                            <a:schemeClr val="tx1"/>
                          </a:solidFill>
                          <a:effectLst/>
                          <a:latin typeface="Microsoft YaHei" panose="020B0503020204020204" pitchFamily="34" charset="-122"/>
                          <a:ea typeface="Microsoft YaHei" panose="020B0503020204020204" pitchFamily="34" charset="-122"/>
                        </a:rPr>
                        <a:t>PRA</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PAC</a:t>
                      </a:r>
                      <a:r>
                        <a:rPr lang="zh-CN" sz="1200" b="0" kern="100" dirty="0">
                          <a:solidFill>
                            <a:schemeClr val="tx1"/>
                          </a:solidFill>
                          <a:effectLst/>
                          <a:latin typeface="Microsoft YaHei" panose="020B0503020204020204" pitchFamily="34" charset="-122"/>
                          <a:ea typeface="Microsoft YaHei" panose="020B0503020204020204" pitchFamily="34" charset="-122"/>
                        </a:rPr>
                        <a:t>↑，糖皮质激素治疗有效</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extLst>
                  <a:ext uri="{0D108BD9-81ED-4DB2-BD59-A6C34878D82A}">
                    <a16:rowId xmlns:a16="http://schemas.microsoft.com/office/drawing/2014/main" val="10006"/>
                  </a:ext>
                </a:extLst>
              </a:tr>
              <a:tr h="342900">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家族性醛固酮增多症</a:t>
                      </a:r>
                      <a:r>
                        <a:rPr lang="en-US" altLang="zh-CN" sz="1200" b="0" kern="100" dirty="0">
                          <a:solidFill>
                            <a:schemeClr val="tx1"/>
                          </a:solidFill>
                          <a:effectLst/>
                          <a:latin typeface="Microsoft YaHei" panose="020B0503020204020204" pitchFamily="34" charset="-122"/>
                          <a:ea typeface="Microsoft YaHei" panose="020B0503020204020204" pitchFamily="34" charset="-122"/>
                        </a:rPr>
                        <a:t>Ⅱ</a:t>
                      </a:r>
                      <a:r>
                        <a:rPr lang="zh-CN" sz="1200" b="0" kern="100" dirty="0">
                          <a:solidFill>
                            <a:schemeClr val="tx1"/>
                          </a:solidFill>
                          <a:effectLst/>
                          <a:latin typeface="Microsoft YaHei" panose="020B0503020204020204" pitchFamily="34" charset="-122"/>
                          <a:ea typeface="Microsoft YaHei" panose="020B0503020204020204" pitchFamily="34" charset="-122"/>
                        </a:rPr>
                        <a:t>型</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en-US" sz="1200" b="0" kern="100">
                          <a:solidFill>
                            <a:schemeClr val="tx1"/>
                          </a:solidFill>
                          <a:effectLst/>
                          <a:latin typeface="Microsoft YaHei" panose="020B0503020204020204" pitchFamily="34" charset="-122"/>
                          <a:ea typeface="Microsoft YaHei" panose="020B0503020204020204" pitchFamily="34" charset="-122"/>
                        </a:rPr>
                        <a:t>CLCN2</a:t>
                      </a:r>
                      <a:endParaRPr lang="zh-CN" sz="1200" b="0" kern="10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高血压，低血钾，醛固酮瘤或双侧肾上腺增生，</a:t>
                      </a:r>
                      <a:r>
                        <a:rPr lang="en-US" sz="1200" b="0" kern="100" dirty="0">
                          <a:solidFill>
                            <a:schemeClr val="tx1"/>
                          </a:solidFill>
                          <a:effectLst/>
                          <a:latin typeface="Microsoft YaHei" panose="020B0503020204020204" pitchFamily="34" charset="-122"/>
                          <a:ea typeface="Microsoft YaHei" panose="020B0503020204020204" pitchFamily="34" charset="-122"/>
                        </a:rPr>
                        <a:t>PRA</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PAC</a:t>
                      </a:r>
                      <a:r>
                        <a:rPr lang="zh-CN" sz="1200" b="0" kern="100" dirty="0">
                          <a:solidFill>
                            <a:schemeClr val="tx1"/>
                          </a:solidFill>
                          <a:effectLst/>
                          <a:latin typeface="Microsoft YaHei" panose="020B0503020204020204" pitchFamily="34" charset="-122"/>
                          <a:ea typeface="Microsoft YaHei" panose="020B0503020204020204" pitchFamily="34" charset="-122"/>
                        </a:rPr>
                        <a:t>↑</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extLst>
                  <a:ext uri="{0D108BD9-81ED-4DB2-BD59-A6C34878D82A}">
                    <a16:rowId xmlns:a16="http://schemas.microsoft.com/office/drawing/2014/main" val="10007"/>
                  </a:ext>
                </a:extLst>
              </a:tr>
              <a:tr h="360680">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家族性醛固酮增多症</a:t>
                      </a:r>
                      <a:r>
                        <a:rPr lang="en-US" altLang="zh-CN" sz="1200" b="0" kern="100" dirty="0">
                          <a:solidFill>
                            <a:schemeClr val="tx1"/>
                          </a:solidFill>
                          <a:effectLst/>
                          <a:latin typeface="Microsoft YaHei" panose="020B0503020204020204" pitchFamily="34" charset="-122"/>
                          <a:ea typeface="Microsoft YaHei" panose="020B0503020204020204" pitchFamily="34" charset="-122"/>
                        </a:rPr>
                        <a:t>Ⅲ</a:t>
                      </a:r>
                      <a:r>
                        <a:rPr lang="zh-CN" sz="1200" b="0" kern="100" dirty="0">
                          <a:solidFill>
                            <a:schemeClr val="tx1"/>
                          </a:solidFill>
                          <a:effectLst/>
                          <a:latin typeface="Microsoft YaHei" panose="020B0503020204020204" pitchFamily="34" charset="-122"/>
                          <a:ea typeface="Microsoft YaHei" panose="020B0503020204020204" pitchFamily="34" charset="-122"/>
                        </a:rPr>
                        <a:t>型</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en-US" sz="1200" b="0" kern="100" dirty="0">
                          <a:solidFill>
                            <a:schemeClr val="tx1"/>
                          </a:solidFill>
                          <a:effectLst/>
                          <a:latin typeface="Microsoft YaHei" panose="020B0503020204020204" pitchFamily="34" charset="-122"/>
                          <a:ea typeface="Microsoft YaHei" panose="020B0503020204020204" pitchFamily="34" charset="-122"/>
                        </a:rPr>
                        <a:t>KCNJ5</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高血压，低血钾，多见双侧肾上腺增生，</a:t>
                      </a:r>
                      <a:r>
                        <a:rPr lang="en-US" sz="1200" b="0" kern="100" dirty="0">
                          <a:solidFill>
                            <a:schemeClr val="tx1"/>
                          </a:solidFill>
                          <a:effectLst/>
                          <a:latin typeface="Microsoft YaHei" panose="020B0503020204020204" pitchFamily="34" charset="-122"/>
                          <a:ea typeface="Microsoft YaHei" panose="020B0503020204020204" pitchFamily="34" charset="-122"/>
                        </a:rPr>
                        <a:t>PRA</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PAC</a:t>
                      </a:r>
                      <a:r>
                        <a:rPr lang="zh-CN" sz="1200" b="0" kern="100" dirty="0">
                          <a:solidFill>
                            <a:schemeClr val="tx1"/>
                          </a:solidFill>
                          <a:effectLst/>
                          <a:latin typeface="Microsoft YaHei" panose="020B0503020204020204" pitchFamily="34" charset="-122"/>
                          <a:ea typeface="Microsoft YaHei" panose="020B0503020204020204" pitchFamily="34" charset="-122"/>
                        </a:rPr>
                        <a:t>↑</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extLst>
                  <a:ext uri="{0D108BD9-81ED-4DB2-BD59-A6C34878D82A}">
                    <a16:rowId xmlns:a16="http://schemas.microsoft.com/office/drawing/2014/main" val="10008"/>
                  </a:ext>
                </a:extLst>
              </a:tr>
              <a:tr h="353060">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家族性醛固酮增多症</a:t>
                      </a:r>
                      <a:r>
                        <a:rPr lang="en-US" altLang="zh-CN" sz="1200" b="0" kern="100" dirty="0">
                          <a:solidFill>
                            <a:schemeClr val="tx1"/>
                          </a:solidFill>
                          <a:effectLst/>
                          <a:latin typeface="Microsoft YaHei" panose="020B0503020204020204" pitchFamily="34" charset="-122"/>
                          <a:ea typeface="Microsoft YaHei" panose="020B0503020204020204" pitchFamily="34" charset="-122"/>
                        </a:rPr>
                        <a:t>Ⅳ</a:t>
                      </a:r>
                      <a:r>
                        <a:rPr lang="zh-CN" sz="1200" b="0" kern="100" dirty="0">
                          <a:solidFill>
                            <a:schemeClr val="tx1"/>
                          </a:solidFill>
                          <a:effectLst/>
                          <a:latin typeface="Microsoft YaHei" panose="020B0503020204020204" pitchFamily="34" charset="-122"/>
                          <a:ea typeface="Microsoft YaHei" panose="020B0503020204020204" pitchFamily="34" charset="-122"/>
                        </a:rPr>
                        <a:t>型</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en-US" sz="1200" b="0" kern="100">
                          <a:solidFill>
                            <a:schemeClr val="tx1"/>
                          </a:solidFill>
                          <a:effectLst/>
                          <a:latin typeface="Microsoft YaHei" panose="020B0503020204020204" pitchFamily="34" charset="-122"/>
                          <a:ea typeface="Microsoft YaHei" panose="020B0503020204020204" pitchFamily="34" charset="-122"/>
                        </a:rPr>
                        <a:t>CACNA1H</a:t>
                      </a:r>
                      <a:endParaRPr lang="zh-CN" sz="1200" b="0" kern="10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高血压，低血钾，多见醛固酮瘤，</a:t>
                      </a:r>
                      <a:r>
                        <a:rPr lang="en-US" sz="1200" b="0" kern="100" dirty="0">
                          <a:solidFill>
                            <a:schemeClr val="tx1"/>
                          </a:solidFill>
                          <a:effectLst/>
                          <a:latin typeface="Microsoft YaHei" panose="020B0503020204020204" pitchFamily="34" charset="-122"/>
                          <a:ea typeface="Microsoft YaHei" panose="020B0503020204020204" pitchFamily="34" charset="-122"/>
                        </a:rPr>
                        <a:t>PRA</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PAC</a:t>
                      </a:r>
                      <a:r>
                        <a:rPr lang="zh-CN" sz="1200" b="0" kern="100" dirty="0">
                          <a:solidFill>
                            <a:schemeClr val="tx1"/>
                          </a:solidFill>
                          <a:effectLst/>
                          <a:latin typeface="Microsoft YaHei" panose="020B0503020204020204" pitchFamily="34" charset="-122"/>
                          <a:ea typeface="Microsoft YaHei" panose="020B0503020204020204" pitchFamily="34" charset="-122"/>
                        </a:rPr>
                        <a:t>↑</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extLst>
                  <a:ext uri="{0D108BD9-81ED-4DB2-BD59-A6C34878D82A}">
                    <a16:rowId xmlns:a16="http://schemas.microsoft.com/office/drawing/2014/main" val="10009"/>
                  </a:ext>
                </a:extLst>
              </a:tr>
              <a:tr h="378460">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全身性糖皮质激素抵抗</a:t>
                      </a:r>
                      <a:r>
                        <a:rPr lang="zh-CN" altLang="en-US" sz="1200" b="0" kern="100" dirty="0">
                          <a:solidFill>
                            <a:schemeClr val="tx1"/>
                          </a:solidFill>
                          <a:effectLst/>
                          <a:latin typeface="Microsoft YaHei" panose="020B0503020204020204" pitchFamily="34" charset="-122"/>
                          <a:ea typeface="Microsoft YaHei" panose="020B0503020204020204" pitchFamily="34" charset="-122"/>
                        </a:rPr>
                        <a:t>（</a:t>
                      </a:r>
                      <a:r>
                        <a:rPr lang="en-US" altLang="zh-CN" sz="1200" b="0" kern="100" dirty="0" err="1">
                          <a:solidFill>
                            <a:schemeClr val="tx1"/>
                          </a:solidFill>
                          <a:effectLst/>
                          <a:latin typeface="Microsoft YaHei" panose="020B0503020204020204" pitchFamily="34" charset="-122"/>
                          <a:ea typeface="Microsoft YaHei" panose="020B0503020204020204" pitchFamily="34" charset="-122"/>
                        </a:rPr>
                        <a:t>Chrousos</a:t>
                      </a:r>
                      <a:r>
                        <a:rPr lang="zh-CN" altLang="en-US" sz="1200" b="0" kern="100" dirty="0">
                          <a:solidFill>
                            <a:schemeClr val="tx1"/>
                          </a:solidFill>
                          <a:effectLst/>
                          <a:latin typeface="Microsoft YaHei" panose="020B0503020204020204" pitchFamily="34" charset="-122"/>
                          <a:ea typeface="Microsoft YaHei" panose="020B0503020204020204" pitchFamily="34" charset="-122"/>
                        </a:rPr>
                        <a:t>综合征）</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en-US" sz="1200" b="0" kern="100">
                          <a:solidFill>
                            <a:schemeClr val="tx1"/>
                          </a:solidFill>
                          <a:effectLst/>
                          <a:latin typeface="Microsoft YaHei" panose="020B0503020204020204" pitchFamily="34" charset="-122"/>
                          <a:ea typeface="Microsoft YaHei" panose="020B0503020204020204" pitchFamily="34" charset="-122"/>
                        </a:rPr>
                        <a:t>NR3C1</a:t>
                      </a:r>
                      <a:endParaRPr lang="zh-CN" sz="1200" b="0" kern="10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血浆皮质醇显著升高，雄激素增多，高血压，低钾血症，</a:t>
                      </a:r>
                      <a:r>
                        <a:rPr lang="en-US" sz="1200" b="0" kern="100" dirty="0">
                          <a:solidFill>
                            <a:schemeClr val="tx1"/>
                          </a:solidFill>
                          <a:effectLst/>
                          <a:latin typeface="Microsoft YaHei" panose="020B0503020204020204" pitchFamily="34" charset="-122"/>
                          <a:ea typeface="Microsoft YaHei" panose="020B0503020204020204" pitchFamily="34" charset="-122"/>
                        </a:rPr>
                        <a:t>PRA</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PAC</a:t>
                      </a:r>
                      <a:r>
                        <a:rPr lang="zh-CN" sz="1200" b="0" kern="100" dirty="0">
                          <a:solidFill>
                            <a:schemeClr val="tx1"/>
                          </a:solidFill>
                          <a:effectLst/>
                          <a:latin typeface="Microsoft YaHei" panose="020B0503020204020204" pitchFamily="34" charset="-122"/>
                          <a:ea typeface="Microsoft YaHei" panose="020B0503020204020204" pitchFamily="34" charset="-122"/>
                        </a:rPr>
                        <a:t>↓</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extLst>
                  <a:ext uri="{0D108BD9-81ED-4DB2-BD59-A6C34878D82A}">
                    <a16:rowId xmlns:a16="http://schemas.microsoft.com/office/drawing/2014/main" val="10010"/>
                  </a:ext>
                </a:extLst>
              </a:tr>
              <a:tr h="746125">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嗜铬细胞瘤</a:t>
                      </a:r>
                      <a:r>
                        <a:rPr lang="en-US" sz="1200" b="0" kern="100" dirty="0">
                          <a:solidFill>
                            <a:schemeClr val="tx1"/>
                          </a:solidFill>
                          <a:effectLst/>
                          <a:latin typeface="Microsoft YaHei" panose="020B0503020204020204" pitchFamily="34" charset="-122"/>
                          <a:ea typeface="Microsoft YaHei" panose="020B0503020204020204" pitchFamily="34" charset="-122"/>
                        </a:rPr>
                        <a:t>/</a:t>
                      </a:r>
                      <a:r>
                        <a:rPr lang="zh-CN" sz="1200" b="0" kern="100" dirty="0">
                          <a:solidFill>
                            <a:schemeClr val="tx1"/>
                          </a:solidFill>
                          <a:effectLst/>
                          <a:latin typeface="Microsoft YaHei" panose="020B0503020204020204" pitchFamily="34" charset="-122"/>
                          <a:ea typeface="Microsoft YaHei" panose="020B0503020204020204" pitchFamily="34" charset="-122"/>
                        </a:rPr>
                        <a:t>副神经节瘤</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en-US" sz="1200" b="0" kern="100" dirty="0">
                          <a:solidFill>
                            <a:schemeClr val="tx1"/>
                          </a:solidFill>
                          <a:effectLst/>
                          <a:latin typeface="Microsoft YaHei" panose="020B0503020204020204" pitchFamily="34" charset="-122"/>
                          <a:ea typeface="Microsoft YaHei" panose="020B0503020204020204" pitchFamily="34" charset="-122"/>
                        </a:rPr>
                        <a:t>VHL</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RET</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NF1</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SDHB</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SDHC</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SDHD</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MAX</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TMEM127</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EPAS1</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SDHA</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FH</a:t>
                      </a:r>
                      <a:r>
                        <a:rPr lang="zh-CN" sz="1200" b="0" kern="100" dirty="0">
                          <a:solidFill>
                            <a:schemeClr val="tx1"/>
                          </a:solidFill>
                          <a:effectLst/>
                          <a:latin typeface="Microsoft YaHei" panose="020B0503020204020204" pitchFamily="34" charset="-122"/>
                          <a:ea typeface="Microsoft YaHei" panose="020B0503020204020204" pitchFamily="34" charset="-122"/>
                        </a:rPr>
                        <a:t>、</a:t>
                      </a:r>
                      <a:r>
                        <a:rPr lang="en-US" sz="1200" b="0" kern="100" dirty="0">
                          <a:solidFill>
                            <a:schemeClr val="tx1"/>
                          </a:solidFill>
                          <a:effectLst/>
                          <a:latin typeface="Microsoft YaHei" panose="020B0503020204020204" pitchFamily="34" charset="-122"/>
                          <a:ea typeface="Microsoft YaHei" panose="020B0503020204020204" pitchFamily="34" charset="-122"/>
                        </a:rPr>
                        <a:t>SDHAF2</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9776" marR="69776" marT="13568" marB="13568" anchor="ctr"/>
                </a:tc>
                <a:tc>
                  <a:txBody>
                    <a:bodyPr/>
                    <a:lstStyle/>
                    <a:p>
                      <a:pPr algn="l">
                        <a:lnSpc>
                          <a:spcPct val="100000"/>
                        </a:lnSpc>
                      </a:pPr>
                      <a:r>
                        <a:rPr lang="zh-CN" sz="1200" b="0" kern="100" dirty="0">
                          <a:solidFill>
                            <a:schemeClr val="tx1"/>
                          </a:solidFill>
                          <a:effectLst/>
                          <a:latin typeface="Microsoft YaHei" panose="020B0503020204020204" pitchFamily="34" charset="-122"/>
                          <a:ea typeface="Microsoft YaHei" panose="020B0503020204020204" pitchFamily="34" charset="-122"/>
                        </a:rPr>
                        <a:t>儿茶酚胺高分泌（血压升高和代谢性改变）表现，及肿瘤占位相关症状</a:t>
                      </a:r>
                      <a:endParaRPr lang="zh-CN" sz="1200" b="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extLst>
                  <a:ext uri="{0D108BD9-81ED-4DB2-BD59-A6C34878D82A}">
                    <a16:rowId xmlns:a16="http://schemas.microsoft.com/office/drawing/2014/main" val="10011"/>
                  </a:ext>
                </a:extLst>
              </a:tr>
            </a:tbl>
          </a:graphicData>
        </a:graphic>
      </p:graphicFrame>
      <p:sp>
        <p:nvSpPr>
          <p:cNvPr id="2" name="标题 1">
            <a:extLst>
              <a:ext uri="{FF2B5EF4-FFF2-40B4-BE49-F238E27FC236}">
                <a16:creationId xmlns:a16="http://schemas.microsoft.com/office/drawing/2014/main" id="{C5923EBB-018D-9702-B738-75C0FE7FC3C9}"/>
              </a:ext>
            </a:extLst>
          </p:cNvPr>
          <p:cNvSpPr txBox="1">
            <a:spLocks/>
          </p:cNvSpPr>
          <p:nvPr/>
        </p:nvSpPr>
        <p:spPr>
          <a:xfrm>
            <a:off x="254523" y="250880"/>
            <a:ext cx="12192000" cy="77402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微软雅黑" panose="020B0503020204020204" pitchFamily="34" charset="-122"/>
                <a:ea typeface="微软雅黑" panose="020B0503020204020204" pitchFamily="34" charset="-122"/>
              </a:rPr>
              <a:t>10.8</a:t>
            </a:r>
            <a:r>
              <a:rPr lang="zh-CN" altLang="en-US" sz="3200" b="1" dirty="0">
                <a:latin typeface="微软雅黑" panose="020B0503020204020204" pitchFamily="34" charset="-122"/>
                <a:ea typeface="微软雅黑" panose="020B0503020204020204" pitchFamily="34" charset="-122"/>
              </a:rPr>
              <a:t> 单基因遗传性高血压</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C9CECFE5-5D2E-52C7-70FF-602FF221DCB3}"/>
              </a:ext>
            </a:extLst>
          </p:cNvPr>
          <p:cNvSpPr/>
          <p:nvPr/>
        </p:nvSpPr>
        <p:spPr>
          <a:xfrm>
            <a:off x="0" y="1115727"/>
            <a:ext cx="12192000" cy="1037779"/>
          </a:xfrm>
          <a:prstGeom prst="rect">
            <a:avLst/>
          </a:prstGeom>
          <a:solidFill>
            <a:schemeClr val="bg1">
              <a:lumMod val="95000"/>
            </a:schemeClr>
          </a:solidFill>
        </p:spPr>
        <p:txBody>
          <a:bodyPr wrap="square" lIns="360000" rIns="360000" anchor="ctr">
            <a:noAutofit/>
          </a:bodyPr>
          <a:lstStyle/>
          <a:p>
            <a:pPr algn="ctr">
              <a:lnSpc>
                <a:spcPct val="150000"/>
              </a:lnSpc>
            </a:pPr>
            <a:endPar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4" name="组合 13"/>
          <p:cNvGrpSpPr/>
          <p:nvPr/>
        </p:nvGrpSpPr>
        <p:grpSpPr>
          <a:xfrm>
            <a:off x="2955057" y="2591182"/>
            <a:ext cx="863871" cy="863871"/>
            <a:chOff x="1057027" y="2420888"/>
            <a:chExt cx="864096" cy="864096"/>
          </a:xfrm>
        </p:grpSpPr>
        <p:sp>
          <p:nvSpPr>
            <p:cNvPr id="15" name="椭圆 14"/>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6" name="椭圆 15"/>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18" name="矩形 17"/>
          <p:cNvSpPr/>
          <p:nvPr/>
        </p:nvSpPr>
        <p:spPr>
          <a:xfrm>
            <a:off x="2631104" y="3607359"/>
            <a:ext cx="1511774" cy="369228"/>
          </a:xfrm>
          <a:prstGeom prst="rect">
            <a:avLst/>
          </a:prstGeom>
        </p:spPr>
        <p:txBody>
          <a:bodyPr wrap="square" lIns="91407" tIns="45704" rIns="91407" bIns="45704">
            <a:spAutoFit/>
          </a:bodyPr>
          <a:lstStyle/>
          <a:p>
            <a:pPr algn="ctr" eaLnBrk="1" hangingPunct="1">
              <a:lnSpc>
                <a:spcPts val="2200"/>
              </a:lnSpc>
              <a:spcBef>
                <a:spcPct val="50000"/>
              </a:spcBef>
            </a:pPr>
            <a:r>
              <a:rPr lang="zh-CN" altLang="en" sz="1800" b="1" kern="100" dirty="0">
                <a:solidFill>
                  <a:srgbClr val="004582"/>
                </a:solidFill>
                <a:latin typeface="Microsoft YaHei" panose="020B0503020204020204" pitchFamily="34" charset="-122"/>
                <a:ea typeface="Microsoft YaHei" panose="020B0503020204020204" pitchFamily="34" charset="-122"/>
                <a:cs typeface="Times New Roman (正文 CS 字体)"/>
              </a:rPr>
              <a:t>临床</a:t>
            </a:r>
            <a:r>
              <a:rPr lang="zh-CN" altLang="en-US" sz="1800" b="1" kern="100" dirty="0">
                <a:solidFill>
                  <a:srgbClr val="004582"/>
                </a:solidFill>
                <a:latin typeface="Microsoft YaHei" panose="020B0503020204020204" pitchFamily="34" charset="-122"/>
                <a:ea typeface="Microsoft YaHei" panose="020B0503020204020204" pitchFamily="34" charset="-122"/>
                <a:cs typeface="Times New Roman (正文 CS 字体)"/>
              </a:rPr>
              <a:t>症状</a:t>
            </a:r>
            <a:endParaRPr lang="zh-CN" altLang="en-US" sz="1800" b="1" dirty="0">
              <a:solidFill>
                <a:srgbClr val="004582"/>
              </a:solidFill>
              <a:latin typeface="微软雅黑" panose="020B0503020204020204" pitchFamily="34" charset="-122"/>
              <a:ea typeface="微软雅黑" panose="020B0503020204020204" pitchFamily="34" charset="-122"/>
            </a:endParaRPr>
          </a:p>
        </p:txBody>
      </p:sp>
      <p:sp>
        <p:nvSpPr>
          <p:cNvPr id="19" name="矩形 47"/>
          <p:cNvSpPr>
            <a:spLocks noChangeArrowheads="1"/>
          </p:cNvSpPr>
          <p:nvPr/>
        </p:nvSpPr>
        <p:spPr bwMode="auto">
          <a:xfrm>
            <a:off x="1944981" y="4207882"/>
            <a:ext cx="3611967" cy="214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171450" indent="-171450" algn="just" eaLnBrk="1" hangingPunct="1">
              <a:lnSpc>
                <a:spcPct val="150000"/>
              </a:lnSpc>
              <a:spcBef>
                <a:spcPct val="50000"/>
              </a:spcBef>
            </a:pPr>
            <a:r>
              <a:rPr lang="en" altLang="zh-CN" sz="1600" kern="100" dirty="0">
                <a:latin typeface="Microsoft YaHei" panose="020B0503020204020204" pitchFamily="34" charset="-122"/>
                <a:ea typeface="Microsoft YaHei" panose="020B0503020204020204" pitchFamily="34" charset="-122"/>
                <a:cs typeface="Times New Roman (正文 CS 字体)"/>
              </a:rPr>
              <a:t>CTD</a:t>
            </a:r>
            <a:r>
              <a:rPr lang="zh-CN" altLang="en-US" sz="1600" kern="100" dirty="0">
                <a:latin typeface="Microsoft YaHei" panose="020B0503020204020204" pitchFamily="34" charset="-122"/>
                <a:ea typeface="Microsoft YaHei" panose="020B0503020204020204" pitchFamily="34" charset="-122"/>
                <a:cs typeface="Times New Roman (正文 CS 字体)"/>
              </a:rPr>
              <a:t>较少以高血压作为首发症状；</a:t>
            </a:r>
            <a:endParaRPr lang="en-US" altLang="zh-CN" sz="1600" kern="100" dirty="0">
              <a:latin typeface="Microsoft YaHei" panose="020B0503020204020204" pitchFamily="34" charset="-122"/>
              <a:ea typeface="Microsoft YaHei" panose="020B0503020204020204" pitchFamily="34" charset="-122"/>
              <a:cs typeface="Times New Roman (正文 CS 字体)"/>
            </a:endParaRPr>
          </a:p>
          <a:p>
            <a:pPr marL="171450" indent="-171450" algn="just" eaLnBrk="1" hangingPunct="1">
              <a:lnSpc>
                <a:spcPct val="150000"/>
              </a:lnSpc>
              <a:spcBef>
                <a:spcPct val="50000"/>
              </a:spcBef>
            </a:pPr>
            <a:r>
              <a:rPr lang="zh-CN" altLang="en-US" sz="1600" kern="100" dirty="0">
                <a:latin typeface="Microsoft YaHei" panose="020B0503020204020204" pitchFamily="34" charset="-122"/>
                <a:ea typeface="Microsoft YaHei" panose="020B0503020204020204" pitchFamily="34" charset="-122"/>
                <a:cs typeface="Times New Roman (正文 CS 字体)"/>
              </a:rPr>
              <a:t>发生免疫性肾病，激素及抗风湿性药物治疗过程中更易发生高血压；</a:t>
            </a:r>
            <a:endParaRPr lang="en-US" altLang="zh-CN" sz="1600" kern="100" dirty="0">
              <a:latin typeface="Microsoft YaHei" panose="020B0503020204020204" pitchFamily="34" charset="-122"/>
              <a:ea typeface="Microsoft YaHei" panose="020B0503020204020204" pitchFamily="34" charset="-122"/>
              <a:cs typeface="Times New Roman (正文 CS 字体)"/>
            </a:endParaRPr>
          </a:p>
          <a:p>
            <a:pPr marL="171450" indent="-171450" algn="just" eaLnBrk="1" hangingPunct="1">
              <a:lnSpc>
                <a:spcPct val="150000"/>
              </a:lnSpc>
              <a:spcBef>
                <a:spcPct val="50000"/>
              </a:spcBef>
            </a:pPr>
            <a:r>
              <a:rPr lang="zh-CN" altLang="en-US" sz="1600" kern="100" dirty="0">
                <a:latin typeface="Microsoft YaHei" panose="020B0503020204020204" pitchFamily="34" charset="-122"/>
                <a:ea typeface="Microsoft YaHei" panose="020B0503020204020204" pitchFamily="34" charset="-122"/>
                <a:cs typeface="Times New Roman (正文 CS 字体)"/>
              </a:rPr>
              <a:t>常伴早发且不能用常规危险因素解释的动脉粥样硬化及心脑血管病</a:t>
            </a:r>
            <a:endParaRPr lang="zh-CN" altLang="en-US" sz="1600" dirty="0"/>
          </a:p>
        </p:txBody>
      </p:sp>
      <p:cxnSp>
        <p:nvCxnSpPr>
          <p:cNvPr id="20" name="直接连接符 19"/>
          <p:cNvCxnSpPr/>
          <p:nvPr/>
        </p:nvCxnSpPr>
        <p:spPr>
          <a:xfrm>
            <a:off x="1562730" y="4350347"/>
            <a:ext cx="0" cy="940723"/>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8180509" y="2587562"/>
            <a:ext cx="863871" cy="863871"/>
            <a:chOff x="1057027" y="2420888"/>
            <a:chExt cx="864096" cy="864096"/>
          </a:xfrm>
        </p:grpSpPr>
        <p:sp>
          <p:nvSpPr>
            <p:cNvPr id="23" name="椭圆 22"/>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4" name="椭圆 23"/>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5" name="矩形 24"/>
          <p:cNvSpPr/>
          <p:nvPr/>
        </p:nvSpPr>
        <p:spPr>
          <a:xfrm>
            <a:off x="7901968" y="3541097"/>
            <a:ext cx="1511774" cy="369171"/>
          </a:xfrm>
          <a:prstGeom prst="rect">
            <a:avLst/>
          </a:prstGeom>
        </p:spPr>
        <p:txBody>
          <a:bodyPr wrap="square" lIns="91407" tIns="45704" rIns="91407" bIns="45704">
            <a:spAutoFit/>
          </a:bodyPr>
          <a:lstStyle/>
          <a:p>
            <a:pPr algn="ctr" eaLnBrk="1" hangingPunct="1">
              <a:lnSpc>
                <a:spcPts val="2200"/>
              </a:lnSpc>
              <a:spcBef>
                <a:spcPct val="50000"/>
              </a:spcBef>
            </a:pPr>
            <a:r>
              <a:rPr lang="zh-CN" altLang="en-US" sz="1800" b="1" dirty="0">
                <a:solidFill>
                  <a:srgbClr val="004582"/>
                </a:solidFill>
                <a:latin typeface="微软雅黑" panose="020B0503020204020204" pitchFamily="34" charset="-122"/>
                <a:ea typeface="微软雅黑" panose="020B0503020204020204" pitchFamily="34" charset="-122"/>
              </a:rPr>
              <a:t>治疗</a:t>
            </a:r>
          </a:p>
        </p:txBody>
      </p:sp>
      <p:sp>
        <p:nvSpPr>
          <p:cNvPr id="26" name="矩形 47"/>
          <p:cNvSpPr>
            <a:spLocks noChangeArrowheads="1"/>
          </p:cNvSpPr>
          <p:nvPr/>
        </p:nvSpPr>
        <p:spPr bwMode="auto">
          <a:xfrm>
            <a:off x="6996404" y="4224263"/>
            <a:ext cx="4326717" cy="164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indent="-285750" algn="just" eaLnBrk="1" hangingPunct="1">
              <a:lnSpc>
                <a:spcPct val="150000"/>
              </a:lnSpc>
              <a:spcBef>
                <a:spcPct val="50000"/>
              </a:spcBef>
            </a:pPr>
            <a:r>
              <a:rPr lang="en" altLang="zh-CN" sz="1600" kern="100" dirty="0">
                <a:effectLst/>
                <a:latin typeface="Microsoft YaHei" panose="020B0503020204020204" pitchFamily="34" charset="-122"/>
                <a:ea typeface="Microsoft YaHei" panose="020B0503020204020204" pitchFamily="34" charset="-122"/>
                <a:cs typeface="Times New Roman (正文 CS 字体)"/>
              </a:rPr>
              <a:t>CTD</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的专科治疗，包括</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激素、免疫抑制剂及非甾体抗炎药</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等针对原发病及对症治疗；</a:t>
            </a:r>
            <a:endParaRPr lang="en-US" altLang="zh-CN" sz="1600" kern="100" dirty="0">
              <a:effectLst/>
              <a:latin typeface="Microsoft YaHei" panose="020B0503020204020204" pitchFamily="34" charset="-122"/>
              <a:ea typeface="Microsoft YaHei" panose="020B0503020204020204" pitchFamily="34" charset="-122"/>
              <a:cs typeface="Times New Roman (正文 CS 字体)"/>
            </a:endParaRPr>
          </a:p>
          <a:p>
            <a:pPr marL="285750" indent="-285750" algn="just" eaLnBrk="1" hangingPunct="1">
              <a:lnSpc>
                <a:spcPct val="150000"/>
              </a:lnSpc>
              <a:spcBef>
                <a:spcPct val="50000"/>
              </a:spcBef>
            </a:pPr>
            <a:r>
              <a:rPr lang="zh-CN" altLang="en-US" sz="1600" kern="100" dirty="0">
                <a:effectLst/>
                <a:latin typeface="Microsoft YaHei" panose="020B0503020204020204" pitchFamily="34" charset="-122"/>
                <a:ea typeface="Microsoft YaHei" panose="020B0503020204020204" pitchFamily="34" charset="-122"/>
                <a:cs typeface="Times New Roman (正文 CS 字体)"/>
              </a:rPr>
              <a:t>对</a:t>
            </a:r>
            <a:r>
              <a:rPr lang="en" altLang="zh-CN" sz="1600" kern="100" dirty="0">
                <a:effectLst/>
                <a:latin typeface="Microsoft YaHei" panose="020B0503020204020204" pitchFamily="34" charset="-122"/>
                <a:ea typeface="Microsoft YaHei" panose="020B0503020204020204" pitchFamily="34" charset="-122"/>
                <a:cs typeface="Times New Roman (正文 CS 字体)"/>
              </a:rPr>
              <a:t>CTD</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相关性高血压的治疗，</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几种常用降压药均可单用或联合治疗</a:t>
            </a:r>
            <a:endParaRPr lang="zh-CN" altLang="en-US" sz="1600" dirty="0">
              <a:solidFill>
                <a:srgbClr val="C00000"/>
              </a:solidFill>
            </a:endParaRPr>
          </a:p>
        </p:txBody>
      </p:sp>
      <p:cxnSp>
        <p:nvCxnSpPr>
          <p:cNvPr id="27" name="直接连接符 26"/>
          <p:cNvCxnSpPr/>
          <p:nvPr/>
        </p:nvCxnSpPr>
        <p:spPr>
          <a:xfrm>
            <a:off x="6635048" y="4350346"/>
            <a:ext cx="0" cy="940723"/>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9413742" y="2656187"/>
            <a:ext cx="278312" cy="184463"/>
            <a:chOff x="9482595" y="2565731"/>
            <a:chExt cx="278384" cy="184511"/>
          </a:xfrm>
        </p:grpSpPr>
        <p:sp>
          <p:nvSpPr>
            <p:cNvPr id="41" name="椭圆 40"/>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2" name="椭圆 41"/>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43" name="组合 42"/>
          <p:cNvGrpSpPr/>
          <p:nvPr/>
        </p:nvGrpSpPr>
        <p:grpSpPr>
          <a:xfrm>
            <a:off x="1442176" y="3907331"/>
            <a:ext cx="258653" cy="233204"/>
            <a:chOff x="3720691" y="2824413"/>
            <a:chExt cx="1341120" cy="1209172"/>
          </a:xfrm>
        </p:grpSpPr>
        <p:sp>
          <p:nvSpPr>
            <p:cNvPr id="44"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45"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47" name="组合 46"/>
          <p:cNvGrpSpPr/>
          <p:nvPr/>
        </p:nvGrpSpPr>
        <p:grpSpPr>
          <a:xfrm>
            <a:off x="6491111" y="3841777"/>
            <a:ext cx="258653" cy="233204"/>
            <a:chOff x="3720691" y="2824413"/>
            <a:chExt cx="1341120" cy="1209172"/>
          </a:xfrm>
        </p:grpSpPr>
        <p:sp>
          <p:nvSpPr>
            <p:cNvPr id="48"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49"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54" name="组合 53"/>
          <p:cNvGrpSpPr/>
          <p:nvPr/>
        </p:nvGrpSpPr>
        <p:grpSpPr>
          <a:xfrm>
            <a:off x="1429172" y="5480967"/>
            <a:ext cx="258653" cy="233204"/>
            <a:chOff x="3720691" y="2824413"/>
            <a:chExt cx="1341120" cy="1209172"/>
          </a:xfrm>
        </p:grpSpPr>
        <p:sp>
          <p:nvSpPr>
            <p:cNvPr id="55"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57"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59" name="组合 58"/>
          <p:cNvGrpSpPr/>
          <p:nvPr/>
        </p:nvGrpSpPr>
        <p:grpSpPr>
          <a:xfrm>
            <a:off x="6505721" y="5530858"/>
            <a:ext cx="258653" cy="233204"/>
            <a:chOff x="3720691" y="2824413"/>
            <a:chExt cx="1341120" cy="1209172"/>
          </a:xfrm>
        </p:grpSpPr>
        <p:sp>
          <p:nvSpPr>
            <p:cNvPr id="60"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61"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sp>
        <p:nvSpPr>
          <p:cNvPr id="10" name="Freeform 180">
            <a:extLst>
              <a:ext uri="{FF2B5EF4-FFF2-40B4-BE49-F238E27FC236}">
                <a16:creationId xmlns:a16="http://schemas.microsoft.com/office/drawing/2014/main" id="{00883EB4-F891-096E-DFDC-8126E320E028}"/>
              </a:ext>
            </a:extLst>
          </p:cNvPr>
          <p:cNvSpPr>
            <a:spLocks noEditPoints="1"/>
          </p:cNvSpPr>
          <p:nvPr/>
        </p:nvSpPr>
        <p:spPr bwMode="auto">
          <a:xfrm>
            <a:off x="3069169" y="2855399"/>
            <a:ext cx="635645" cy="479217"/>
          </a:xfrm>
          <a:custGeom>
            <a:avLst/>
            <a:gdLst>
              <a:gd name="T0" fmla="*/ 129 w 130"/>
              <a:gd name="T1" fmla="*/ 34 h 108"/>
              <a:gd name="T2" fmla="*/ 95 w 130"/>
              <a:gd name="T3" fmla="*/ 0 h 108"/>
              <a:gd name="T4" fmla="*/ 65 w 130"/>
              <a:gd name="T5" fmla="*/ 17 h 108"/>
              <a:gd name="T6" fmla="*/ 35 w 130"/>
              <a:gd name="T7" fmla="*/ 0 h 108"/>
              <a:gd name="T8" fmla="*/ 1 w 130"/>
              <a:gd name="T9" fmla="*/ 34 h 108"/>
              <a:gd name="T10" fmla="*/ 65 w 130"/>
              <a:gd name="T11" fmla="*/ 108 h 108"/>
              <a:gd name="T12" fmla="*/ 129 w 130"/>
              <a:gd name="T13" fmla="*/ 34 h 108"/>
              <a:gd name="T14" fmla="*/ 85 w 130"/>
              <a:gd name="T15" fmla="*/ 59 h 108"/>
              <a:gd name="T16" fmla="*/ 70 w 130"/>
              <a:gd name="T17" fmla="*/ 59 h 108"/>
              <a:gd name="T18" fmla="*/ 70 w 130"/>
              <a:gd name="T19" fmla="*/ 74 h 108"/>
              <a:gd name="T20" fmla="*/ 60 w 130"/>
              <a:gd name="T21" fmla="*/ 74 h 108"/>
              <a:gd name="T22" fmla="*/ 60 w 130"/>
              <a:gd name="T23" fmla="*/ 59 h 108"/>
              <a:gd name="T24" fmla="*/ 45 w 130"/>
              <a:gd name="T25" fmla="*/ 59 h 108"/>
              <a:gd name="T26" fmla="*/ 45 w 130"/>
              <a:gd name="T27" fmla="*/ 49 h 108"/>
              <a:gd name="T28" fmla="*/ 60 w 130"/>
              <a:gd name="T29" fmla="*/ 49 h 108"/>
              <a:gd name="T30" fmla="*/ 60 w 130"/>
              <a:gd name="T31" fmla="*/ 34 h 108"/>
              <a:gd name="T32" fmla="*/ 70 w 130"/>
              <a:gd name="T33" fmla="*/ 34 h 108"/>
              <a:gd name="T34" fmla="*/ 70 w 130"/>
              <a:gd name="T35" fmla="*/ 49 h 108"/>
              <a:gd name="T36" fmla="*/ 85 w 130"/>
              <a:gd name="T37" fmla="*/ 49 h 108"/>
              <a:gd name="T38" fmla="*/ 85 w 130"/>
              <a:gd name="T39"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0" h="108">
                <a:moveTo>
                  <a:pt x="129" y="34"/>
                </a:moveTo>
                <a:cubicBezTo>
                  <a:pt x="128" y="15"/>
                  <a:pt x="114" y="0"/>
                  <a:pt x="95" y="0"/>
                </a:cubicBezTo>
                <a:cubicBezTo>
                  <a:pt x="82" y="0"/>
                  <a:pt x="71" y="7"/>
                  <a:pt x="65" y="17"/>
                </a:cubicBezTo>
                <a:cubicBezTo>
                  <a:pt x="59" y="7"/>
                  <a:pt x="48" y="0"/>
                  <a:pt x="35" y="0"/>
                </a:cubicBezTo>
                <a:cubicBezTo>
                  <a:pt x="16" y="0"/>
                  <a:pt x="2" y="15"/>
                  <a:pt x="1" y="34"/>
                </a:cubicBezTo>
                <a:cubicBezTo>
                  <a:pt x="0" y="77"/>
                  <a:pt x="65" y="108"/>
                  <a:pt x="65" y="108"/>
                </a:cubicBezTo>
                <a:cubicBezTo>
                  <a:pt x="65" y="108"/>
                  <a:pt x="130" y="77"/>
                  <a:pt x="129" y="34"/>
                </a:cubicBezTo>
                <a:close/>
                <a:moveTo>
                  <a:pt x="85" y="59"/>
                </a:moveTo>
                <a:cubicBezTo>
                  <a:pt x="70" y="59"/>
                  <a:pt x="70" y="59"/>
                  <a:pt x="70" y="59"/>
                </a:cubicBezTo>
                <a:cubicBezTo>
                  <a:pt x="70" y="74"/>
                  <a:pt x="70" y="74"/>
                  <a:pt x="70" y="74"/>
                </a:cubicBezTo>
                <a:cubicBezTo>
                  <a:pt x="60" y="74"/>
                  <a:pt x="60" y="74"/>
                  <a:pt x="60" y="74"/>
                </a:cubicBezTo>
                <a:cubicBezTo>
                  <a:pt x="60" y="59"/>
                  <a:pt x="60" y="59"/>
                  <a:pt x="60" y="59"/>
                </a:cubicBezTo>
                <a:cubicBezTo>
                  <a:pt x="45" y="59"/>
                  <a:pt x="45" y="59"/>
                  <a:pt x="45" y="59"/>
                </a:cubicBezTo>
                <a:cubicBezTo>
                  <a:pt x="45" y="49"/>
                  <a:pt x="45" y="49"/>
                  <a:pt x="45" y="49"/>
                </a:cubicBezTo>
                <a:cubicBezTo>
                  <a:pt x="60" y="49"/>
                  <a:pt x="60" y="49"/>
                  <a:pt x="60" y="49"/>
                </a:cubicBezTo>
                <a:cubicBezTo>
                  <a:pt x="60" y="34"/>
                  <a:pt x="60" y="34"/>
                  <a:pt x="60" y="34"/>
                </a:cubicBezTo>
                <a:cubicBezTo>
                  <a:pt x="70" y="34"/>
                  <a:pt x="70" y="34"/>
                  <a:pt x="70" y="34"/>
                </a:cubicBezTo>
                <a:cubicBezTo>
                  <a:pt x="70" y="49"/>
                  <a:pt x="70" y="49"/>
                  <a:pt x="70" y="49"/>
                </a:cubicBezTo>
                <a:cubicBezTo>
                  <a:pt x="85" y="49"/>
                  <a:pt x="85" y="49"/>
                  <a:pt x="85" y="49"/>
                </a:cubicBezTo>
                <a:lnTo>
                  <a:pt x="85" y="59"/>
                </a:lnTo>
                <a:close/>
              </a:path>
            </a:pathLst>
          </a:custGeom>
          <a:solidFill>
            <a:schemeClr val="tx1"/>
          </a:solidFill>
          <a:ln>
            <a:noFill/>
          </a:ln>
        </p:spPr>
        <p:txBody>
          <a:bodyPr vert="horz" wrap="square" lIns="91440" tIns="45720" rIns="91440" bIns="45720" numCol="1" anchor="t" anchorCtr="0" compatLnSpc="1"/>
          <a:lstStyle/>
          <a:p>
            <a:endParaRPr lang="zh-CN" altLang="en-US"/>
          </a:p>
        </p:txBody>
      </p:sp>
      <p:pic>
        <p:nvPicPr>
          <p:cNvPr id="8" name="图形 7" descr="女医生 纯色填充">
            <a:extLst>
              <a:ext uri="{FF2B5EF4-FFF2-40B4-BE49-F238E27FC236}">
                <a16:creationId xmlns:a16="http://schemas.microsoft.com/office/drawing/2014/main" id="{BD5E64B7-A50D-45BB-86BF-21826FED05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9175" y="2589235"/>
            <a:ext cx="786541" cy="786541"/>
          </a:xfrm>
          <a:prstGeom prst="rect">
            <a:avLst/>
          </a:prstGeom>
        </p:spPr>
      </p:pic>
      <p:sp>
        <p:nvSpPr>
          <p:cNvPr id="3" name="标题 1">
            <a:extLst>
              <a:ext uri="{FF2B5EF4-FFF2-40B4-BE49-F238E27FC236}">
                <a16:creationId xmlns:a16="http://schemas.microsoft.com/office/drawing/2014/main" id="{D221C645-451A-6BFD-A4D7-2043EBF90F50}"/>
              </a:ext>
            </a:extLst>
          </p:cNvPr>
          <p:cNvSpPr txBox="1">
            <a:spLocks/>
          </p:cNvSpPr>
          <p:nvPr/>
        </p:nvSpPr>
        <p:spPr>
          <a:xfrm>
            <a:off x="263200" y="201429"/>
            <a:ext cx="12221029" cy="77920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微软雅黑" panose="020B0503020204020204" pitchFamily="34" charset="-122"/>
                <a:ea typeface="微软雅黑" panose="020B0503020204020204" pitchFamily="34" charset="-122"/>
              </a:rPr>
              <a:t>10.9</a:t>
            </a:r>
            <a:r>
              <a:rPr lang="zh-CN" altLang="en-US" sz="3200" b="1" dirty="0">
                <a:latin typeface="微软雅黑" panose="020B0503020204020204" pitchFamily="34" charset="-122"/>
                <a:ea typeface="微软雅黑" panose="020B0503020204020204" pitchFamily="34" charset="-122"/>
              </a:rPr>
              <a:t> 结缔组织病（</a:t>
            </a:r>
            <a:r>
              <a:rPr lang="en-US" altLang="zh-CN" sz="3200" b="1" dirty="0">
                <a:latin typeface="微软雅黑" panose="020B0503020204020204" pitchFamily="34" charset="-122"/>
                <a:ea typeface="微软雅黑" panose="020B0503020204020204" pitchFamily="34" charset="-122"/>
              </a:rPr>
              <a:t>CTD</a:t>
            </a:r>
            <a:r>
              <a:rPr lang="zh-CN" altLang="en-US" sz="3200" b="1" dirty="0">
                <a:latin typeface="微软雅黑" panose="020B0503020204020204" pitchFamily="34" charset="-122"/>
                <a:ea typeface="微软雅黑" panose="020B0503020204020204" pitchFamily="34" charset="-122"/>
              </a:rPr>
              <a:t>）与高血压 </a:t>
            </a:r>
          </a:p>
        </p:txBody>
      </p:sp>
      <p:sp>
        <p:nvSpPr>
          <p:cNvPr id="5" name="Text Box 14">
            <a:extLst>
              <a:ext uri="{FF2B5EF4-FFF2-40B4-BE49-F238E27FC236}">
                <a16:creationId xmlns:a16="http://schemas.microsoft.com/office/drawing/2014/main" id="{2F2F8E3A-4D9A-6635-30B8-9F46E3B79D0E}"/>
              </a:ext>
            </a:extLst>
          </p:cNvPr>
          <p:cNvSpPr txBox="1">
            <a:spLocks noChangeArrowheads="1"/>
          </p:cNvSpPr>
          <p:nvPr/>
        </p:nvSpPr>
        <p:spPr bwMode="gray">
          <a:xfrm>
            <a:off x="566059" y="1267602"/>
            <a:ext cx="10757062" cy="6349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eaLnBrk="1" hangingPunct="1">
              <a:lnSpc>
                <a:spcPts val="2200"/>
              </a:lnSpc>
              <a:spcBef>
                <a:spcPct val="50000"/>
              </a:spcBef>
            </a:pPr>
            <a:r>
              <a:rPr lang="en" altLang="zh-CN" sz="1600" kern="100" dirty="0">
                <a:effectLst/>
                <a:latin typeface="Microsoft YaHei" panose="020B0503020204020204" pitchFamily="34" charset="-122"/>
                <a:ea typeface="Microsoft YaHei" panose="020B0503020204020204" pitchFamily="34" charset="-122"/>
                <a:cs typeface="Times New Roman (正文 CS 字体)"/>
              </a:rPr>
              <a:t>         CTD</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是一组自身免疫性、慢性炎症性疾病。其中</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系统性红斑狼疮、类风湿性关节炎、系统性硬化症、干燥综合征</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等，常导致动脉粥样硬化、高血压、早发心血管病风险增加。</a:t>
            </a:r>
            <a:endParaRPr lang="zh-CN" altLang="en" sz="16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95EC64E3-5733-938F-1602-BAC78EFBE53F}"/>
              </a:ext>
            </a:extLst>
          </p:cNvPr>
          <p:cNvGrpSpPr/>
          <p:nvPr/>
        </p:nvGrpSpPr>
        <p:grpSpPr>
          <a:xfrm>
            <a:off x="10997490" y="-29849"/>
            <a:ext cx="1360715" cy="911036"/>
            <a:chOff x="10809514" y="26404"/>
            <a:chExt cx="1375882" cy="914400"/>
          </a:xfrm>
        </p:grpSpPr>
        <p:pic>
          <p:nvPicPr>
            <p:cNvPr id="6" name="图形 5" descr="剪贴板">
              <a:extLst>
                <a:ext uri="{FF2B5EF4-FFF2-40B4-BE49-F238E27FC236}">
                  <a16:creationId xmlns:a16="http://schemas.microsoft.com/office/drawing/2014/main" id="{0EB07F22-33A9-BDA7-3287-A0C3EAE5E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09514" y="26404"/>
              <a:ext cx="1375882" cy="914400"/>
            </a:xfrm>
            <a:prstGeom prst="rect">
              <a:avLst/>
            </a:prstGeom>
          </p:spPr>
        </p:pic>
        <p:sp>
          <p:nvSpPr>
            <p:cNvPr id="7" name="文本框 6">
              <a:extLst>
                <a:ext uri="{FF2B5EF4-FFF2-40B4-BE49-F238E27FC236}">
                  <a16:creationId xmlns:a16="http://schemas.microsoft.com/office/drawing/2014/main" id="{A0E8F307-754F-70A0-12A2-3DC871E77E65}"/>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58021190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955057" y="1620222"/>
            <a:ext cx="863871" cy="863871"/>
            <a:chOff x="1057027" y="2420888"/>
            <a:chExt cx="864096" cy="864096"/>
          </a:xfrm>
        </p:grpSpPr>
        <p:sp>
          <p:nvSpPr>
            <p:cNvPr id="15" name="椭圆 14"/>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6" name="椭圆 15"/>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18" name="矩形 17"/>
          <p:cNvSpPr/>
          <p:nvPr/>
        </p:nvSpPr>
        <p:spPr>
          <a:xfrm>
            <a:off x="2055387" y="2573040"/>
            <a:ext cx="2925844" cy="458876"/>
          </a:xfrm>
          <a:prstGeom prst="rect">
            <a:avLst/>
          </a:prstGeom>
        </p:spPr>
        <p:txBody>
          <a:bodyPr wrap="square" lIns="91407" tIns="45704" rIns="91407" bIns="45704">
            <a:spAutoFit/>
          </a:bodyPr>
          <a:lstStyle/>
          <a:p>
            <a:pPr lvl="0" algn="ctr">
              <a:lnSpc>
                <a:spcPct val="150000"/>
              </a:lnSpc>
            </a:pPr>
            <a:r>
              <a:rPr lang="zh-CN" altLang="en-US" sz="1800" b="1" kern="100" dirty="0">
                <a:solidFill>
                  <a:srgbClr val="004582"/>
                </a:solidFill>
                <a:latin typeface="Microsoft YaHei" panose="020B0503020204020204" pitchFamily="34" charset="-122"/>
                <a:ea typeface="Microsoft YaHei" panose="020B0503020204020204" pitchFamily="34" charset="-122"/>
                <a:cs typeface="Times New Roman (正文 CS 字体)"/>
              </a:rPr>
              <a:t>真性红细胞增多症（</a:t>
            </a:r>
            <a:r>
              <a:rPr lang="en" altLang="zh-CN" sz="1800" b="1" kern="100" dirty="0">
                <a:solidFill>
                  <a:srgbClr val="004582"/>
                </a:solidFill>
                <a:latin typeface="Microsoft YaHei" panose="020B0503020204020204" pitchFamily="34" charset="-122"/>
                <a:ea typeface="Microsoft YaHei" panose="020B0503020204020204" pitchFamily="34" charset="-122"/>
                <a:cs typeface="Times New Roman (正文 CS 字体)"/>
              </a:rPr>
              <a:t>PV</a:t>
            </a:r>
            <a:r>
              <a:rPr lang="zh-CN" altLang="en" sz="1800" b="1" kern="100" dirty="0">
                <a:solidFill>
                  <a:srgbClr val="004582"/>
                </a:solidFill>
                <a:latin typeface="Microsoft YaHei" panose="020B0503020204020204" pitchFamily="34" charset="-122"/>
                <a:ea typeface="Microsoft YaHei" panose="020B0503020204020204" pitchFamily="34" charset="-122"/>
                <a:cs typeface="Times New Roman (正文 CS 字体)"/>
              </a:rPr>
              <a:t>）</a:t>
            </a:r>
            <a:endParaRPr lang="en-US" altLang="zh-CN" sz="1800" b="1" kern="100" dirty="0">
              <a:solidFill>
                <a:srgbClr val="004582"/>
              </a:solidFill>
              <a:latin typeface="Microsoft YaHei" panose="020B0503020204020204" pitchFamily="34" charset="-122"/>
              <a:ea typeface="Microsoft YaHei" panose="020B0503020204020204" pitchFamily="34" charset="-122"/>
              <a:cs typeface="Times New Roman (正文 CS 字体)"/>
            </a:endParaRPr>
          </a:p>
        </p:txBody>
      </p:sp>
      <p:sp>
        <p:nvSpPr>
          <p:cNvPr id="19" name="矩形 47"/>
          <p:cNvSpPr>
            <a:spLocks noChangeArrowheads="1"/>
          </p:cNvSpPr>
          <p:nvPr/>
        </p:nvSpPr>
        <p:spPr bwMode="auto">
          <a:xfrm>
            <a:off x="1944981" y="3236922"/>
            <a:ext cx="3611967" cy="300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lvl="0" indent="-285750" algn="just">
              <a:lnSpc>
                <a:spcPct val="150000"/>
              </a:lnSpc>
              <a:buFont typeface="Arial" panose="020B0604020202020204" pitchFamily="34" charset="0"/>
              <a:buChar char="•"/>
            </a:pPr>
            <a:r>
              <a:rPr lang="zh-CN" altLang="en-US" sz="1400" b="1" kern="100" dirty="0">
                <a:solidFill>
                  <a:srgbClr val="C00000"/>
                </a:solidFill>
                <a:latin typeface="Microsoft YaHei" panose="020B0503020204020204" pitchFamily="34" charset="-122"/>
                <a:ea typeface="Microsoft YaHei" panose="020B0503020204020204" pitchFamily="34" charset="-122"/>
                <a:cs typeface="Times New Roman (正文 CS 字体)"/>
              </a:rPr>
              <a:t>症状</a:t>
            </a:r>
            <a:r>
              <a:rPr lang="zh-CN" altLang="en-US" sz="1400" kern="100" dirty="0">
                <a:latin typeface="Microsoft YaHei" panose="020B0503020204020204" pitchFamily="34" charset="-122"/>
                <a:ea typeface="Microsoft YaHei" panose="020B0503020204020204" pitchFamily="34" charset="-122"/>
                <a:cs typeface="Times New Roman (正文 CS 字体)"/>
              </a:rPr>
              <a:t>：</a:t>
            </a:r>
            <a:r>
              <a:rPr lang="en-US" altLang="zh-CN" sz="1400" kern="100" dirty="0">
                <a:latin typeface="Microsoft YaHei" panose="020B0503020204020204" pitchFamily="34" charset="-122"/>
                <a:ea typeface="Microsoft YaHei" panose="020B0503020204020204" pitchFamily="34" charset="-122"/>
                <a:cs typeface="Times New Roman (正文 CS 字体)"/>
              </a:rPr>
              <a:t>PV</a:t>
            </a:r>
            <a:r>
              <a:rPr lang="zh-CN" altLang="en-US" sz="1400" kern="100" dirty="0">
                <a:latin typeface="Microsoft YaHei" panose="020B0503020204020204" pitchFamily="34" charset="-122"/>
                <a:ea typeface="Microsoft YaHei" panose="020B0503020204020204" pitchFamily="34" charset="-122"/>
                <a:cs typeface="Times New Roman (正文 CS 字体)"/>
              </a:rPr>
              <a:t>临床特征多有：头痛、头晕；多血质、血栓形成、出血；高尿酸血症、脾肿大等；高血压亦是常见症状，与血容量增加有关；同时，高血压亦是</a:t>
            </a:r>
            <a:r>
              <a:rPr lang="en-US" altLang="zh-CN" sz="1400" kern="100" dirty="0">
                <a:latin typeface="Microsoft YaHei" panose="020B0503020204020204" pitchFamily="34" charset="-122"/>
                <a:ea typeface="Microsoft YaHei" panose="020B0503020204020204" pitchFamily="34" charset="-122"/>
                <a:cs typeface="Times New Roman (正文 CS 字体)"/>
              </a:rPr>
              <a:t>PV</a:t>
            </a:r>
            <a:r>
              <a:rPr lang="zh-CN" altLang="en-US" sz="1400" kern="100" dirty="0">
                <a:latin typeface="Microsoft YaHei" panose="020B0503020204020204" pitchFamily="34" charset="-122"/>
                <a:ea typeface="Microsoft YaHei" panose="020B0503020204020204" pitchFamily="34" charset="-122"/>
                <a:cs typeface="Times New Roman (正文 CS 字体)"/>
              </a:rPr>
              <a:t>患者促血栓形成的危险因素。</a:t>
            </a:r>
            <a:endParaRPr lang="en-US" altLang="zh-CN" sz="1400" kern="100" dirty="0">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r>
              <a:rPr lang="zh-CN" altLang="en" sz="1400" b="1" kern="100" dirty="0">
                <a:solidFill>
                  <a:srgbClr val="C00000"/>
                </a:solidFill>
                <a:latin typeface="Microsoft YaHei" panose="020B0503020204020204" pitchFamily="34" charset="-122"/>
                <a:ea typeface="Microsoft YaHei" panose="020B0503020204020204" pitchFamily="34" charset="-122"/>
                <a:cs typeface="Times New Roman (正文 CS 字体)"/>
              </a:rPr>
              <a:t>治疗</a:t>
            </a:r>
            <a:r>
              <a:rPr lang="zh-CN" altLang="en-US" sz="1400" kern="100" dirty="0">
                <a:latin typeface="Microsoft YaHei" panose="020B0503020204020204" pitchFamily="34" charset="-122"/>
                <a:ea typeface="Microsoft YaHei" panose="020B0503020204020204" pitchFamily="34" charset="-122"/>
                <a:cs typeface="Times New Roman (正文 CS 字体)"/>
              </a:rPr>
              <a:t>：</a:t>
            </a:r>
            <a:r>
              <a:rPr lang="en" altLang="zh-CN" sz="1400" kern="100" dirty="0">
                <a:latin typeface="Microsoft YaHei" panose="020B0503020204020204" pitchFamily="34" charset="-122"/>
                <a:ea typeface="Microsoft YaHei" panose="020B0503020204020204" pitchFamily="34" charset="-122"/>
                <a:cs typeface="Times New Roman (正文 CS 字体)"/>
              </a:rPr>
              <a:t>PV</a:t>
            </a:r>
            <a:r>
              <a:rPr lang="zh-CN" altLang="en-US" sz="1400" kern="100" dirty="0">
                <a:latin typeface="Microsoft YaHei" panose="020B0503020204020204" pitchFamily="34" charset="-122"/>
                <a:ea typeface="Microsoft YaHei" panose="020B0503020204020204" pitchFamily="34" charset="-122"/>
                <a:cs typeface="Times New Roman (正文 CS 字体)"/>
              </a:rPr>
              <a:t>患者高血压控制常用</a:t>
            </a:r>
            <a:r>
              <a:rPr lang="en" altLang="zh-CN" sz="1400" b="1" kern="100" dirty="0">
                <a:solidFill>
                  <a:srgbClr val="C00000"/>
                </a:solidFill>
                <a:latin typeface="Microsoft YaHei" panose="020B0503020204020204" pitchFamily="34" charset="-122"/>
                <a:ea typeface="Microsoft YaHei" panose="020B0503020204020204" pitchFamily="34" charset="-122"/>
                <a:cs typeface="Times New Roman (正文 CS 字体)"/>
              </a:rPr>
              <a:t>RAS</a:t>
            </a:r>
            <a:r>
              <a:rPr lang="zh-CN" altLang="en-US" sz="1400" b="1" kern="100" dirty="0">
                <a:solidFill>
                  <a:srgbClr val="C00000"/>
                </a:solidFill>
                <a:latin typeface="Microsoft YaHei" panose="020B0503020204020204" pitchFamily="34" charset="-122"/>
                <a:ea typeface="Microsoft YaHei" panose="020B0503020204020204" pitchFamily="34" charset="-122"/>
                <a:cs typeface="Times New Roman (正文 CS 字体)"/>
              </a:rPr>
              <a:t>抑制剂、</a:t>
            </a:r>
            <a:r>
              <a:rPr lang="en-US" altLang="zh-CN" sz="1400" b="1" kern="100" dirty="0">
                <a:solidFill>
                  <a:srgbClr val="C00000"/>
                </a:solidFill>
                <a:latin typeface="Microsoft YaHei" panose="020B0503020204020204" pitchFamily="34" charset="-122"/>
                <a:ea typeface="Microsoft YaHei" panose="020B0503020204020204" pitchFamily="34" charset="-122"/>
                <a:cs typeface="Times New Roman (正文 CS 字体)"/>
              </a:rPr>
              <a:t>CCB</a:t>
            </a:r>
            <a:r>
              <a:rPr lang="zh-CN" altLang="en-US" sz="1400" b="1" kern="100" dirty="0">
                <a:solidFill>
                  <a:srgbClr val="C00000"/>
                </a:solidFill>
                <a:latin typeface="Microsoft YaHei" panose="020B0503020204020204" pitchFamily="34" charset="-122"/>
                <a:ea typeface="Microsoft YaHei" panose="020B0503020204020204" pitchFamily="34" charset="-122"/>
                <a:cs typeface="Times New Roman (正文 CS 字体)"/>
              </a:rPr>
              <a:t>及其他类降压药</a:t>
            </a:r>
            <a:r>
              <a:rPr lang="zh-CN" altLang="en-US" sz="1400" kern="100" dirty="0">
                <a:latin typeface="Microsoft YaHei" panose="020B0503020204020204" pitchFamily="34" charset="-122"/>
                <a:ea typeface="Microsoft YaHei" panose="020B0503020204020204" pitchFamily="34" charset="-122"/>
                <a:cs typeface="Times New Roman (正文 CS 字体)"/>
              </a:rPr>
              <a:t>，但因</a:t>
            </a:r>
            <a:r>
              <a:rPr lang="en" altLang="zh-CN" sz="1400" kern="100" dirty="0">
                <a:latin typeface="Microsoft YaHei" panose="020B0503020204020204" pitchFamily="34" charset="-122"/>
                <a:ea typeface="Microsoft YaHei" panose="020B0503020204020204" pitchFamily="34" charset="-122"/>
                <a:cs typeface="Times New Roman (正文 CS 字体)"/>
              </a:rPr>
              <a:t>PV</a:t>
            </a:r>
            <a:r>
              <a:rPr lang="zh-CN" altLang="en-US" sz="1400" kern="100" dirty="0">
                <a:latin typeface="Microsoft YaHei" panose="020B0503020204020204" pitchFamily="34" charset="-122"/>
                <a:ea typeface="Microsoft YaHei" panose="020B0503020204020204" pitchFamily="34" charset="-122"/>
                <a:cs typeface="Times New Roman (正文 CS 字体)"/>
              </a:rPr>
              <a:t>患者常发生血栓性疾病及痛风，故</a:t>
            </a:r>
            <a:r>
              <a:rPr lang="zh-CN" altLang="en-US" sz="1400" b="1" kern="100" dirty="0">
                <a:solidFill>
                  <a:srgbClr val="C00000"/>
                </a:solidFill>
                <a:latin typeface="Microsoft YaHei" panose="020B0503020204020204" pitchFamily="34" charset="-122"/>
                <a:ea typeface="Microsoft YaHei" panose="020B0503020204020204" pitchFamily="34" charset="-122"/>
                <a:cs typeface="Times New Roman (正文 CS 字体)"/>
              </a:rPr>
              <a:t>利尿药不宜使用</a:t>
            </a:r>
            <a:r>
              <a:rPr lang="zh-CN" altLang="en-US" sz="1400" kern="100" dirty="0">
                <a:latin typeface="Microsoft YaHei" panose="020B0503020204020204" pitchFamily="34" charset="-122"/>
                <a:ea typeface="Microsoft YaHei" panose="020B0503020204020204" pitchFamily="34" charset="-122"/>
                <a:cs typeface="Times New Roman (正文 CS 字体)"/>
              </a:rPr>
              <a:t>。</a:t>
            </a:r>
            <a:endParaRPr lang="en-US" altLang="zh-CN" sz="1400" kern="100" dirty="0">
              <a:latin typeface="Microsoft YaHei" panose="020B0503020204020204" pitchFamily="34" charset="-122"/>
              <a:ea typeface="Microsoft YaHei" panose="020B0503020204020204" pitchFamily="34" charset="-122"/>
              <a:cs typeface="Times New Roman (正文 CS 字体)"/>
            </a:endParaRPr>
          </a:p>
        </p:txBody>
      </p:sp>
      <p:cxnSp>
        <p:nvCxnSpPr>
          <p:cNvPr id="20" name="直接连接符 19"/>
          <p:cNvCxnSpPr/>
          <p:nvPr/>
        </p:nvCxnSpPr>
        <p:spPr>
          <a:xfrm>
            <a:off x="1562730" y="3379387"/>
            <a:ext cx="0" cy="940723"/>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8332579" y="1627133"/>
            <a:ext cx="904364" cy="863871"/>
            <a:chOff x="1057027" y="2420888"/>
            <a:chExt cx="904600" cy="864096"/>
          </a:xfrm>
        </p:grpSpPr>
        <p:sp>
          <p:nvSpPr>
            <p:cNvPr id="23" name="椭圆 22"/>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4" name="椭圆 23"/>
            <p:cNvSpPr/>
            <p:nvPr/>
          </p:nvSpPr>
          <p:spPr>
            <a:xfrm>
              <a:off x="1177923" y="2479618"/>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5" name="矩形 24"/>
          <p:cNvSpPr/>
          <p:nvPr/>
        </p:nvSpPr>
        <p:spPr>
          <a:xfrm>
            <a:off x="7649981" y="2508938"/>
            <a:ext cx="2486632" cy="458876"/>
          </a:xfrm>
          <a:prstGeom prst="rect">
            <a:avLst/>
          </a:prstGeom>
        </p:spPr>
        <p:txBody>
          <a:bodyPr wrap="square" lIns="91407" tIns="45704" rIns="91407" bIns="45704">
            <a:spAutoFit/>
          </a:bodyPr>
          <a:lstStyle/>
          <a:p>
            <a:pPr lvl="0" algn="ctr">
              <a:lnSpc>
                <a:spcPct val="150000"/>
              </a:lnSpc>
            </a:pPr>
            <a:r>
              <a:rPr lang="zh-CN" altLang="en-US" sz="1800" b="1" kern="100" dirty="0">
                <a:solidFill>
                  <a:srgbClr val="004582"/>
                </a:solidFill>
                <a:latin typeface="Microsoft YaHei" panose="020B0503020204020204" pitchFamily="34" charset="-122"/>
                <a:ea typeface="Microsoft YaHei" panose="020B0503020204020204" pitchFamily="34" charset="-122"/>
                <a:cs typeface="Times New Roman (正文 CS 字体)"/>
              </a:rPr>
              <a:t>多发性骨髓瘤（</a:t>
            </a:r>
            <a:r>
              <a:rPr lang="en" altLang="zh-CN" sz="1800" b="1" kern="100" dirty="0">
                <a:solidFill>
                  <a:srgbClr val="004582"/>
                </a:solidFill>
                <a:latin typeface="Microsoft YaHei" panose="020B0503020204020204" pitchFamily="34" charset="-122"/>
                <a:ea typeface="Microsoft YaHei" panose="020B0503020204020204" pitchFamily="34" charset="-122"/>
                <a:cs typeface="Times New Roman (正文 CS 字体)"/>
              </a:rPr>
              <a:t>MM</a:t>
            </a:r>
            <a:r>
              <a:rPr lang="zh-CN" altLang="en" sz="1800" b="1" kern="100" dirty="0">
                <a:solidFill>
                  <a:srgbClr val="004582"/>
                </a:solidFill>
                <a:latin typeface="Microsoft YaHei" panose="020B0503020204020204" pitchFamily="34" charset="-122"/>
                <a:ea typeface="Microsoft YaHei" panose="020B0503020204020204" pitchFamily="34" charset="-122"/>
                <a:cs typeface="Times New Roman (正文 CS 字体)"/>
              </a:rPr>
              <a:t>）</a:t>
            </a:r>
            <a:endParaRPr lang="en-US" altLang="zh-CN" sz="1800" b="1" kern="100" dirty="0">
              <a:solidFill>
                <a:srgbClr val="004582"/>
              </a:solidFill>
              <a:latin typeface="Microsoft YaHei" panose="020B0503020204020204" pitchFamily="34" charset="-122"/>
              <a:ea typeface="Microsoft YaHei" panose="020B0503020204020204" pitchFamily="34" charset="-122"/>
              <a:cs typeface="Times New Roman (正文 CS 字体)"/>
            </a:endParaRPr>
          </a:p>
        </p:txBody>
      </p:sp>
      <p:sp>
        <p:nvSpPr>
          <p:cNvPr id="26" name="矩形 47"/>
          <p:cNvSpPr>
            <a:spLocks noChangeArrowheads="1"/>
          </p:cNvSpPr>
          <p:nvPr/>
        </p:nvSpPr>
        <p:spPr bwMode="auto">
          <a:xfrm>
            <a:off x="6996404" y="3253303"/>
            <a:ext cx="4326717" cy="2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lvl="0" indent="-285750" algn="just">
              <a:lnSpc>
                <a:spcPct val="150000"/>
              </a:lnSpc>
              <a:buFont typeface="Arial" panose="020B0604020202020204" pitchFamily="34" charset="0"/>
              <a:buChar char="•"/>
            </a:pPr>
            <a:r>
              <a:rPr lang="zh-CN" altLang="en" sz="1400" b="1" kern="100" dirty="0">
                <a:solidFill>
                  <a:srgbClr val="C00000"/>
                </a:solidFill>
                <a:latin typeface="Microsoft YaHei" panose="020B0503020204020204" pitchFamily="34" charset="-122"/>
                <a:ea typeface="Microsoft YaHei" panose="020B0503020204020204" pitchFamily="34" charset="-122"/>
                <a:cs typeface="Times New Roman (正文 CS 字体)"/>
              </a:rPr>
              <a:t>症状</a:t>
            </a:r>
            <a:r>
              <a:rPr lang="zh-CN" altLang="en-US" sz="1400" kern="100" dirty="0">
                <a:latin typeface="Microsoft YaHei" panose="020B0503020204020204" pitchFamily="34" charset="-122"/>
                <a:ea typeface="Microsoft YaHei" panose="020B0503020204020204" pitchFamily="34" charset="-122"/>
                <a:cs typeface="Times New Roman (正文 CS 字体)"/>
              </a:rPr>
              <a:t>：</a:t>
            </a:r>
            <a:r>
              <a:rPr lang="en" altLang="zh-CN" sz="1400" kern="100" dirty="0">
                <a:latin typeface="Microsoft YaHei" panose="020B0503020204020204" pitchFamily="34" charset="-122"/>
                <a:ea typeface="Microsoft YaHei" panose="020B0503020204020204" pitchFamily="34" charset="-122"/>
                <a:cs typeface="Times New Roman (正文 CS 字体)"/>
              </a:rPr>
              <a:t>MM</a:t>
            </a:r>
            <a:r>
              <a:rPr lang="zh-CN" altLang="en-US" sz="1400" kern="100" dirty="0">
                <a:latin typeface="Microsoft YaHei" panose="020B0503020204020204" pitchFamily="34" charset="-122"/>
                <a:ea typeface="Microsoft YaHei" panose="020B0503020204020204" pitchFamily="34" charset="-122"/>
                <a:cs typeface="Times New Roman (正文 CS 字体)"/>
              </a:rPr>
              <a:t>是一种浆细胞恶性肿瘤。主要有骨骼病变、骨髓瘤肾病、高钙血症、贫血、出血等表现。</a:t>
            </a:r>
            <a:endParaRPr lang="en-US" altLang="zh-CN" sz="1400" kern="100" dirty="0">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r>
              <a:rPr lang="zh-CN" altLang="en-US" sz="1400" b="1" kern="100" dirty="0">
                <a:solidFill>
                  <a:srgbClr val="C00000"/>
                </a:solidFill>
                <a:latin typeface="Microsoft YaHei" panose="020B0503020204020204" pitchFamily="34" charset="-122"/>
                <a:ea typeface="Microsoft YaHei" panose="020B0503020204020204" pitchFamily="34" charset="-122"/>
                <a:cs typeface="Times New Roman (正文 CS 字体)"/>
              </a:rPr>
              <a:t>治疗</a:t>
            </a:r>
            <a:r>
              <a:rPr lang="zh-CN" altLang="en-US" sz="1400" kern="100" dirty="0">
                <a:latin typeface="Microsoft YaHei" panose="020B0503020204020204" pitchFamily="34" charset="-122"/>
                <a:ea typeface="Microsoft YaHei" panose="020B0503020204020204" pitchFamily="34" charset="-122"/>
                <a:cs typeface="Times New Roman (正文 CS 字体)"/>
              </a:rPr>
              <a:t>：常用降压药均可用于</a:t>
            </a:r>
            <a:r>
              <a:rPr lang="en" altLang="zh-CN" sz="1400" kern="100" dirty="0">
                <a:latin typeface="Microsoft YaHei" panose="020B0503020204020204" pitchFamily="34" charset="-122"/>
                <a:ea typeface="Microsoft YaHei" panose="020B0503020204020204" pitchFamily="34" charset="-122"/>
                <a:cs typeface="Times New Roman (正文 CS 字体)"/>
              </a:rPr>
              <a:t>MM</a:t>
            </a:r>
            <a:r>
              <a:rPr lang="zh-CN" altLang="en-US" sz="1400" kern="100" dirty="0">
                <a:latin typeface="Microsoft YaHei" panose="020B0503020204020204" pitchFamily="34" charset="-122"/>
                <a:ea typeface="Microsoft YaHei" panose="020B0503020204020204" pitchFamily="34" charset="-122"/>
                <a:cs typeface="Times New Roman (正文 CS 字体)"/>
              </a:rPr>
              <a:t>患者的高血压治疗；但因</a:t>
            </a:r>
            <a:r>
              <a:rPr lang="en" altLang="zh-CN" sz="1400" kern="100" dirty="0">
                <a:latin typeface="Microsoft YaHei" panose="020B0503020204020204" pitchFamily="34" charset="-122"/>
                <a:ea typeface="Microsoft YaHei" panose="020B0503020204020204" pitchFamily="34" charset="-122"/>
                <a:cs typeface="Times New Roman (正文 CS 字体)"/>
              </a:rPr>
              <a:t>MM</a:t>
            </a:r>
            <a:r>
              <a:rPr lang="zh-CN" altLang="en-US" sz="1400" kern="100" dirty="0">
                <a:latin typeface="Microsoft YaHei" panose="020B0503020204020204" pitchFamily="34" charset="-122"/>
                <a:ea typeface="Microsoft YaHei" panose="020B0503020204020204" pitchFamily="34" charset="-122"/>
                <a:cs typeface="Times New Roman (正文 CS 字体)"/>
              </a:rPr>
              <a:t>时常伴有高尿酸血症、高黏滞血症，故</a:t>
            </a:r>
            <a:r>
              <a:rPr lang="zh-CN" altLang="en-US" sz="1400" b="1" kern="100" dirty="0">
                <a:solidFill>
                  <a:srgbClr val="C00000"/>
                </a:solidFill>
                <a:latin typeface="Microsoft YaHei" panose="020B0503020204020204" pitchFamily="34" charset="-122"/>
                <a:ea typeface="Microsoft YaHei" panose="020B0503020204020204" pitchFamily="34" charset="-122"/>
                <a:cs typeface="Times New Roman (正文 CS 字体)"/>
              </a:rPr>
              <a:t>需注意避免加重肾脏损害、引起血容量不足，引起促进高尿酸和高血黏滞度的药物（如利尿剂）</a:t>
            </a:r>
            <a:r>
              <a:rPr lang="zh-CN" altLang="en-US" sz="1400" kern="100" dirty="0">
                <a:latin typeface="Microsoft YaHei" panose="020B0503020204020204" pitchFamily="34" charset="-122"/>
                <a:ea typeface="Microsoft YaHei" panose="020B0503020204020204" pitchFamily="34" charset="-122"/>
                <a:cs typeface="Times New Roman (正文 CS 字体)"/>
              </a:rPr>
              <a:t>。</a:t>
            </a:r>
            <a:endParaRPr lang="zh-CN" altLang="zh-CN" sz="1400" kern="100" dirty="0">
              <a:latin typeface="Microsoft YaHei" panose="020B0503020204020204" pitchFamily="34" charset="-122"/>
              <a:ea typeface="Microsoft YaHei" panose="020B0503020204020204" pitchFamily="34" charset="-122"/>
              <a:cs typeface="Times New Roman (正文 CS 字体)"/>
            </a:endParaRPr>
          </a:p>
        </p:txBody>
      </p:sp>
      <p:cxnSp>
        <p:nvCxnSpPr>
          <p:cNvPr id="27" name="直接连接符 26"/>
          <p:cNvCxnSpPr/>
          <p:nvPr/>
        </p:nvCxnSpPr>
        <p:spPr>
          <a:xfrm>
            <a:off x="6635048" y="3379386"/>
            <a:ext cx="0" cy="940723"/>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9413742" y="1685227"/>
            <a:ext cx="278312" cy="184463"/>
            <a:chOff x="9482595" y="2565731"/>
            <a:chExt cx="278384" cy="184511"/>
          </a:xfrm>
        </p:grpSpPr>
        <p:sp>
          <p:nvSpPr>
            <p:cNvPr id="41" name="椭圆 40"/>
            <p:cNvSpPr/>
            <p:nvPr/>
          </p:nvSpPr>
          <p:spPr>
            <a:xfrm>
              <a:off x="9482595" y="2565731"/>
              <a:ext cx="71376" cy="7137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2" name="椭圆 41"/>
            <p:cNvSpPr/>
            <p:nvPr/>
          </p:nvSpPr>
          <p:spPr>
            <a:xfrm>
              <a:off x="9625979" y="2615242"/>
              <a:ext cx="135000" cy="135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43" name="组合 42"/>
          <p:cNvGrpSpPr/>
          <p:nvPr/>
        </p:nvGrpSpPr>
        <p:grpSpPr>
          <a:xfrm>
            <a:off x="1442176" y="2936371"/>
            <a:ext cx="258653" cy="233204"/>
            <a:chOff x="3720691" y="2824413"/>
            <a:chExt cx="1341120" cy="1209172"/>
          </a:xfrm>
        </p:grpSpPr>
        <p:sp>
          <p:nvSpPr>
            <p:cNvPr id="44"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45"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47" name="组合 46"/>
          <p:cNvGrpSpPr/>
          <p:nvPr/>
        </p:nvGrpSpPr>
        <p:grpSpPr>
          <a:xfrm>
            <a:off x="6491111" y="2870817"/>
            <a:ext cx="258653" cy="233204"/>
            <a:chOff x="3720691" y="2824413"/>
            <a:chExt cx="1341120" cy="1209172"/>
          </a:xfrm>
        </p:grpSpPr>
        <p:sp>
          <p:nvSpPr>
            <p:cNvPr id="48"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49"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54" name="组合 53"/>
          <p:cNvGrpSpPr/>
          <p:nvPr/>
        </p:nvGrpSpPr>
        <p:grpSpPr>
          <a:xfrm>
            <a:off x="1429172" y="4510007"/>
            <a:ext cx="258653" cy="233204"/>
            <a:chOff x="3720691" y="2824413"/>
            <a:chExt cx="1341120" cy="1209172"/>
          </a:xfrm>
        </p:grpSpPr>
        <p:sp>
          <p:nvSpPr>
            <p:cNvPr id="55"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57"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59" name="组合 58"/>
          <p:cNvGrpSpPr/>
          <p:nvPr/>
        </p:nvGrpSpPr>
        <p:grpSpPr>
          <a:xfrm>
            <a:off x="6505721" y="4559898"/>
            <a:ext cx="258653" cy="233204"/>
            <a:chOff x="3720691" y="2824413"/>
            <a:chExt cx="1341120" cy="1209172"/>
          </a:xfrm>
        </p:grpSpPr>
        <p:sp>
          <p:nvSpPr>
            <p:cNvPr id="60"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61"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sp>
        <p:nvSpPr>
          <p:cNvPr id="3" name="标题 1">
            <a:extLst>
              <a:ext uri="{FF2B5EF4-FFF2-40B4-BE49-F238E27FC236}">
                <a16:creationId xmlns:a16="http://schemas.microsoft.com/office/drawing/2014/main" id="{D221C645-451A-6BFD-A4D7-2043EBF90F50}"/>
              </a:ext>
            </a:extLst>
          </p:cNvPr>
          <p:cNvSpPr txBox="1">
            <a:spLocks/>
          </p:cNvSpPr>
          <p:nvPr/>
        </p:nvSpPr>
        <p:spPr>
          <a:xfrm>
            <a:off x="339864" y="289815"/>
            <a:ext cx="12219411" cy="77776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微软雅黑" panose="020B0503020204020204" pitchFamily="34" charset="-122"/>
                <a:ea typeface="微软雅黑" panose="020B0503020204020204" pitchFamily="34" charset="-122"/>
              </a:rPr>
              <a:t>10.10</a:t>
            </a:r>
            <a:r>
              <a:rPr lang="zh-CN" altLang="en-US" sz="3200" b="1" dirty="0">
                <a:latin typeface="微软雅黑" panose="020B0503020204020204" pitchFamily="34" charset="-122"/>
                <a:ea typeface="微软雅黑" panose="020B0503020204020204" pitchFamily="34" charset="-122"/>
              </a:rPr>
              <a:t>  血液疾病与高血压 </a:t>
            </a:r>
          </a:p>
        </p:txBody>
      </p:sp>
      <p:pic>
        <p:nvPicPr>
          <p:cNvPr id="6" name="图形 5" descr="药品 纯色填充">
            <a:extLst>
              <a:ext uri="{FF2B5EF4-FFF2-40B4-BE49-F238E27FC236}">
                <a16:creationId xmlns:a16="http://schemas.microsoft.com/office/drawing/2014/main" id="{44DE10F2-7E0F-670B-38DD-3D877764AD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4833" y="1706828"/>
            <a:ext cx="802110" cy="802110"/>
          </a:xfrm>
          <a:prstGeom prst="rect">
            <a:avLst/>
          </a:prstGeom>
        </p:spPr>
      </p:pic>
      <p:pic>
        <p:nvPicPr>
          <p:cNvPr id="9" name="图形 8" descr="医学 纯色填充">
            <a:extLst>
              <a:ext uri="{FF2B5EF4-FFF2-40B4-BE49-F238E27FC236}">
                <a16:creationId xmlns:a16="http://schemas.microsoft.com/office/drawing/2014/main" id="{0AB67324-0701-CC5D-8E31-A90D4C6294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84660" y="1658015"/>
            <a:ext cx="802108" cy="802108"/>
          </a:xfrm>
          <a:prstGeom prst="rect">
            <a:avLst/>
          </a:prstGeom>
        </p:spPr>
      </p:pic>
      <p:grpSp>
        <p:nvGrpSpPr>
          <p:cNvPr id="2" name="组合 1">
            <a:extLst>
              <a:ext uri="{FF2B5EF4-FFF2-40B4-BE49-F238E27FC236}">
                <a16:creationId xmlns:a16="http://schemas.microsoft.com/office/drawing/2014/main" id="{C5E687F9-01D5-9AA9-E340-D58E8EB8F9C2}"/>
              </a:ext>
            </a:extLst>
          </p:cNvPr>
          <p:cNvGrpSpPr/>
          <p:nvPr/>
        </p:nvGrpSpPr>
        <p:grpSpPr>
          <a:xfrm>
            <a:off x="10997490" y="-29849"/>
            <a:ext cx="1360715" cy="911036"/>
            <a:chOff x="10809514" y="26404"/>
            <a:chExt cx="1375882" cy="914400"/>
          </a:xfrm>
        </p:grpSpPr>
        <p:pic>
          <p:nvPicPr>
            <p:cNvPr id="5" name="图形 4" descr="剪贴板">
              <a:extLst>
                <a:ext uri="{FF2B5EF4-FFF2-40B4-BE49-F238E27FC236}">
                  <a16:creationId xmlns:a16="http://schemas.microsoft.com/office/drawing/2014/main" id="{4C86C780-BD85-5E4F-1BF1-FD220CDAD6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09514" y="26404"/>
              <a:ext cx="1375882" cy="914400"/>
            </a:xfrm>
            <a:prstGeom prst="rect">
              <a:avLst/>
            </a:prstGeom>
          </p:spPr>
        </p:pic>
        <p:sp>
          <p:nvSpPr>
            <p:cNvPr id="7" name="文本框 6">
              <a:extLst>
                <a:ext uri="{FF2B5EF4-FFF2-40B4-BE49-F238E27FC236}">
                  <a16:creationId xmlns:a16="http://schemas.microsoft.com/office/drawing/2014/main" id="{42FA2436-8AF1-7627-2091-7DB8E2D9F4D1}"/>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67648865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4E393D3D-9E9F-F02E-F325-DEB0ADCCC176}"/>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3168381" y="2856976"/>
            <a:ext cx="6288901" cy="769441"/>
          </a:xfrm>
          <a:prstGeom prst="rect">
            <a:avLst/>
          </a:prstGeom>
          <a:noFill/>
        </p:spPr>
        <p:txBody>
          <a:bodyPr wrap="none" rtlCol="0">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rPr>
              <a:t>11.</a:t>
            </a:r>
            <a:r>
              <a:rPr lang="zh-CN" altLang="en-US" sz="4400" b="1" dirty="0">
                <a:solidFill>
                  <a:schemeClr val="bg1"/>
                </a:solidFill>
                <a:latin typeface="微软雅黑" panose="020B0503020204020204" pitchFamily="34" charset="-122"/>
                <a:ea typeface="微软雅黑" panose="020B0503020204020204" pitchFamily="34" charset="-122"/>
              </a:rPr>
              <a:t> 高血压急症和亚急症</a:t>
            </a:r>
          </a:p>
        </p:txBody>
      </p:sp>
      <p:sp>
        <p:nvSpPr>
          <p:cNvPr id="3" name="文本框 2">
            <a:extLst>
              <a:ext uri="{FF2B5EF4-FFF2-40B4-BE49-F238E27FC236}">
                <a16:creationId xmlns:a16="http://schemas.microsoft.com/office/drawing/2014/main" id="{EADE7AB3-2CDF-5A18-6D9C-4FD98070ECAB}"/>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869309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AA057B-19AF-D63D-611C-95DB38C8295C}"/>
              </a:ext>
            </a:extLst>
          </p:cNvPr>
          <p:cNvSpPr txBox="1">
            <a:spLocks/>
          </p:cNvSpPr>
          <p:nvPr/>
        </p:nvSpPr>
        <p:spPr>
          <a:xfrm>
            <a:off x="0" y="294898"/>
            <a:ext cx="12192000" cy="6843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高血压急症和亚急症的定义和临床症状</a:t>
            </a:r>
          </a:p>
        </p:txBody>
      </p:sp>
      <p:graphicFrame>
        <p:nvGraphicFramePr>
          <p:cNvPr id="3" name="表格 2">
            <a:extLst>
              <a:ext uri="{FF2B5EF4-FFF2-40B4-BE49-F238E27FC236}">
                <a16:creationId xmlns:a16="http://schemas.microsoft.com/office/drawing/2014/main" id="{825B3125-A53D-1445-AD0B-F87D7D859935}"/>
              </a:ext>
            </a:extLst>
          </p:cNvPr>
          <p:cNvGraphicFramePr>
            <a:graphicFrameLocks noGrp="1"/>
          </p:cNvGraphicFramePr>
          <p:nvPr>
            <p:extLst>
              <p:ext uri="{D42A27DB-BD31-4B8C-83A1-F6EECF244321}">
                <p14:modId xmlns:p14="http://schemas.microsoft.com/office/powerpoint/2010/main" val="1658194297"/>
              </p:ext>
            </p:extLst>
          </p:nvPr>
        </p:nvGraphicFramePr>
        <p:xfrm>
          <a:off x="1248163" y="1359121"/>
          <a:ext cx="9695673" cy="4248444"/>
        </p:xfrm>
        <a:graphic>
          <a:graphicData uri="http://schemas.openxmlformats.org/drawingml/2006/table">
            <a:tbl>
              <a:tblPr firstRow="1" bandRow="1">
                <a:tableStyleId>{B301B821-A1FF-4177-AEE7-76D212191A09}</a:tableStyleId>
              </a:tblPr>
              <a:tblGrid>
                <a:gridCol w="1491658">
                  <a:extLst>
                    <a:ext uri="{9D8B030D-6E8A-4147-A177-3AD203B41FA5}">
                      <a16:colId xmlns:a16="http://schemas.microsoft.com/office/drawing/2014/main" val="92193845"/>
                    </a:ext>
                  </a:extLst>
                </a:gridCol>
                <a:gridCol w="3691413">
                  <a:extLst>
                    <a:ext uri="{9D8B030D-6E8A-4147-A177-3AD203B41FA5}">
                      <a16:colId xmlns:a16="http://schemas.microsoft.com/office/drawing/2014/main" val="3796455241"/>
                    </a:ext>
                  </a:extLst>
                </a:gridCol>
                <a:gridCol w="4512602">
                  <a:extLst>
                    <a:ext uri="{9D8B030D-6E8A-4147-A177-3AD203B41FA5}">
                      <a16:colId xmlns:a16="http://schemas.microsoft.com/office/drawing/2014/main" val="1071452157"/>
                    </a:ext>
                  </a:extLst>
                </a:gridCol>
              </a:tblGrid>
              <a:tr h="462638">
                <a:tc>
                  <a:txBody>
                    <a:bodyPr/>
                    <a:lstStyle/>
                    <a:p>
                      <a:pPr algn="ctr">
                        <a:lnSpc>
                          <a:spcPct val="150000"/>
                        </a:lnSpc>
                      </a:pPr>
                      <a:endParaRPr lang="zh-CN" altLang="en-US" sz="1600" dirty="0">
                        <a:latin typeface="Microsoft YaHei" panose="020B0503020204020204" pitchFamily="34" charset="-122"/>
                        <a:ea typeface="Microsoft YaHei" panose="020B0503020204020204" pitchFamily="34" charset="-122"/>
                      </a:endParaRPr>
                    </a:p>
                  </a:txBody>
                  <a:tcPr anchor="ctr">
                    <a:solidFill>
                      <a:srgbClr val="004582"/>
                    </a:solidFill>
                  </a:tcPr>
                </a:tc>
                <a:tc>
                  <a:txBody>
                    <a:bodyPr/>
                    <a:lstStyle/>
                    <a:p>
                      <a:pPr algn="ctr">
                        <a:lnSpc>
                          <a:spcPct val="150000"/>
                        </a:lnSpc>
                      </a:pPr>
                      <a:r>
                        <a:rPr lang="zh-CN" altLang="en-US" sz="1600" dirty="0">
                          <a:latin typeface="Microsoft YaHei" panose="020B0503020204020204" pitchFamily="34" charset="-122"/>
                          <a:ea typeface="Microsoft YaHei" panose="020B0503020204020204" pitchFamily="34" charset="-122"/>
                        </a:rPr>
                        <a:t>定义</a:t>
                      </a:r>
                    </a:p>
                  </a:txBody>
                  <a:tcPr anchor="ctr">
                    <a:solidFill>
                      <a:srgbClr val="004582"/>
                    </a:solidFill>
                  </a:tcPr>
                </a:tc>
                <a:tc>
                  <a:txBody>
                    <a:bodyPr/>
                    <a:lstStyle/>
                    <a:p>
                      <a:pPr algn="ctr">
                        <a:lnSpc>
                          <a:spcPct val="150000"/>
                        </a:lnSpc>
                      </a:pPr>
                      <a:r>
                        <a:rPr lang="zh-CN" altLang="en-US" sz="1600" dirty="0">
                          <a:latin typeface="Microsoft YaHei" panose="020B0503020204020204" pitchFamily="34" charset="-122"/>
                          <a:ea typeface="Microsoft YaHei" panose="020B0503020204020204" pitchFamily="34" charset="-122"/>
                        </a:rPr>
                        <a:t>临床表现</a:t>
                      </a:r>
                    </a:p>
                  </a:txBody>
                  <a:tcPr anchor="ctr">
                    <a:solidFill>
                      <a:srgbClr val="004582"/>
                    </a:solidFill>
                  </a:tcPr>
                </a:tc>
                <a:extLst>
                  <a:ext uri="{0D108BD9-81ED-4DB2-BD59-A6C34878D82A}">
                    <a16:rowId xmlns:a16="http://schemas.microsoft.com/office/drawing/2014/main" val="3170731617"/>
                  </a:ext>
                </a:extLst>
              </a:tr>
              <a:tr h="2505874">
                <a:tc>
                  <a:txBody>
                    <a:bodyPr/>
                    <a:lstStyle/>
                    <a:p>
                      <a:pPr>
                        <a:lnSpc>
                          <a:spcPct val="150000"/>
                        </a:lnSpc>
                      </a:pPr>
                      <a:r>
                        <a:rPr lang="zh-CN" altLang="en-US" sz="1600" b="1" dirty="0">
                          <a:solidFill>
                            <a:srgbClr val="004582"/>
                          </a:solidFill>
                          <a:latin typeface="Microsoft YaHei" panose="020B0503020204020204" pitchFamily="34" charset="-122"/>
                          <a:ea typeface="Microsoft YaHei" panose="020B0503020204020204" pitchFamily="34" charset="-122"/>
                        </a:rPr>
                        <a:t>高血压</a:t>
                      </a:r>
                      <a:endParaRPr lang="en-US" altLang="zh-CN" sz="1600" b="1" dirty="0">
                        <a:solidFill>
                          <a:srgbClr val="004582"/>
                        </a:solidFill>
                        <a:latin typeface="Microsoft YaHei" panose="020B0503020204020204" pitchFamily="34" charset="-122"/>
                        <a:ea typeface="Microsoft YaHei" panose="020B0503020204020204" pitchFamily="34" charset="-122"/>
                      </a:endParaRPr>
                    </a:p>
                    <a:p>
                      <a:pPr>
                        <a:lnSpc>
                          <a:spcPct val="150000"/>
                        </a:lnSpc>
                      </a:pPr>
                      <a:r>
                        <a:rPr lang="zh-CN" altLang="en-US" sz="1600" b="1" dirty="0">
                          <a:solidFill>
                            <a:srgbClr val="004582"/>
                          </a:solidFill>
                          <a:latin typeface="Microsoft YaHei" panose="020B0503020204020204" pitchFamily="34" charset="-122"/>
                          <a:ea typeface="Microsoft YaHei" panose="020B0503020204020204" pitchFamily="34" charset="-122"/>
                        </a:rPr>
                        <a:t>急症</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nSpc>
                          <a:spcPct val="150000"/>
                        </a:lnSpc>
                      </a:pPr>
                      <a:r>
                        <a:rPr lang="zh-CN" altLang="en-US" sz="1400" kern="100" dirty="0">
                          <a:effectLst/>
                          <a:latin typeface="Microsoft YaHei" panose="020B0503020204020204" pitchFamily="34" charset="-122"/>
                          <a:ea typeface="Microsoft YaHei" panose="020B0503020204020204" pitchFamily="34" charset="-122"/>
                        </a:rPr>
                        <a:t>指原发性或继发性高血压患者，在某些诱因作用下，</a:t>
                      </a:r>
                      <a:r>
                        <a:rPr lang="zh-CN" altLang="en-US" sz="1400" b="1" kern="100" dirty="0">
                          <a:solidFill>
                            <a:srgbClr val="C00000"/>
                          </a:solidFill>
                          <a:effectLst/>
                          <a:latin typeface="Microsoft YaHei" panose="020B0503020204020204" pitchFamily="34" charset="-122"/>
                          <a:ea typeface="Microsoft YaHei" panose="020B0503020204020204" pitchFamily="34" charset="-122"/>
                          <a:cs typeface="+mn-cs"/>
                        </a:rPr>
                        <a:t>血压突然和显著升高</a:t>
                      </a:r>
                      <a:r>
                        <a:rPr lang="zh-CN" altLang="en-US" sz="1400" kern="100" dirty="0">
                          <a:effectLst/>
                          <a:latin typeface="Microsoft YaHei" panose="020B0503020204020204" pitchFamily="34" charset="-122"/>
                          <a:ea typeface="Microsoft YaHei" panose="020B0503020204020204" pitchFamily="34" charset="-122"/>
                        </a:rPr>
                        <a:t>（</a:t>
                      </a:r>
                      <a:r>
                        <a:rPr lang="zh-CN" altLang="en-US" sz="1400" b="0" kern="100" dirty="0">
                          <a:solidFill>
                            <a:schemeClr val="tx1"/>
                          </a:solidFill>
                          <a:effectLst/>
                          <a:latin typeface="Microsoft YaHei" panose="020B0503020204020204" pitchFamily="34" charset="-122"/>
                          <a:ea typeface="Microsoft YaHei" panose="020B0503020204020204" pitchFamily="34" charset="-122"/>
                        </a:rPr>
                        <a:t>通常收缩压＞</a:t>
                      </a:r>
                      <a:r>
                        <a:rPr lang="en-US" altLang="zh-CN" sz="1400" b="0" kern="100" dirty="0">
                          <a:solidFill>
                            <a:schemeClr val="tx1"/>
                          </a:solidFill>
                          <a:effectLst/>
                          <a:latin typeface="Microsoft YaHei" panose="020B0503020204020204" pitchFamily="34" charset="-122"/>
                          <a:ea typeface="Microsoft YaHei" panose="020B0503020204020204" pitchFamily="34" charset="-122"/>
                        </a:rPr>
                        <a:t>180 </a:t>
                      </a:r>
                      <a:r>
                        <a:rPr lang="en" altLang="zh-CN" sz="1400" b="0" kern="100" dirty="0">
                          <a:solidFill>
                            <a:schemeClr val="tx1"/>
                          </a:solidFill>
                          <a:effectLst/>
                          <a:latin typeface="Microsoft YaHei" panose="020B0503020204020204" pitchFamily="34" charset="-122"/>
                          <a:ea typeface="Microsoft YaHei" panose="020B0503020204020204" pitchFamily="34" charset="-122"/>
                        </a:rPr>
                        <a:t>mmHg</a:t>
                      </a:r>
                      <a:r>
                        <a:rPr lang="zh-CN" altLang="en-US" sz="1400" b="0" kern="100" dirty="0">
                          <a:solidFill>
                            <a:schemeClr val="tx1"/>
                          </a:solidFill>
                          <a:effectLst/>
                          <a:latin typeface="Microsoft YaHei" panose="020B0503020204020204" pitchFamily="34" charset="-122"/>
                          <a:ea typeface="Microsoft YaHei" panose="020B0503020204020204" pitchFamily="34" charset="-122"/>
                        </a:rPr>
                        <a:t>和</a:t>
                      </a:r>
                      <a:r>
                        <a:rPr lang="en-US" altLang="zh-CN" sz="1400" b="0" kern="100" dirty="0">
                          <a:solidFill>
                            <a:schemeClr val="tx1"/>
                          </a:solidFill>
                          <a:effectLst/>
                          <a:latin typeface="Microsoft YaHei" panose="020B0503020204020204" pitchFamily="34" charset="-122"/>
                          <a:ea typeface="Microsoft YaHei" panose="020B0503020204020204" pitchFamily="34" charset="-122"/>
                        </a:rPr>
                        <a:t>/</a:t>
                      </a:r>
                      <a:r>
                        <a:rPr lang="zh-CN" altLang="en-US" sz="1400" b="0" kern="100" dirty="0">
                          <a:solidFill>
                            <a:schemeClr val="tx1"/>
                          </a:solidFill>
                          <a:effectLst/>
                          <a:latin typeface="Microsoft YaHei" panose="020B0503020204020204" pitchFamily="34" charset="-122"/>
                          <a:ea typeface="Microsoft YaHei" panose="020B0503020204020204" pitchFamily="34" charset="-122"/>
                        </a:rPr>
                        <a:t>或舒张压＞</a:t>
                      </a:r>
                      <a:r>
                        <a:rPr lang="en-US" altLang="zh-CN" sz="1400" b="0" kern="100" dirty="0">
                          <a:solidFill>
                            <a:schemeClr val="tx1"/>
                          </a:solidFill>
                          <a:effectLst/>
                          <a:latin typeface="Microsoft YaHei" panose="020B0503020204020204" pitchFamily="34" charset="-122"/>
                          <a:ea typeface="Microsoft YaHei" panose="020B0503020204020204" pitchFamily="34" charset="-122"/>
                        </a:rPr>
                        <a:t>120 </a:t>
                      </a:r>
                      <a:r>
                        <a:rPr lang="en" altLang="zh-CN" sz="1400" b="0" kern="100" dirty="0">
                          <a:solidFill>
                            <a:schemeClr val="tx1"/>
                          </a:solidFill>
                          <a:effectLst/>
                          <a:latin typeface="Microsoft YaHei" panose="020B0503020204020204" pitchFamily="34" charset="-122"/>
                          <a:ea typeface="Microsoft YaHei" panose="020B0503020204020204" pitchFamily="34" charset="-122"/>
                        </a:rPr>
                        <a:t>mmHg</a:t>
                      </a:r>
                      <a:r>
                        <a:rPr lang="zh-CN" altLang="en" sz="1400" b="0" kern="100" dirty="0">
                          <a:solidFill>
                            <a:schemeClr val="tx1"/>
                          </a:solidFill>
                          <a:effectLst/>
                          <a:latin typeface="Microsoft YaHei" panose="020B0503020204020204" pitchFamily="34" charset="-122"/>
                          <a:ea typeface="Microsoft YaHei" panose="020B0503020204020204" pitchFamily="34" charset="-122"/>
                        </a:rPr>
                        <a:t>）</a:t>
                      </a:r>
                      <a:r>
                        <a:rPr lang="zh-CN" altLang="en" sz="1400" kern="100" dirty="0">
                          <a:effectLst/>
                          <a:latin typeface="Microsoft YaHei" panose="020B0503020204020204" pitchFamily="34" charset="-122"/>
                          <a:ea typeface="Microsoft YaHei" panose="020B0503020204020204" pitchFamily="34" charset="-122"/>
                        </a:rPr>
                        <a:t>，</a:t>
                      </a:r>
                      <a:r>
                        <a:rPr lang="zh-CN" altLang="en-US" sz="1400" b="1" kern="100" dirty="0">
                          <a:solidFill>
                            <a:srgbClr val="C00000"/>
                          </a:solidFill>
                          <a:effectLst/>
                          <a:latin typeface="Microsoft YaHei" panose="020B0503020204020204" pitchFamily="34" charset="-122"/>
                          <a:ea typeface="Microsoft YaHei" panose="020B0503020204020204" pitchFamily="34" charset="-122"/>
                          <a:cs typeface="+mn-cs"/>
                        </a:rPr>
                        <a:t>并伴有高血压相关靶器官损害或器官原有功能受损进行性加重</a:t>
                      </a:r>
                      <a:r>
                        <a:rPr lang="zh-CN" altLang="en-US" sz="1400" kern="100" dirty="0">
                          <a:effectLst/>
                          <a:latin typeface="Microsoft YaHei" panose="020B0503020204020204" pitchFamily="34" charset="-122"/>
                          <a:ea typeface="Microsoft YaHei" panose="020B0503020204020204" pitchFamily="34" charset="-122"/>
                        </a:rPr>
                        <a:t>为特征的一组临床综合征</a:t>
                      </a:r>
                      <a:endParaRPr lang="zh-CN" altLang="en-US" sz="1400" dirty="0">
                        <a:latin typeface="Microsoft YaHei" panose="020B0503020204020204" pitchFamily="34" charset="-122"/>
                        <a:ea typeface="Microsoft YaHei" panose="020B0503020204020204" pitchFamily="34" charset="-122"/>
                      </a:endParaRPr>
                    </a:p>
                  </a:txBody>
                  <a:tcPr/>
                </a:tc>
                <a:tc>
                  <a:txBody>
                    <a:bodyPr/>
                    <a:lstStyle/>
                    <a:p>
                      <a:pPr>
                        <a:lnSpc>
                          <a:spcPct val="150000"/>
                        </a:lnSpc>
                      </a:pPr>
                      <a:r>
                        <a:rPr lang="zh-CN" altLang="en-US" sz="1400" kern="100" dirty="0">
                          <a:solidFill>
                            <a:schemeClr val="tx1"/>
                          </a:solidFill>
                          <a:effectLst/>
                          <a:latin typeface="Microsoft YaHei" panose="020B0503020204020204" pitchFamily="34" charset="-122"/>
                          <a:ea typeface="Microsoft YaHei" panose="020B0503020204020204" pitchFamily="34" charset="-122"/>
                        </a:rPr>
                        <a:t>包括</a:t>
                      </a:r>
                      <a:r>
                        <a:rPr lang="zh-CN" altLang="en-US" sz="1400" b="1" kern="100" dirty="0">
                          <a:solidFill>
                            <a:srgbClr val="C00000"/>
                          </a:solidFill>
                          <a:effectLst/>
                          <a:latin typeface="Microsoft YaHei" panose="020B0503020204020204" pitchFamily="34" charset="-122"/>
                          <a:ea typeface="Microsoft YaHei" panose="020B0503020204020204" pitchFamily="34" charset="-122"/>
                        </a:rPr>
                        <a:t>高血压脑病、颅内出血（脑出血和蛛网膜下腔出血）、脑梗死、急性心力衰竭、肺水肿、急性冠状动脉综合征（不稳定型心绞痛、急性非</a:t>
                      </a:r>
                      <a:r>
                        <a:rPr lang="en" altLang="zh-CN" sz="1400" b="1" kern="100" dirty="0">
                          <a:solidFill>
                            <a:srgbClr val="C00000"/>
                          </a:solidFill>
                          <a:effectLst/>
                          <a:latin typeface="Microsoft YaHei" panose="020B0503020204020204" pitchFamily="34" charset="-122"/>
                          <a:ea typeface="Microsoft YaHei" panose="020B0503020204020204" pitchFamily="34" charset="-122"/>
                        </a:rPr>
                        <a:t>ST</a:t>
                      </a:r>
                      <a:r>
                        <a:rPr lang="zh-CN" altLang="en-US" sz="1400" b="1" kern="100" dirty="0">
                          <a:solidFill>
                            <a:srgbClr val="C00000"/>
                          </a:solidFill>
                          <a:effectLst/>
                          <a:latin typeface="Microsoft YaHei" panose="020B0503020204020204" pitchFamily="34" charset="-122"/>
                          <a:ea typeface="Microsoft YaHei" panose="020B0503020204020204" pitchFamily="34" charset="-122"/>
                        </a:rPr>
                        <a:t>段抬高和</a:t>
                      </a:r>
                      <a:r>
                        <a:rPr lang="en" altLang="zh-CN" sz="1400" b="1" kern="100" dirty="0">
                          <a:solidFill>
                            <a:srgbClr val="C00000"/>
                          </a:solidFill>
                          <a:effectLst/>
                          <a:latin typeface="Microsoft YaHei" panose="020B0503020204020204" pitchFamily="34" charset="-122"/>
                          <a:ea typeface="Microsoft YaHei" panose="020B0503020204020204" pitchFamily="34" charset="-122"/>
                        </a:rPr>
                        <a:t>ST</a:t>
                      </a:r>
                      <a:r>
                        <a:rPr lang="zh-CN" altLang="en-US" sz="1400" b="1" kern="100" dirty="0">
                          <a:solidFill>
                            <a:srgbClr val="C00000"/>
                          </a:solidFill>
                          <a:effectLst/>
                          <a:latin typeface="Microsoft YaHei" panose="020B0503020204020204" pitchFamily="34" charset="-122"/>
                          <a:ea typeface="Microsoft YaHei" panose="020B0503020204020204" pitchFamily="34" charset="-122"/>
                        </a:rPr>
                        <a:t>段抬高心肌梗死）、主动脉夹层、嗜铬细胞瘤危象、使用毒品（安非他明、可卡因、迷幻药等）、围手术期高血压、子痫</a:t>
                      </a:r>
                      <a:r>
                        <a:rPr lang="zh-CN" altLang="en-US" sz="1400" kern="100" dirty="0">
                          <a:solidFill>
                            <a:schemeClr val="tx1"/>
                          </a:solidFill>
                          <a:effectLst/>
                          <a:latin typeface="Microsoft YaHei" panose="020B0503020204020204" pitchFamily="34" charset="-122"/>
                          <a:ea typeface="Microsoft YaHei" panose="020B0503020204020204" pitchFamily="34" charset="-122"/>
                        </a:rPr>
                        <a:t>等。</a:t>
                      </a:r>
                      <a:endParaRPr lang="zh-CN" altLang="en-US" sz="14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991112166"/>
                  </a:ext>
                </a:extLst>
              </a:tr>
              <a:tr h="1279932">
                <a:tc>
                  <a:txBody>
                    <a:bodyPr/>
                    <a:lstStyle/>
                    <a:p>
                      <a:pPr>
                        <a:lnSpc>
                          <a:spcPct val="150000"/>
                        </a:lnSpc>
                      </a:pPr>
                      <a:r>
                        <a:rPr lang="zh-CN" altLang="en-US" sz="1600" b="1" dirty="0">
                          <a:solidFill>
                            <a:srgbClr val="004582"/>
                          </a:solidFill>
                          <a:latin typeface="Microsoft YaHei" panose="020B0503020204020204" pitchFamily="34" charset="-122"/>
                          <a:ea typeface="Microsoft YaHei" panose="020B0503020204020204" pitchFamily="34" charset="-122"/>
                        </a:rPr>
                        <a:t>高血压</a:t>
                      </a:r>
                      <a:endParaRPr lang="en-US" altLang="zh-CN" sz="1600" b="1" dirty="0">
                        <a:solidFill>
                          <a:srgbClr val="004582"/>
                        </a:solidFill>
                        <a:latin typeface="Microsoft YaHei" panose="020B0503020204020204" pitchFamily="34" charset="-122"/>
                        <a:ea typeface="Microsoft YaHei" panose="020B0503020204020204" pitchFamily="34" charset="-122"/>
                      </a:endParaRPr>
                    </a:p>
                    <a:p>
                      <a:pPr>
                        <a:lnSpc>
                          <a:spcPct val="150000"/>
                        </a:lnSpc>
                      </a:pPr>
                      <a:r>
                        <a:rPr lang="zh-CN" altLang="en-US" sz="1600" b="1" dirty="0">
                          <a:solidFill>
                            <a:srgbClr val="004582"/>
                          </a:solidFill>
                          <a:latin typeface="Microsoft YaHei" panose="020B0503020204020204" pitchFamily="34" charset="-122"/>
                          <a:ea typeface="Microsoft YaHei" panose="020B0503020204020204" pitchFamily="34" charset="-122"/>
                        </a:rPr>
                        <a:t>亚急症</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nSpc>
                          <a:spcPct val="150000"/>
                        </a:lnSpc>
                      </a:pPr>
                      <a:r>
                        <a:rPr lang="zh-CN" altLang="en-US" sz="1600" kern="100" dirty="0">
                          <a:solidFill>
                            <a:schemeClr val="tx1"/>
                          </a:solidFill>
                          <a:effectLst/>
                          <a:latin typeface="Microsoft YaHei" panose="020B0503020204020204" pitchFamily="34" charset="-122"/>
                          <a:ea typeface="Microsoft YaHei" panose="020B0503020204020204" pitchFamily="34" charset="-122"/>
                        </a:rPr>
                        <a:t>指</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mn-cs"/>
                        </a:rPr>
                        <a:t>血压显著升高但不伴靶器官损害</a:t>
                      </a:r>
                    </a:p>
                  </a:txBody>
                  <a:tcPr/>
                </a:tc>
                <a:tc>
                  <a:txBody>
                    <a:bodyPr/>
                    <a:lstStyle/>
                    <a:p>
                      <a:pPr>
                        <a:lnSpc>
                          <a:spcPct val="150000"/>
                        </a:lnSpc>
                      </a:pPr>
                      <a:r>
                        <a:rPr lang="zh-CN" altLang="en-US" sz="1400" kern="100" dirty="0">
                          <a:solidFill>
                            <a:schemeClr val="tx1"/>
                          </a:solidFill>
                          <a:effectLst/>
                          <a:latin typeface="Microsoft YaHei" panose="020B0503020204020204" pitchFamily="34" charset="-122"/>
                          <a:ea typeface="Microsoft YaHei" panose="020B0503020204020204" pitchFamily="34" charset="-122"/>
                        </a:rPr>
                        <a:t>患者可以有血压明显升高造成的症状，如</a:t>
                      </a:r>
                      <a:r>
                        <a:rPr lang="zh-CN" altLang="en-US" sz="1400" b="1" kern="100" dirty="0">
                          <a:solidFill>
                            <a:srgbClr val="C00000"/>
                          </a:solidFill>
                          <a:effectLst/>
                          <a:latin typeface="Microsoft YaHei" panose="020B0503020204020204" pitchFamily="34" charset="-122"/>
                          <a:ea typeface="Microsoft YaHei" panose="020B0503020204020204" pitchFamily="34" charset="-122"/>
                        </a:rPr>
                        <a:t>头痛、胸闷、鼻出血、烦躁不安</a:t>
                      </a:r>
                      <a:r>
                        <a:rPr lang="zh-CN" altLang="en-US" sz="1400" kern="100" dirty="0">
                          <a:solidFill>
                            <a:schemeClr val="tx1"/>
                          </a:solidFill>
                          <a:effectLst/>
                          <a:latin typeface="Microsoft YaHei" panose="020B0503020204020204" pitchFamily="34" charset="-122"/>
                          <a:ea typeface="Microsoft YaHei" panose="020B0503020204020204" pitchFamily="34" charset="-122"/>
                        </a:rPr>
                        <a:t>等。相当多数的患者有服药依从性不好或治疗不足。</a:t>
                      </a:r>
                      <a:endParaRPr lang="zh-CN" altLang="en-US" sz="14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4092521226"/>
                  </a:ext>
                </a:extLst>
              </a:tr>
            </a:tbl>
          </a:graphicData>
        </a:graphic>
      </p:graphicFrame>
    </p:spTree>
    <p:extLst>
      <p:ext uri="{BB962C8B-B14F-4D97-AF65-F5344CB8AC3E}">
        <p14:creationId xmlns:p14="http://schemas.microsoft.com/office/powerpoint/2010/main" val="131562243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idx="4294967295"/>
          </p:nvPr>
        </p:nvSpPr>
        <p:spPr>
          <a:xfrm>
            <a:off x="0" y="290016"/>
            <a:ext cx="12192000" cy="580032"/>
          </a:xfrm>
          <a:prstGeom prst="rect">
            <a:avLst/>
          </a:prstGeom>
        </p:spPr>
        <p:txBody>
          <a:bodyPr>
            <a:normAutofit/>
          </a:bodyPr>
          <a:lstStyle/>
          <a:p>
            <a:pPr algn="ctr"/>
            <a:r>
              <a:rPr lang="zh-CN" altLang="en-US" sz="3200" b="1" dirty="0">
                <a:latin typeface="微软雅黑" panose="020B0503020204020204" pitchFamily="34" charset="-122"/>
                <a:ea typeface="微软雅黑" panose="020B0503020204020204" pitchFamily="34" charset="-122"/>
              </a:rPr>
              <a:t>可疑高血压急症患者评价表</a:t>
            </a:r>
          </a:p>
        </p:txBody>
      </p:sp>
      <p:graphicFrame>
        <p:nvGraphicFramePr>
          <p:cNvPr id="2" name="表格 1">
            <a:extLst>
              <a:ext uri="{FF2B5EF4-FFF2-40B4-BE49-F238E27FC236}">
                <a16:creationId xmlns:a16="http://schemas.microsoft.com/office/drawing/2014/main" id="{79C7609B-4602-FB21-54C4-358B02418498}"/>
              </a:ext>
            </a:extLst>
          </p:cNvPr>
          <p:cNvGraphicFramePr>
            <a:graphicFrameLocks noGrp="1"/>
          </p:cNvGraphicFramePr>
          <p:nvPr>
            <p:extLst>
              <p:ext uri="{D42A27DB-BD31-4B8C-83A1-F6EECF244321}">
                <p14:modId xmlns:p14="http://schemas.microsoft.com/office/powerpoint/2010/main" val="3634393238"/>
              </p:ext>
            </p:extLst>
          </p:nvPr>
        </p:nvGraphicFramePr>
        <p:xfrm>
          <a:off x="1188906" y="964322"/>
          <a:ext cx="9814187" cy="5432126"/>
        </p:xfrm>
        <a:graphic>
          <a:graphicData uri="http://schemas.openxmlformats.org/drawingml/2006/table">
            <a:tbl>
              <a:tblPr firstRow="1" bandRow="1">
                <a:tableStyleId>{69012ECD-51FC-41F1-AA8D-1B2483CD663E}</a:tableStyleId>
              </a:tblPr>
              <a:tblGrid>
                <a:gridCol w="2201994">
                  <a:extLst>
                    <a:ext uri="{9D8B030D-6E8A-4147-A177-3AD203B41FA5}">
                      <a16:colId xmlns:a16="http://schemas.microsoft.com/office/drawing/2014/main" val="2227889518"/>
                    </a:ext>
                  </a:extLst>
                </a:gridCol>
                <a:gridCol w="7612193">
                  <a:extLst>
                    <a:ext uri="{9D8B030D-6E8A-4147-A177-3AD203B41FA5}">
                      <a16:colId xmlns:a16="http://schemas.microsoft.com/office/drawing/2014/main" val="2356879962"/>
                    </a:ext>
                  </a:extLst>
                </a:gridCol>
              </a:tblGrid>
              <a:tr h="472423">
                <a:tc>
                  <a:txBody>
                    <a:bodyPr/>
                    <a:lstStyle/>
                    <a:p>
                      <a:pPr algn="ctr"/>
                      <a:r>
                        <a:rPr lang="zh-CN" altLang="en-US" sz="1600" dirty="0">
                          <a:solidFill>
                            <a:schemeClr val="bg1"/>
                          </a:solidFill>
                          <a:latin typeface="Microsoft YaHei" panose="020B0503020204020204" pitchFamily="34" charset="-122"/>
                          <a:ea typeface="Microsoft YaHei" panose="020B0503020204020204" pitchFamily="34" charset="-122"/>
                        </a:rPr>
                        <a:t>评价项目</a:t>
                      </a:r>
                    </a:p>
                  </a:txBody>
                  <a:tcPr anchor="ctr">
                    <a:solidFill>
                      <a:srgbClr val="004582"/>
                    </a:solidFill>
                  </a:tcPr>
                </a:tc>
                <a:tc>
                  <a:txBody>
                    <a:bodyPr/>
                    <a:lstStyle/>
                    <a:p>
                      <a:pPr algn="ctr"/>
                      <a:r>
                        <a:rPr lang="zh-CN" altLang="en-US" sz="1600" dirty="0">
                          <a:solidFill>
                            <a:schemeClr val="bg1"/>
                          </a:solidFill>
                          <a:latin typeface="Microsoft YaHei" panose="020B0503020204020204" pitchFamily="34" charset="-122"/>
                          <a:ea typeface="Microsoft YaHei" panose="020B0503020204020204" pitchFamily="34" charset="-122"/>
                        </a:rPr>
                        <a:t>评价内容</a:t>
                      </a:r>
                    </a:p>
                  </a:txBody>
                  <a:tcPr anchor="ctr">
                    <a:solidFill>
                      <a:srgbClr val="004582"/>
                    </a:solidFill>
                  </a:tcPr>
                </a:tc>
                <a:extLst>
                  <a:ext uri="{0D108BD9-81ED-4DB2-BD59-A6C34878D82A}">
                    <a16:rowId xmlns:a16="http://schemas.microsoft.com/office/drawing/2014/main" val="358236663"/>
                  </a:ext>
                </a:extLst>
              </a:tr>
              <a:tr h="956190">
                <a:tc>
                  <a:txBody>
                    <a:bodyPr/>
                    <a:lstStyle/>
                    <a:p>
                      <a:pPr algn="ctr"/>
                      <a:r>
                        <a:rPr lang="zh-CN" altLang="en-US" sz="1400" b="1" dirty="0">
                          <a:solidFill>
                            <a:schemeClr val="tx1"/>
                          </a:solidFill>
                          <a:latin typeface="Microsoft YaHei" panose="020B0503020204020204" pitchFamily="34" charset="-122"/>
                          <a:ea typeface="Microsoft YaHei" panose="020B0503020204020204" pitchFamily="34" charset="-122"/>
                        </a:rPr>
                        <a:t>病史、症状</a:t>
                      </a:r>
                    </a:p>
                  </a:txBody>
                  <a:tcPr anchor="ctr"/>
                </a:tc>
                <a:tc>
                  <a:txBody>
                    <a:bodyPr/>
                    <a:lstStyle/>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高血压的病史及治疗，使用类交感神经药物和其他药物的情况</a:t>
                      </a:r>
                    </a:p>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头痛，视野损害，神经系统症状，恶心</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呕吐，胸</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背痛，心脏</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呼吸系统症状，少尿，体重变化等</a:t>
                      </a:r>
                    </a:p>
                  </a:txBody>
                  <a:tcPr anchor="ctr"/>
                </a:tc>
                <a:extLst>
                  <a:ext uri="{0D108BD9-81ED-4DB2-BD59-A6C34878D82A}">
                    <a16:rowId xmlns:a16="http://schemas.microsoft.com/office/drawing/2014/main" val="651794242"/>
                  </a:ext>
                </a:extLst>
              </a:tr>
              <a:tr h="2360562">
                <a:tc>
                  <a:txBody>
                    <a:bodyPr/>
                    <a:lstStyle/>
                    <a:p>
                      <a:pPr algn="ctr"/>
                      <a:r>
                        <a:rPr lang="zh-CN" altLang="en-US" sz="1400" b="1" dirty="0">
                          <a:solidFill>
                            <a:schemeClr val="tx1"/>
                          </a:solidFill>
                          <a:latin typeface="Microsoft YaHei" panose="020B0503020204020204" pitchFamily="34" charset="-122"/>
                          <a:ea typeface="Microsoft YaHei" panose="020B0503020204020204" pitchFamily="34" charset="-122"/>
                        </a:rPr>
                        <a:t>体格检查</a:t>
                      </a:r>
                    </a:p>
                  </a:txBody>
                  <a:tcPr anchor="ctr"/>
                </a:tc>
                <a:tc>
                  <a:txBody>
                    <a:bodyPr/>
                    <a:lstStyle/>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血压：重复测定血压，必要时测量四肢血压、立位血压等</a:t>
                      </a:r>
                    </a:p>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脉搏，呼吸，体温</a:t>
                      </a:r>
                    </a:p>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评价体液容量，脱水，水肿</a:t>
                      </a:r>
                    </a:p>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中枢神经系统：意识障碍，躁动，偏瘫等</a:t>
                      </a:r>
                    </a:p>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眼底：线状或火焰状出血，渗出，视网膜水肿，视乳头水肿等</a:t>
                      </a:r>
                    </a:p>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颈部：颈静脉怒张，杂音等</a:t>
                      </a:r>
                    </a:p>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胸部：心脏增大，心动过速，心脏杂音，心力衰竭的体征等</a:t>
                      </a:r>
                    </a:p>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腹部：肝脏增大、搏动、包块等</a:t>
                      </a:r>
                    </a:p>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肢体：水肿，动脉搏动等</a:t>
                      </a:r>
                    </a:p>
                  </a:txBody>
                  <a:tcPr anchor="ctr"/>
                </a:tc>
                <a:extLst>
                  <a:ext uri="{0D108BD9-81ED-4DB2-BD59-A6C34878D82A}">
                    <a16:rowId xmlns:a16="http://schemas.microsoft.com/office/drawing/2014/main" val="1187350515"/>
                  </a:ext>
                </a:extLst>
              </a:tr>
              <a:tr h="1475514">
                <a:tc>
                  <a:txBody>
                    <a:bodyPr/>
                    <a:lstStyle/>
                    <a:p>
                      <a:pPr algn="ctr"/>
                      <a:r>
                        <a:rPr lang="zh-CN" altLang="en-US" sz="1400" b="1" dirty="0">
                          <a:solidFill>
                            <a:schemeClr val="tx1"/>
                          </a:solidFill>
                          <a:latin typeface="Microsoft YaHei" panose="020B0503020204020204" pitchFamily="34" charset="-122"/>
                          <a:ea typeface="Microsoft YaHei" panose="020B0503020204020204" pitchFamily="34" charset="-122"/>
                        </a:rPr>
                        <a:t>急诊检查</a:t>
                      </a:r>
                    </a:p>
                  </a:txBody>
                  <a:tcPr anchor="ctr"/>
                </a:tc>
                <a:tc>
                  <a:txBody>
                    <a:bodyPr/>
                    <a:lstStyle/>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尿检，血细胞计数（包括涂片）</a:t>
                      </a:r>
                    </a:p>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血生化（尿素氮，肌酐，电解质，血糖，心肌标记物，肌酸磷酸肌酶等）</a:t>
                      </a:r>
                    </a:p>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心电图，胸片，动脉血气（需要时）</a:t>
                      </a:r>
                    </a:p>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必要时行心脏、腹部超声，头颅</a:t>
                      </a:r>
                      <a:r>
                        <a:rPr lang="en" altLang="zh-CN" sz="1200" dirty="0">
                          <a:solidFill>
                            <a:schemeClr val="tx1"/>
                          </a:solidFill>
                          <a:latin typeface="Microsoft YaHei" panose="020B0503020204020204" pitchFamily="34" charset="-122"/>
                          <a:ea typeface="Microsoft YaHei" panose="020B0503020204020204" pitchFamily="34" charset="-122"/>
                        </a:rPr>
                        <a:t>CT</a:t>
                      </a:r>
                      <a:r>
                        <a:rPr lang="zh-CN" altLang="en-US" sz="1200" dirty="0">
                          <a:solidFill>
                            <a:schemeClr val="tx1"/>
                          </a:solidFill>
                          <a:latin typeface="Microsoft YaHei" panose="020B0503020204020204" pitchFamily="34" charset="-122"/>
                          <a:ea typeface="Microsoft YaHei" panose="020B0503020204020204" pitchFamily="34" charset="-122"/>
                        </a:rPr>
                        <a:t>或</a:t>
                      </a:r>
                      <a:r>
                        <a:rPr lang="en" altLang="zh-CN" sz="1200" dirty="0">
                          <a:solidFill>
                            <a:schemeClr val="tx1"/>
                          </a:solidFill>
                          <a:latin typeface="Microsoft YaHei" panose="020B0503020204020204" pitchFamily="34" charset="-122"/>
                          <a:ea typeface="Microsoft YaHei" panose="020B0503020204020204" pitchFamily="34" charset="-122"/>
                        </a:rPr>
                        <a:t>MRI</a:t>
                      </a:r>
                      <a:r>
                        <a:rPr lang="zh-CN" altLang="en-US" sz="1200" dirty="0">
                          <a:solidFill>
                            <a:schemeClr val="tx1"/>
                          </a:solidFill>
                          <a:latin typeface="Microsoft YaHei" panose="020B0503020204020204" pitchFamily="34" charset="-122"/>
                          <a:ea typeface="Microsoft YaHei" panose="020B0503020204020204" pitchFamily="34" charset="-122"/>
                        </a:rPr>
                        <a:t>，胸腹</a:t>
                      </a:r>
                      <a:r>
                        <a:rPr lang="en" altLang="zh-CN" sz="1200" dirty="0">
                          <a:solidFill>
                            <a:schemeClr val="tx1"/>
                          </a:solidFill>
                          <a:latin typeface="Microsoft YaHei" panose="020B0503020204020204" pitchFamily="34" charset="-122"/>
                          <a:ea typeface="Microsoft YaHei" panose="020B0503020204020204" pitchFamily="34" charset="-122"/>
                        </a:rPr>
                        <a:t>CT</a:t>
                      </a:r>
                    </a:p>
                    <a:p>
                      <a:pPr algn="l">
                        <a:lnSpc>
                          <a:spcPct val="150000"/>
                        </a:lnSpc>
                      </a:pPr>
                      <a:r>
                        <a:rPr lang="zh-CN" altLang="en-US" sz="1200" dirty="0">
                          <a:solidFill>
                            <a:schemeClr val="tx1"/>
                          </a:solidFill>
                          <a:latin typeface="Microsoft YaHei" panose="020B0503020204020204" pitchFamily="34" charset="-122"/>
                          <a:ea typeface="Microsoft YaHei" panose="020B0503020204020204" pitchFamily="34" charset="-122"/>
                        </a:rPr>
                        <a:t>必要时行血浆肾素活性，醛固酮，儿茶酚胺，脑钠肽浓度测定</a:t>
                      </a:r>
                    </a:p>
                  </a:txBody>
                  <a:tcPr anchor="ctr"/>
                </a:tc>
                <a:extLst>
                  <a:ext uri="{0D108BD9-81ED-4DB2-BD59-A6C34878D82A}">
                    <a16:rowId xmlns:a16="http://schemas.microsoft.com/office/drawing/2014/main" val="738347144"/>
                  </a:ext>
                </a:extLst>
              </a:tr>
            </a:tbl>
          </a:graphicData>
        </a:graphic>
      </p:graphicFrame>
    </p:spTree>
    <p:extLst>
      <p:ext uri="{BB962C8B-B14F-4D97-AF65-F5344CB8AC3E}">
        <p14:creationId xmlns:p14="http://schemas.microsoft.com/office/powerpoint/2010/main" val="202021808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a:extLst>
              <a:ext uri="{FF2B5EF4-FFF2-40B4-BE49-F238E27FC236}">
                <a16:creationId xmlns:a16="http://schemas.microsoft.com/office/drawing/2014/main" id="{DE33F525-E38A-2069-C4E6-1B5AB64B5220}"/>
              </a:ext>
            </a:extLst>
          </p:cNvPr>
          <p:cNvSpPr/>
          <p:nvPr/>
        </p:nvSpPr>
        <p:spPr>
          <a:xfrm>
            <a:off x="1109597" y="2774277"/>
            <a:ext cx="4743029" cy="3200350"/>
          </a:xfrm>
          <a:prstGeom prst="roundRect">
            <a:avLst/>
          </a:prstGeom>
          <a:gradFill>
            <a:gsLst>
              <a:gs pos="0">
                <a:srgbClr val="E4E4E4"/>
              </a:gs>
              <a:gs pos="100000">
                <a:schemeClr val="bg1"/>
              </a:gs>
            </a:gsLst>
            <a:lin ang="2700000" scaled="0"/>
          </a:gradFill>
          <a:ln w="1905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615" tIns="34308" rIns="68615" bIns="34308" rtlCol="0" anchor="ctr"/>
          <a:lstStyle/>
          <a:p>
            <a:pPr algn="ctr"/>
            <a:endParaRPr lang="zh-CN" altLang="en-US" sz="1015"/>
          </a:p>
        </p:txBody>
      </p:sp>
      <p:sp>
        <p:nvSpPr>
          <p:cNvPr id="10" name="标题 1">
            <a:extLst>
              <a:ext uri="{FF2B5EF4-FFF2-40B4-BE49-F238E27FC236}">
                <a16:creationId xmlns:a16="http://schemas.microsoft.com/office/drawing/2014/main" id="{D30E04C4-8915-0CE7-B225-8DA9E2CE82EF}"/>
              </a:ext>
            </a:extLst>
          </p:cNvPr>
          <p:cNvSpPr>
            <a:spLocks noGrp="1"/>
          </p:cNvSpPr>
          <p:nvPr>
            <p:ph type="title" idx="4294967295"/>
          </p:nvPr>
        </p:nvSpPr>
        <p:spPr>
          <a:xfrm>
            <a:off x="0" y="287301"/>
            <a:ext cx="12192000" cy="541277"/>
          </a:xfrm>
          <a:prstGeom prst="rect">
            <a:avLst/>
          </a:prstGeom>
        </p:spPr>
        <p:txBody>
          <a:bodyPr>
            <a:normAutofit/>
          </a:bodyPr>
          <a:lstStyle/>
          <a:p>
            <a:pPr algn="ctr"/>
            <a:r>
              <a:rPr lang="zh-CN" altLang="en-US" sz="3200" b="1" dirty="0">
                <a:latin typeface="微软雅黑" panose="020B0503020204020204" pitchFamily="34" charset="-122"/>
                <a:ea typeface="微软雅黑" panose="020B0503020204020204" pitchFamily="34" charset="-122"/>
              </a:rPr>
              <a:t>高血压急症治疗原则</a:t>
            </a:r>
          </a:p>
        </p:txBody>
      </p:sp>
      <p:sp>
        <p:nvSpPr>
          <p:cNvPr id="3" name="圆角矩形 2">
            <a:extLst>
              <a:ext uri="{FF2B5EF4-FFF2-40B4-BE49-F238E27FC236}">
                <a16:creationId xmlns:a16="http://schemas.microsoft.com/office/drawing/2014/main" id="{9726B2DE-5AFA-FB99-0AAF-26880693DD4D}"/>
              </a:ext>
            </a:extLst>
          </p:cNvPr>
          <p:cNvSpPr/>
          <p:nvPr/>
        </p:nvSpPr>
        <p:spPr>
          <a:xfrm>
            <a:off x="6668826" y="2807020"/>
            <a:ext cx="4556638" cy="3144638"/>
          </a:xfrm>
          <a:prstGeom prst="roundRect">
            <a:avLst/>
          </a:prstGeom>
          <a:gradFill>
            <a:gsLst>
              <a:gs pos="0">
                <a:srgbClr val="E4E4E4"/>
              </a:gs>
              <a:gs pos="100000">
                <a:schemeClr val="bg1"/>
              </a:gs>
            </a:gsLst>
            <a:lin ang="2700000" scaled="0"/>
          </a:gradFill>
          <a:ln w="1905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615" tIns="34308" rIns="68615" bIns="34308" rtlCol="0" anchor="ctr"/>
          <a:lstStyle/>
          <a:p>
            <a:pPr algn="ctr"/>
            <a:endParaRPr lang="zh-CN" altLang="en-US" sz="1015"/>
          </a:p>
        </p:txBody>
      </p:sp>
      <p:sp>
        <p:nvSpPr>
          <p:cNvPr id="7" name="文本框 6">
            <a:extLst>
              <a:ext uri="{FF2B5EF4-FFF2-40B4-BE49-F238E27FC236}">
                <a16:creationId xmlns:a16="http://schemas.microsoft.com/office/drawing/2014/main" id="{E43AD59B-800A-7578-17A4-1B390E9E5F2D}"/>
              </a:ext>
            </a:extLst>
          </p:cNvPr>
          <p:cNvSpPr txBox="1"/>
          <p:nvPr/>
        </p:nvSpPr>
        <p:spPr>
          <a:xfrm>
            <a:off x="1394212" y="3167072"/>
            <a:ext cx="3967942" cy="1670073"/>
          </a:xfrm>
          <a:prstGeom prst="rect">
            <a:avLst/>
          </a:prstGeom>
          <a:noFill/>
        </p:spPr>
        <p:txBody>
          <a:bodyPr wrap="square">
            <a:spAutoFit/>
          </a:bodyPr>
          <a:lstStyle/>
          <a:p>
            <a:pPr marL="285750" lvl="0" indent="-285750" algn="just">
              <a:lnSpc>
                <a:spcPct val="150000"/>
              </a:lnSpc>
              <a:buFont typeface="Arial" panose="020B0604020202020204" pitchFamily="34" charset="0"/>
              <a:buChar char="•"/>
            </a:pPr>
            <a:r>
              <a:rPr lang="zh-CN" altLang="en-US" sz="1400" kern="100" dirty="0">
                <a:effectLst/>
                <a:latin typeface="Microsoft YaHei" panose="020B0503020204020204" pitchFamily="34" charset="-122"/>
                <a:ea typeface="Microsoft YaHei" panose="020B0503020204020204" pitchFamily="34" charset="-122"/>
                <a:cs typeface="Times New Roman (正文 CS 字体)"/>
              </a:rPr>
              <a:t>高血压急症患者的靶器官损害呈急性进行性，病情变化快，此类临床危急症患者应加强监护治疗并持续观察病情变化。</a:t>
            </a:r>
            <a:endParaRPr lang="en-US" altLang="zh-CN" sz="1400" kern="100" dirty="0">
              <a:effectLst/>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Clr>
                <a:schemeClr val="tx1"/>
              </a:buClr>
              <a:buFont typeface="Arial" panose="020B0604020202020204" pitchFamily="34" charset="0"/>
              <a:buChar char="•"/>
            </a:pPr>
            <a:r>
              <a:rPr lang="zh-CN" altLang="en-US" sz="14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去除或纠正引起血压升高的诱因及病因；酌情使用有效的镇静药以消除患者恐惧心理</a:t>
            </a:r>
            <a:r>
              <a:rPr lang="zh-CN" altLang="en-US" sz="1400" kern="100" dirty="0">
                <a:effectLst/>
                <a:latin typeface="Microsoft YaHei" panose="020B0503020204020204" pitchFamily="34" charset="-122"/>
                <a:ea typeface="Microsoft YaHei" panose="020B0503020204020204" pitchFamily="34" charset="-122"/>
                <a:cs typeface="Times New Roman (正文 CS 字体)"/>
              </a:rPr>
              <a:t>。</a:t>
            </a:r>
          </a:p>
        </p:txBody>
      </p:sp>
      <p:sp>
        <p:nvSpPr>
          <p:cNvPr id="13" name="文本框 12">
            <a:extLst>
              <a:ext uri="{FF2B5EF4-FFF2-40B4-BE49-F238E27FC236}">
                <a16:creationId xmlns:a16="http://schemas.microsoft.com/office/drawing/2014/main" id="{64013DFC-F14F-887E-1628-FA0DEDB7A56E}"/>
              </a:ext>
            </a:extLst>
          </p:cNvPr>
          <p:cNvSpPr txBox="1"/>
          <p:nvPr/>
        </p:nvSpPr>
        <p:spPr>
          <a:xfrm>
            <a:off x="6827383" y="3054667"/>
            <a:ext cx="4239524" cy="2639569"/>
          </a:xfrm>
          <a:prstGeom prst="rect">
            <a:avLst/>
          </a:prstGeom>
          <a:noFill/>
        </p:spPr>
        <p:txBody>
          <a:bodyPr wrap="square">
            <a:spAutoFit/>
          </a:bodyPr>
          <a:lstStyle/>
          <a:p>
            <a:pPr marL="285750" lvl="0" indent="-285750" algn="just">
              <a:lnSpc>
                <a:spcPct val="150000"/>
              </a:lnSpc>
              <a:buFont typeface="Arial" panose="020B0604020202020204" pitchFamily="34" charset="0"/>
              <a:buChar char="•"/>
            </a:pPr>
            <a:r>
              <a:rPr lang="zh-CN" altLang="en-US" sz="1400" kern="100" dirty="0">
                <a:effectLst/>
                <a:latin typeface="Microsoft YaHei" panose="020B0503020204020204" pitchFamily="34" charset="-122"/>
                <a:ea typeface="Microsoft YaHei" panose="020B0503020204020204" pitchFamily="34" charset="-122"/>
                <a:cs typeface="Times New Roman (正文 CS 字体)"/>
              </a:rPr>
              <a:t>升高的血压是导致靶器官损害的直接原因并可能促进靶器官功能的进一步损害，因此</a:t>
            </a:r>
            <a:r>
              <a:rPr lang="zh-CN" altLang="en-US" sz="14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早期快速、安全地控制降压</a:t>
            </a:r>
            <a:r>
              <a:rPr lang="zh-CN" altLang="en-US" sz="1400" kern="100" dirty="0">
                <a:effectLst/>
                <a:latin typeface="Microsoft YaHei" panose="020B0503020204020204" pitchFamily="34" charset="-122"/>
                <a:ea typeface="Microsoft YaHei" panose="020B0503020204020204" pitchFamily="34" charset="-122"/>
                <a:cs typeface="Times New Roman (正文 CS 字体)"/>
              </a:rPr>
              <a:t>对高血压急症患者意义重大。</a:t>
            </a:r>
            <a:endParaRPr lang="en-US" altLang="zh-CN" sz="1400" kern="100" dirty="0">
              <a:effectLst/>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r>
              <a:rPr lang="zh-CN" altLang="en-US" sz="1400" kern="100" dirty="0">
                <a:effectLst/>
                <a:latin typeface="Microsoft YaHei" panose="020B0503020204020204" pitchFamily="34" charset="-122"/>
                <a:ea typeface="Microsoft YaHei" panose="020B0503020204020204" pitchFamily="34" charset="-122"/>
                <a:cs typeface="Times New Roman (正文 CS 字体)"/>
              </a:rPr>
              <a:t>需要注意的是，血压下降过快以及降幅过大可能导致器官灌注不足并导致进一步的器官功能损害，因此</a:t>
            </a:r>
            <a:r>
              <a:rPr lang="zh-CN" altLang="en-US" sz="14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降压治疗的幅度和速度应根据患者临床特征及高血压急症的类型个体化制定</a:t>
            </a:r>
            <a:r>
              <a:rPr lang="zh-CN" altLang="en-US" sz="1400" kern="100" dirty="0">
                <a:effectLst/>
                <a:latin typeface="Microsoft YaHei" panose="020B0503020204020204" pitchFamily="34" charset="-122"/>
                <a:ea typeface="Microsoft YaHei" panose="020B0503020204020204" pitchFamily="34" charset="-122"/>
                <a:cs typeface="Times New Roman (正文 CS 字体)"/>
              </a:rPr>
              <a:t>，以保证充足的器官灌注为底限。</a:t>
            </a:r>
          </a:p>
        </p:txBody>
      </p:sp>
      <p:grpSp>
        <p:nvGrpSpPr>
          <p:cNvPr id="12" name="组合 11">
            <a:extLst>
              <a:ext uri="{FF2B5EF4-FFF2-40B4-BE49-F238E27FC236}">
                <a16:creationId xmlns:a16="http://schemas.microsoft.com/office/drawing/2014/main" id="{BFF0EB39-3A60-40D3-EBC8-EF50D1FC476B}"/>
              </a:ext>
            </a:extLst>
          </p:cNvPr>
          <p:cNvGrpSpPr/>
          <p:nvPr/>
        </p:nvGrpSpPr>
        <p:grpSpPr>
          <a:xfrm>
            <a:off x="2936636" y="1520816"/>
            <a:ext cx="863871" cy="863871"/>
            <a:chOff x="1057027" y="2420888"/>
            <a:chExt cx="864096" cy="864096"/>
          </a:xfrm>
        </p:grpSpPr>
        <p:sp>
          <p:nvSpPr>
            <p:cNvPr id="15" name="椭圆 14">
              <a:extLst>
                <a:ext uri="{FF2B5EF4-FFF2-40B4-BE49-F238E27FC236}">
                  <a16:creationId xmlns:a16="http://schemas.microsoft.com/office/drawing/2014/main" id="{A5D716D2-3368-D58C-5A71-5D897F7ABDF6}"/>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6" name="椭圆 15">
              <a:extLst>
                <a:ext uri="{FF2B5EF4-FFF2-40B4-BE49-F238E27FC236}">
                  <a16:creationId xmlns:a16="http://schemas.microsoft.com/office/drawing/2014/main" id="{CFA003CD-9CEE-02B4-BA7D-023A2556F654}"/>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17" name="图形 16" descr="医学 纯色填充">
            <a:extLst>
              <a:ext uri="{FF2B5EF4-FFF2-40B4-BE49-F238E27FC236}">
                <a16:creationId xmlns:a16="http://schemas.microsoft.com/office/drawing/2014/main" id="{6DB18926-DF9D-0F39-A254-BF2FFDBA64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7129" y="1558146"/>
            <a:ext cx="802108" cy="802108"/>
          </a:xfrm>
          <a:prstGeom prst="rect">
            <a:avLst/>
          </a:prstGeom>
        </p:spPr>
      </p:pic>
      <p:grpSp>
        <p:nvGrpSpPr>
          <p:cNvPr id="18" name="组合 17">
            <a:extLst>
              <a:ext uri="{FF2B5EF4-FFF2-40B4-BE49-F238E27FC236}">
                <a16:creationId xmlns:a16="http://schemas.microsoft.com/office/drawing/2014/main" id="{E2A8DB1E-732F-26DF-F9B5-3E2B233E8C83}"/>
              </a:ext>
            </a:extLst>
          </p:cNvPr>
          <p:cNvGrpSpPr/>
          <p:nvPr/>
        </p:nvGrpSpPr>
        <p:grpSpPr>
          <a:xfrm>
            <a:off x="8571198" y="1455821"/>
            <a:ext cx="863871" cy="863871"/>
            <a:chOff x="1057027" y="2420888"/>
            <a:chExt cx="864096" cy="864096"/>
          </a:xfrm>
        </p:grpSpPr>
        <p:sp>
          <p:nvSpPr>
            <p:cNvPr id="19" name="椭圆 18">
              <a:extLst>
                <a:ext uri="{FF2B5EF4-FFF2-40B4-BE49-F238E27FC236}">
                  <a16:creationId xmlns:a16="http://schemas.microsoft.com/office/drawing/2014/main" id="{120F241B-BC1B-46D7-5165-A7AC7F55A3E5}"/>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0" name="椭圆 19">
              <a:extLst>
                <a:ext uri="{FF2B5EF4-FFF2-40B4-BE49-F238E27FC236}">
                  <a16:creationId xmlns:a16="http://schemas.microsoft.com/office/drawing/2014/main" id="{F66E6192-42E1-11EE-ECD1-7F9D8813E63F}"/>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21" name="图形 20" descr="药品 纯色填充">
            <a:extLst>
              <a:ext uri="{FF2B5EF4-FFF2-40B4-BE49-F238E27FC236}">
                <a16:creationId xmlns:a16="http://schemas.microsoft.com/office/drawing/2014/main" id="{63B42D63-C7E5-3D55-F139-E540D2D29B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32959" y="1499841"/>
            <a:ext cx="802110" cy="802110"/>
          </a:xfrm>
          <a:prstGeom prst="rect">
            <a:avLst/>
          </a:prstGeom>
        </p:spPr>
      </p:pic>
      <p:cxnSp>
        <p:nvCxnSpPr>
          <p:cNvPr id="22" name="直接连接符 70">
            <a:extLst>
              <a:ext uri="{FF2B5EF4-FFF2-40B4-BE49-F238E27FC236}">
                <a16:creationId xmlns:a16="http://schemas.microsoft.com/office/drawing/2014/main" id="{44A08497-47B4-22B5-9F37-80699627C1F5}"/>
              </a:ext>
            </a:extLst>
          </p:cNvPr>
          <p:cNvCxnSpPr>
            <a:cxnSpLocks/>
          </p:cNvCxnSpPr>
          <p:nvPr/>
        </p:nvCxnSpPr>
        <p:spPr>
          <a:xfrm>
            <a:off x="1420186" y="6437650"/>
            <a:ext cx="9805278" cy="1336"/>
          </a:xfrm>
          <a:prstGeom prst="line">
            <a:avLst/>
          </a:prstGeom>
          <a:ln>
            <a:solidFill>
              <a:srgbClr val="414455"/>
            </a:solidFill>
            <a:prstDash val="dash"/>
          </a:ln>
        </p:spPr>
        <p:style>
          <a:lnRef idx="1">
            <a:schemeClr val="accent1"/>
          </a:lnRef>
          <a:fillRef idx="0">
            <a:schemeClr val="accent1"/>
          </a:fillRef>
          <a:effectRef idx="0">
            <a:schemeClr val="accent1"/>
          </a:effectRef>
          <a:fontRef idx="minor">
            <a:schemeClr val="tx1"/>
          </a:fontRef>
        </p:style>
      </p:cxnSp>
      <p:grpSp>
        <p:nvGrpSpPr>
          <p:cNvPr id="23" name="组合 22">
            <a:extLst>
              <a:ext uri="{FF2B5EF4-FFF2-40B4-BE49-F238E27FC236}">
                <a16:creationId xmlns:a16="http://schemas.microsoft.com/office/drawing/2014/main" id="{8B7444DE-81AF-D0A6-94C6-A50B70C8CD23}"/>
              </a:ext>
            </a:extLst>
          </p:cNvPr>
          <p:cNvGrpSpPr/>
          <p:nvPr/>
        </p:nvGrpSpPr>
        <p:grpSpPr>
          <a:xfrm>
            <a:off x="6124673" y="2268085"/>
            <a:ext cx="258653" cy="233204"/>
            <a:chOff x="3720691" y="2824413"/>
            <a:chExt cx="1341120" cy="1209172"/>
          </a:xfrm>
        </p:grpSpPr>
        <p:sp>
          <p:nvSpPr>
            <p:cNvPr id="24" name="Freeform 5">
              <a:extLst>
                <a:ext uri="{FF2B5EF4-FFF2-40B4-BE49-F238E27FC236}">
                  <a16:creationId xmlns:a16="http://schemas.microsoft.com/office/drawing/2014/main" id="{EEB367E2-5F1D-313F-CD82-64B7864EBDBC}"/>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25" name="Freeform 5">
              <a:extLst>
                <a:ext uri="{FF2B5EF4-FFF2-40B4-BE49-F238E27FC236}">
                  <a16:creationId xmlns:a16="http://schemas.microsoft.com/office/drawing/2014/main" id="{84A42263-2436-5368-1102-76197D758ED7}"/>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cxnSp>
        <p:nvCxnSpPr>
          <p:cNvPr id="26" name="直接连接符 19">
            <a:extLst>
              <a:ext uri="{FF2B5EF4-FFF2-40B4-BE49-F238E27FC236}">
                <a16:creationId xmlns:a16="http://schemas.microsoft.com/office/drawing/2014/main" id="{FE4019CE-465D-39FA-DBE7-1C8878E03E85}"/>
              </a:ext>
            </a:extLst>
          </p:cNvPr>
          <p:cNvCxnSpPr>
            <a:cxnSpLocks/>
          </p:cNvCxnSpPr>
          <p:nvPr/>
        </p:nvCxnSpPr>
        <p:spPr>
          <a:xfrm>
            <a:off x="6254000" y="2807020"/>
            <a:ext cx="0" cy="2785397"/>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F73636A4-F15E-C861-A0AC-9A0F31911D56}"/>
              </a:ext>
            </a:extLst>
          </p:cNvPr>
          <p:cNvGrpSpPr/>
          <p:nvPr/>
        </p:nvGrpSpPr>
        <p:grpSpPr>
          <a:xfrm>
            <a:off x="6138124" y="5898431"/>
            <a:ext cx="258653" cy="233204"/>
            <a:chOff x="3720691" y="2824413"/>
            <a:chExt cx="1341120" cy="1209172"/>
          </a:xfrm>
        </p:grpSpPr>
        <p:sp>
          <p:nvSpPr>
            <p:cNvPr id="29" name="Freeform 5">
              <a:extLst>
                <a:ext uri="{FF2B5EF4-FFF2-40B4-BE49-F238E27FC236}">
                  <a16:creationId xmlns:a16="http://schemas.microsoft.com/office/drawing/2014/main" id="{09DEAAC0-C955-B2C9-FC28-24216E818FCD}"/>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30" name="Freeform 5">
              <a:extLst>
                <a:ext uri="{FF2B5EF4-FFF2-40B4-BE49-F238E27FC236}">
                  <a16:creationId xmlns:a16="http://schemas.microsoft.com/office/drawing/2014/main" id="{2898FCD6-CAF7-125D-2E64-8C99ED1C5D0B}"/>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spTree>
    <p:extLst>
      <p:ext uri="{BB962C8B-B14F-4D97-AF65-F5344CB8AC3E}">
        <p14:creationId xmlns:p14="http://schemas.microsoft.com/office/powerpoint/2010/main" val="151312198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网线"/>
          <p:cNvGrpSpPr>
            <a:grpSpLocks/>
          </p:cNvGrpSpPr>
          <p:nvPr/>
        </p:nvGrpSpPr>
        <p:grpSpPr bwMode="auto">
          <a:xfrm>
            <a:off x="684418" y="1508787"/>
            <a:ext cx="4218563" cy="4438716"/>
            <a:chOff x="1937437" y="1332541"/>
            <a:chExt cx="3986578" cy="4192919"/>
          </a:xfrm>
        </p:grpSpPr>
        <p:sp>
          <p:nvSpPr>
            <p:cNvPr id="9" name="Line 16"/>
            <p:cNvSpPr>
              <a:spLocks noChangeShapeType="1"/>
            </p:cNvSpPr>
            <p:nvPr/>
          </p:nvSpPr>
          <p:spPr bwMode="gray">
            <a:xfrm>
              <a:off x="1937437" y="3430588"/>
              <a:ext cx="3986578" cy="0"/>
            </a:xfrm>
            <a:prstGeom prst="line">
              <a:avLst/>
            </a:prstGeom>
            <a:noFill/>
            <a:ln w="28575">
              <a:solidFill>
                <a:srgbClr val="80808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10" name="Line 17"/>
            <p:cNvSpPr>
              <a:spLocks noChangeShapeType="1"/>
            </p:cNvSpPr>
            <p:nvPr/>
          </p:nvSpPr>
          <p:spPr bwMode="gray">
            <a:xfrm>
              <a:off x="3931520" y="1332541"/>
              <a:ext cx="0" cy="4192919"/>
            </a:xfrm>
            <a:prstGeom prst="line">
              <a:avLst/>
            </a:prstGeom>
            <a:noFill/>
            <a:ln w="28575">
              <a:solidFill>
                <a:srgbClr val="80808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11" name="Oval 10"/>
            <p:cNvSpPr>
              <a:spLocks noChangeArrowheads="1"/>
            </p:cNvSpPr>
            <p:nvPr/>
          </p:nvSpPr>
          <p:spPr bwMode="gray">
            <a:xfrm>
              <a:off x="2332760" y="1808648"/>
              <a:ext cx="3192756" cy="3216899"/>
            </a:xfrm>
            <a:prstGeom prst="ellipse">
              <a:avLst/>
            </a:prstGeom>
            <a:noFill/>
            <a:ln w="9525">
              <a:solidFill>
                <a:srgbClr val="B2B2B2">
                  <a:alpha val="50000"/>
                </a:srgbClr>
              </a:solidFill>
              <a:round/>
              <a:headEnd/>
              <a:tailEnd/>
            </a:ln>
            <a:effectLst/>
            <a:extLst>
              <a:ext uri="{909E8E84-426E-40DD-AFC4-6F175D3DCCD1}">
                <a14:hiddenFill xmlns:a14="http://schemas.microsoft.com/office/drawing/2010/main">
                  <a:solidFill>
                    <a:schemeClr val="accent1">
                      <a:alpha val="6499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12" name="Oval 15"/>
            <p:cNvSpPr>
              <a:spLocks noChangeArrowheads="1"/>
            </p:cNvSpPr>
            <p:nvPr/>
          </p:nvSpPr>
          <p:spPr bwMode="auto">
            <a:xfrm>
              <a:off x="2135892" y="1600749"/>
              <a:ext cx="3608719" cy="3643808"/>
            </a:xfrm>
            <a:prstGeom prst="ellipse">
              <a:avLst/>
            </a:prstGeom>
            <a:noFill/>
            <a:ln w="19050">
              <a:solidFill>
                <a:srgbClr val="B2B2B2">
                  <a:alpha val="50000"/>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grpSp>
      <p:grpSp>
        <p:nvGrpSpPr>
          <p:cNvPr id="13" name="标题"/>
          <p:cNvGrpSpPr>
            <a:grpSpLocks/>
          </p:cNvGrpSpPr>
          <p:nvPr/>
        </p:nvGrpSpPr>
        <p:grpSpPr bwMode="auto">
          <a:xfrm>
            <a:off x="1372486" y="2308619"/>
            <a:ext cx="2823944" cy="2880341"/>
            <a:chOff x="579" y="1589"/>
            <a:chExt cx="1358" cy="1358"/>
          </a:xfrm>
          <a:solidFill>
            <a:srgbClr val="004582"/>
          </a:solidFill>
        </p:grpSpPr>
        <p:sp>
          <p:nvSpPr>
            <p:cNvPr id="14" name="Oval 12"/>
            <p:cNvSpPr>
              <a:spLocks noChangeArrowheads="1"/>
            </p:cNvSpPr>
            <p:nvPr/>
          </p:nvSpPr>
          <p:spPr bwMode="gray">
            <a:xfrm>
              <a:off x="579" y="1589"/>
              <a:ext cx="1358" cy="1358"/>
            </a:xfrm>
            <a:prstGeom prst="ellipse">
              <a:avLst/>
            </a:prstGeom>
            <a:solidFill>
              <a:schemeClr val="bg1">
                <a:lumMod val="50000"/>
              </a:schemeClr>
            </a:solidFill>
            <a:ln w="38100">
              <a:solidFill>
                <a:srgbClr val="F8F8F8"/>
              </a:solidFill>
              <a:round/>
              <a:headEnd/>
              <a:tailEnd/>
            </a:ln>
            <a:effec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15" name="Oval 13"/>
            <p:cNvSpPr>
              <a:spLocks noChangeArrowheads="1"/>
            </p:cNvSpPr>
            <p:nvPr/>
          </p:nvSpPr>
          <p:spPr bwMode="gray">
            <a:xfrm>
              <a:off x="635" y="1642"/>
              <a:ext cx="1245" cy="1246"/>
            </a:xfrm>
            <a:prstGeom prst="ellipse">
              <a:avLst/>
            </a:prstGeom>
            <a:solidFill>
              <a:schemeClr val="bg1">
                <a:lumMod val="50000"/>
              </a:schemeClr>
            </a:solidFill>
            <a:ln>
              <a:noFill/>
            </a:ln>
            <a:effectLst>
              <a:outerShdw algn="ctr" rotWithShape="0">
                <a:srgbClr val="000000">
                  <a:alpha val="50000"/>
                </a:srgbClr>
              </a:outerShdw>
            </a:effectLst>
            <a:extLst>
              <a:ext uri="{91240B29-F687-4F45-9708-019B960494DF}">
                <a14:hiddenLine xmlns:a14="http://schemas.microsoft.com/office/drawing/2010/main" w="9525">
                  <a:solidFill>
                    <a:srgbClr val="DDDDDD"/>
                  </a:solidFill>
                  <a:round/>
                  <a:headEnd/>
                  <a:tailEnd/>
                </a14:hiddenLine>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16" name="Oval 14"/>
            <p:cNvSpPr>
              <a:spLocks noChangeArrowheads="1"/>
            </p:cNvSpPr>
            <p:nvPr/>
          </p:nvSpPr>
          <p:spPr bwMode="gray">
            <a:xfrm>
              <a:off x="865" y="1880"/>
              <a:ext cx="797" cy="798"/>
            </a:xfrm>
            <a:prstGeom prst="ellipse">
              <a:avLst/>
            </a:prstGeom>
            <a:solidFill>
              <a:schemeClr val="bg1">
                <a:lumMod val="50000"/>
              </a:schemeClr>
            </a:solidFill>
            <a:ln>
              <a:noFill/>
            </a:ln>
            <a:effectLst/>
            <a:extLst>
              <a:ext uri="{91240B29-F687-4F45-9708-019B960494DF}">
                <a14:hiddenLine xmlns:a14="http://schemas.microsoft.com/office/drawing/2010/main" w="9525">
                  <a:solidFill>
                    <a:srgbClr val="B2B2B2"/>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algn="ctr">
                <a:defRPr/>
              </a:pPr>
              <a:r>
                <a:rPr lang="zh-CN" altLang="en-US" sz="2667" b="1" kern="0" dirty="0">
                  <a:solidFill>
                    <a:srgbClr val="FFFFFF"/>
                  </a:solidFill>
                  <a:latin typeface="Arial" panose="020B0604020202020204" pitchFamily="34" charset="0"/>
                  <a:ea typeface="微软雅黑" pitchFamily="34" charset="-122"/>
                </a:rPr>
                <a:t>高血压急症</a:t>
              </a:r>
              <a:endParaRPr lang="en-US" altLang="zh-CN" sz="2667" b="1" kern="0" dirty="0">
                <a:solidFill>
                  <a:srgbClr val="FFFFFF"/>
                </a:solidFill>
                <a:latin typeface="Arial" panose="020B0604020202020204" pitchFamily="34" charset="0"/>
                <a:ea typeface="微软雅黑" pitchFamily="34" charset="-122"/>
              </a:endParaRPr>
            </a:p>
            <a:p>
              <a:pPr algn="ctr">
                <a:defRPr/>
              </a:pPr>
              <a:r>
                <a:rPr lang="zh-CN" altLang="en-US" sz="2667" b="1" kern="0" dirty="0">
                  <a:solidFill>
                    <a:srgbClr val="FFFFFF"/>
                  </a:solidFill>
                  <a:latin typeface="Arial" panose="020B0604020202020204" pitchFamily="34" charset="0"/>
                  <a:ea typeface="微软雅黑" pitchFamily="34" charset="-122"/>
                </a:rPr>
                <a:t>的治疗</a:t>
              </a:r>
            </a:p>
          </p:txBody>
        </p:sp>
      </p:grpSp>
      <p:sp>
        <p:nvSpPr>
          <p:cNvPr id="17" name="文本5"/>
          <p:cNvSpPr>
            <a:spLocks noChangeArrowheads="1"/>
          </p:cNvSpPr>
          <p:nvPr/>
        </p:nvSpPr>
        <p:spPr bwMode="black">
          <a:xfrm>
            <a:off x="4228764" y="5023752"/>
            <a:ext cx="6646735" cy="87978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lIns="96768" tIns="48384" rIns="96768" bIns="48384" anchor="ctr">
            <a:spAutoFit/>
          </a:bodyPr>
          <a:lstStyle/>
          <a:p>
            <a:pPr lvl="0" algn="just">
              <a:lnSpc>
                <a:spcPct val="150000"/>
              </a:lnSpc>
            </a:pP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降压治疗的幅度和速度应根据患者临床特征及高血压急症的类型个体化制定</a:t>
            </a:r>
            <a:r>
              <a:rPr lang="zh-CN" altLang="en-US" sz="1800" kern="100" dirty="0">
                <a:effectLst/>
                <a:latin typeface="Microsoft YaHei" panose="020B0503020204020204" pitchFamily="34" charset="-122"/>
                <a:ea typeface="Microsoft YaHei" panose="020B0503020204020204" pitchFamily="34" charset="-122"/>
                <a:cs typeface="Times New Roman (正文 CS 字体)"/>
              </a:rPr>
              <a:t>，以保证充足的器官灌注为底限。</a:t>
            </a:r>
            <a:endParaRPr lang="zh-CN" altLang="zh-CN" kern="100" dirty="0">
              <a:latin typeface="Microsoft YaHei" panose="020B0503020204020204" pitchFamily="34" charset="-122"/>
              <a:ea typeface="Microsoft YaHei" panose="020B0503020204020204" pitchFamily="34" charset="-122"/>
              <a:cs typeface="Times New Roman (正文 CS 字体)"/>
            </a:endParaRPr>
          </a:p>
        </p:txBody>
      </p:sp>
      <p:sp>
        <p:nvSpPr>
          <p:cNvPr id="19" name="文本3"/>
          <p:cNvSpPr>
            <a:spLocks noChangeArrowheads="1"/>
          </p:cNvSpPr>
          <p:nvPr/>
        </p:nvSpPr>
        <p:spPr bwMode="black">
          <a:xfrm>
            <a:off x="4902982" y="3605701"/>
            <a:ext cx="5972518" cy="129528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lIns="96768" tIns="48384" rIns="96768" bIns="48384" anchor="ctr">
            <a:spAutoFit/>
          </a:bodyPr>
          <a:lstStyle/>
          <a:p>
            <a:pPr lvl="0" algn="just">
              <a:lnSpc>
                <a:spcPct val="150000"/>
              </a:lnSpc>
            </a:pPr>
            <a:r>
              <a:rPr lang="zh-CN" altLang="en-US" sz="1800" kern="100" dirty="0">
                <a:effectLst/>
                <a:latin typeface="Microsoft YaHei" panose="020B0503020204020204" pitchFamily="34" charset="-122"/>
                <a:ea typeface="Microsoft YaHei" panose="020B0503020204020204" pitchFamily="34" charset="-122"/>
                <a:cs typeface="Times New Roman (正文 CS 字体)"/>
              </a:rPr>
              <a:t>升高的血压是导致靶器官损害的直接原因并可能促进靶器官功能的进一步损害，因此</a:t>
            </a: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早期快速、安全地控制降压</a:t>
            </a:r>
            <a:r>
              <a:rPr lang="zh-CN" altLang="en-US" sz="1800" kern="100" dirty="0">
                <a:effectLst/>
                <a:latin typeface="Microsoft YaHei" panose="020B0503020204020204" pitchFamily="34" charset="-122"/>
                <a:ea typeface="Microsoft YaHei" panose="020B0503020204020204" pitchFamily="34" charset="-122"/>
                <a:cs typeface="Times New Roman (正文 CS 字体)"/>
              </a:rPr>
              <a:t>意义重大。</a:t>
            </a:r>
            <a:endParaRPr lang="en-US" altLang="zh-CN" kern="100" dirty="0">
              <a:latin typeface="Microsoft YaHei" panose="020B0503020204020204" pitchFamily="34" charset="-122"/>
              <a:ea typeface="Microsoft YaHei" panose="020B0503020204020204" pitchFamily="34" charset="-122"/>
              <a:cs typeface="Times New Roman (正文 CS 字体)"/>
            </a:endParaRPr>
          </a:p>
        </p:txBody>
      </p:sp>
      <p:sp>
        <p:nvSpPr>
          <p:cNvPr id="20" name="文本2"/>
          <p:cNvSpPr>
            <a:spLocks noChangeArrowheads="1"/>
          </p:cNvSpPr>
          <p:nvPr/>
        </p:nvSpPr>
        <p:spPr bwMode="black">
          <a:xfrm>
            <a:off x="4726578" y="2558727"/>
            <a:ext cx="6169656" cy="87978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lIns="96768" tIns="48384" rIns="96768" bIns="48384" anchor="ctr">
            <a:spAutoFit/>
          </a:bodyPr>
          <a:lstStyle/>
          <a:p>
            <a:pPr lvl="0" algn="just">
              <a:lnSpc>
                <a:spcPct val="150000"/>
              </a:lnSpc>
            </a:pPr>
            <a:r>
              <a:rPr lang="zh-CN" altLang="en-US" kern="100" dirty="0">
                <a:latin typeface="Microsoft YaHei" panose="020B0503020204020204" pitchFamily="34" charset="-122"/>
                <a:ea typeface="Microsoft YaHei" panose="020B0503020204020204" pitchFamily="34" charset="-122"/>
                <a:cs typeface="Times New Roman (正文 CS 字体)"/>
              </a:rPr>
              <a:t>去除或纠正引起血压升高的诱因及病因；酌情使用有效的镇静药以消除患者恐惧心理。</a:t>
            </a:r>
            <a:endParaRPr lang="en-US" altLang="zh-CN" sz="1800" kern="100" dirty="0">
              <a:effectLst/>
              <a:latin typeface="Microsoft YaHei" panose="020B0503020204020204" pitchFamily="34" charset="-122"/>
              <a:ea typeface="Microsoft YaHei" panose="020B0503020204020204" pitchFamily="34" charset="-122"/>
              <a:cs typeface="Times New Roman (正文 CS 字体)"/>
            </a:endParaRPr>
          </a:p>
        </p:txBody>
      </p:sp>
      <p:sp>
        <p:nvSpPr>
          <p:cNvPr id="21" name="文本1"/>
          <p:cNvSpPr>
            <a:spLocks noChangeArrowheads="1"/>
          </p:cNvSpPr>
          <p:nvPr/>
        </p:nvSpPr>
        <p:spPr bwMode="black">
          <a:xfrm>
            <a:off x="4077899" y="1484722"/>
            <a:ext cx="6818334" cy="87978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lIns="96768" tIns="48384" rIns="96768" bIns="48384" anchor="ctr">
            <a:spAutoFit/>
          </a:bodyPr>
          <a:lstStyle/>
          <a:p>
            <a:pPr algn="just">
              <a:lnSpc>
                <a:spcPct val="150000"/>
              </a:lnSpc>
            </a:pPr>
            <a:r>
              <a:rPr lang="zh-CN" altLang="en-US" kern="100" dirty="0">
                <a:latin typeface="Microsoft YaHei" panose="020B0503020204020204" pitchFamily="34" charset="-122"/>
                <a:ea typeface="Microsoft YaHei" panose="020B0503020204020204" pitchFamily="34" charset="-122"/>
                <a:cs typeface="Times New Roman (正文 CS 字体)"/>
              </a:rPr>
              <a:t>高血压急症患者的靶器官损害呈急性进行性，病情变化快，此类临床危急症患者应加强监护治疗并持续观察病情变化。</a:t>
            </a:r>
          </a:p>
        </p:txBody>
      </p:sp>
      <p:grpSp>
        <p:nvGrpSpPr>
          <p:cNvPr id="22" name="圆圈1"/>
          <p:cNvGrpSpPr>
            <a:grpSpLocks/>
          </p:cNvGrpSpPr>
          <p:nvPr/>
        </p:nvGrpSpPr>
        <p:grpSpPr bwMode="auto">
          <a:xfrm>
            <a:off x="3470651" y="1773267"/>
            <a:ext cx="403420" cy="403399"/>
            <a:chOff x="2928" y="2208"/>
            <a:chExt cx="262" cy="262"/>
          </a:xfrm>
          <a:solidFill>
            <a:srgbClr val="004582"/>
          </a:solidFill>
        </p:grpSpPr>
        <p:sp>
          <p:nvSpPr>
            <p:cNvPr id="23" name="Oval 19"/>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24" name="Oval 20"/>
            <p:cNvSpPr>
              <a:spLocks noChangeArrowheads="1"/>
            </p:cNvSpPr>
            <p:nvPr/>
          </p:nvSpPr>
          <p:spPr bwMode="gray">
            <a:xfrm>
              <a:off x="2953" y="2230"/>
              <a:ext cx="218" cy="218"/>
            </a:xfrm>
            <a:prstGeom prst="ellipse">
              <a:avLst/>
            </a:prstGeom>
            <a:grpFill/>
            <a:ln w="12700">
              <a:solidFill>
                <a:srgbClr val="112F70"/>
              </a:solidFill>
              <a:round/>
              <a:headEnd/>
              <a:tailEnd/>
            </a:ln>
            <a:effectLst/>
            <a:extLs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grpSp>
      <p:grpSp>
        <p:nvGrpSpPr>
          <p:cNvPr id="25" name="圆圈2"/>
          <p:cNvGrpSpPr>
            <a:grpSpLocks/>
          </p:cNvGrpSpPr>
          <p:nvPr/>
        </p:nvGrpSpPr>
        <p:grpSpPr bwMode="auto">
          <a:xfrm>
            <a:off x="4315196" y="2789613"/>
            <a:ext cx="403420" cy="403399"/>
            <a:chOff x="2928" y="2208"/>
            <a:chExt cx="262" cy="262"/>
          </a:xfrm>
          <a:solidFill>
            <a:srgbClr val="004582"/>
          </a:solidFill>
        </p:grpSpPr>
        <p:sp>
          <p:nvSpPr>
            <p:cNvPr id="26" name="Oval 28"/>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27" name="Oval 29"/>
            <p:cNvSpPr>
              <a:spLocks noChangeArrowheads="1"/>
            </p:cNvSpPr>
            <p:nvPr/>
          </p:nvSpPr>
          <p:spPr bwMode="gray">
            <a:xfrm>
              <a:off x="2950"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grpSp>
      <p:grpSp>
        <p:nvGrpSpPr>
          <p:cNvPr id="31" name="圆圈4"/>
          <p:cNvGrpSpPr>
            <a:grpSpLocks/>
          </p:cNvGrpSpPr>
          <p:nvPr/>
        </p:nvGrpSpPr>
        <p:grpSpPr bwMode="auto">
          <a:xfrm>
            <a:off x="4303885" y="4130419"/>
            <a:ext cx="403420" cy="403399"/>
            <a:chOff x="2928" y="2208"/>
            <a:chExt cx="262" cy="262"/>
          </a:xfrm>
          <a:solidFill>
            <a:srgbClr val="004582"/>
          </a:solidFill>
        </p:grpSpPr>
        <p:sp>
          <p:nvSpPr>
            <p:cNvPr id="32" name="Oval 34"/>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33" name="Oval 35"/>
            <p:cNvSpPr>
              <a:spLocks noChangeArrowheads="1"/>
            </p:cNvSpPr>
            <p:nvPr/>
          </p:nvSpPr>
          <p:spPr bwMode="gray">
            <a:xfrm>
              <a:off x="2951"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grpSp>
      <p:grpSp>
        <p:nvGrpSpPr>
          <p:cNvPr id="34" name="圆圈5"/>
          <p:cNvGrpSpPr>
            <a:grpSpLocks/>
          </p:cNvGrpSpPr>
          <p:nvPr/>
        </p:nvGrpSpPr>
        <p:grpSpPr bwMode="auto">
          <a:xfrm>
            <a:off x="3561137" y="5230433"/>
            <a:ext cx="403420" cy="403399"/>
            <a:chOff x="2928" y="2208"/>
            <a:chExt cx="262" cy="262"/>
          </a:xfrm>
          <a:solidFill>
            <a:srgbClr val="004582"/>
          </a:solidFill>
        </p:grpSpPr>
        <p:sp>
          <p:nvSpPr>
            <p:cNvPr id="35" name="Oval 37"/>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36" name="Oval 38"/>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grpSp>
      <p:sp>
        <p:nvSpPr>
          <p:cNvPr id="2" name="标题 1">
            <a:extLst>
              <a:ext uri="{FF2B5EF4-FFF2-40B4-BE49-F238E27FC236}">
                <a16:creationId xmlns:a16="http://schemas.microsoft.com/office/drawing/2014/main" id="{A36550C8-2200-B0AF-E864-F3CD32994371}"/>
              </a:ext>
            </a:extLst>
          </p:cNvPr>
          <p:cNvSpPr txBox="1">
            <a:spLocks/>
          </p:cNvSpPr>
          <p:nvPr/>
        </p:nvSpPr>
        <p:spPr>
          <a:xfrm>
            <a:off x="-1" y="186062"/>
            <a:ext cx="12192000" cy="61382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高血压急症治疗原则</a:t>
            </a:r>
          </a:p>
        </p:txBody>
      </p:sp>
      <p:sp>
        <p:nvSpPr>
          <p:cNvPr id="4" name="矩形 3">
            <a:extLst>
              <a:ext uri="{FF2B5EF4-FFF2-40B4-BE49-F238E27FC236}">
                <a16:creationId xmlns:a16="http://schemas.microsoft.com/office/drawing/2014/main" id="{E5353B07-F9C7-9EA2-77EF-E0F5B4E6EE77}"/>
              </a:ext>
            </a:extLst>
          </p:cNvPr>
          <p:cNvSpPr/>
          <p:nvPr/>
        </p:nvSpPr>
        <p:spPr>
          <a:xfrm>
            <a:off x="-10869330" y="1857572"/>
            <a:ext cx="9882234" cy="3003451"/>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zh-CN" altLang="en-US" sz="1600" kern="100" dirty="0">
                <a:effectLst/>
                <a:latin typeface="Microsoft YaHei" panose="020B0503020204020204" pitchFamily="34" charset="-122"/>
                <a:ea typeface="Microsoft YaHei" panose="020B0503020204020204" pitchFamily="34" charset="-122"/>
                <a:cs typeface="Times New Roman (正文 CS 字体)"/>
              </a:rPr>
              <a:t>可在</a:t>
            </a:r>
            <a:r>
              <a:rPr lang="en-US" altLang="zh-CN" sz="1600" kern="100" dirty="0">
                <a:effectLst/>
                <a:latin typeface="Microsoft YaHei" panose="020B0503020204020204" pitchFamily="34" charset="-122"/>
                <a:ea typeface="Microsoft YaHei" panose="020B0503020204020204" pitchFamily="34" charset="-122"/>
                <a:cs typeface="Times New Roman (正文 CS 字体)"/>
              </a:rPr>
              <a:t>24</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a:t>
            </a:r>
            <a:r>
              <a:rPr lang="en-US" altLang="zh-CN" sz="1600" kern="100" dirty="0">
                <a:effectLst/>
                <a:latin typeface="Microsoft YaHei" panose="020B0503020204020204" pitchFamily="34" charset="-122"/>
                <a:ea typeface="Microsoft YaHei" panose="020B0503020204020204" pitchFamily="34" charset="-122"/>
                <a:cs typeface="Times New Roman (正文 CS 字体)"/>
              </a:rPr>
              <a:t>48 </a:t>
            </a:r>
            <a:r>
              <a:rPr lang="en" altLang="zh-CN" sz="1600" kern="100" dirty="0">
                <a:effectLst/>
                <a:latin typeface="Microsoft YaHei" panose="020B0503020204020204" pitchFamily="34" charset="-122"/>
                <a:ea typeface="Microsoft YaHei" panose="020B0503020204020204" pitchFamily="34" charset="-122"/>
                <a:cs typeface="Times New Roman (正文 CS 字体)"/>
              </a:rPr>
              <a:t>h</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将血压缓慢降至</a:t>
            </a:r>
            <a:r>
              <a:rPr lang="en-US"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160/100 </a:t>
            </a:r>
            <a:r>
              <a:rPr lang="en"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mmHg</a:t>
            </a:r>
            <a:r>
              <a:rPr lang="zh-CN" altLang="en" sz="1600" kern="100" dirty="0">
                <a:effectLst/>
                <a:latin typeface="Microsoft YaHei" panose="020B0503020204020204" pitchFamily="34" charset="-122"/>
                <a:ea typeface="Microsoft YaHei" panose="020B0503020204020204" pitchFamily="34" charset="-122"/>
                <a:cs typeface="Times New Roman (正文 CS 字体)"/>
              </a:rPr>
              <a:t>。</a:t>
            </a:r>
            <a:endParaRPr lang="en-US" altLang="zh-CN" sz="1600" kern="100" dirty="0">
              <a:effectLst/>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r>
              <a:rPr lang="zh-CN" altLang="en-US" sz="1600" kern="100" dirty="0">
                <a:effectLst/>
                <a:latin typeface="Microsoft YaHei" panose="020B0503020204020204" pitchFamily="34" charset="-122"/>
                <a:ea typeface="Microsoft YaHei" panose="020B0503020204020204" pitchFamily="34" charset="-122"/>
                <a:cs typeface="Times New Roman (正文 CS 字体)"/>
              </a:rPr>
              <a:t>许多高血压亚急症患者可通过口服降压药控制，如</a:t>
            </a:r>
            <a:r>
              <a:rPr lang="en"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CCB</a:t>
            </a:r>
            <a:r>
              <a:rPr lang="zh-CN" altLang="e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a:t>
            </a:r>
            <a:r>
              <a:rPr lang="en"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ACEI</a:t>
            </a:r>
            <a:r>
              <a:rPr lang="zh-CN" altLang="e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a:t>
            </a:r>
            <a:r>
              <a:rPr lang="en"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ARB</a:t>
            </a:r>
            <a:r>
              <a:rPr lang="zh-CN" altLang="e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a:t>
            </a:r>
            <a:r>
              <a:rPr lang="el-GR"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α</a:t>
            </a:r>
            <a:r>
              <a:rPr lang="zh-CN" altLang="en-US"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受体阻滞剂、</a:t>
            </a:r>
            <a:r>
              <a:rPr lang="el-GR"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β</a:t>
            </a:r>
            <a:r>
              <a:rPr lang="zh-CN" altLang="en-US"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受体阻滞剂等，还可根据情况应用袢利尿剂</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a:t>
            </a:r>
            <a:endParaRPr lang="en-US" altLang="zh-CN" sz="1600" kern="100" dirty="0">
              <a:effectLst/>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r>
              <a:rPr lang="zh-CN" altLang="en-US" sz="1600" kern="100" dirty="0">
                <a:effectLst/>
                <a:latin typeface="Microsoft YaHei" panose="020B0503020204020204" pitchFamily="34" charset="-122"/>
                <a:ea typeface="Microsoft YaHei" panose="020B0503020204020204" pitchFamily="34" charset="-122"/>
                <a:cs typeface="Times New Roman (正文 CS 字体)"/>
              </a:rPr>
              <a:t>初始治疗可以在门诊或急诊室，用药后观察</a:t>
            </a:r>
            <a:r>
              <a:rPr lang="en-US" altLang="zh-CN" sz="1600" kern="100" dirty="0">
                <a:effectLst/>
                <a:latin typeface="Microsoft YaHei" panose="020B0503020204020204" pitchFamily="34" charset="-122"/>
                <a:ea typeface="Microsoft YaHei" panose="020B0503020204020204" pitchFamily="34" charset="-122"/>
                <a:cs typeface="Times New Roman (正文 CS 字体)"/>
              </a:rPr>
              <a:t>5</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a:t>
            </a:r>
            <a:r>
              <a:rPr lang="en-US" altLang="zh-CN" sz="1600" kern="100" dirty="0">
                <a:effectLst/>
                <a:latin typeface="Microsoft YaHei" panose="020B0503020204020204" pitchFamily="34" charset="-122"/>
                <a:ea typeface="Microsoft YaHei" panose="020B0503020204020204" pitchFamily="34" charset="-122"/>
                <a:cs typeface="Times New Roman (正文 CS 字体)"/>
              </a:rPr>
              <a:t>6 </a:t>
            </a:r>
            <a:r>
              <a:rPr lang="en" altLang="zh-CN" sz="1600" kern="100" dirty="0">
                <a:effectLst/>
                <a:latin typeface="Microsoft YaHei" panose="020B0503020204020204" pitchFamily="34" charset="-122"/>
                <a:ea typeface="Microsoft YaHei" panose="020B0503020204020204" pitchFamily="34" charset="-122"/>
                <a:cs typeface="Times New Roman (正文 CS 字体)"/>
              </a:rPr>
              <a:t>h</a:t>
            </a:r>
            <a:r>
              <a:rPr lang="zh-CN" altLang="en" sz="1600" kern="100" dirty="0">
                <a:effectLst/>
                <a:latin typeface="Microsoft YaHei" panose="020B0503020204020204" pitchFamily="34" charset="-122"/>
                <a:ea typeface="Microsoft YaHei" panose="020B0503020204020204" pitchFamily="34" charset="-122"/>
                <a:cs typeface="Times New Roman (正文 CS 字体)"/>
              </a:rPr>
              <a:t>。</a:t>
            </a:r>
            <a:r>
              <a:rPr lang="en" altLang="zh-CN" sz="1600" kern="100" dirty="0">
                <a:effectLst/>
                <a:latin typeface="Microsoft YaHei" panose="020B0503020204020204" pitchFamily="34" charset="-122"/>
                <a:ea typeface="Microsoft YaHei" panose="020B0503020204020204" pitchFamily="34" charset="-122"/>
                <a:cs typeface="Times New Roman (正文 CS 字体)"/>
              </a:rPr>
              <a:t>2</a:t>
            </a:r>
            <a:r>
              <a:rPr lang="zh-CN" altLang="en" sz="1600" kern="100" dirty="0">
                <a:effectLst/>
                <a:latin typeface="Microsoft YaHei" panose="020B0503020204020204" pitchFamily="34" charset="-122"/>
                <a:ea typeface="Microsoft YaHei" panose="020B0503020204020204" pitchFamily="34" charset="-122"/>
                <a:cs typeface="Times New Roman (正文 CS 字体)"/>
              </a:rPr>
              <a:t>～</a:t>
            </a:r>
            <a:r>
              <a:rPr lang="en" altLang="zh-CN" sz="1600" kern="100" dirty="0">
                <a:effectLst/>
                <a:latin typeface="Microsoft YaHei" panose="020B0503020204020204" pitchFamily="34" charset="-122"/>
                <a:ea typeface="Microsoft YaHei" panose="020B0503020204020204" pitchFamily="34" charset="-122"/>
                <a:cs typeface="Times New Roman (正文 CS 字体)"/>
              </a:rPr>
              <a:t>3 d</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后门诊调整剂量，此后可应用长效制剂控制至最终的靶目标血压。</a:t>
            </a:r>
            <a:endParaRPr lang="en-US" altLang="zh-CN" sz="1600" kern="100" dirty="0">
              <a:effectLst/>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r>
              <a:rPr lang="zh-CN" altLang="en-US" sz="1600" kern="100" dirty="0">
                <a:effectLst/>
                <a:latin typeface="Microsoft YaHei" panose="020B0503020204020204" pitchFamily="34" charset="-122"/>
                <a:ea typeface="Microsoft YaHei" panose="020B0503020204020204" pitchFamily="34" charset="-122"/>
                <a:cs typeface="Times New Roman (正文 CS 字体)"/>
              </a:rPr>
              <a:t>到急诊就诊的高血压亚急症患者在血压初步控制后，应提出调整口服药物治疗的建议，并建议患者定期去门诊治疗。</a:t>
            </a:r>
            <a:endParaRPr lang="en-US" altLang="zh-CN" sz="1600" kern="100" dirty="0">
              <a:effectLst/>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r>
              <a:rPr lang="zh-CN" altLang="en-US" sz="1600" kern="100" dirty="0">
                <a:effectLst/>
                <a:latin typeface="Microsoft YaHei" panose="020B0503020204020204" pitchFamily="34" charset="-122"/>
                <a:ea typeface="Microsoft YaHei" panose="020B0503020204020204" pitchFamily="34" charset="-122"/>
                <a:cs typeface="Times New Roman (正文 CS 字体)"/>
              </a:rPr>
              <a:t>具有高危因素的高血压亚急症，如伴有</a:t>
            </a:r>
            <a:r>
              <a:rPr lang="zh-CN" altLang="en" sz="1600" kern="100" dirty="0">
                <a:effectLst/>
                <a:latin typeface="Microsoft YaHei" panose="020B0503020204020204" pitchFamily="34" charset="-122"/>
                <a:ea typeface="Microsoft YaHei" panose="020B0503020204020204" pitchFamily="34" charset="-122"/>
                <a:cs typeface="Times New Roman (正文 CS 字体)"/>
              </a:rPr>
              <a:t>心血管疾病</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的患者也可以住院治疗。</a:t>
            </a:r>
            <a:endParaRPr lang="zh-CN" altLang="zh-CN" sz="1600" kern="100" dirty="0">
              <a:effectLst/>
              <a:latin typeface="Microsoft YaHei" panose="020B0503020204020204" pitchFamily="34" charset="-122"/>
              <a:ea typeface="Microsoft YaHei" panose="020B0503020204020204" pitchFamily="34" charset="-122"/>
              <a:cs typeface="Times New Roman (正文 CS 字体)"/>
            </a:endParaRPr>
          </a:p>
        </p:txBody>
      </p:sp>
    </p:spTree>
    <p:extLst>
      <p:ext uri="{BB962C8B-B14F-4D97-AF65-F5344CB8AC3E}">
        <p14:creationId xmlns:p14="http://schemas.microsoft.com/office/powerpoint/2010/main" val="74726346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E9F160E-AC32-4665-ABA5-D35B11D71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167" y="2573629"/>
            <a:ext cx="3329245" cy="23279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3906485" y="1946201"/>
            <a:ext cx="4362449" cy="3202517"/>
            <a:chOff x="2941638" y="1709103"/>
            <a:chExt cx="3271837" cy="2401888"/>
          </a:xfrm>
        </p:grpSpPr>
        <p:sp>
          <p:nvSpPr>
            <p:cNvPr id="16431" name="Oval 47"/>
            <p:cNvSpPr>
              <a:spLocks noChangeArrowheads="1"/>
            </p:cNvSpPr>
            <p:nvPr/>
          </p:nvSpPr>
          <p:spPr bwMode="auto">
            <a:xfrm>
              <a:off x="5665788" y="1709103"/>
              <a:ext cx="546100" cy="542925"/>
            </a:xfrm>
            <a:prstGeom prst="ellipse">
              <a:avLst/>
            </a:prstGeom>
            <a:solidFill>
              <a:srgbClr val="004582">
                <a:alpha val="59969"/>
              </a:srgbClr>
            </a:solidFill>
            <a:ln>
              <a:noFill/>
            </a:ln>
            <a:effectLst/>
          </p:spPr>
          <p:txBody>
            <a:bodyPr/>
            <a:lstStyle/>
            <a:p>
              <a:pPr algn="ctr"/>
              <a:r>
                <a:rPr lang="en-US" altLang="zh-CN" sz="2400" dirty="0">
                  <a:solidFill>
                    <a:schemeClr val="bg1"/>
                  </a:solidFill>
                  <a:latin typeface="Impact" pitchFamily="34" charset="0"/>
                </a:rPr>
                <a:t>4</a:t>
              </a:r>
            </a:p>
          </p:txBody>
        </p:sp>
        <p:sp>
          <p:nvSpPr>
            <p:cNvPr id="16432" name="Oval 48"/>
            <p:cNvSpPr>
              <a:spLocks noChangeArrowheads="1"/>
            </p:cNvSpPr>
            <p:nvPr/>
          </p:nvSpPr>
          <p:spPr bwMode="auto">
            <a:xfrm>
              <a:off x="5667375" y="2644141"/>
              <a:ext cx="546100" cy="542925"/>
            </a:xfrm>
            <a:prstGeom prst="ellipse">
              <a:avLst/>
            </a:prstGeom>
            <a:solidFill>
              <a:srgbClr val="004582">
                <a:alpha val="49825"/>
              </a:srgbClr>
            </a:solidFill>
            <a:ln>
              <a:noFill/>
            </a:ln>
            <a:effectLst/>
          </p:spPr>
          <p:txBody>
            <a:bodyPr/>
            <a:lstStyle/>
            <a:p>
              <a:pPr algn="ctr"/>
              <a:r>
                <a:rPr lang="en-US" altLang="zh-CN" sz="2400" dirty="0">
                  <a:solidFill>
                    <a:schemeClr val="bg1"/>
                  </a:solidFill>
                  <a:latin typeface="Impact" pitchFamily="34" charset="0"/>
                </a:rPr>
                <a:t>5</a:t>
              </a:r>
            </a:p>
          </p:txBody>
        </p:sp>
        <p:sp>
          <p:nvSpPr>
            <p:cNvPr id="16433" name="Oval 49"/>
            <p:cNvSpPr>
              <a:spLocks noChangeArrowheads="1"/>
            </p:cNvSpPr>
            <p:nvPr/>
          </p:nvSpPr>
          <p:spPr bwMode="auto">
            <a:xfrm>
              <a:off x="5667375" y="3568066"/>
              <a:ext cx="546100" cy="542925"/>
            </a:xfrm>
            <a:prstGeom prst="ellipse">
              <a:avLst/>
            </a:prstGeom>
            <a:solidFill>
              <a:srgbClr val="004582">
                <a:alpha val="40254"/>
              </a:srgbClr>
            </a:solidFill>
            <a:ln>
              <a:noFill/>
            </a:ln>
            <a:effectLst/>
          </p:spPr>
          <p:txBody>
            <a:bodyPr/>
            <a:lstStyle/>
            <a:p>
              <a:pPr algn="ctr"/>
              <a:r>
                <a:rPr lang="en-US" altLang="zh-CN" sz="2400" dirty="0">
                  <a:solidFill>
                    <a:schemeClr val="bg1"/>
                  </a:solidFill>
                  <a:latin typeface="Impact" pitchFamily="34" charset="0"/>
                </a:rPr>
                <a:t>6</a:t>
              </a:r>
            </a:p>
          </p:txBody>
        </p:sp>
        <p:sp>
          <p:nvSpPr>
            <p:cNvPr id="16437" name="Oval 53"/>
            <p:cNvSpPr>
              <a:spLocks noChangeArrowheads="1"/>
            </p:cNvSpPr>
            <p:nvPr/>
          </p:nvSpPr>
          <p:spPr bwMode="auto">
            <a:xfrm>
              <a:off x="2941638" y="1709103"/>
              <a:ext cx="546100" cy="542925"/>
            </a:xfrm>
            <a:prstGeom prst="ellipse">
              <a:avLst/>
            </a:prstGeom>
            <a:solidFill>
              <a:srgbClr val="004582">
                <a:alpha val="60031"/>
              </a:srgbClr>
            </a:solidFill>
            <a:ln>
              <a:noFill/>
            </a:ln>
            <a:effectLst/>
          </p:spPr>
          <p:txBody>
            <a:bodyPr/>
            <a:lstStyle/>
            <a:p>
              <a:pPr algn="ctr"/>
              <a:r>
                <a:rPr lang="en-US" altLang="zh-CN" sz="2400" dirty="0">
                  <a:solidFill>
                    <a:schemeClr val="bg1"/>
                  </a:solidFill>
                  <a:latin typeface="Impact" pitchFamily="34" charset="0"/>
                </a:rPr>
                <a:t>1</a:t>
              </a:r>
            </a:p>
          </p:txBody>
        </p:sp>
        <p:sp>
          <p:nvSpPr>
            <p:cNvPr id="16438" name="Oval 54"/>
            <p:cNvSpPr>
              <a:spLocks noChangeArrowheads="1"/>
            </p:cNvSpPr>
            <p:nvPr/>
          </p:nvSpPr>
          <p:spPr bwMode="auto">
            <a:xfrm>
              <a:off x="2943225" y="2644141"/>
              <a:ext cx="546100" cy="542925"/>
            </a:xfrm>
            <a:prstGeom prst="ellipse">
              <a:avLst/>
            </a:prstGeom>
            <a:solidFill>
              <a:srgbClr val="004582">
                <a:alpha val="50278"/>
              </a:srgbClr>
            </a:solidFill>
            <a:ln>
              <a:noFill/>
            </a:ln>
            <a:effectLst/>
          </p:spPr>
          <p:txBody>
            <a:bodyPr/>
            <a:lstStyle/>
            <a:p>
              <a:pPr algn="ctr"/>
              <a:r>
                <a:rPr lang="en-US" altLang="zh-CN" sz="2400" dirty="0">
                  <a:solidFill>
                    <a:schemeClr val="bg1"/>
                  </a:solidFill>
                  <a:latin typeface="Impact" pitchFamily="34" charset="0"/>
                </a:rPr>
                <a:t>2</a:t>
              </a:r>
            </a:p>
          </p:txBody>
        </p:sp>
        <p:sp>
          <p:nvSpPr>
            <p:cNvPr id="16439" name="Oval 55"/>
            <p:cNvSpPr>
              <a:spLocks noChangeArrowheads="1"/>
            </p:cNvSpPr>
            <p:nvPr/>
          </p:nvSpPr>
          <p:spPr bwMode="auto">
            <a:xfrm>
              <a:off x="2943225" y="3568066"/>
              <a:ext cx="546100" cy="542925"/>
            </a:xfrm>
            <a:prstGeom prst="ellipse">
              <a:avLst/>
            </a:prstGeom>
            <a:solidFill>
              <a:schemeClr val="accent1">
                <a:alpha val="40111"/>
              </a:schemeClr>
            </a:solidFill>
            <a:ln>
              <a:noFill/>
            </a:ln>
            <a:effectLst/>
          </p:spPr>
          <p:txBody>
            <a:bodyPr/>
            <a:lstStyle/>
            <a:p>
              <a:pPr algn="ctr"/>
              <a:r>
                <a:rPr lang="en-US" altLang="zh-CN" sz="2400" dirty="0">
                  <a:solidFill>
                    <a:schemeClr val="bg1"/>
                  </a:solidFill>
                  <a:latin typeface="Impact" pitchFamily="34" charset="0"/>
                </a:rPr>
                <a:t>3</a:t>
              </a:r>
            </a:p>
          </p:txBody>
        </p:sp>
      </p:grpSp>
      <p:grpSp>
        <p:nvGrpSpPr>
          <p:cNvPr id="3" name="组合 2"/>
          <p:cNvGrpSpPr/>
          <p:nvPr/>
        </p:nvGrpSpPr>
        <p:grpSpPr>
          <a:xfrm>
            <a:off x="377540" y="1886939"/>
            <a:ext cx="3720788" cy="3326775"/>
            <a:chOff x="296397" y="1698594"/>
            <a:chExt cx="2790591" cy="2495081"/>
          </a:xfrm>
        </p:grpSpPr>
        <p:sp>
          <p:nvSpPr>
            <p:cNvPr id="19" name="Rectangle 167"/>
            <p:cNvSpPr>
              <a:spLocks noChangeArrowheads="1"/>
            </p:cNvSpPr>
            <p:nvPr/>
          </p:nvSpPr>
          <p:spPr bwMode="auto">
            <a:xfrm>
              <a:off x="502172" y="1922884"/>
              <a:ext cx="2402086" cy="49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000" kern="100" dirty="0">
                  <a:effectLst/>
                  <a:latin typeface="Microsoft YaHei" panose="020B0503020204020204" pitchFamily="34" charset="-122"/>
                  <a:ea typeface="Microsoft YaHei" panose="020B0503020204020204" pitchFamily="34" charset="-122"/>
                  <a:cs typeface="Times New Roman (正文 CS 字体)"/>
                </a:rPr>
                <a:t>初始阶段（数分钟到</a:t>
              </a:r>
              <a:r>
                <a:rPr lang="en-US" altLang="zh-CN" sz="1000" kern="100" dirty="0">
                  <a:effectLst/>
                  <a:latin typeface="Microsoft YaHei" panose="020B0503020204020204" pitchFamily="34" charset="-122"/>
                  <a:ea typeface="Microsoft YaHei" panose="020B0503020204020204" pitchFamily="34" charset="-122"/>
                  <a:cs typeface="Times New Roman (正文 CS 字体)"/>
                </a:rPr>
                <a:t>1</a:t>
              </a:r>
              <a:r>
                <a:rPr lang="zh-CN" altLang="en-US" sz="1000" kern="100" dirty="0">
                  <a:effectLst/>
                  <a:latin typeface="Microsoft YaHei" panose="020B0503020204020204" pitchFamily="34" charset="-122"/>
                  <a:ea typeface="Microsoft YaHei" panose="020B0503020204020204" pitchFamily="34" charset="-122"/>
                  <a:cs typeface="Times New Roman (正文 CS 字体)"/>
                </a:rPr>
                <a:t>小时内</a:t>
              </a:r>
              <a:r>
                <a:rPr lang="zh-CN" altLang="en-US" sz="1000" kern="100" dirty="0">
                  <a:latin typeface="Microsoft YaHei" panose="020B0503020204020204" pitchFamily="34" charset="-122"/>
                  <a:ea typeface="Microsoft YaHei" panose="020B0503020204020204" pitchFamily="34" charset="-122"/>
                  <a:cs typeface="Times New Roman (正文 CS 字体)"/>
                </a:rPr>
                <a:t>）</a:t>
              </a:r>
              <a:r>
                <a:rPr lang="zh-CN" altLang="en-US" sz="1000" kern="100" dirty="0">
                  <a:effectLst/>
                  <a:latin typeface="Microsoft YaHei" panose="020B0503020204020204" pitchFamily="34" charset="-122"/>
                  <a:ea typeface="Microsoft YaHei" panose="020B0503020204020204" pitchFamily="34" charset="-122"/>
                  <a:cs typeface="Times New Roman (正文 CS 字体)"/>
                </a:rPr>
                <a:t>血压控制的目标为平均动脉压的降低幅度不超过治疗前水平的</a:t>
              </a:r>
              <a:r>
                <a:rPr lang="en-US" altLang="zh-CN" sz="1000" kern="100" dirty="0">
                  <a:effectLst/>
                  <a:latin typeface="Microsoft YaHei" panose="020B0503020204020204" pitchFamily="34" charset="-122"/>
                  <a:ea typeface="Microsoft YaHei" panose="020B0503020204020204" pitchFamily="34" charset="-122"/>
                  <a:cs typeface="Times New Roman (正文 CS 字体)"/>
                </a:rPr>
                <a:t>25</a:t>
              </a:r>
              <a:r>
                <a:rPr lang="zh-CN" altLang="en-US" sz="1000" kern="100" dirty="0">
                  <a:effectLst/>
                  <a:latin typeface="Microsoft YaHei" panose="020B0503020204020204" pitchFamily="34" charset="-122"/>
                  <a:ea typeface="Microsoft YaHei" panose="020B0503020204020204" pitchFamily="34" charset="-122"/>
                  <a:cs typeface="Times New Roman (正文 CS 字体)"/>
                </a:rPr>
                <a:t>％。在随后的</a:t>
              </a:r>
              <a:r>
                <a:rPr lang="en-US" altLang="zh-CN" sz="1000" kern="100" dirty="0">
                  <a:effectLst/>
                  <a:latin typeface="Microsoft YaHei" panose="020B0503020204020204" pitchFamily="34" charset="-122"/>
                  <a:ea typeface="Microsoft YaHei" panose="020B0503020204020204" pitchFamily="34" charset="-122"/>
                  <a:cs typeface="Times New Roman (正文 CS 字体)"/>
                </a:rPr>
                <a:t>2</a:t>
              </a:r>
              <a:r>
                <a:rPr lang="zh-CN" altLang="en-US" sz="1000" kern="100" dirty="0">
                  <a:effectLst/>
                  <a:latin typeface="Microsoft YaHei" panose="020B0503020204020204" pitchFamily="34" charset="-122"/>
                  <a:ea typeface="Microsoft YaHei" panose="020B0503020204020204" pitchFamily="34" charset="-122"/>
                  <a:cs typeface="Times New Roman (正文 CS 字体)"/>
                </a:rPr>
                <a:t>～</a:t>
              </a:r>
              <a:r>
                <a:rPr lang="en-US" altLang="zh-CN" sz="1000" kern="100" dirty="0">
                  <a:effectLst/>
                  <a:latin typeface="Microsoft YaHei" panose="020B0503020204020204" pitchFamily="34" charset="-122"/>
                  <a:ea typeface="Microsoft YaHei" panose="020B0503020204020204" pitchFamily="34" charset="-122"/>
                  <a:cs typeface="Times New Roman (正文 CS 字体)"/>
                </a:rPr>
                <a:t>6 </a:t>
              </a:r>
              <a:r>
                <a:rPr lang="en" altLang="zh-CN" sz="1000" kern="100" dirty="0">
                  <a:effectLst/>
                  <a:latin typeface="Microsoft YaHei" panose="020B0503020204020204" pitchFamily="34" charset="-122"/>
                  <a:ea typeface="Microsoft YaHei" panose="020B0503020204020204" pitchFamily="34" charset="-122"/>
                  <a:cs typeface="Times New Roman (正文 CS 字体)"/>
                </a:rPr>
                <a:t>h</a:t>
              </a:r>
              <a:r>
                <a:rPr lang="zh-CN" altLang="en-US" sz="1000" kern="100" dirty="0">
                  <a:effectLst/>
                  <a:latin typeface="Microsoft YaHei" panose="020B0503020204020204" pitchFamily="34" charset="-122"/>
                  <a:ea typeface="Microsoft YaHei" panose="020B0503020204020204" pitchFamily="34" charset="-122"/>
                  <a:cs typeface="Times New Roman (正文 CS 字体)"/>
                </a:rPr>
                <a:t>内一般为</a:t>
              </a:r>
              <a:r>
                <a:rPr lang="en-US" altLang="zh-CN" sz="1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160/100 </a:t>
              </a:r>
              <a:r>
                <a:rPr lang="en" altLang="zh-CN" sz="1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mmHg</a:t>
              </a:r>
              <a:r>
                <a:rPr lang="zh-CN" altLang="en-US" sz="1000" kern="100" dirty="0">
                  <a:effectLst/>
                  <a:latin typeface="Microsoft YaHei" panose="020B0503020204020204" pitchFamily="34" charset="-122"/>
                  <a:ea typeface="Microsoft YaHei" panose="020B0503020204020204" pitchFamily="34" charset="-122"/>
                  <a:cs typeface="Times New Roman (正文 CS 字体)"/>
                </a:rPr>
                <a:t>左右</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TextBox 47"/>
            <p:cNvSpPr txBox="1"/>
            <p:nvPr/>
          </p:nvSpPr>
          <p:spPr>
            <a:xfrm>
              <a:off x="1851248" y="1698594"/>
              <a:ext cx="1235740" cy="230833"/>
            </a:xfrm>
            <a:prstGeom prst="rect">
              <a:avLst/>
            </a:prstGeom>
            <a:noFill/>
          </p:spPr>
          <p:txBody>
            <a:bodyPr wrap="square" rtlCol="0">
              <a:spAutoFit/>
            </a:bodyPr>
            <a:lstStyle/>
            <a:p>
              <a:pPr algn="ctr"/>
              <a:r>
                <a:rPr lang="zh-CN" altLang="en-US" sz="14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一般情况</a:t>
              </a:r>
              <a:endParaRPr kumimoji="1" lang="zh-CN" altLang="en-US" sz="1400" dirty="0">
                <a:solidFill>
                  <a:srgbClr val="C00000"/>
                </a:solidFill>
              </a:endParaRPr>
            </a:p>
          </p:txBody>
        </p:sp>
        <p:sp>
          <p:nvSpPr>
            <p:cNvPr id="21" name="Rectangle 167"/>
            <p:cNvSpPr>
              <a:spLocks noChangeArrowheads="1"/>
            </p:cNvSpPr>
            <p:nvPr/>
          </p:nvSpPr>
          <p:spPr bwMode="auto">
            <a:xfrm>
              <a:off x="502172" y="2882944"/>
              <a:ext cx="2402086" cy="32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000" kern="100" dirty="0">
                  <a:latin typeface="Microsoft YaHei" panose="020B0503020204020204" pitchFamily="34" charset="-122"/>
                  <a:ea typeface="Microsoft YaHei" panose="020B0503020204020204" pitchFamily="34" charset="-122"/>
                  <a:cs typeface="Times New Roman (正文 CS 字体)"/>
                </a:rPr>
                <a:t>需要尽快将血压降至可以改善心脏供血、降低心肌耗氧量、降低阻力负荷、改善心功能的水平。</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TextBox 47"/>
            <p:cNvSpPr txBox="1"/>
            <p:nvPr/>
          </p:nvSpPr>
          <p:spPr>
            <a:xfrm>
              <a:off x="296397" y="2636723"/>
              <a:ext cx="2651001" cy="230833"/>
            </a:xfrm>
            <a:prstGeom prst="rect">
              <a:avLst/>
            </a:prstGeom>
            <a:noFill/>
          </p:spPr>
          <p:txBody>
            <a:bodyPr wrap="square" rtlCol="0">
              <a:spAutoFit/>
            </a:bodyPr>
            <a:lstStyle/>
            <a:p>
              <a:r>
                <a:rPr lang="zh-CN" altLang="en-US" sz="14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高血压合并急性冠脉综合征</a:t>
              </a:r>
              <a:r>
                <a:rPr lang="zh-CN" altLang="en-US" sz="1400" b="1" kern="100" dirty="0">
                  <a:solidFill>
                    <a:srgbClr val="C00000"/>
                  </a:solidFill>
                  <a:latin typeface="Microsoft YaHei" panose="020B0503020204020204" pitchFamily="34" charset="-122"/>
                  <a:ea typeface="Microsoft YaHei" panose="020B0503020204020204" pitchFamily="34" charset="-122"/>
                  <a:cs typeface="Times New Roman (正文 CS 字体)"/>
                </a:rPr>
                <a:t>、急性左心衰</a:t>
              </a:r>
              <a:endParaRPr lang="zh-CN" altLang="en-US" sz="1400" dirty="0">
                <a:solidFill>
                  <a:srgbClr val="C00000"/>
                </a:solidFill>
              </a:endParaRPr>
            </a:p>
          </p:txBody>
        </p:sp>
        <p:sp>
          <p:nvSpPr>
            <p:cNvPr id="23" name="Rectangle 167"/>
            <p:cNvSpPr>
              <a:spLocks noChangeArrowheads="1"/>
            </p:cNvSpPr>
            <p:nvPr/>
          </p:nvSpPr>
          <p:spPr bwMode="auto">
            <a:xfrm>
              <a:off x="502172" y="3867816"/>
              <a:ext cx="2402086" cy="32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50000"/>
                </a:lnSpc>
              </a:pPr>
              <a:r>
                <a:rPr lang="zh-CN" altLang="en-US" sz="1000" kern="100" dirty="0">
                  <a:effectLst/>
                  <a:latin typeface="Microsoft YaHei" panose="020B0503020204020204" pitchFamily="34" charset="-122"/>
                  <a:ea typeface="Microsoft YaHei" panose="020B0503020204020204" pitchFamily="34" charset="-122"/>
                  <a:cs typeface="Times New Roman (正文 CS 字体)"/>
                </a:rPr>
                <a:t>应该迅速降压至维持组织脏器基本灌注的最低血压水平，初始</a:t>
              </a:r>
              <a:r>
                <a:rPr lang="en-US" altLang="zh-CN" sz="1000" kern="100" dirty="0">
                  <a:effectLst/>
                  <a:latin typeface="Microsoft YaHei" panose="020B0503020204020204" pitchFamily="34" charset="-122"/>
                  <a:ea typeface="Microsoft YaHei" panose="020B0503020204020204" pitchFamily="34" charset="-122"/>
                  <a:cs typeface="Times New Roman (正文 CS 字体)"/>
                </a:rPr>
                <a:t>1</a:t>
              </a:r>
              <a:r>
                <a:rPr lang="zh-CN" altLang="en-US" sz="1000" kern="100" dirty="0">
                  <a:effectLst/>
                  <a:latin typeface="Microsoft YaHei" panose="020B0503020204020204" pitchFamily="34" charset="-122"/>
                  <a:ea typeface="Microsoft YaHei" panose="020B0503020204020204" pitchFamily="34" charset="-122"/>
                  <a:cs typeface="Times New Roman (正文 CS 字体)"/>
                </a:rPr>
                <a:t>小时血压控制目标收缩压为</a:t>
              </a:r>
              <a:r>
                <a:rPr lang="en-US" altLang="zh-CN" sz="1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100~120 </a:t>
              </a:r>
              <a:r>
                <a:rPr lang="en" altLang="zh-CN" sz="1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mmHg</a:t>
              </a:r>
              <a:endParaRPr lang="en-US" altLang="zh-CN" sz="1000" dirty="0">
                <a:solidFill>
                  <a:srgbClr val="C00000"/>
                </a:solidFill>
                <a:latin typeface="微软雅黑" panose="020B0503020204020204" pitchFamily="34" charset="-122"/>
                <a:ea typeface="微软雅黑" panose="020B0503020204020204" pitchFamily="34" charset="-122"/>
              </a:endParaRPr>
            </a:p>
          </p:txBody>
        </p:sp>
        <p:sp>
          <p:nvSpPr>
            <p:cNvPr id="24" name="TextBox 47"/>
            <p:cNvSpPr txBox="1"/>
            <p:nvPr/>
          </p:nvSpPr>
          <p:spPr>
            <a:xfrm>
              <a:off x="1280833" y="3621595"/>
              <a:ext cx="1666566" cy="230833"/>
            </a:xfrm>
            <a:prstGeom prst="rect">
              <a:avLst/>
            </a:prstGeom>
            <a:noFill/>
          </p:spPr>
          <p:txBody>
            <a:bodyPr wrap="square" rtlCol="0">
              <a:spAutoFit/>
            </a:bodyPr>
            <a:lstStyle/>
            <a:p>
              <a:pPr algn="ctr"/>
              <a:r>
                <a:rPr lang="zh-CN" altLang="en-US" sz="14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高血压合并主动脉夹层</a:t>
              </a:r>
              <a:endParaRPr lang="zh-CN" altLang="en-US" sz="1400" dirty="0">
                <a:solidFill>
                  <a:srgbClr val="C00000"/>
                </a:solidFill>
              </a:endParaRPr>
            </a:p>
          </p:txBody>
        </p:sp>
      </p:grpSp>
      <p:grpSp>
        <p:nvGrpSpPr>
          <p:cNvPr id="4" name="组合 3"/>
          <p:cNvGrpSpPr/>
          <p:nvPr/>
        </p:nvGrpSpPr>
        <p:grpSpPr>
          <a:xfrm>
            <a:off x="8337314" y="2023536"/>
            <a:ext cx="3323357" cy="3125182"/>
            <a:chOff x="6183938" y="1676663"/>
            <a:chExt cx="2492518" cy="2343887"/>
          </a:xfrm>
        </p:grpSpPr>
        <p:sp>
          <p:nvSpPr>
            <p:cNvPr id="27" name="Rectangle 167"/>
            <p:cNvSpPr>
              <a:spLocks noChangeArrowheads="1"/>
            </p:cNvSpPr>
            <p:nvPr/>
          </p:nvSpPr>
          <p:spPr bwMode="auto">
            <a:xfrm>
              <a:off x="6274370" y="1922884"/>
              <a:ext cx="2402086" cy="67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800" kern="100" dirty="0">
                  <a:effectLst/>
                  <a:latin typeface="Microsoft YaHei" panose="020B0503020204020204" pitchFamily="34" charset="-122"/>
                  <a:ea typeface="Microsoft YaHei" panose="020B0503020204020204" pitchFamily="34" charset="-122"/>
                  <a:cs typeface="Times New Roman (正文 CS 字体)"/>
                </a:rPr>
                <a:t>对于未进行静脉溶栓及血管内治疗的急性缺血性脑卒中患者，建议</a:t>
              </a:r>
              <a:r>
                <a:rPr lang="zh-CN" altLang="en-US" sz="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收缩压≥</a:t>
              </a:r>
              <a:r>
                <a:rPr lang="en-US" altLang="zh-CN" sz="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220 </a:t>
              </a:r>
              <a:r>
                <a:rPr lang="en" altLang="zh-CN" sz="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mmHg</a:t>
              </a:r>
              <a:r>
                <a:rPr lang="zh-CN" altLang="en-US" sz="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和</a:t>
              </a:r>
              <a:r>
                <a:rPr lang="en-US" altLang="zh-CN" sz="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r>
                <a:rPr lang="zh-CN" altLang="en-US" sz="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或舒张压≥</a:t>
              </a:r>
              <a:r>
                <a:rPr lang="en-US" altLang="zh-CN" sz="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120 </a:t>
              </a:r>
              <a:r>
                <a:rPr lang="en" altLang="zh-CN" sz="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mmHg</a:t>
              </a:r>
              <a:r>
                <a:rPr lang="zh-CN" altLang="en-US" sz="800" kern="100" dirty="0">
                  <a:effectLst/>
                  <a:latin typeface="Microsoft YaHei" panose="020B0503020204020204" pitchFamily="34" charset="-122"/>
                  <a:ea typeface="Microsoft YaHei" panose="020B0503020204020204" pitchFamily="34" charset="-122"/>
                  <a:cs typeface="Times New Roman (正文 CS 字体)"/>
                </a:rPr>
                <a:t>开始降压治疗。</a:t>
              </a:r>
              <a:endParaRPr lang="en-US" altLang="zh-CN" sz="800" kern="100" dirty="0">
                <a:effectLst/>
                <a:latin typeface="Microsoft YaHei" panose="020B0503020204020204" pitchFamily="34" charset="-122"/>
                <a:ea typeface="Microsoft YaHei" panose="020B0503020204020204" pitchFamily="34" charset="-122"/>
                <a:cs typeface="Times New Roman (正文 CS 字体)"/>
              </a:endParaRPr>
            </a:p>
            <a:p>
              <a:pPr>
                <a:lnSpc>
                  <a:spcPct val="150000"/>
                </a:lnSpc>
              </a:pPr>
              <a:r>
                <a:rPr lang="zh-CN" altLang="en-US" sz="800" kern="100" dirty="0">
                  <a:effectLst/>
                  <a:latin typeface="Microsoft YaHei" panose="020B0503020204020204" pitchFamily="34" charset="-122"/>
                  <a:ea typeface="Microsoft YaHei" panose="020B0503020204020204" pitchFamily="34" charset="-122"/>
                  <a:cs typeface="Times New Roman (正文 CS 字体)"/>
                </a:rPr>
                <a:t>对于拟进行静脉溶栓及血管内治疗的急性缺血性脑卒中患者，建议在治疗前控制血压</a:t>
              </a:r>
              <a:r>
                <a:rPr lang="zh-CN" altLang="en-US" sz="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r>
                <a:rPr lang="en-US" altLang="zh-CN" sz="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185/110 </a:t>
              </a:r>
              <a:r>
                <a:rPr lang="en" altLang="zh-CN" sz="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mmHg</a:t>
              </a:r>
              <a:r>
                <a:rPr lang="zh-CN" altLang="en-US" sz="8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a:t>
              </a:r>
              <a:r>
                <a:rPr lang="zh-CN" altLang="en-US" sz="800" kern="100" dirty="0">
                  <a:effectLst/>
                  <a:latin typeface="Microsoft YaHei" panose="020B0503020204020204" pitchFamily="34" charset="-122"/>
                  <a:ea typeface="Microsoft YaHei" panose="020B0503020204020204" pitchFamily="34" charset="-122"/>
                  <a:cs typeface="Times New Roman (正文 CS 字体)"/>
                </a:rPr>
                <a:t>选用乌拉地尔、拉贝洛尔、尼卡地平等静脉药物。</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8" name="TextBox 47"/>
            <p:cNvSpPr txBox="1"/>
            <p:nvPr/>
          </p:nvSpPr>
          <p:spPr>
            <a:xfrm>
              <a:off x="6183938" y="1676663"/>
              <a:ext cx="2116259" cy="230833"/>
            </a:xfrm>
            <a:prstGeom prst="rect">
              <a:avLst/>
            </a:prstGeom>
            <a:noFill/>
          </p:spPr>
          <p:txBody>
            <a:bodyPr wrap="square" rtlCol="0">
              <a:spAutoFit/>
            </a:bodyPr>
            <a:lstStyle/>
            <a:p>
              <a:r>
                <a:rPr lang="zh-CN" altLang="en-US" sz="14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高血压合并急性缺血性脑卒中</a:t>
              </a:r>
              <a:endParaRPr lang="zh-CN" altLang="en-US" sz="1400" dirty="0">
                <a:solidFill>
                  <a:srgbClr val="C00000"/>
                </a:solidFill>
              </a:endParaRPr>
            </a:p>
          </p:txBody>
        </p:sp>
        <p:sp>
          <p:nvSpPr>
            <p:cNvPr id="29" name="Rectangle 167"/>
            <p:cNvSpPr>
              <a:spLocks noChangeArrowheads="1"/>
            </p:cNvSpPr>
            <p:nvPr/>
          </p:nvSpPr>
          <p:spPr bwMode="auto">
            <a:xfrm>
              <a:off x="6274370" y="2882944"/>
              <a:ext cx="2402086" cy="15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000" kern="100" dirty="0">
                  <a:effectLst/>
                  <a:latin typeface="Microsoft YaHei" panose="020B0503020204020204" pitchFamily="34" charset="-122"/>
                  <a:ea typeface="Microsoft YaHei" panose="020B0503020204020204" pitchFamily="34" charset="-122"/>
                  <a:cs typeface="Times New Roman (正文 CS 字体)"/>
                </a:rPr>
                <a:t>建议急性期将收缩压控制在</a:t>
              </a:r>
              <a:r>
                <a:rPr lang="en-US" altLang="zh-CN" sz="1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130~140 </a:t>
              </a:r>
              <a:r>
                <a:rPr lang="en" altLang="zh-CN" sz="1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mmHg</a:t>
              </a:r>
              <a:endParaRPr lang="en-US" altLang="zh-CN" sz="1000" dirty="0">
                <a:solidFill>
                  <a:srgbClr val="C00000"/>
                </a:solidFill>
                <a:latin typeface="微软雅黑" panose="020B0503020204020204" pitchFamily="34" charset="-122"/>
                <a:ea typeface="微软雅黑" panose="020B0503020204020204" pitchFamily="34" charset="-122"/>
              </a:endParaRPr>
            </a:p>
          </p:txBody>
        </p:sp>
        <p:sp>
          <p:nvSpPr>
            <p:cNvPr id="30" name="TextBox 47"/>
            <p:cNvSpPr txBox="1"/>
            <p:nvPr/>
          </p:nvSpPr>
          <p:spPr>
            <a:xfrm>
              <a:off x="6183938" y="2636723"/>
              <a:ext cx="2116259" cy="230833"/>
            </a:xfrm>
            <a:prstGeom prst="rect">
              <a:avLst/>
            </a:prstGeom>
            <a:noFill/>
          </p:spPr>
          <p:txBody>
            <a:bodyPr wrap="square" rtlCol="0">
              <a:spAutoFit/>
            </a:bodyPr>
            <a:lstStyle/>
            <a:p>
              <a:r>
                <a:rPr lang="zh-CN" altLang="en-US" sz="14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高血压合并急性出血性脑卒中</a:t>
              </a:r>
              <a:endParaRPr lang="zh-CN" altLang="en-US" sz="1400" dirty="0">
                <a:solidFill>
                  <a:srgbClr val="C00000"/>
                </a:solidFill>
              </a:endParaRPr>
            </a:p>
          </p:txBody>
        </p:sp>
        <p:sp>
          <p:nvSpPr>
            <p:cNvPr id="31" name="Rectangle 167"/>
            <p:cNvSpPr>
              <a:spLocks noChangeArrowheads="1"/>
            </p:cNvSpPr>
            <p:nvPr/>
          </p:nvSpPr>
          <p:spPr bwMode="auto">
            <a:xfrm>
              <a:off x="6274370" y="3867816"/>
              <a:ext cx="2402086" cy="15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000" kern="100" dirty="0">
                  <a:effectLst/>
                  <a:latin typeface="Microsoft YaHei" panose="020B0503020204020204" pitchFamily="34" charset="-122"/>
                  <a:ea typeface="Microsoft YaHei" panose="020B0503020204020204" pitchFamily="34" charset="-122"/>
                  <a:cs typeface="Times New Roman (正文 CS 字体)"/>
                </a:rPr>
                <a:t>初始</a:t>
              </a:r>
              <a:r>
                <a:rPr lang="en-US" altLang="zh-CN" sz="1000" kern="100" dirty="0">
                  <a:effectLst/>
                  <a:latin typeface="Microsoft YaHei" panose="020B0503020204020204" pitchFamily="34" charset="-122"/>
                  <a:ea typeface="Microsoft YaHei" panose="020B0503020204020204" pitchFamily="34" charset="-122"/>
                  <a:cs typeface="Times New Roman (正文 CS 字体)"/>
                </a:rPr>
                <a:t>1</a:t>
              </a:r>
              <a:r>
                <a:rPr lang="zh-CN" altLang="en-US" sz="1000" kern="100" dirty="0">
                  <a:effectLst/>
                  <a:latin typeface="Microsoft YaHei" panose="020B0503020204020204" pitchFamily="34" charset="-122"/>
                  <a:ea typeface="Microsoft YaHei" panose="020B0503020204020204" pitchFamily="34" charset="-122"/>
                  <a:cs typeface="Times New Roman (正文 CS 字体)"/>
                </a:rPr>
                <a:t>小时血压控制目标收缩压</a:t>
              </a:r>
              <a:r>
                <a:rPr lang="zh-CN" altLang="en-US" sz="1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r>
                <a:rPr lang="en-US" altLang="zh-CN" sz="1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140 </a:t>
              </a:r>
              <a:r>
                <a:rPr lang="en" altLang="zh-CN" sz="1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mmHg</a:t>
              </a:r>
              <a:endParaRPr lang="en-US" altLang="zh-CN" sz="1000" dirty="0">
                <a:solidFill>
                  <a:srgbClr val="C00000"/>
                </a:solidFill>
                <a:latin typeface="微软雅黑" panose="020B0503020204020204" pitchFamily="34" charset="-122"/>
                <a:ea typeface="微软雅黑" panose="020B0503020204020204" pitchFamily="34" charset="-122"/>
              </a:endParaRPr>
            </a:p>
          </p:txBody>
        </p:sp>
        <p:sp>
          <p:nvSpPr>
            <p:cNvPr id="32" name="TextBox 47"/>
            <p:cNvSpPr txBox="1"/>
            <p:nvPr/>
          </p:nvSpPr>
          <p:spPr>
            <a:xfrm>
              <a:off x="6183938" y="3621595"/>
              <a:ext cx="2398750" cy="230833"/>
            </a:xfrm>
            <a:prstGeom prst="rect">
              <a:avLst/>
            </a:prstGeom>
            <a:noFill/>
          </p:spPr>
          <p:txBody>
            <a:bodyPr wrap="square" rtlCol="0">
              <a:spAutoFit/>
            </a:bodyPr>
            <a:lstStyle/>
            <a:p>
              <a:r>
                <a:rPr lang="zh-CN" altLang="en-US" sz="14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重度子痫前期或子痫、儿茶酚胺危象</a:t>
              </a:r>
              <a:endParaRPr lang="zh-CN" altLang="en-US" sz="1400" dirty="0">
                <a:solidFill>
                  <a:srgbClr val="C00000"/>
                </a:solidFill>
              </a:endParaRPr>
            </a:p>
          </p:txBody>
        </p:sp>
      </p:grpSp>
      <p:sp>
        <p:nvSpPr>
          <p:cNvPr id="5" name="标题 1">
            <a:extLst>
              <a:ext uri="{FF2B5EF4-FFF2-40B4-BE49-F238E27FC236}">
                <a16:creationId xmlns:a16="http://schemas.microsoft.com/office/drawing/2014/main" id="{9B713D70-F4DA-24FF-E674-119F8C58C2A8}"/>
              </a:ext>
            </a:extLst>
          </p:cNvPr>
          <p:cNvSpPr txBox="1">
            <a:spLocks/>
          </p:cNvSpPr>
          <p:nvPr/>
        </p:nvSpPr>
        <p:spPr>
          <a:xfrm>
            <a:off x="0" y="175426"/>
            <a:ext cx="12192000" cy="66531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高血压急症降压的幅度及速度</a:t>
            </a:r>
          </a:p>
        </p:txBody>
      </p:sp>
      <p:cxnSp>
        <p:nvCxnSpPr>
          <p:cNvPr id="6" name="直接连接符 19">
            <a:extLst>
              <a:ext uri="{FF2B5EF4-FFF2-40B4-BE49-F238E27FC236}">
                <a16:creationId xmlns:a16="http://schemas.microsoft.com/office/drawing/2014/main" id="{EF706C0E-5CF4-D863-DB9D-56208630684B}"/>
              </a:ext>
            </a:extLst>
          </p:cNvPr>
          <p:cNvCxnSpPr>
            <a:cxnSpLocks/>
          </p:cNvCxnSpPr>
          <p:nvPr/>
        </p:nvCxnSpPr>
        <p:spPr>
          <a:xfrm flipH="1">
            <a:off x="651907" y="2185992"/>
            <a:ext cx="2994624" cy="0"/>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19">
            <a:extLst>
              <a:ext uri="{FF2B5EF4-FFF2-40B4-BE49-F238E27FC236}">
                <a16:creationId xmlns:a16="http://schemas.microsoft.com/office/drawing/2014/main" id="{9C086646-0158-9967-7242-605AF0EB1A2C}"/>
              </a:ext>
            </a:extLst>
          </p:cNvPr>
          <p:cNvCxnSpPr>
            <a:cxnSpLocks/>
          </p:cNvCxnSpPr>
          <p:nvPr/>
        </p:nvCxnSpPr>
        <p:spPr>
          <a:xfrm flipH="1">
            <a:off x="651907" y="3421861"/>
            <a:ext cx="2994624" cy="0"/>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19">
            <a:extLst>
              <a:ext uri="{FF2B5EF4-FFF2-40B4-BE49-F238E27FC236}">
                <a16:creationId xmlns:a16="http://schemas.microsoft.com/office/drawing/2014/main" id="{C522D461-5DF0-C409-93BF-FC603E2D25E8}"/>
              </a:ext>
            </a:extLst>
          </p:cNvPr>
          <p:cNvCxnSpPr>
            <a:cxnSpLocks/>
          </p:cNvCxnSpPr>
          <p:nvPr/>
        </p:nvCxnSpPr>
        <p:spPr>
          <a:xfrm flipH="1">
            <a:off x="651907" y="4729167"/>
            <a:ext cx="2994624" cy="0"/>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9">
            <a:extLst>
              <a:ext uri="{FF2B5EF4-FFF2-40B4-BE49-F238E27FC236}">
                <a16:creationId xmlns:a16="http://schemas.microsoft.com/office/drawing/2014/main" id="{ACA09F29-04E1-D711-72E3-CC4EFE3285FE}"/>
              </a:ext>
            </a:extLst>
          </p:cNvPr>
          <p:cNvCxnSpPr>
            <a:cxnSpLocks/>
          </p:cNvCxnSpPr>
          <p:nvPr/>
        </p:nvCxnSpPr>
        <p:spPr>
          <a:xfrm flipH="1">
            <a:off x="8431450" y="2314584"/>
            <a:ext cx="2994624" cy="0"/>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接连接符 19">
            <a:extLst>
              <a:ext uri="{FF2B5EF4-FFF2-40B4-BE49-F238E27FC236}">
                <a16:creationId xmlns:a16="http://schemas.microsoft.com/office/drawing/2014/main" id="{692E0092-F47E-B308-1B6A-9E90768FBBCE}"/>
              </a:ext>
            </a:extLst>
          </p:cNvPr>
          <p:cNvCxnSpPr>
            <a:cxnSpLocks/>
          </p:cNvCxnSpPr>
          <p:nvPr/>
        </p:nvCxnSpPr>
        <p:spPr>
          <a:xfrm flipH="1">
            <a:off x="8431450" y="3586173"/>
            <a:ext cx="2994624" cy="0"/>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接连接符 19">
            <a:extLst>
              <a:ext uri="{FF2B5EF4-FFF2-40B4-BE49-F238E27FC236}">
                <a16:creationId xmlns:a16="http://schemas.microsoft.com/office/drawing/2014/main" id="{DB3A6A69-D259-07F3-01C7-85679FCDA571}"/>
              </a:ext>
            </a:extLst>
          </p:cNvPr>
          <p:cNvCxnSpPr>
            <a:cxnSpLocks/>
          </p:cNvCxnSpPr>
          <p:nvPr/>
        </p:nvCxnSpPr>
        <p:spPr>
          <a:xfrm flipH="1">
            <a:off x="8431450" y="4879191"/>
            <a:ext cx="2994624" cy="0"/>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5">
            <a:extLst>
              <a:ext uri="{FF2B5EF4-FFF2-40B4-BE49-F238E27FC236}">
                <a16:creationId xmlns:a16="http://schemas.microsoft.com/office/drawing/2014/main" id="{F954D183-4497-CF88-9DF5-7428A15478EE}"/>
              </a:ext>
            </a:extLst>
          </p:cNvPr>
          <p:cNvSpPr/>
          <p:nvPr>
            <p:custDataLst>
              <p:tags r:id="rId1"/>
            </p:custDataLst>
          </p:nvPr>
        </p:nvSpPr>
        <p:spPr bwMode="auto">
          <a:xfrm>
            <a:off x="4805605" y="4852035"/>
            <a:ext cx="1995805" cy="753745"/>
          </a:xfrm>
          <a:custGeom>
            <a:avLst/>
            <a:gdLst>
              <a:gd name="connsiteX0" fmla="*/ 407 w 3547"/>
              <a:gd name="connsiteY0" fmla="*/ 0 h 1339"/>
              <a:gd name="connsiteX1" fmla="*/ 532 w 3547"/>
              <a:gd name="connsiteY1" fmla="*/ 0 h 1339"/>
              <a:gd name="connsiteX2" fmla="*/ 2913 w 3547"/>
              <a:gd name="connsiteY2" fmla="*/ 0 h 1339"/>
              <a:gd name="connsiteX3" fmla="*/ 3547 w 3547"/>
              <a:gd name="connsiteY3" fmla="*/ 605 h 1339"/>
              <a:gd name="connsiteX4" fmla="*/ 2913 w 3547"/>
              <a:gd name="connsiteY4" fmla="*/ 1209 h 1339"/>
              <a:gd name="connsiteX5" fmla="*/ 532 w 3547"/>
              <a:gd name="connsiteY5" fmla="*/ 1209 h 1339"/>
              <a:gd name="connsiteX6" fmla="*/ 329 w 3547"/>
              <a:gd name="connsiteY6" fmla="*/ 1209 h 1339"/>
              <a:gd name="connsiteX7" fmla="*/ 0 w 3547"/>
              <a:gd name="connsiteY7" fmla="*/ 1337 h 1339"/>
              <a:gd name="connsiteX8" fmla="*/ 0 w 3547"/>
              <a:gd name="connsiteY8" fmla="*/ 175 h 1339"/>
              <a:gd name="connsiteX9" fmla="*/ 407 w 3547"/>
              <a:gd name="connsiteY9" fmla="*/ 0 h 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0" t="0" r="r" b="b"/>
            <a:pathLst>
              <a:path w="3547" h="1340">
                <a:moveTo>
                  <a:pt x="407" y="0"/>
                </a:moveTo>
                <a:cubicBezTo>
                  <a:pt x="532" y="0"/>
                  <a:pt x="532" y="0"/>
                  <a:pt x="532" y="0"/>
                </a:cubicBezTo>
                <a:cubicBezTo>
                  <a:pt x="2913" y="0"/>
                  <a:pt x="2913" y="0"/>
                  <a:pt x="2913" y="0"/>
                </a:cubicBezTo>
                <a:cubicBezTo>
                  <a:pt x="3547" y="605"/>
                  <a:pt x="3547" y="605"/>
                  <a:pt x="3547" y="605"/>
                </a:cubicBezTo>
                <a:cubicBezTo>
                  <a:pt x="2913" y="1209"/>
                  <a:pt x="2913" y="1209"/>
                  <a:pt x="2913" y="1209"/>
                </a:cubicBezTo>
                <a:cubicBezTo>
                  <a:pt x="532" y="1209"/>
                  <a:pt x="532" y="1209"/>
                  <a:pt x="532" y="1209"/>
                </a:cubicBezTo>
                <a:cubicBezTo>
                  <a:pt x="329" y="1209"/>
                  <a:pt x="329" y="1209"/>
                  <a:pt x="329" y="1209"/>
                </a:cubicBezTo>
                <a:cubicBezTo>
                  <a:pt x="148" y="1209"/>
                  <a:pt x="0" y="1268"/>
                  <a:pt x="0" y="1337"/>
                </a:cubicBezTo>
                <a:cubicBezTo>
                  <a:pt x="0" y="1406"/>
                  <a:pt x="0" y="175"/>
                  <a:pt x="0" y="175"/>
                </a:cubicBezTo>
                <a:cubicBezTo>
                  <a:pt x="0" y="78"/>
                  <a:pt x="183" y="0"/>
                  <a:pt x="407" y="0"/>
                </a:cubicBezTo>
                <a:close/>
              </a:path>
            </a:pathLst>
          </a:custGeom>
          <a:solidFill>
            <a:srgbClr val="00458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195" rIns="179705" bIns="71755" numCol="1" spcCol="0" rtlCol="0" fromWordArt="0" anchor="ctr" anchorCtr="0" forceAA="0" compatLnSpc="1">
            <a:noAutofit/>
          </a:bodyPr>
          <a:lstStyle/>
          <a:p>
            <a:pPr lvl="0" algn="ctr">
              <a:spcBef>
                <a:spcPct val="0"/>
              </a:spcBef>
              <a:spcAft>
                <a:spcPct val="0"/>
              </a:spcAft>
              <a:buClrTx/>
              <a:buSzTx/>
              <a:buFontTx/>
            </a:pPr>
            <a:r>
              <a:rPr lang="zh-CN" altLang="en-US" sz="2400" b="1" dirty="0">
                <a:solidFill>
                  <a:srgbClr val="FFFFFF"/>
                </a:solidFill>
                <a:latin typeface="Microsoft YaHei" panose="020B0503020204020204" pitchFamily="34" charset="-122"/>
                <a:ea typeface="Microsoft YaHei" panose="020B0503020204020204" pitchFamily="34" charset="-122"/>
                <a:cs typeface="+mn-ea"/>
                <a:sym typeface="+mn-ea"/>
              </a:rPr>
              <a:t>痴呆</a:t>
            </a:r>
            <a:endParaRPr lang="en-US" sz="2400" b="1" dirty="0">
              <a:solidFill>
                <a:srgbClr val="FFFFFF"/>
              </a:solidFill>
              <a:latin typeface="Microsoft YaHei" panose="020B0503020204020204" pitchFamily="34" charset="-122"/>
              <a:ea typeface="Microsoft YaHei" panose="020B0503020204020204" pitchFamily="34" charset="-122"/>
              <a:cs typeface="+mn-ea"/>
              <a:sym typeface="+mn-ea"/>
            </a:endParaRPr>
          </a:p>
        </p:txBody>
      </p:sp>
      <p:sp>
        <p:nvSpPr>
          <p:cNvPr id="5" name="标题 1">
            <a:extLst>
              <a:ext uri="{FF2B5EF4-FFF2-40B4-BE49-F238E27FC236}">
                <a16:creationId xmlns:a16="http://schemas.microsoft.com/office/drawing/2014/main" id="{6F8DC2C8-272B-44BF-6751-CBF8D05B17F6}"/>
              </a:ext>
            </a:extLst>
          </p:cNvPr>
          <p:cNvSpPr>
            <a:spLocks noGrp="1"/>
          </p:cNvSpPr>
          <p:nvPr>
            <p:ph type="title"/>
            <p:custDataLst>
              <p:tags r:id="rId2"/>
            </p:custDataLst>
          </p:nvPr>
        </p:nvSpPr>
        <p:spPr>
          <a:xfrm>
            <a:off x="0" y="13833"/>
            <a:ext cx="12192000" cy="1156789"/>
          </a:xfrm>
        </p:spPr>
        <p:txBody>
          <a:bodyPr wrap="square">
            <a:normAutofit/>
          </a:bodyPr>
          <a:lstStyle/>
          <a:p>
            <a:pPr algn="ctr"/>
            <a:r>
              <a:rPr lang="zh-CN" altLang="en-US" sz="3200" b="1" dirty="0">
                <a:latin typeface="微软雅黑" panose="020B0503020204020204" pitchFamily="34" charset="-122"/>
                <a:ea typeface="微软雅黑" panose="020B0503020204020204" pitchFamily="34" charset="-122"/>
              </a:rPr>
              <a:t>高血压增加了其他相关疾病的风险</a:t>
            </a:r>
          </a:p>
        </p:txBody>
      </p:sp>
      <p:sp>
        <p:nvSpPr>
          <p:cNvPr id="6" name="任意多边形 7">
            <a:extLst>
              <a:ext uri="{FF2B5EF4-FFF2-40B4-BE49-F238E27FC236}">
                <a16:creationId xmlns:a16="http://schemas.microsoft.com/office/drawing/2014/main" id="{72E9C829-032C-E87E-12E2-E89ADA149FDF}"/>
              </a:ext>
            </a:extLst>
          </p:cNvPr>
          <p:cNvSpPr/>
          <p:nvPr>
            <p:custDataLst>
              <p:tags r:id="rId3"/>
            </p:custDataLst>
          </p:nvPr>
        </p:nvSpPr>
        <p:spPr bwMode="auto">
          <a:xfrm>
            <a:off x="4805605" y="2736215"/>
            <a:ext cx="1995805" cy="805814"/>
          </a:xfrm>
          <a:custGeom>
            <a:avLst/>
            <a:gdLst>
              <a:gd name="connsiteX0" fmla="*/ 407 w 3547"/>
              <a:gd name="connsiteY0" fmla="*/ 0 h 1343"/>
              <a:gd name="connsiteX1" fmla="*/ 532 w 3547"/>
              <a:gd name="connsiteY1" fmla="*/ 0 h 1343"/>
              <a:gd name="connsiteX2" fmla="*/ 2913 w 3547"/>
              <a:gd name="connsiteY2" fmla="*/ 0 h 1343"/>
              <a:gd name="connsiteX3" fmla="*/ 3547 w 3547"/>
              <a:gd name="connsiteY3" fmla="*/ 606 h 1343"/>
              <a:gd name="connsiteX4" fmla="*/ 2913 w 3547"/>
              <a:gd name="connsiteY4" fmla="*/ 1211 h 1343"/>
              <a:gd name="connsiteX5" fmla="*/ 532 w 3547"/>
              <a:gd name="connsiteY5" fmla="*/ 1211 h 1343"/>
              <a:gd name="connsiteX6" fmla="*/ 329 w 3547"/>
              <a:gd name="connsiteY6" fmla="*/ 1211 h 1343"/>
              <a:gd name="connsiteX7" fmla="*/ 0 w 3547"/>
              <a:gd name="connsiteY7" fmla="*/ 1341 h 1343"/>
              <a:gd name="connsiteX8" fmla="*/ 0 w 3547"/>
              <a:gd name="connsiteY8" fmla="*/ 177 h 1343"/>
              <a:gd name="connsiteX9" fmla="*/ 407 w 3547"/>
              <a:gd name="connsiteY9" fmla="*/ 0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0" t="0" r="r" b="b"/>
            <a:pathLst>
              <a:path w="3547" h="1344">
                <a:moveTo>
                  <a:pt x="407" y="0"/>
                </a:moveTo>
                <a:cubicBezTo>
                  <a:pt x="532" y="0"/>
                  <a:pt x="532" y="0"/>
                  <a:pt x="532" y="0"/>
                </a:cubicBezTo>
                <a:cubicBezTo>
                  <a:pt x="2913" y="0"/>
                  <a:pt x="2913" y="0"/>
                  <a:pt x="2913" y="0"/>
                </a:cubicBezTo>
                <a:cubicBezTo>
                  <a:pt x="3547" y="606"/>
                  <a:pt x="3547" y="606"/>
                  <a:pt x="3547" y="606"/>
                </a:cubicBezTo>
                <a:cubicBezTo>
                  <a:pt x="2913" y="1211"/>
                  <a:pt x="2913" y="1211"/>
                  <a:pt x="2913" y="1211"/>
                </a:cubicBezTo>
                <a:cubicBezTo>
                  <a:pt x="532" y="1211"/>
                  <a:pt x="532" y="1211"/>
                  <a:pt x="532" y="1211"/>
                </a:cubicBezTo>
                <a:cubicBezTo>
                  <a:pt x="329" y="1211"/>
                  <a:pt x="329" y="1211"/>
                  <a:pt x="329" y="1211"/>
                </a:cubicBezTo>
                <a:cubicBezTo>
                  <a:pt x="148" y="1211"/>
                  <a:pt x="0" y="1270"/>
                  <a:pt x="0" y="1341"/>
                </a:cubicBezTo>
                <a:cubicBezTo>
                  <a:pt x="0" y="1412"/>
                  <a:pt x="0" y="177"/>
                  <a:pt x="0" y="177"/>
                </a:cubicBezTo>
                <a:cubicBezTo>
                  <a:pt x="0" y="79"/>
                  <a:pt x="183" y="0"/>
                  <a:pt x="407" y="0"/>
                </a:cubicBezTo>
                <a:close/>
              </a:path>
            </a:pathLst>
          </a:custGeom>
          <a:solidFill>
            <a:srgbClr val="00458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195" rIns="179705" bIns="71755" numCol="1" spcCol="0" rtlCol="0" fromWordArt="0" anchor="ctr" anchorCtr="0" forceAA="0" compatLnSpc="1">
            <a:noAutofit/>
          </a:bodyPr>
          <a:lstStyle/>
          <a:p>
            <a:pPr lvl="0" algn="ctr">
              <a:spcBef>
                <a:spcPct val="0"/>
              </a:spcBef>
              <a:spcAft>
                <a:spcPct val="0"/>
              </a:spcAft>
              <a:buClrTx/>
              <a:buSzTx/>
              <a:buFontTx/>
            </a:pPr>
            <a:r>
              <a:rPr lang="zh-CN" altLang="en-US" sz="2400" b="1" dirty="0">
                <a:solidFill>
                  <a:srgbClr val="FFFFFF"/>
                </a:solidFill>
                <a:latin typeface="Microsoft YaHei" panose="020B0503020204020204" pitchFamily="34" charset="-122"/>
                <a:ea typeface="Microsoft YaHei" panose="020B0503020204020204" pitchFamily="34" charset="-122"/>
                <a:cs typeface="+mn-ea"/>
                <a:sym typeface="+mn-ea"/>
              </a:rPr>
              <a:t>心房颤动</a:t>
            </a:r>
            <a:endParaRPr lang="en-US" sz="2400" b="1" dirty="0">
              <a:solidFill>
                <a:srgbClr val="FFFFFF"/>
              </a:solidFill>
              <a:latin typeface="Microsoft YaHei" panose="020B0503020204020204" pitchFamily="34" charset="-122"/>
              <a:ea typeface="Microsoft YaHei" panose="020B0503020204020204" pitchFamily="34" charset="-122"/>
              <a:cs typeface="+mn-ea"/>
              <a:sym typeface="+mn-ea"/>
            </a:endParaRPr>
          </a:p>
        </p:txBody>
      </p:sp>
      <p:sp>
        <p:nvSpPr>
          <p:cNvPr id="7" name="矩形 6">
            <a:extLst>
              <a:ext uri="{FF2B5EF4-FFF2-40B4-BE49-F238E27FC236}">
                <a16:creationId xmlns:a16="http://schemas.microsoft.com/office/drawing/2014/main" id="{FA612ABE-6053-BDAD-BAE2-D3B36677D9DD}"/>
              </a:ext>
            </a:extLst>
          </p:cNvPr>
          <p:cNvSpPr/>
          <p:nvPr>
            <p:custDataLst>
              <p:tags r:id="rId4"/>
            </p:custDataLst>
          </p:nvPr>
        </p:nvSpPr>
        <p:spPr>
          <a:xfrm>
            <a:off x="898662" y="2349817"/>
            <a:ext cx="3721914" cy="956310"/>
          </a:xfrm>
          <a:prstGeom prst="rect">
            <a:avLst/>
          </a:prstGeom>
          <a:noFill/>
        </p:spPr>
        <p:txBody>
          <a:bodyPr wrap="square" lIns="0" tIns="0" rIns="0" bIns="0" rtlCol="0" anchor="t" anchorCtr="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高血压是心房颤动发生的重要原因。</a:t>
            </a:r>
            <a:endParaRPr kumimoji="0" lang="en-US"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高血压</a:t>
            </a:r>
            <a:r>
              <a:rPr kumimoji="0" lang="en-US"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a:t>
            </a: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心房颤动</a:t>
            </a:r>
            <a:r>
              <a:rPr kumimoji="0" lang="en-US"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a:t>
            </a: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脑栓塞构成一条重要的易被忽视的事件链。</a:t>
            </a:r>
            <a:endParaRPr kumimoji="0" lang="en-US"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随血压负荷的加重，房颤的发生率逐渐增加。</a:t>
            </a:r>
          </a:p>
        </p:txBody>
      </p:sp>
      <p:sp>
        <p:nvSpPr>
          <p:cNvPr id="8" name="任意多边形 1">
            <a:extLst>
              <a:ext uri="{FF2B5EF4-FFF2-40B4-BE49-F238E27FC236}">
                <a16:creationId xmlns:a16="http://schemas.microsoft.com/office/drawing/2014/main" id="{ACCC1DC1-150C-4D94-DDE5-E115D9A3A22F}"/>
              </a:ext>
            </a:extLst>
          </p:cNvPr>
          <p:cNvSpPr/>
          <p:nvPr>
            <p:custDataLst>
              <p:tags r:id="rId5"/>
            </p:custDataLst>
          </p:nvPr>
        </p:nvSpPr>
        <p:spPr bwMode="auto">
          <a:xfrm>
            <a:off x="5221318" y="1677670"/>
            <a:ext cx="1995805" cy="756285"/>
          </a:xfrm>
          <a:custGeom>
            <a:avLst/>
            <a:gdLst>
              <a:gd name="connsiteX0" fmla="*/ 3140 w 3547"/>
              <a:gd name="connsiteY0" fmla="*/ 0 h 1343"/>
              <a:gd name="connsiteX1" fmla="*/ 3016 w 3547"/>
              <a:gd name="connsiteY1" fmla="*/ 0 h 1343"/>
              <a:gd name="connsiteX2" fmla="*/ 634 w 3547"/>
              <a:gd name="connsiteY2" fmla="*/ 0 h 1343"/>
              <a:gd name="connsiteX3" fmla="*/ 0 w 3547"/>
              <a:gd name="connsiteY3" fmla="*/ 607 h 1343"/>
              <a:gd name="connsiteX4" fmla="*/ 634 w 3547"/>
              <a:gd name="connsiteY4" fmla="*/ 1213 h 1343"/>
              <a:gd name="connsiteX5" fmla="*/ 3016 w 3547"/>
              <a:gd name="connsiteY5" fmla="*/ 1213 h 1343"/>
              <a:gd name="connsiteX6" fmla="*/ 3218 w 3547"/>
              <a:gd name="connsiteY6" fmla="*/ 1213 h 1343"/>
              <a:gd name="connsiteX7" fmla="*/ 3547 w 3547"/>
              <a:gd name="connsiteY7" fmla="*/ 1341 h 1343"/>
              <a:gd name="connsiteX8" fmla="*/ 3547 w 3547"/>
              <a:gd name="connsiteY8" fmla="*/ 177 h 1343"/>
              <a:gd name="connsiteX9" fmla="*/ 3140 w 3547"/>
              <a:gd name="connsiteY9" fmla="*/ 0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0" t="0" r="r" b="b"/>
            <a:pathLst>
              <a:path w="3547" h="1344">
                <a:moveTo>
                  <a:pt x="3140" y="0"/>
                </a:moveTo>
                <a:cubicBezTo>
                  <a:pt x="3016" y="0"/>
                  <a:pt x="3016" y="0"/>
                  <a:pt x="3016" y="0"/>
                </a:cubicBezTo>
                <a:cubicBezTo>
                  <a:pt x="634" y="0"/>
                  <a:pt x="634" y="0"/>
                  <a:pt x="634" y="0"/>
                </a:cubicBezTo>
                <a:cubicBezTo>
                  <a:pt x="0" y="607"/>
                  <a:pt x="0" y="607"/>
                  <a:pt x="0" y="607"/>
                </a:cubicBezTo>
                <a:cubicBezTo>
                  <a:pt x="634" y="1213"/>
                  <a:pt x="634" y="1213"/>
                  <a:pt x="634" y="1213"/>
                </a:cubicBezTo>
                <a:cubicBezTo>
                  <a:pt x="3016" y="1213"/>
                  <a:pt x="3016" y="1213"/>
                  <a:pt x="3016" y="1213"/>
                </a:cubicBezTo>
                <a:cubicBezTo>
                  <a:pt x="3218" y="1213"/>
                  <a:pt x="3218" y="1213"/>
                  <a:pt x="3218" y="1213"/>
                </a:cubicBezTo>
                <a:cubicBezTo>
                  <a:pt x="3399" y="1213"/>
                  <a:pt x="3547" y="1270"/>
                  <a:pt x="3547" y="1341"/>
                </a:cubicBezTo>
                <a:cubicBezTo>
                  <a:pt x="3547" y="1412"/>
                  <a:pt x="3547" y="177"/>
                  <a:pt x="3547" y="177"/>
                </a:cubicBezTo>
                <a:cubicBezTo>
                  <a:pt x="3547" y="79"/>
                  <a:pt x="3364" y="0"/>
                  <a:pt x="3140" y="0"/>
                </a:cubicBezTo>
                <a:close/>
              </a:path>
            </a:pathLst>
          </a:custGeom>
          <a:solidFill>
            <a:srgbClr val="00458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195" rIns="91440" bIns="71755" numCol="1" spcCol="0" rtlCol="0" fromWordArt="0" anchor="ctr" anchorCtr="0" forceAA="0" compatLnSpc="1">
            <a:noAutofit/>
          </a:bodyPr>
          <a:lstStyle/>
          <a:p>
            <a:pPr marR="0" indent="0" algn="ctr" fontAlgn="auto">
              <a:lnSpc>
                <a:spcPct val="100000"/>
              </a:lnSpc>
              <a:spcBef>
                <a:spcPct val="0"/>
              </a:spcBef>
              <a:spcAft>
                <a:spcPct val="0"/>
              </a:spcAft>
              <a:buFontTx/>
              <a:buNone/>
              <a:tabLst/>
              <a:defRPr/>
            </a:pPr>
            <a:r>
              <a:rPr lang="zh-CN" altLang="en-US" sz="2400" b="1" dirty="0">
                <a:solidFill>
                  <a:srgbClr val="FFFFFF"/>
                </a:solidFill>
                <a:latin typeface="Microsoft YaHei" panose="020B0503020204020204" pitchFamily="34" charset="-122"/>
                <a:ea typeface="Microsoft YaHei" panose="020B0503020204020204" pitchFamily="34" charset="-122"/>
                <a:cs typeface="+mn-ea"/>
              </a:rPr>
              <a:t>心力衰竭</a:t>
            </a:r>
            <a:endParaRPr lang="en-US" altLang="zh-CN" sz="2400" b="1" dirty="0">
              <a:solidFill>
                <a:srgbClr val="FFFFFF"/>
              </a:solidFill>
              <a:latin typeface="Microsoft YaHei" panose="020B0503020204020204" pitchFamily="34" charset="-122"/>
              <a:ea typeface="Microsoft YaHei" panose="020B0503020204020204" pitchFamily="34" charset="-122"/>
              <a:cs typeface="+mn-ea"/>
            </a:endParaRPr>
          </a:p>
        </p:txBody>
      </p:sp>
      <p:sp>
        <p:nvSpPr>
          <p:cNvPr id="10" name="矩形 9">
            <a:extLst>
              <a:ext uri="{FF2B5EF4-FFF2-40B4-BE49-F238E27FC236}">
                <a16:creationId xmlns:a16="http://schemas.microsoft.com/office/drawing/2014/main" id="{3F7F73C5-DC56-FBC5-3F5B-4D360FA1F9C6}"/>
              </a:ext>
            </a:extLst>
          </p:cNvPr>
          <p:cNvSpPr/>
          <p:nvPr>
            <p:custDataLst>
              <p:tags r:id="rId6"/>
            </p:custDataLst>
          </p:nvPr>
        </p:nvSpPr>
        <p:spPr>
          <a:xfrm>
            <a:off x="7404315" y="1319001"/>
            <a:ext cx="3444263" cy="956310"/>
          </a:xfrm>
          <a:prstGeom prst="rect">
            <a:avLst/>
          </a:prstGeom>
          <a:noFill/>
        </p:spPr>
        <p:txBody>
          <a:bodyPr wrap="square" lIns="0" tIns="0" rIns="0" bIns="0" rtlCol="0" anchor="t" anchorCtr="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血压水平与心力衰竭发生也存在因果关系。</a:t>
            </a:r>
            <a:endParaRPr kumimoji="0" lang="en-US"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高血压</a:t>
            </a:r>
            <a:r>
              <a:rPr kumimoji="0" lang="en-US"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a:t>
            </a: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左心室肥厚</a:t>
            </a:r>
            <a:r>
              <a:rPr kumimoji="0" lang="en-US"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a:t>
            </a: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心力衰竭构成一条重要的事件链。</a:t>
            </a:r>
            <a:endParaRPr kumimoji="0" lang="en-US"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高血压主要导致</a:t>
            </a:r>
            <a:r>
              <a:rPr kumimoji="0" lang="en" altLang="zh-CN" sz="1400" b="1" i="0" u="none" strike="noStrike" kern="1200" cap="none" spc="0" normalizeH="0" baseline="0" noProof="0" dirty="0" err="1">
                <a:ln>
                  <a:noFill/>
                </a:ln>
                <a:solidFill>
                  <a:srgbClr val="1C1C1C"/>
                </a:solidFill>
                <a:effectLst/>
                <a:uLnTx/>
                <a:uFillTx/>
                <a:latin typeface="Microsoft YaHei" panose="020B0503020204020204" pitchFamily="34" charset="-122"/>
                <a:ea typeface="Microsoft YaHei" panose="020B0503020204020204" pitchFamily="34" charset="-122"/>
              </a:rPr>
              <a:t>HFpE</a:t>
            </a:r>
            <a:r>
              <a:rPr kumimoji="0" lang="en-US"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F</a:t>
            </a: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；如果合并冠心病心肌梗死，也可以发生</a:t>
            </a:r>
            <a:r>
              <a:rPr kumimoji="0" lang="en" altLang="zh-CN" sz="1400" b="1" i="0" u="none" strike="noStrike" kern="1200" cap="none" spc="0" normalizeH="0" baseline="0" noProof="0" dirty="0" err="1">
                <a:ln>
                  <a:noFill/>
                </a:ln>
                <a:solidFill>
                  <a:srgbClr val="1C1C1C"/>
                </a:solidFill>
                <a:effectLst/>
                <a:uLnTx/>
                <a:uFillTx/>
                <a:latin typeface="Microsoft YaHei" panose="020B0503020204020204" pitchFamily="34" charset="-122"/>
                <a:ea typeface="Microsoft YaHei" panose="020B0503020204020204" pitchFamily="34" charset="-122"/>
              </a:rPr>
              <a:t>HFrEF</a:t>
            </a: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a:t>
            </a:r>
            <a:endPar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cs typeface="+mn-ea"/>
            </a:endParaRPr>
          </a:p>
        </p:txBody>
      </p:sp>
      <p:sp>
        <p:nvSpPr>
          <p:cNvPr id="11" name="任意多边形 3">
            <a:extLst>
              <a:ext uri="{FF2B5EF4-FFF2-40B4-BE49-F238E27FC236}">
                <a16:creationId xmlns:a16="http://schemas.microsoft.com/office/drawing/2014/main" id="{F257945D-7BF5-683D-0796-EC06330BBCDF}"/>
              </a:ext>
            </a:extLst>
          </p:cNvPr>
          <p:cNvSpPr/>
          <p:nvPr>
            <p:custDataLst>
              <p:tags r:id="rId7"/>
            </p:custDataLst>
          </p:nvPr>
        </p:nvSpPr>
        <p:spPr bwMode="auto">
          <a:xfrm>
            <a:off x="5228303" y="3794125"/>
            <a:ext cx="1995805" cy="755015"/>
          </a:xfrm>
          <a:custGeom>
            <a:avLst/>
            <a:gdLst>
              <a:gd name="connsiteX0" fmla="*/ 3140 w 3547"/>
              <a:gd name="connsiteY0" fmla="*/ 0 h 1341"/>
              <a:gd name="connsiteX1" fmla="*/ 3016 w 3547"/>
              <a:gd name="connsiteY1" fmla="*/ 0 h 1341"/>
              <a:gd name="connsiteX2" fmla="*/ 634 w 3547"/>
              <a:gd name="connsiteY2" fmla="*/ 0 h 1341"/>
              <a:gd name="connsiteX3" fmla="*/ 0 w 3547"/>
              <a:gd name="connsiteY3" fmla="*/ 606 h 1341"/>
              <a:gd name="connsiteX4" fmla="*/ 634 w 3547"/>
              <a:gd name="connsiteY4" fmla="*/ 1211 h 1341"/>
              <a:gd name="connsiteX5" fmla="*/ 3016 w 3547"/>
              <a:gd name="connsiteY5" fmla="*/ 1211 h 1341"/>
              <a:gd name="connsiteX6" fmla="*/ 3218 w 3547"/>
              <a:gd name="connsiteY6" fmla="*/ 1211 h 1341"/>
              <a:gd name="connsiteX7" fmla="*/ 3547 w 3547"/>
              <a:gd name="connsiteY7" fmla="*/ 1339 h 1341"/>
              <a:gd name="connsiteX8" fmla="*/ 3547 w 3547"/>
              <a:gd name="connsiteY8" fmla="*/ 177 h 1341"/>
              <a:gd name="connsiteX9" fmla="*/ 3140 w 3547"/>
              <a:gd name="connsiteY9" fmla="*/ 0 h 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0" t="0" r="r" b="b"/>
            <a:pathLst>
              <a:path w="3547" h="1342">
                <a:moveTo>
                  <a:pt x="3140" y="0"/>
                </a:moveTo>
                <a:cubicBezTo>
                  <a:pt x="3016" y="0"/>
                  <a:pt x="3016" y="0"/>
                  <a:pt x="3016" y="0"/>
                </a:cubicBezTo>
                <a:cubicBezTo>
                  <a:pt x="634" y="0"/>
                  <a:pt x="634" y="0"/>
                  <a:pt x="634" y="0"/>
                </a:cubicBezTo>
                <a:cubicBezTo>
                  <a:pt x="0" y="606"/>
                  <a:pt x="0" y="606"/>
                  <a:pt x="0" y="606"/>
                </a:cubicBezTo>
                <a:cubicBezTo>
                  <a:pt x="634" y="1211"/>
                  <a:pt x="634" y="1211"/>
                  <a:pt x="634" y="1211"/>
                </a:cubicBezTo>
                <a:cubicBezTo>
                  <a:pt x="3016" y="1211"/>
                  <a:pt x="3016" y="1211"/>
                  <a:pt x="3016" y="1211"/>
                </a:cubicBezTo>
                <a:cubicBezTo>
                  <a:pt x="3218" y="1211"/>
                  <a:pt x="3218" y="1211"/>
                  <a:pt x="3218" y="1211"/>
                </a:cubicBezTo>
                <a:cubicBezTo>
                  <a:pt x="3399" y="1211"/>
                  <a:pt x="3547" y="1268"/>
                  <a:pt x="3547" y="1339"/>
                </a:cubicBezTo>
                <a:cubicBezTo>
                  <a:pt x="3547" y="1410"/>
                  <a:pt x="3547" y="177"/>
                  <a:pt x="3547" y="177"/>
                </a:cubicBezTo>
                <a:cubicBezTo>
                  <a:pt x="3547" y="79"/>
                  <a:pt x="3364" y="0"/>
                  <a:pt x="3140" y="0"/>
                </a:cubicBezTo>
                <a:close/>
              </a:path>
            </a:pathLst>
          </a:custGeom>
          <a:solidFill>
            <a:srgbClr val="004582"/>
          </a:solidFill>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none" lIns="91440" tIns="36195" rIns="91440" bIns="71755" numCol="1" spcCol="0" rtlCol="0" fromWordArt="0" anchor="ctr" anchorCtr="0" forceAA="0" compatLnSpc="1">
            <a:noAutofit/>
          </a:bodyPr>
          <a:lstStyle/>
          <a:p>
            <a:pPr lvl="0" algn="ctr">
              <a:spcBef>
                <a:spcPct val="0"/>
              </a:spcBef>
              <a:spcAft>
                <a:spcPct val="0"/>
              </a:spcAft>
              <a:buClrTx/>
              <a:buSzTx/>
              <a:buFontTx/>
            </a:pPr>
            <a:r>
              <a:rPr lang="zh-CN" altLang="en-US" sz="2400" b="1" dirty="0">
                <a:solidFill>
                  <a:srgbClr val="FFFFFF"/>
                </a:solidFill>
                <a:latin typeface="Microsoft YaHei" panose="020B0503020204020204" pitchFamily="34" charset="-122"/>
                <a:ea typeface="Microsoft YaHei" panose="020B0503020204020204" pitchFamily="34" charset="-122"/>
                <a:cs typeface="+mn-ea"/>
                <a:sym typeface="+mn-ea"/>
              </a:rPr>
              <a:t>慢性肾脏病</a:t>
            </a:r>
            <a:endParaRPr lang="en-US" sz="2400" b="1" dirty="0">
              <a:solidFill>
                <a:srgbClr val="FFFFFF"/>
              </a:solidFill>
              <a:latin typeface="Microsoft YaHei" panose="020B0503020204020204" pitchFamily="34" charset="-122"/>
              <a:ea typeface="Microsoft YaHei" panose="020B0503020204020204" pitchFamily="34" charset="-122"/>
              <a:cs typeface="+mn-ea"/>
              <a:sym typeface="+mn-ea"/>
            </a:endParaRPr>
          </a:p>
        </p:txBody>
      </p:sp>
      <p:sp>
        <p:nvSpPr>
          <p:cNvPr id="13" name="矩形 12">
            <a:extLst>
              <a:ext uri="{FF2B5EF4-FFF2-40B4-BE49-F238E27FC236}">
                <a16:creationId xmlns:a16="http://schemas.microsoft.com/office/drawing/2014/main" id="{9D4F192A-F96D-FF92-274B-D48ECCEDA085}"/>
              </a:ext>
            </a:extLst>
          </p:cNvPr>
          <p:cNvSpPr/>
          <p:nvPr>
            <p:custDataLst>
              <p:tags r:id="rId8"/>
            </p:custDataLst>
          </p:nvPr>
        </p:nvSpPr>
        <p:spPr>
          <a:xfrm>
            <a:off x="7411300" y="3542029"/>
            <a:ext cx="3315600" cy="1259205"/>
          </a:xfrm>
          <a:prstGeom prst="rect">
            <a:avLst/>
          </a:prstGeom>
          <a:noFill/>
        </p:spPr>
        <p:txBody>
          <a:bodyPr wrap="square" lIns="0" tIns="0" rIns="0" bIns="0" rtlCol="0" anchor="t" anchorCtr="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高血压也是</a:t>
            </a:r>
            <a:r>
              <a:rPr kumimoji="0" lang="en"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CKD</a:t>
            </a: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的重要危险因素。</a:t>
            </a:r>
            <a:endParaRPr kumimoji="0" lang="en-US"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随着诊室血压水平升高，</a:t>
            </a:r>
            <a:r>
              <a:rPr kumimoji="0" lang="en"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ESRD</a:t>
            </a: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的发生率也明显增加。在重度高血压，</a:t>
            </a:r>
            <a:r>
              <a:rPr kumimoji="0" lang="en-US"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 </a:t>
            </a:r>
            <a:r>
              <a:rPr kumimoji="0" lang="en"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ESRD </a:t>
            </a: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发生率是正常血压者</a:t>
            </a:r>
            <a:r>
              <a:rPr kumimoji="0" lang="en-US"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11</a:t>
            </a: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倍以上。</a:t>
            </a:r>
            <a:endPar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cs typeface="+mn-ea"/>
            </a:endParaRPr>
          </a:p>
        </p:txBody>
      </p:sp>
      <p:sp>
        <p:nvSpPr>
          <p:cNvPr id="14" name="矩形 13">
            <a:extLst>
              <a:ext uri="{FF2B5EF4-FFF2-40B4-BE49-F238E27FC236}">
                <a16:creationId xmlns:a16="http://schemas.microsoft.com/office/drawing/2014/main" id="{55A916FD-D85F-743E-5675-DA1EA79240F5}"/>
              </a:ext>
            </a:extLst>
          </p:cNvPr>
          <p:cNvSpPr/>
          <p:nvPr>
            <p:custDataLst>
              <p:tags r:id="rId9"/>
            </p:custDataLst>
          </p:nvPr>
        </p:nvSpPr>
        <p:spPr>
          <a:xfrm>
            <a:off x="746262" y="4272595"/>
            <a:ext cx="3970609" cy="1874840"/>
          </a:xfrm>
          <a:prstGeom prst="rect">
            <a:avLst/>
          </a:prstGeom>
          <a:noFill/>
        </p:spPr>
        <p:txBody>
          <a:bodyPr wrap="square" lIns="0" tIns="0" rIns="0" bIns="0" rtlCol="0" anchor="t" anchorCtr="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血压升高与痴呆密切相关。</a:t>
            </a:r>
          </a:p>
          <a:p>
            <a:pPr marL="171450" indent="-171450">
              <a:lnSpc>
                <a:spcPct val="150000"/>
              </a:lnSpc>
              <a:buFont typeface="Arial" panose="020B0604020202020204" pitchFamily="34" charset="0"/>
              <a:buChar char="•"/>
              <a:defRPr/>
            </a:pP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中青年时期累积</a:t>
            </a:r>
            <a:r>
              <a:rPr kumimoji="0" lang="en" altLang="zh-CN"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SBP</a:t>
            </a: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水平升高与后期认知功能下降有关。</a:t>
            </a:r>
            <a:r>
              <a:rPr lang="zh-CN" altLang="en-US" sz="1400" b="1" dirty="0">
                <a:solidFill>
                  <a:srgbClr val="1C1C1C"/>
                </a:solidFill>
                <a:latin typeface="Microsoft YaHei" panose="020B0503020204020204" pitchFamily="34" charset="-122"/>
                <a:ea typeface="Microsoft YaHei" panose="020B0503020204020204" pitchFamily="34" charset="-122"/>
              </a:rPr>
              <a:t>中青年</a:t>
            </a:r>
            <a:r>
              <a:rPr kumimoji="0" lang="zh-CN" altLang="en-US" sz="14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rPr>
              <a:t>人群的早期血压控制对预防后期的疾病风险尤为重要。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400" b="1" dirty="0">
                <a:solidFill>
                  <a:srgbClr val="1C1C1C"/>
                </a:solidFill>
                <a:latin typeface="Microsoft YaHei" panose="020B0503020204020204" pitchFamily="34" charset="-122"/>
                <a:ea typeface="Microsoft YaHei" panose="020B0503020204020204" pitchFamily="34" charset="-122"/>
              </a:rPr>
              <a:t>中年时期收缩压≥</a:t>
            </a:r>
            <a:r>
              <a:rPr lang="en-US" altLang="zh-CN" sz="1400" b="1" dirty="0">
                <a:solidFill>
                  <a:srgbClr val="1C1C1C"/>
                </a:solidFill>
                <a:latin typeface="Microsoft YaHei" panose="020B0503020204020204" pitchFamily="34" charset="-122"/>
                <a:ea typeface="Microsoft YaHei" panose="020B0503020204020204" pitchFamily="34" charset="-122"/>
              </a:rPr>
              <a:t>140 mmHg</a:t>
            </a:r>
            <a:r>
              <a:rPr lang="zh-CN" altLang="en-US" sz="1400" b="1" dirty="0">
                <a:solidFill>
                  <a:srgbClr val="1C1C1C"/>
                </a:solidFill>
                <a:latin typeface="Microsoft YaHei" panose="020B0503020204020204" pitchFamily="34" charset="-122"/>
                <a:ea typeface="Microsoft YaHei" panose="020B0503020204020204" pitchFamily="34" charset="-122"/>
              </a:rPr>
              <a:t>或舒张压≥</a:t>
            </a:r>
            <a:r>
              <a:rPr lang="en-US" altLang="zh-CN" sz="1400" b="1" dirty="0">
                <a:solidFill>
                  <a:srgbClr val="1C1C1C"/>
                </a:solidFill>
                <a:latin typeface="Microsoft YaHei" panose="020B0503020204020204" pitchFamily="34" charset="-122"/>
                <a:ea typeface="Microsoft YaHei" panose="020B0503020204020204" pitchFamily="34" charset="-122"/>
              </a:rPr>
              <a:t>80 mmHg</a:t>
            </a:r>
            <a:r>
              <a:rPr lang="zh-CN" altLang="en-US" sz="1400" b="1" dirty="0">
                <a:solidFill>
                  <a:srgbClr val="1C1C1C"/>
                </a:solidFill>
                <a:latin typeface="Microsoft YaHei" panose="020B0503020204020204" pitchFamily="34" charset="-122"/>
                <a:ea typeface="Microsoft YaHei" panose="020B0503020204020204" pitchFamily="34" charset="-122"/>
              </a:rPr>
              <a:t>者后期痴呆风险增加</a:t>
            </a:r>
            <a:r>
              <a:rPr lang="en-US" altLang="zh-CN" sz="1400" b="1" dirty="0">
                <a:solidFill>
                  <a:srgbClr val="1C1C1C"/>
                </a:solidFill>
                <a:latin typeface="Microsoft YaHei" panose="020B0503020204020204" pitchFamily="34" charset="-122"/>
                <a:ea typeface="Microsoft YaHei" panose="020B0503020204020204" pitchFamily="34" charset="-122"/>
              </a:rPr>
              <a:t>37%</a:t>
            </a:r>
            <a:r>
              <a:rPr lang="zh-CN" altLang="en-US" sz="1400" b="1" dirty="0">
                <a:solidFill>
                  <a:srgbClr val="1C1C1C"/>
                </a:solidFill>
                <a:latin typeface="Microsoft YaHei" panose="020B0503020204020204" pitchFamily="34" charset="-122"/>
                <a:ea typeface="Microsoft YaHei" panose="020B0503020204020204" pitchFamily="34" charset="-122"/>
              </a:rPr>
              <a:t>。</a:t>
            </a:r>
          </a:p>
        </p:txBody>
      </p:sp>
      <p:sp>
        <p:nvSpPr>
          <p:cNvPr id="15" name="圆角矩形 219">
            <a:extLst>
              <a:ext uri="{FF2B5EF4-FFF2-40B4-BE49-F238E27FC236}">
                <a16:creationId xmlns:a16="http://schemas.microsoft.com/office/drawing/2014/main" id="{903D4ACC-197D-E0CB-8A26-3849395E7946}"/>
              </a:ext>
            </a:extLst>
          </p:cNvPr>
          <p:cNvSpPr/>
          <p:nvPr>
            <p:custDataLst>
              <p:tags r:id="rId10"/>
            </p:custDataLst>
          </p:nvPr>
        </p:nvSpPr>
        <p:spPr>
          <a:xfrm>
            <a:off x="593863" y="2238376"/>
            <a:ext cx="4218094" cy="1555749"/>
          </a:xfrm>
          <a:prstGeom prst="roundRect">
            <a:avLst>
              <a:gd name="adj" fmla="val 22109"/>
            </a:avLst>
          </a:prstGeom>
          <a:solidFill>
            <a:schemeClr val="accent1">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6" name="圆角矩形 219">
            <a:extLst>
              <a:ext uri="{FF2B5EF4-FFF2-40B4-BE49-F238E27FC236}">
                <a16:creationId xmlns:a16="http://schemas.microsoft.com/office/drawing/2014/main" id="{2C55767E-DB2C-28D3-A5EE-4EED58B0F7A5}"/>
              </a:ext>
            </a:extLst>
          </p:cNvPr>
          <p:cNvSpPr/>
          <p:nvPr/>
        </p:nvSpPr>
        <p:spPr>
          <a:xfrm>
            <a:off x="593863" y="4101422"/>
            <a:ext cx="4167376" cy="2217183"/>
          </a:xfrm>
          <a:prstGeom prst="roundRect">
            <a:avLst/>
          </a:prstGeom>
          <a:solidFill>
            <a:schemeClr val="accent1">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crosoft YaHei" panose="020B0503020204020204" pitchFamily="34" charset="-122"/>
              <a:ea typeface="Microsoft YaHei" panose="020B0503020204020204" pitchFamily="34" charset="-122"/>
            </a:endParaRPr>
          </a:p>
        </p:txBody>
      </p:sp>
      <p:sp>
        <p:nvSpPr>
          <p:cNvPr id="9" name="圆角矩形 8">
            <a:extLst>
              <a:ext uri="{FF2B5EF4-FFF2-40B4-BE49-F238E27FC236}">
                <a16:creationId xmlns:a16="http://schemas.microsoft.com/office/drawing/2014/main" id="{4152140A-13B7-A4D2-9D3C-B3AAED653DE2}"/>
              </a:ext>
            </a:extLst>
          </p:cNvPr>
          <p:cNvSpPr/>
          <p:nvPr>
            <p:custDataLst>
              <p:tags r:id="rId11"/>
            </p:custDataLst>
          </p:nvPr>
        </p:nvSpPr>
        <p:spPr>
          <a:xfrm>
            <a:off x="7224108" y="1313180"/>
            <a:ext cx="3676015" cy="1643380"/>
          </a:xfrm>
          <a:prstGeom prst="roundRect">
            <a:avLst/>
          </a:prstGeom>
          <a:solidFill>
            <a:schemeClr val="accent1">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2" name="圆角矩形 11">
            <a:extLst>
              <a:ext uri="{FF2B5EF4-FFF2-40B4-BE49-F238E27FC236}">
                <a16:creationId xmlns:a16="http://schemas.microsoft.com/office/drawing/2014/main" id="{83D5AE7C-38FC-5BB4-6710-780E3D70E09D}"/>
              </a:ext>
            </a:extLst>
          </p:cNvPr>
          <p:cNvSpPr/>
          <p:nvPr>
            <p:custDataLst>
              <p:tags r:id="rId12"/>
            </p:custDataLst>
          </p:nvPr>
        </p:nvSpPr>
        <p:spPr>
          <a:xfrm>
            <a:off x="7231093" y="3429000"/>
            <a:ext cx="3676015" cy="1555750"/>
          </a:xfrm>
          <a:prstGeom prst="roundRect">
            <a:avLst/>
          </a:prstGeom>
          <a:solidFill>
            <a:schemeClr val="accent1">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2305693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385480E1-1256-59BF-B620-97B8B6461AF4}"/>
              </a:ext>
            </a:extLst>
          </p:cNvPr>
          <p:cNvGraphicFramePr>
            <a:graphicFrameLocks noGrp="1"/>
          </p:cNvGraphicFramePr>
          <p:nvPr/>
        </p:nvGraphicFramePr>
        <p:xfrm>
          <a:off x="1109145" y="853461"/>
          <a:ext cx="9973710" cy="5151077"/>
        </p:xfrm>
        <a:graphic>
          <a:graphicData uri="http://schemas.openxmlformats.org/drawingml/2006/table">
            <a:tbl>
              <a:tblPr firstRow="1" bandRow="1">
                <a:tableStyleId>{69012ECD-51FC-41F1-AA8D-1B2483CD663E}</a:tableStyleId>
              </a:tblPr>
              <a:tblGrid>
                <a:gridCol w="1994742">
                  <a:extLst>
                    <a:ext uri="{9D8B030D-6E8A-4147-A177-3AD203B41FA5}">
                      <a16:colId xmlns:a16="http://schemas.microsoft.com/office/drawing/2014/main" val="2937266453"/>
                    </a:ext>
                  </a:extLst>
                </a:gridCol>
                <a:gridCol w="2742321">
                  <a:extLst>
                    <a:ext uri="{9D8B030D-6E8A-4147-A177-3AD203B41FA5}">
                      <a16:colId xmlns:a16="http://schemas.microsoft.com/office/drawing/2014/main" val="1223198459"/>
                    </a:ext>
                  </a:extLst>
                </a:gridCol>
                <a:gridCol w="1247163">
                  <a:extLst>
                    <a:ext uri="{9D8B030D-6E8A-4147-A177-3AD203B41FA5}">
                      <a16:colId xmlns:a16="http://schemas.microsoft.com/office/drawing/2014/main" val="466913840"/>
                    </a:ext>
                  </a:extLst>
                </a:gridCol>
                <a:gridCol w="1602915">
                  <a:extLst>
                    <a:ext uri="{9D8B030D-6E8A-4147-A177-3AD203B41FA5}">
                      <a16:colId xmlns:a16="http://schemas.microsoft.com/office/drawing/2014/main" val="622986194"/>
                    </a:ext>
                  </a:extLst>
                </a:gridCol>
                <a:gridCol w="2386569">
                  <a:extLst>
                    <a:ext uri="{9D8B030D-6E8A-4147-A177-3AD203B41FA5}">
                      <a16:colId xmlns:a16="http://schemas.microsoft.com/office/drawing/2014/main" val="1912405236"/>
                    </a:ext>
                  </a:extLst>
                </a:gridCol>
              </a:tblGrid>
              <a:tr h="415501">
                <a:tc>
                  <a:txBody>
                    <a:bodyPr/>
                    <a:lstStyle/>
                    <a:p>
                      <a:pPr algn="ctr"/>
                      <a:r>
                        <a:rPr lang="zh-CN" altLang="en-US" sz="1600" dirty="0">
                          <a:solidFill>
                            <a:schemeClr val="bg1"/>
                          </a:solidFill>
                          <a:latin typeface="Microsoft YaHei" panose="020B0503020204020204" pitchFamily="34" charset="-122"/>
                          <a:ea typeface="Microsoft YaHei" panose="020B0503020204020204" pitchFamily="34" charset="-122"/>
                        </a:rPr>
                        <a:t>降压药</a:t>
                      </a:r>
                    </a:p>
                  </a:txBody>
                  <a:tcPr anchor="ctr">
                    <a:solidFill>
                      <a:srgbClr val="004582"/>
                    </a:solidFill>
                  </a:tcPr>
                </a:tc>
                <a:tc>
                  <a:txBody>
                    <a:bodyPr/>
                    <a:lstStyle/>
                    <a:p>
                      <a:pPr algn="ctr"/>
                      <a:r>
                        <a:rPr lang="zh-CN" altLang="en-US" sz="1600" dirty="0">
                          <a:solidFill>
                            <a:schemeClr val="bg1"/>
                          </a:solidFill>
                          <a:latin typeface="Microsoft YaHei" panose="020B0503020204020204" pitchFamily="34" charset="-122"/>
                          <a:ea typeface="Microsoft YaHei" panose="020B0503020204020204" pitchFamily="34" charset="-122"/>
                        </a:rPr>
                        <a:t>剂量</a:t>
                      </a:r>
                    </a:p>
                  </a:txBody>
                  <a:tcPr anchor="ctr">
                    <a:solidFill>
                      <a:srgbClr val="004582"/>
                    </a:solidFill>
                  </a:tcPr>
                </a:tc>
                <a:tc>
                  <a:txBody>
                    <a:bodyPr/>
                    <a:lstStyle/>
                    <a:p>
                      <a:pPr algn="ctr"/>
                      <a:r>
                        <a:rPr lang="zh-CN" altLang="en-US" sz="1600" dirty="0">
                          <a:solidFill>
                            <a:schemeClr val="bg1"/>
                          </a:solidFill>
                          <a:latin typeface="Microsoft YaHei" panose="020B0503020204020204" pitchFamily="34" charset="-122"/>
                          <a:ea typeface="Microsoft YaHei" panose="020B0503020204020204" pitchFamily="34" charset="-122"/>
                        </a:rPr>
                        <a:t>起效</a:t>
                      </a:r>
                    </a:p>
                  </a:txBody>
                  <a:tcPr anchor="ctr">
                    <a:solidFill>
                      <a:srgbClr val="004582"/>
                    </a:solidFill>
                  </a:tcPr>
                </a:tc>
                <a:tc>
                  <a:txBody>
                    <a:bodyPr/>
                    <a:lstStyle/>
                    <a:p>
                      <a:pPr algn="ctr"/>
                      <a:r>
                        <a:rPr lang="zh-CN" altLang="en-US" sz="1600" dirty="0">
                          <a:solidFill>
                            <a:schemeClr val="bg1"/>
                          </a:solidFill>
                          <a:latin typeface="Microsoft YaHei" panose="020B0503020204020204" pitchFamily="34" charset="-122"/>
                          <a:ea typeface="Microsoft YaHei" panose="020B0503020204020204" pitchFamily="34" charset="-122"/>
                        </a:rPr>
                        <a:t>持续时间</a:t>
                      </a:r>
                    </a:p>
                  </a:txBody>
                  <a:tcPr anchor="ctr">
                    <a:solidFill>
                      <a:srgbClr val="004582"/>
                    </a:solidFill>
                  </a:tcPr>
                </a:tc>
                <a:tc>
                  <a:txBody>
                    <a:bodyPr/>
                    <a:lstStyle/>
                    <a:p>
                      <a:pPr algn="ctr"/>
                      <a:r>
                        <a:rPr lang="zh-CN" altLang="en-US" sz="1600" dirty="0">
                          <a:solidFill>
                            <a:schemeClr val="bg1"/>
                          </a:solidFill>
                          <a:latin typeface="Microsoft YaHei" panose="020B0503020204020204" pitchFamily="34" charset="-122"/>
                          <a:ea typeface="Microsoft YaHei" panose="020B0503020204020204" pitchFamily="34" charset="-122"/>
                        </a:rPr>
                        <a:t>不良反应</a:t>
                      </a:r>
                    </a:p>
                  </a:txBody>
                  <a:tcPr anchor="ctr">
                    <a:solidFill>
                      <a:srgbClr val="004582"/>
                    </a:solidFill>
                  </a:tcPr>
                </a:tc>
                <a:extLst>
                  <a:ext uri="{0D108BD9-81ED-4DB2-BD59-A6C34878D82A}">
                    <a16:rowId xmlns:a16="http://schemas.microsoft.com/office/drawing/2014/main" val="2029596534"/>
                  </a:ext>
                </a:extLst>
              </a:tr>
              <a:tr h="415501">
                <a:tc>
                  <a:txBody>
                    <a:bodyPr/>
                    <a:lstStyle/>
                    <a:p>
                      <a:pPr algn="ctr"/>
                      <a:r>
                        <a:rPr lang="zh-CN" altLang="en-US" sz="1200" dirty="0">
                          <a:latin typeface="Microsoft YaHei" panose="020B0503020204020204" pitchFamily="34" charset="-122"/>
                          <a:ea typeface="Microsoft YaHei" panose="020B0503020204020204" pitchFamily="34" charset="-122"/>
                        </a:rPr>
                        <a:t>硝普钠</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0.25~10 </a:t>
                      </a:r>
                      <a:r>
                        <a:rPr lang="el-GR" altLang="zh-CN" sz="1200" dirty="0">
                          <a:latin typeface="Microsoft YaHei" panose="020B0503020204020204" pitchFamily="34" charset="-122"/>
                          <a:ea typeface="Microsoft YaHei" panose="020B0503020204020204" pitchFamily="34" charset="-122"/>
                        </a:rPr>
                        <a:t>μ</a:t>
                      </a:r>
                      <a:r>
                        <a:rPr lang="en" altLang="zh-CN" sz="1200" dirty="0">
                          <a:latin typeface="Microsoft YaHei" panose="020B0503020204020204" pitchFamily="34" charset="-122"/>
                          <a:ea typeface="Microsoft YaHei" panose="020B0503020204020204" pitchFamily="34" charset="-122"/>
                        </a:rPr>
                        <a:t>g/</a:t>
                      </a:r>
                      <a:r>
                        <a:rPr lang="zh-CN" altLang="en" sz="1200" dirty="0">
                          <a:latin typeface="Microsoft YaHei" panose="020B0503020204020204" pitchFamily="34" charset="-122"/>
                          <a:ea typeface="Microsoft YaHei" panose="020B0503020204020204" pitchFamily="34" charset="-122"/>
                        </a:rPr>
                        <a:t>（</a:t>
                      </a:r>
                      <a:r>
                        <a:rPr lang="en" altLang="zh-CN" sz="1200" dirty="0" err="1">
                          <a:latin typeface="Microsoft YaHei" panose="020B0503020204020204" pitchFamily="34" charset="-122"/>
                          <a:ea typeface="Microsoft YaHei" panose="020B0503020204020204" pitchFamily="34" charset="-122"/>
                        </a:rPr>
                        <a:t>kg·min</a:t>
                      </a:r>
                      <a:r>
                        <a:rPr lang="zh-CN" altLang="en" sz="1200" dirty="0">
                          <a:latin typeface="Microsoft YaHei" panose="020B0503020204020204" pitchFamily="34" charset="-122"/>
                          <a:ea typeface="Microsoft YaHei" panose="020B0503020204020204" pitchFamily="34" charset="-122"/>
                        </a:rPr>
                        <a:t>）</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IV</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200" dirty="0">
                          <a:latin typeface="Microsoft YaHei" panose="020B0503020204020204" pitchFamily="34" charset="-122"/>
                          <a:ea typeface="Microsoft YaHei" panose="020B0503020204020204" pitchFamily="34" charset="-122"/>
                        </a:rPr>
                        <a:t>立即</a:t>
                      </a:r>
                    </a:p>
                  </a:txBody>
                  <a:tcPr anchor="ctr"/>
                </a:tc>
                <a:tc>
                  <a:txBody>
                    <a:bodyPr/>
                    <a:lstStyle/>
                    <a:p>
                      <a:pPr algn="ctr"/>
                      <a:r>
                        <a:rPr lang="en-US" altLang="zh-CN" sz="1200" dirty="0">
                          <a:latin typeface="Microsoft YaHei" panose="020B0503020204020204" pitchFamily="34" charset="-122"/>
                          <a:ea typeface="Microsoft YaHei" panose="020B0503020204020204" pitchFamily="34" charset="-122"/>
                        </a:rPr>
                        <a:t>1-2</a:t>
                      </a:r>
                      <a:r>
                        <a:rPr lang="zh-CN" altLang="en-US" sz="1200" dirty="0">
                          <a:latin typeface="Microsoft YaHei" panose="020B0503020204020204" pitchFamily="34" charset="-122"/>
                          <a:ea typeface="Microsoft YaHei" panose="020B0503020204020204" pitchFamily="34" charset="-122"/>
                        </a:rPr>
                        <a:t> </a:t>
                      </a:r>
                      <a:r>
                        <a:rPr lang="en-US" altLang="zh-CN" sz="1200" dirty="0">
                          <a:latin typeface="Microsoft YaHei" panose="020B0503020204020204" pitchFamily="34" charset="-122"/>
                          <a:ea typeface="Microsoft YaHei" panose="020B0503020204020204" pitchFamily="34" charset="-122"/>
                        </a:rPr>
                        <a:t>min</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200" dirty="0">
                          <a:latin typeface="Microsoft YaHei" panose="020B0503020204020204" pitchFamily="34" charset="-122"/>
                          <a:ea typeface="Microsoft YaHei" panose="020B0503020204020204" pitchFamily="34" charset="-122"/>
                        </a:rPr>
                        <a:t>恶心、呕吐、肌颤、出汗</a:t>
                      </a:r>
                    </a:p>
                  </a:txBody>
                  <a:tcPr anchor="ctr"/>
                </a:tc>
                <a:extLst>
                  <a:ext uri="{0D108BD9-81ED-4DB2-BD59-A6C34878D82A}">
                    <a16:rowId xmlns:a16="http://schemas.microsoft.com/office/drawing/2014/main" val="3654388972"/>
                  </a:ext>
                </a:extLst>
              </a:tr>
              <a:tr h="415501">
                <a:tc>
                  <a:txBody>
                    <a:bodyPr/>
                    <a:lstStyle/>
                    <a:p>
                      <a:pPr algn="ctr"/>
                      <a:r>
                        <a:rPr lang="zh-CN" altLang="en-US" sz="1200" dirty="0">
                          <a:latin typeface="Microsoft YaHei" panose="020B0503020204020204" pitchFamily="34" charset="-122"/>
                          <a:ea typeface="Microsoft YaHei" panose="020B0503020204020204" pitchFamily="34" charset="-122"/>
                        </a:rPr>
                        <a:t>硝酸甘油</a:t>
                      </a:r>
                    </a:p>
                  </a:txBody>
                  <a:tcPr anchor="ctr"/>
                </a:tc>
                <a:tc>
                  <a:txBody>
                    <a:bodyPr/>
                    <a:lstStyle/>
                    <a:p>
                      <a:pPr algn="ctr"/>
                      <a:r>
                        <a:rPr lang="el-GR" altLang="zh-CN" sz="1200" dirty="0">
                          <a:latin typeface="Microsoft YaHei" panose="020B0503020204020204" pitchFamily="34" charset="-122"/>
                          <a:ea typeface="Microsoft YaHei" panose="020B0503020204020204" pitchFamily="34" charset="-122"/>
                        </a:rPr>
                        <a:t>5~100 μ</a:t>
                      </a:r>
                      <a:r>
                        <a:rPr lang="en" altLang="zh-CN" sz="1200" dirty="0">
                          <a:latin typeface="Microsoft YaHei" panose="020B0503020204020204" pitchFamily="34" charset="-122"/>
                          <a:ea typeface="Microsoft YaHei" panose="020B0503020204020204" pitchFamily="34" charset="-122"/>
                        </a:rPr>
                        <a:t>g/min</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IV</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2~5 min</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200" dirty="0">
                          <a:latin typeface="Microsoft YaHei" panose="020B0503020204020204" pitchFamily="34" charset="-122"/>
                          <a:ea typeface="Microsoft YaHei" panose="020B0503020204020204" pitchFamily="34" charset="-122"/>
                        </a:rPr>
                        <a:t>5-10</a:t>
                      </a:r>
                      <a:r>
                        <a:rPr lang="zh-CN" altLang="en-US" sz="1200" dirty="0">
                          <a:latin typeface="Microsoft YaHei" panose="020B0503020204020204" pitchFamily="34" charset="-122"/>
                          <a:ea typeface="Microsoft YaHei" panose="020B0503020204020204" pitchFamily="34" charset="-122"/>
                        </a:rPr>
                        <a:t> </a:t>
                      </a:r>
                      <a:r>
                        <a:rPr lang="en-US" altLang="zh-CN" sz="1200" dirty="0">
                          <a:latin typeface="Microsoft YaHei" panose="020B0503020204020204" pitchFamily="34" charset="-122"/>
                          <a:ea typeface="Microsoft YaHei" panose="020B0503020204020204" pitchFamily="34" charset="-122"/>
                        </a:rPr>
                        <a:t>min</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200" dirty="0">
                          <a:latin typeface="Microsoft YaHei" panose="020B0503020204020204" pitchFamily="34" charset="-122"/>
                          <a:ea typeface="Microsoft YaHei" panose="020B0503020204020204" pitchFamily="34" charset="-122"/>
                        </a:rPr>
                        <a:t>头痛、呕吐</a:t>
                      </a:r>
                    </a:p>
                  </a:txBody>
                  <a:tcPr anchor="ctr"/>
                </a:tc>
                <a:extLst>
                  <a:ext uri="{0D108BD9-81ED-4DB2-BD59-A6C34878D82A}">
                    <a16:rowId xmlns:a16="http://schemas.microsoft.com/office/drawing/2014/main" val="2740448663"/>
                  </a:ext>
                </a:extLst>
              </a:tr>
              <a:tr h="512262">
                <a:tc>
                  <a:txBody>
                    <a:bodyPr/>
                    <a:lstStyle/>
                    <a:p>
                      <a:pPr algn="ctr"/>
                      <a:r>
                        <a:rPr lang="zh-CN" altLang="en-US" sz="1200" dirty="0">
                          <a:latin typeface="Microsoft YaHei" panose="020B0503020204020204" pitchFamily="34" charset="-122"/>
                          <a:ea typeface="Microsoft YaHei" panose="020B0503020204020204" pitchFamily="34" charset="-122"/>
                        </a:rPr>
                        <a:t>酚妥拉明</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2.5~5 mg</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IV</a:t>
                      </a:r>
                    </a:p>
                    <a:p>
                      <a:pPr algn="ctr"/>
                      <a:r>
                        <a:rPr lang="en" altLang="zh-CN" sz="1200" dirty="0">
                          <a:latin typeface="Microsoft YaHei" panose="020B0503020204020204" pitchFamily="34" charset="-122"/>
                          <a:ea typeface="Microsoft YaHei" panose="020B0503020204020204" pitchFamily="34" charset="-122"/>
                        </a:rPr>
                        <a:t>0.5~1 mg/min</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IV</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1~2 min</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200" dirty="0">
                          <a:latin typeface="Microsoft YaHei" panose="020B0503020204020204" pitchFamily="34" charset="-122"/>
                          <a:ea typeface="Microsoft YaHei" panose="020B0503020204020204" pitchFamily="34" charset="-122"/>
                        </a:rPr>
                        <a:t>10~30</a:t>
                      </a:r>
                      <a:r>
                        <a:rPr lang="zh-CN" altLang="en-US" sz="1200" dirty="0">
                          <a:latin typeface="Microsoft YaHei" panose="020B0503020204020204" pitchFamily="34" charset="-122"/>
                          <a:ea typeface="Microsoft YaHei" panose="020B0503020204020204" pitchFamily="34" charset="-122"/>
                        </a:rPr>
                        <a:t> </a:t>
                      </a:r>
                      <a:r>
                        <a:rPr lang="en-US" altLang="zh-CN" sz="1200" dirty="0">
                          <a:latin typeface="Microsoft YaHei" panose="020B0503020204020204" pitchFamily="34" charset="-122"/>
                          <a:ea typeface="Microsoft YaHei" panose="020B0503020204020204" pitchFamily="34" charset="-122"/>
                        </a:rPr>
                        <a:t>min</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200" dirty="0">
                          <a:latin typeface="Microsoft YaHei" panose="020B0503020204020204" pitchFamily="34" charset="-122"/>
                          <a:ea typeface="Microsoft YaHei" panose="020B0503020204020204" pitchFamily="34" charset="-122"/>
                        </a:rPr>
                        <a:t>心动过速、头痛、潮红</a:t>
                      </a:r>
                    </a:p>
                  </a:txBody>
                  <a:tcPr anchor="ctr"/>
                </a:tc>
                <a:extLst>
                  <a:ext uri="{0D108BD9-81ED-4DB2-BD59-A6C34878D82A}">
                    <a16:rowId xmlns:a16="http://schemas.microsoft.com/office/drawing/2014/main" val="2411300239"/>
                  </a:ext>
                </a:extLst>
              </a:tr>
              <a:tr h="415501">
                <a:tc>
                  <a:txBody>
                    <a:bodyPr/>
                    <a:lstStyle/>
                    <a:p>
                      <a:pPr algn="ctr"/>
                      <a:r>
                        <a:rPr lang="zh-CN" altLang="en-US" sz="1200" dirty="0">
                          <a:latin typeface="Microsoft YaHei" panose="020B0503020204020204" pitchFamily="34" charset="-122"/>
                          <a:ea typeface="Microsoft YaHei" panose="020B0503020204020204" pitchFamily="34" charset="-122"/>
                        </a:rPr>
                        <a:t>尼卡地平</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0.5~10 g/</a:t>
                      </a:r>
                      <a:r>
                        <a:rPr lang="zh-CN" altLang="en" sz="1200" dirty="0">
                          <a:latin typeface="Microsoft YaHei" panose="020B0503020204020204" pitchFamily="34" charset="-122"/>
                          <a:ea typeface="Microsoft YaHei" panose="020B0503020204020204" pitchFamily="34" charset="-122"/>
                        </a:rPr>
                        <a:t>（</a:t>
                      </a:r>
                      <a:r>
                        <a:rPr lang="en" altLang="zh-CN" sz="1200" dirty="0" err="1">
                          <a:latin typeface="Microsoft YaHei" panose="020B0503020204020204" pitchFamily="34" charset="-122"/>
                          <a:ea typeface="Microsoft YaHei" panose="020B0503020204020204" pitchFamily="34" charset="-122"/>
                        </a:rPr>
                        <a:t>kg·min</a:t>
                      </a:r>
                      <a:r>
                        <a:rPr lang="zh-CN" altLang="en" sz="1200" dirty="0">
                          <a:latin typeface="Microsoft YaHei" panose="020B0503020204020204" pitchFamily="34" charset="-122"/>
                          <a:ea typeface="Microsoft YaHei" panose="020B0503020204020204" pitchFamily="34" charset="-122"/>
                        </a:rPr>
                        <a:t>）</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IV</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5~10 min</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200" dirty="0">
                          <a:latin typeface="Microsoft YaHei" panose="020B0503020204020204" pitchFamily="34" charset="-122"/>
                          <a:ea typeface="Microsoft YaHei" panose="020B0503020204020204" pitchFamily="34" charset="-122"/>
                        </a:rPr>
                        <a:t>1~4</a:t>
                      </a:r>
                      <a:r>
                        <a:rPr lang="zh-CN" altLang="en-US" sz="1200" dirty="0">
                          <a:latin typeface="Microsoft YaHei" panose="020B0503020204020204" pitchFamily="34" charset="-122"/>
                          <a:ea typeface="Microsoft YaHei" panose="020B0503020204020204" pitchFamily="34" charset="-122"/>
                        </a:rPr>
                        <a:t> </a:t>
                      </a:r>
                      <a:r>
                        <a:rPr lang="en-US" altLang="zh-CN" sz="1200" dirty="0">
                          <a:latin typeface="Microsoft YaHei" panose="020B0503020204020204" pitchFamily="34" charset="-122"/>
                          <a:ea typeface="Microsoft YaHei" panose="020B0503020204020204" pitchFamily="34" charset="-122"/>
                        </a:rPr>
                        <a:t>h</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200" dirty="0">
                          <a:latin typeface="Microsoft YaHei" panose="020B0503020204020204" pitchFamily="34" charset="-122"/>
                          <a:ea typeface="Microsoft YaHei" panose="020B0503020204020204" pitchFamily="34" charset="-122"/>
                        </a:rPr>
                        <a:t>心动过速、头痛、潮红</a:t>
                      </a:r>
                    </a:p>
                  </a:txBody>
                  <a:tcPr anchor="ctr"/>
                </a:tc>
                <a:extLst>
                  <a:ext uri="{0D108BD9-81ED-4DB2-BD59-A6C34878D82A}">
                    <a16:rowId xmlns:a16="http://schemas.microsoft.com/office/drawing/2014/main" val="16170459"/>
                  </a:ext>
                </a:extLst>
              </a:tr>
              <a:tr h="512262">
                <a:tc>
                  <a:txBody>
                    <a:bodyPr/>
                    <a:lstStyle/>
                    <a:p>
                      <a:pPr algn="ctr"/>
                      <a:r>
                        <a:rPr lang="zh-CN" altLang="en-US" sz="1200" dirty="0">
                          <a:latin typeface="Microsoft YaHei" panose="020B0503020204020204" pitchFamily="34" charset="-122"/>
                          <a:ea typeface="Microsoft YaHei" panose="020B0503020204020204" pitchFamily="34" charset="-122"/>
                        </a:rPr>
                        <a:t>艾司洛尔</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250~500 g/kg</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IV</a:t>
                      </a:r>
                    </a:p>
                    <a:p>
                      <a:pPr algn="ctr"/>
                      <a:r>
                        <a:rPr lang="zh-CN" altLang="en-US" sz="1200" dirty="0">
                          <a:latin typeface="Microsoft YaHei" panose="020B0503020204020204" pitchFamily="34" charset="-122"/>
                          <a:ea typeface="Microsoft YaHei" panose="020B0503020204020204" pitchFamily="34" charset="-122"/>
                        </a:rPr>
                        <a:t>此后</a:t>
                      </a:r>
                      <a:r>
                        <a:rPr lang="en-US" altLang="zh-CN" sz="1200" dirty="0">
                          <a:latin typeface="Microsoft YaHei" panose="020B0503020204020204" pitchFamily="34" charset="-122"/>
                          <a:ea typeface="Microsoft YaHei" panose="020B0503020204020204" pitchFamily="34" charset="-122"/>
                        </a:rPr>
                        <a:t>50~300 </a:t>
                      </a:r>
                      <a:r>
                        <a:rPr lang="el-GR" altLang="zh-CN" sz="1200" dirty="0">
                          <a:latin typeface="Microsoft YaHei" panose="020B0503020204020204" pitchFamily="34" charset="-122"/>
                          <a:ea typeface="Microsoft YaHei" panose="020B0503020204020204" pitchFamily="34" charset="-122"/>
                        </a:rPr>
                        <a:t>μ</a:t>
                      </a:r>
                      <a:r>
                        <a:rPr lang="en" altLang="zh-CN" sz="1200" dirty="0">
                          <a:latin typeface="Microsoft YaHei" panose="020B0503020204020204" pitchFamily="34" charset="-122"/>
                          <a:ea typeface="Microsoft YaHei" panose="020B0503020204020204" pitchFamily="34" charset="-122"/>
                        </a:rPr>
                        <a:t>g/</a:t>
                      </a:r>
                      <a:r>
                        <a:rPr lang="zh-CN" altLang="en" sz="1200" dirty="0">
                          <a:latin typeface="Microsoft YaHei" panose="020B0503020204020204" pitchFamily="34" charset="-122"/>
                          <a:ea typeface="Microsoft YaHei" panose="020B0503020204020204" pitchFamily="34" charset="-122"/>
                        </a:rPr>
                        <a:t>（</a:t>
                      </a:r>
                      <a:r>
                        <a:rPr lang="en" altLang="zh-CN" sz="1200" dirty="0" err="1">
                          <a:latin typeface="Microsoft YaHei" panose="020B0503020204020204" pitchFamily="34" charset="-122"/>
                          <a:ea typeface="Microsoft YaHei" panose="020B0503020204020204" pitchFamily="34" charset="-122"/>
                        </a:rPr>
                        <a:t>kg·min</a:t>
                      </a:r>
                      <a:r>
                        <a:rPr lang="zh-CN" altLang="en" sz="1200" dirty="0">
                          <a:latin typeface="Microsoft YaHei" panose="020B0503020204020204" pitchFamily="34" charset="-122"/>
                          <a:ea typeface="Microsoft YaHei" panose="020B0503020204020204" pitchFamily="34" charset="-122"/>
                        </a:rPr>
                        <a:t>）</a:t>
                      </a:r>
                      <a:r>
                        <a:rPr lang="zh-CN" altLang="en-US" sz="1200" dirty="0">
                          <a:latin typeface="Microsoft YaHei" panose="020B0503020204020204" pitchFamily="34" charset="-122"/>
                          <a:ea typeface="Microsoft YaHei" panose="020B0503020204020204" pitchFamily="34" charset="-122"/>
                        </a:rPr>
                        <a:t>，</a:t>
                      </a:r>
                      <a:r>
                        <a:rPr lang="zh-CN" altLang="en" sz="1200" dirty="0">
                          <a:latin typeface="Microsoft YaHei" panose="020B0503020204020204" pitchFamily="34" charset="-122"/>
                          <a:ea typeface="Microsoft YaHei" panose="020B0503020204020204" pitchFamily="34" charset="-122"/>
                        </a:rPr>
                        <a:t> </a:t>
                      </a:r>
                      <a:r>
                        <a:rPr lang="en" altLang="zh-CN" sz="1200" dirty="0">
                          <a:latin typeface="Microsoft YaHei" panose="020B0503020204020204" pitchFamily="34" charset="-122"/>
                          <a:ea typeface="Microsoft YaHei" panose="020B0503020204020204" pitchFamily="34" charset="-122"/>
                        </a:rPr>
                        <a:t>IV </a:t>
                      </a:r>
                    </a:p>
                  </a:txBody>
                  <a:tcPr anchor="ctr"/>
                </a:tc>
                <a:tc>
                  <a:txBody>
                    <a:bodyPr/>
                    <a:lstStyle/>
                    <a:p>
                      <a:pPr algn="ctr"/>
                      <a:r>
                        <a:rPr lang="en-US" altLang="zh-CN" sz="1200" dirty="0">
                          <a:latin typeface="Microsoft YaHei" panose="020B0503020204020204" pitchFamily="34" charset="-122"/>
                          <a:ea typeface="Microsoft YaHei" panose="020B0503020204020204" pitchFamily="34" charset="-122"/>
                        </a:rPr>
                        <a:t>1-2min</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200" dirty="0">
                          <a:latin typeface="Microsoft YaHei" panose="020B0503020204020204" pitchFamily="34" charset="-122"/>
                          <a:ea typeface="Microsoft YaHei" panose="020B0503020204020204" pitchFamily="34" charset="-122"/>
                        </a:rPr>
                        <a:t>10~20</a:t>
                      </a:r>
                      <a:r>
                        <a:rPr lang="zh-CN" altLang="en-US" sz="1200" dirty="0">
                          <a:latin typeface="Microsoft YaHei" panose="020B0503020204020204" pitchFamily="34" charset="-122"/>
                          <a:ea typeface="Microsoft YaHei" panose="020B0503020204020204" pitchFamily="34" charset="-122"/>
                        </a:rPr>
                        <a:t> </a:t>
                      </a:r>
                      <a:r>
                        <a:rPr lang="en-US" altLang="zh-CN" sz="1200" dirty="0">
                          <a:latin typeface="Microsoft YaHei" panose="020B0503020204020204" pitchFamily="34" charset="-122"/>
                          <a:ea typeface="Microsoft YaHei" panose="020B0503020204020204" pitchFamily="34" charset="-122"/>
                        </a:rPr>
                        <a:t>min</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200" dirty="0">
                          <a:latin typeface="Microsoft YaHei" panose="020B0503020204020204" pitchFamily="34" charset="-122"/>
                          <a:ea typeface="Microsoft YaHei" panose="020B0503020204020204" pitchFamily="34" charset="-122"/>
                        </a:rPr>
                        <a:t>低血压，恶心</a:t>
                      </a:r>
                    </a:p>
                  </a:txBody>
                  <a:tcPr anchor="ctr"/>
                </a:tc>
                <a:extLst>
                  <a:ext uri="{0D108BD9-81ED-4DB2-BD59-A6C34878D82A}">
                    <a16:rowId xmlns:a16="http://schemas.microsoft.com/office/drawing/2014/main" val="283766552"/>
                  </a:ext>
                </a:extLst>
              </a:tr>
              <a:tr h="512262">
                <a:tc>
                  <a:txBody>
                    <a:bodyPr/>
                    <a:lstStyle/>
                    <a:p>
                      <a:pPr algn="ctr"/>
                      <a:r>
                        <a:rPr lang="zh-CN" altLang="en-US" sz="1200" dirty="0">
                          <a:latin typeface="Microsoft YaHei" panose="020B0503020204020204" pitchFamily="34" charset="-122"/>
                          <a:ea typeface="Microsoft YaHei" panose="020B0503020204020204" pitchFamily="34" charset="-122"/>
                        </a:rPr>
                        <a:t>乌拉地尔</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10~50 mg</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IV</a:t>
                      </a:r>
                    </a:p>
                    <a:p>
                      <a:pPr algn="ctr"/>
                      <a:r>
                        <a:rPr lang="en" altLang="zh-CN" sz="1200" dirty="0">
                          <a:latin typeface="Microsoft YaHei" panose="020B0503020204020204" pitchFamily="34" charset="-122"/>
                          <a:ea typeface="Microsoft YaHei" panose="020B0503020204020204" pitchFamily="34" charset="-122"/>
                        </a:rPr>
                        <a:t>6~24 mg/h</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5 min</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200" dirty="0">
                          <a:latin typeface="Microsoft YaHei" panose="020B0503020204020204" pitchFamily="34" charset="-122"/>
                          <a:ea typeface="Microsoft YaHei" panose="020B0503020204020204" pitchFamily="34" charset="-122"/>
                        </a:rPr>
                        <a:t>2~8</a:t>
                      </a:r>
                      <a:r>
                        <a:rPr lang="zh-CN" altLang="en-US" sz="1200" dirty="0">
                          <a:latin typeface="Microsoft YaHei" panose="020B0503020204020204" pitchFamily="34" charset="-122"/>
                          <a:ea typeface="Microsoft YaHei" panose="020B0503020204020204" pitchFamily="34" charset="-122"/>
                        </a:rPr>
                        <a:t> </a:t>
                      </a:r>
                      <a:r>
                        <a:rPr lang="en-US" altLang="zh-CN" sz="1200" dirty="0">
                          <a:latin typeface="Microsoft YaHei" panose="020B0503020204020204" pitchFamily="34" charset="-122"/>
                          <a:ea typeface="Microsoft YaHei" panose="020B0503020204020204" pitchFamily="34" charset="-122"/>
                        </a:rPr>
                        <a:t>h</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200" dirty="0">
                          <a:latin typeface="Microsoft YaHei" panose="020B0503020204020204" pitchFamily="34" charset="-122"/>
                          <a:ea typeface="Microsoft YaHei" panose="020B0503020204020204" pitchFamily="34" charset="-122"/>
                        </a:rPr>
                        <a:t>头晕，恶心，疲倦</a:t>
                      </a:r>
                    </a:p>
                  </a:txBody>
                  <a:tcPr anchor="ctr"/>
                </a:tc>
                <a:extLst>
                  <a:ext uri="{0D108BD9-81ED-4DB2-BD59-A6C34878D82A}">
                    <a16:rowId xmlns:a16="http://schemas.microsoft.com/office/drawing/2014/main" val="3954048998"/>
                  </a:ext>
                </a:extLst>
              </a:tr>
              <a:tr h="512262">
                <a:tc>
                  <a:txBody>
                    <a:bodyPr/>
                    <a:lstStyle/>
                    <a:p>
                      <a:pPr algn="ctr"/>
                      <a:r>
                        <a:rPr lang="zh-CN" altLang="en-US" sz="1200" dirty="0">
                          <a:latin typeface="Microsoft YaHei" panose="020B0503020204020204" pitchFamily="34" charset="-122"/>
                          <a:ea typeface="Microsoft YaHei" panose="020B0503020204020204" pitchFamily="34" charset="-122"/>
                        </a:rPr>
                        <a:t>地尔硫䓬</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10 mg</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IV,</a:t>
                      </a:r>
                    </a:p>
                    <a:p>
                      <a:pPr algn="ctr"/>
                      <a:r>
                        <a:rPr lang="en" altLang="zh-CN" sz="1200" dirty="0">
                          <a:latin typeface="Microsoft YaHei" panose="020B0503020204020204" pitchFamily="34" charset="-122"/>
                          <a:ea typeface="Microsoft YaHei" panose="020B0503020204020204" pitchFamily="34" charset="-122"/>
                        </a:rPr>
                        <a:t>5~15</a:t>
                      </a:r>
                      <a:r>
                        <a:rPr lang="zh-CN" altLang="en-US" sz="1200" dirty="0">
                          <a:latin typeface="Microsoft YaHei" panose="020B0503020204020204" pitchFamily="34" charset="-122"/>
                          <a:ea typeface="Microsoft YaHei" panose="020B0503020204020204" pitchFamily="34" charset="-122"/>
                        </a:rPr>
                        <a:t> </a:t>
                      </a:r>
                      <a:r>
                        <a:rPr lang="en" altLang="zh-CN" sz="1200" dirty="0">
                          <a:latin typeface="Microsoft YaHei" panose="020B0503020204020204" pitchFamily="34" charset="-122"/>
                          <a:ea typeface="Microsoft YaHei" panose="020B0503020204020204" pitchFamily="34" charset="-122"/>
                        </a:rPr>
                        <a:t>g/</a:t>
                      </a:r>
                      <a:r>
                        <a:rPr lang="zh-CN" altLang="en" sz="1200" dirty="0">
                          <a:latin typeface="Microsoft YaHei" panose="020B0503020204020204" pitchFamily="34" charset="-122"/>
                          <a:ea typeface="Microsoft YaHei" panose="020B0503020204020204" pitchFamily="34" charset="-122"/>
                        </a:rPr>
                        <a:t>（</a:t>
                      </a:r>
                      <a:r>
                        <a:rPr lang="en" altLang="zh-CN" sz="1200" dirty="0" err="1">
                          <a:latin typeface="Microsoft YaHei" panose="020B0503020204020204" pitchFamily="34" charset="-122"/>
                          <a:ea typeface="Microsoft YaHei" panose="020B0503020204020204" pitchFamily="34" charset="-122"/>
                        </a:rPr>
                        <a:t>kg·min</a:t>
                      </a:r>
                      <a:r>
                        <a:rPr lang="zh-CN" altLang="en" sz="1200" dirty="0">
                          <a:latin typeface="Microsoft YaHei" panose="020B0503020204020204" pitchFamily="34" charset="-122"/>
                          <a:ea typeface="Microsoft YaHei" panose="020B0503020204020204" pitchFamily="34" charset="-122"/>
                        </a:rPr>
                        <a:t>）</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IV</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5 min</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200" dirty="0">
                          <a:latin typeface="Microsoft YaHei" panose="020B0503020204020204" pitchFamily="34" charset="-122"/>
                          <a:ea typeface="Microsoft YaHei" panose="020B0503020204020204" pitchFamily="34" charset="-122"/>
                        </a:rPr>
                        <a:t>30</a:t>
                      </a:r>
                      <a:r>
                        <a:rPr lang="zh-CN" altLang="en-US" sz="1200" dirty="0">
                          <a:latin typeface="Microsoft YaHei" panose="020B0503020204020204" pitchFamily="34" charset="-122"/>
                          <a:ea typeface="Microsoft YaHei" panose="020B0503020204020204" pitchFamily="34" charset="-122"/>
                        </a:rPr>
                        <a:t> </a:t>
                      </a:r>
                      <a:r>
                        <a:rPr lang="en-US" altLang="zh-CN" sz="1200" dirty="0">
                          <a:latin typeface="Microsoft YaHei" panose="020B0503020204020204" pitchFamily="34" charset="-122"/>
                          <a:ea typeface="Microsoft YaHei" panose="020B0503020204020204" pitchFamily="34" charset="-122"/>
                        </a:rPr>
                        <a:t>min</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200" dirty="0">
                          <a:latin typeface="Microsoft YaHei" panose="020B0503020204020204" pitchFamily="34" charset="-122"/>
                          <a:ea typeface="Microsoft YaHei" panose="020B0503020204020204" pitchFamily="34" charset="-122"/>
                        </a:rPr>
                        <a:t>低血压，心动过缓</a:t>
                      </a:r>
                    </a:p>
                  </a:txBody>
                  <a:tcPr anchor="ctr"/>
                </a:tc>
                <a:extLst>
                  <a:ext uri="{0D108BD9-81ED-4DB2-BD59-A6C34878D82A}">
                    <a16:rowId xmlns:a16="http://schemas.microsoft.com/office/drawing/2014/main" val="1319324891"/>
                  </a:ext>
                </a:extLst>
              </a:tr>
              <a:tr h="415501">
                <a:tc>
                  <a:txBody>
                    <a:bodyPr/>
                    <a:lstStyle/>
                    <a:p>
                      <a:pPr algn="ctr"/>
                      <a:r>
                        <a:rPr lang="zh-CN" altLang="en-US" sz="1200" dirty="0">
                          <a:latin typeface="Microsoft YaHei" panose="020B0503020204020204" pitchFamily="34" charset="-122"/>
                          <a:ea typeface="Microsoft YaHei" panose="020B0503020204020204" pitchFamily="34" charset="-122"/>
                        </a:rPr>
                        <a:t>二氮嗪</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200~400 mg</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IV</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1 min</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200" dirty="0">
                          <a:latin typeface="Microsoft YaHei" panose="020B0503020204020204" pitchFamily="34" charset="-122"/>
                          <a:ea typeface="Microsoft YaHei" panose="020B0503020204020204" pitchFamily="34" charset="-122"/>
                        </a:rPr>
                        <a:t>1~2</a:t>
                      </a:r>
                      <a:r>
                        <a:rPr lang="zh-CN" altLang="en-US" sz="1200" dirty="0">
                          <a:latin typeface="Microsoft YaHei" panose="020B0503020204020204" pitchFamily="34" charset="-122"/>
                          <a:ea typeface="Microsoft YaHei" panose="020B0503020204020204" pitchFamily="34" charset="-122"/>
                        </a:rPr>
                        <a:t> </a:t>
                      </a:r>
                      <a:r>
                        <a:rPr lang="en-US" altLang="zh-CN" sz="1200" dirty="0">
                          <a:latin typeface="Microsoft YaHei" panose="020B0503020204020204" pitchFamily="34" charset="-122"/>
                          <a:ea typeface="Microsoft YaHei" panose="020B0503020204020204" pitchFamily="34" charset="-122"/>
                        </a:rPr>
                        <a:t>h</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200" dirty="0">
                          <a:latin typeface="Microsoft YaHei" panose="020B0503020204020204" pitchFamily="34" charset="-122"/>
                          <a:ea typeface="Microsoft YaHei" panose="020B0503020204020204" pitchFamily="34" charset="-122"/>
                        </a:rPr>
                        <a:t>血糖过高，水钠潴留</a:t>
                      </a:r>
                    </a:p>
                  </a:txBody>
                  <a:tcPr anchor="ctr"/>
                </a:tc>
                <a:extLst>
                  <a:ext uri="{0D108BD9-81ED-4DB2-BD59-A6C34878D82A}">
                    <a16:rowId xmlns:a16="http://schemas.microsoft.com/office/drawing/2014/main" val="3153433911"/>
                  </a:ext>
                </a:extLst>
              </a:tr>
              <a:tr h="512262">
                <a:tc>
                  <a:txBody>
                    <a:bodyPr/>
                    <a:lstStyle/>
                    <a:p>
                      <a:pPr algn="ctr"/>
                      <a:r>
                        <a:rPr lang="zh-CN" altLang="en-US" sz="1200" dirty="0">
                          <a:latin typeface="Microsoft YaHei" panose="020B0503020204020204" pitchFamily="34" charset="-122"/>
                          <a:ea typeface="Microsoft YaHei" panose="020B0503020204020204" pitchFamily="34" charset="-122"/>
                        </a:rPr>
                        <a:t>拉贝洛尔</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20~80 mg</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IV</a:t>
                      </a:r>
                      <a:r>
                        <a:rPr lang="zh-CN" altLang="en-US" sz="1200" dirty="0">
                          <a:latin typeface="Microsoft YaHei" panose="020B0503020204020204" pitchFamily="34" charset="-122"/>
                          <a:ea typeface="Microsoft YaHei" panose="020B0503020204020204" pitchFamily="34" charset="-122"/>
                        </a:rPr>
                        <a:t>后</a:t>
                      </a:r>
                    </a:p>
                    <a:p>
                      <a:pPr algn="ctr"/>
                      <a:r>
                        <a:rPr lang="en-US" altLang="zh-CN" sz="1200" dirty="0">
                          <a:latin typeface="Microsoft YaHei" panose="020B0503020204020204" pitchFamily="34" charset="-122"/>
                          <a:ea typeface="Microsoft YaHei" panose="020B0503020204020204" pitchFamily="34" charset="-122"/>
                        </a:rPr>
                        <a:t>0.5~2.0 </a:t>
                      </a:r>
                      <a:r>
                        <a:rPr lang="en" altLang="zh-CN" sz="1200" dirty="0">
                          <a:latin typeface="Microsoft YaHei" panose="020B0503020204020204" pitchFamily="34" charset="-122"/>
                          <a:ea typeface="Microsoft YaHei" panose="020B0503020204020204" pitchFamily="34" charset="-122"/>
                        </a:rPr>
                        <a:t>mg/min</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IV</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5~10 min</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200" dirty="0">
                          <a:latin typeface="Microsoft YaHei" panose="020B0503020204020204" pitchFamily="34" charset="-122"/>
                          <a:ea typeface="Microsoft YaHei" panose="020B0503020204020204" pitchFamily="34" charset="-122"/>
                        </a:rPr>
                        <a:t>3~6</a:t>
                      </a:r>
                      <a:r>
                        <a:rPr lang="zh-CN" altLang="en-US" sz="1200" dirty="0">
                          <a:latin typeface="Microsoft YaHei" panose="020B0503020204020204" pitchFamily="34" charset="-122"/>
                          <a:ea typeface="Microsoft YaHei" panose="020B0503020204020204" pitchFamily="34" charset="-122"/>
                        </a:rPr>
                        <a:t> </a:t>
                      </a:r>
                      <a:r>
                        <a:rPr lang="en-US" altLang="zh-CN" sz="1200" dirty="0">
                          <a:latin typeface="Microsoft YaHei" panose="020B0503020204020204" pitchFamily="34" charset="-122"/>
                          <a:ea typeface="Microsoft YaHei" panose="020B0503020204020204" pitchFamily="34" charset="-122"/>
                        </a:rPr>
                        <a:t>h</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200" dirty="0">
                          <a:latin typeface="Microsoft YaHei" panose="020B0503020204020204" pitchFamily="34" charset="-122"/>
                          <a:ea typeface="Microsoft YaHei" panose="020B0503020204020204" pitchFamily="34" charset="-122"/>
                        </a:rPr>
                        <a:t>恶心、呕吐、头麻、支气管痉挛、传导阻滞、体位性低血压</a:t>
                      </a:r>
                    </a:p>
                  </a:txBody>
                  <a:tcPr anchor="ctr"/>
                </a:tc>
                <a:extLst>
                  <a:ext uri="{0D108BD9-81ED-4DB2-BD59-A6C34878D82A}">
                    <a16:rowId xmlns:a16="http://schemas.microsoft.com/office/drawing/2014/main" val="786223518"/>
                  </a:ext>
                </a:extLst>
              </a:tr>
              <a:tr h="512262">
                <a:tc>
                  <a:txBody>
                    <a:bodyPr/>
                    <a:lstStyle/>
                    <a:p>
                      <a:pPr algn="ctr"/>
                      <a:r>
                        <a:rPr lang="zh-CN" altLang="en-US" sz="1200" dirty="0">
                          <a:latin typeface="Microsoft YaHei" panose="020B0503020204020204" pitchFamily="34" charset="-122"/>
                          <a:ea typeface="Microsoft YaHei" panose="020B0503020204020204" pitchFamily="34" charset="-122"/>
                        </a:rPr>
                        <a:t>肼屈嗪</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10~20 mg</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IV</a:t>
                      </a:r>
                      <a:r>
                        <a:rPr lang="zh-CN" altLang="en-US" sz="1200" dirty="0">
                          <a:latin typeface="Microsoft YaHei" panose="020B0503020204020204" pitchFamily="34" charset="-122"/>
                          <a:ea typeface="Microsoft YaHei" panose="020B0503020204020204" pitchFamily="34" charset="-122"/>
                        </a:rPr>
                        <a:t>或</a:t>
                      </a:r>
                      <a:endParaRPr lang="en-US" altLang="zh-CN" sz="1200" dirty="0">
                        <a:latin typeface="Microsoft YaHei" panose="020B0503020204020204" pitchFamily="34" charset="-122"/>
                        <a:ea typeface="Microsoft YaHei" panose="020B0503020204020204" pitchFamily="34" charset="-122"/>
                      </a:endParaRPr>
                    </a:p>
                    <a:p>
                      <a:pPr algn="ctr"/>
                      <a:r>
                        <a:rPr lang="en-US" altLang="zh-CN" sz="1200" dirty="0">
                          <a:latin typeface="Microsoft YaHei" panose="020B0503020204020204" pitchFamily="34" charset="-122"/>
                          <a:ea typeface="Microsoft YaHei" panose="020B0503020204020204" pitchFamily="34" charset="-122"/>
                        </a:rPr>
                        <a:t>10~40 </a:t>
                      </a:r>
                      <a:r>
                        <a:rPr lang="en" altLang="zh-CN" sz="1200" dirty="0">
                          <a:latin typeface="Microsoft YaHei" panose="020B0503020204020204" pitchFamily="34" charset="-122"/>
                          <a:ea typeface="Microsoft YaHei" panose="020B0503020204020204" pitchFamily="34" charset="-122"/>
                        </a:rPr>
                        <a:t>mg</a:t>
                      </a:r>
                      <a:r>
                        <a:rPr lang="zh-CN" altLang="en-US" sz="1200" dirty="0">
                          <a:latin typeface="Microsoft YaHei" panose="020B0503020204020204" pitchFamily="34" charset="-122"/>
                          <a:ea typeface="Microsoft YaHei" panose="020B0503020204020204" pitchFamily="34" charset="-122"/>
                        </a:rPr>
                        <a:t>，</a:t>
                      </a:r>
                      <a:r>
                        <a:rPr lang="en" altLang="zh-CN" sz="1200" dirty="0">
                          <a:latin typeface="Microsoft YaHei" panose="020B0503020204020204" pitchFamily="34" charset="-122"/>
                          <a:ea typeface="Microsoft YaHei" panose="020B0503020204020204" pitchFamily="34" charset="-122"/>
                        </a:rPr>
                        <a:t>IM</a:t>
                      </a:r>
                    </a:p>
                  </a:txBody>
                  <a:tcPr anchor="ctr"/>
                </a:tc>
                <a:tc>
                  <a:txBody>
                    <a:bodyPr/>
                    <a:lstStyle/>
                    <a:p>
                      <a:pPr algn="ctr"/>
                      <a:r>
                        <a:rPr lang="en" altLang="zh-CN" sz="1200" dirty="0">
                          <a:latin typeface="Microsoft YaHei" panose="020B0503020204020204" pitchFamily="34" charset="-122"/>
                          <a:ea typeface="Microsoft YaHei" panose="020B0503020204020204" pitchFamily="34" charset="-122"/>
                        </a:rPr>
                        <a:t>10~20 min</a:t>
                      </a:r>
                    </a:p>
                    <a:p>
                      <a:pPr algn="ctr"/>
                      <a:r>
                        <a:rPr lang="en" altLang="zh-CN" sz="1200" dirty="0">
                          <a:latin typeface="Microsoft YaHei" panose="020B0503020204020204" pitchFamily="34" charset="-122"/>
                          <a:ea typeface="Microsoft YaHei" panose="020B0503020204020204" pitchFamily="34" charset="-122"/>
                        </a:rPr>
                        <a:t>20~30 min</a:t>
                      </a:r>
                    </a:p>
                  </a:txBody>
                  <a:tcPr anchor="ctr"/>
                </a:tc>
                <a:tc>
                  <a:txBody>
                    <a:bodyPr/>
                    <a:lstStyle/>
                    <a:p>
                      <a:pPr algn="ctr"/>
                      <a:r>
                        <a:rPr lang="en-US" altLang="zh-CN" sz="1200" dirty="0">
                          <a:latin typeface="Microsoft YaHei" panose="020B0503020204020204" pitchFamily="34" charset="-122"/>
                          <a:ea typeface="Microsoft YaHei" panose="020B0503020204020204" pitchFamily="34" charset="-122"/>
                        </a:rPr>
                        <a:t>1~4</a:t>
                      </a:r>
                      <a:r>
                        <a:rPr lang="zh-CN" altLang="en-US" sz="1200" dirty="0">
                          <a:latin typeface="Microsoft YaHei" panose="020B0503020204020204" pitchFamily="34" charset="-122"/>
                          <a:ea typeface="Microsoft YaHei" panose="020B0503020204020204" pitchFamily="34" charset="-122"/>
                        </a:rPr>
                        <a:t> </a:t>
                      </a:r>
                      <a:r>
                        <a:rPr lang="en-US" altLang="zh-CN" sz="1200" dirty="0">
                          <a:latin typeface="Microsoft YaHei" panose="020B0503020204020204" pitchFamily="34" charset="-122"/>
                          <a:ea typeface="Microsoft YaHei" panose="020B0503020204020204" pitchFamily="34" charset="-122"/>
                        </a:rPr>
                        <a:t>h</a:t>
                      </a:r>
                      <a:endParaRPr lang="zh-CN" altLang="en-US" sz="1200" dirty="0">
                        <a:latin typeface="Microsoft YaHei" panose="020B0503020204020204" pitchFamily="34" charset="-122"/>
                        <a:ea typeface="Microsoft YaHei" panose="020B0503020204020204" pitchFamily="34" charset="-122"/>
                      </a:endParaRPr>
                    </a:p>
                    <a:p>
                      <a:pPr algn="ctr"/>
                      <a:r>
                        <a:rPr lang="en-US" altLang="zh-CN" sz="1200" dirty="0">
                          <a:latin typeface="Microsoft YaHei" panose="020B0503020204020204" pitchFamily="34" charset="-122"/>
                          <a:ea typeface="Microsoft YaHei" panose="020B0503020204020204" pitchFamily="34" charset="-122"/>
                        </a:rPr>
                        <a:t>4~6</a:t>
                      </a:r>
                      <a:r>
                        <a:rPr lang="zh-CN" altLang="en-US" sz="1200" dirty="0">
                          <a:latin typeface="Microsoft YaHei" panose="020B0503020204020204" pitchFamily="34" charset="-122"/>
                          <a:ea typeface="Microsoft YaHei" panose="020B0503020204020204" pitchFamily="34" charset="-122"/>
                        </a:rPr>
                        <a:t> </a:t>
                      </a:r>
                      <a:r>
                        <a:rPr lang="en-US" altLang="zh-CN" sz="1200" dirty="0">
                          <a:latin typeface="Microsoft YaHei" panose="020B0503020204020204" pitchFamily="34" charset="-122"/>
                          <a:ea typeface="Microsoft YaHei" panose="020B0503020204020204" pitchFamily="34" charset="-122"/>
                        </a:rPr>
                        <a:t>h</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200" dirty="0">
                          <a:latin typeface="Microsoft YaHei" panose="020B0503020204020204" pitchFamily="34" charset="-122"/>
                          <a:ea typeface="Microsoft YaHei" panose="020B0503020204020204" pitchFamily="34" charset="-122"/>
                        </a:rPr>
                        <a:t>心动过速、潮红、头痛、呕吐、心绞痛加重</a:t>
                      </a:r>
                    </a:p>
                  </a:txBody>
                  <a:tcPr anchor="ctr"/>
                </a:tc>
                <a:extLst>
                  <a:ext uri="{0D108BD9-81ED-4DB2-BD59-A6C34878D82A}">
                    <a16:rowId xmlns:a16="http://schemas.microsoft.com/office/drawing/2014/main" val="3582610161"/>
                  </a:ext>
                </a:extLst>
              </a:tr>
            </a:tbl>
          </a:graphicData>
        </a:graphic>
      </p:graphicFrame>
      <p:sp>
        <p:nvSpPr>
          <p:cNvPr id="3" name="文本框 2">
            <a:extLst>
              <a:ext uri="{FF2B5EF4-FFF2-40B4-BE49-F238E27FC236}">
                <a16:creationId xmlns:a16="http://schemas.microsoft.com/office/drawing/2014/main" id="{D7F1D2EE-CFB8-5149-1DD7-CB2F94917DD2}"/>
              </a:ext>
            </a:extLst>
          </p:cNvPr>
          <p:cNvSpPr txBox="1"/>
          <p:nvPr/>
        </p:nvSpPr>
        <p:spPr>
          <a:xfrm>
            <a:off x="1022469" y="6099589"/>
            <a:ext cx="2971800" cy="215444"/>
          </a:xfrm>
          <a:prstGeom prst="rect">
            <a:avLst/>
          </a:prstGeom>
          <a:noFill/>
        </p:spPr>
        <p:txBody>
          <a:bodyPr wrap="square" rtlCol="0">
            <a:spAutoFit/>
          </a:bodyPr>
          <a:lstStyle/>
          <a:p>
            <a:r>
              <a:rPr kumimoji="1" lang="zh-CN" altLang="en-US" sz="800" dirty="0">
                <a:solidFill>
                  <a:schemeClr val="bg1">
                    <a:lumMod val="50000"/>
                  </a:schemeClr>
                </a:solidFill>
                <a:latin typeface="Microsoft YaHei" panose="020B0503020204020204" pitchFamily="34" charset="-122"/>
                <a:ea typeface="Microsoft YaHei" panose="020B0503020204020204" pitchFamily="34" charset="-122"/>
              </a:rPr>
              <a:t>注：</a:t>
            </a:r>
            <a:r>
              <a:rPr kumimoji="1" lang="en" altLang="zh-CN" sz="800" dirty="0">
                <a:solidFill>
                  <a:schemeClr val="bg1">
                    <a:lumMod val="50000"/>
                  </a:schemeClr>
                </a:solidFill>
                <a:latin typeface="Microsoft YaHei" panose="020B0503020204020204" pitchFamily="34" charset="-122"/>
                <a:ea typeface="Microsoft YaHei" panose="020B0503020204020204" pitchFamily="34" charset="-122"/>
              </a:rPr>
              <a:t>IV</a:t>
            </a:r>
            <a:r>
              <a:rPr kumimoji="1" lang="zh-CN" altLang="en-US" sz="800" dirty="0">
                <a:solidFill>
                  <a:schemeClr val="bg1">
                    <a:lumMod val="50000"/>
                  </a:schemeClr>
                </a:solidFill>
                <a:latin typeface="Microsoft YaHei" panose="020B0503020204020204" pitchFamily="34" charset="-122"/>
                <a:ea typeface="Microsoft YaHei" panose="020B0503020204020204" pitchFamily="34" charset="-122"/>
              </a:rPr>
              <a:t>为静脉注射；</a:t>
            </a:r>
            <a:r>
              <a:rPr kumimoji="1" lang="en" altLang="zh-CN" sz="800" dirty="0">
                <a:solidFill>
                  <a:schemeClr val="bg1">
                    <a:lumMod val="50000"/>
                  </a:schemeClr>
                </a:solidFill>
                <a:latin typeface="Microsoft YaHei" panose="020B0503020204020204" pitchFamily="34" charset="-122"/>
                <a:ea typeface="Microsoft YaHei" panose="020B0503020204020204" pitchFamily="34" charset="-122"/>
              </a:rPr>
              <a:t>IM</a:t>
            </a:r>
            <a:r>
              <a:rPr kumimoji="1" lang="zh-CN" altLang="en-US" sz="800" dirty="0">
                <a:solidFill>
                  <a:schemeClr val="bg1">
                    <a:lumMod val="50000"/>
                  </a:schemeClr>
                </a:solidFill>
                <a:latin typeface="Microsoft YaHei" panose="020B0503020204020204" pitchFamily="34" charset="-122"/>
                <a:ea typeface="Microsoft YaHei" panose="020B0503020204020204" pitchFamily="34" charset="-122"/>
              </a:rPr>
              <a:t>为肌肉注射。</a:t>
            </a:r>
          </a:p>
        </p:txBody>
      </p:sp>
      <p:sp>
        <p:nvSpPr>
          <p:cNvPr id="7" name="标题 1">
            <a:extLst>
              <a:ext uri="{FF2B5EF4-FFF2-40B4-BE49-F238E27FC236}">
                <a16:creationId xmlns:a16="http://schemas.microsoft.com/office/drawing/2014/main" id="{10503C74-000D-EBCB-619A-D4FEA0A0BF2B}"/>
              </a:ext>
            </a:extLst>
          </p:cNvPr>
          <p:cNvSpPr txBox="1">
            <a:spLocks/>
          </p:cNvSpPr>
          <p:nvPr/>
        </p:nvSpPr>
        <p:spPr>
          <a:xfrm>
            <a:off x="0" y="93099"/>
            <a:ext cx="12192000" cy="66531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高血压急症常用注射用降压药</a:t>
            </a:r>
          </a:p>
        </p:txBody>
      </p:sp>
    </p:spTree>
    <p:extLst>
      <p:ext uri="{BB962C8B-B14F-4D97-AF65-F5344CB8AC3E}">
        <p14:creationId xmlns:p14="http://schemas.microsoft.com/office/powerpoint/2010/main" val="422574785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网线"/>
          <p:cNvGrpSpPr>
            <a:grpSpLocks/>
          </p:cNvGrpSpPr>
          <p:nvPr/>
        </p:nvGrpSpPr>
        <p:grpSpPr bwMode="auto">
          <a:xfrm>
            <a:off x="494413" y="1508787"/>
            <a:ext cx="4218563" cy="4438716"/>
            <a:chOff x="1937437" y="1332541"/>
            <a:chExt cx="3986578" cy="4192919"/>
          </a:xfrm>
        </p:grpSpPr>
        <p:sp>
          <p:nvSpPr>
            <p:cNvPr id="9" name="Line 16"/>
            <p:cNvSpPr>
              <a:spLocks noChangeShapeType="1"/>
            </p:cNvSpPr>
            <p:nvPr/>
          </p:nvSpPr>
          <p:spPr bwMode="gray">
            <a:xfrm>
              <a:off x="1937437" y="3430588"/>
              <a:ext cx="3986578" cy="0"/>
            </a:xfrm>
            <a:prstGeom prst="line">
              <a:avLst/>
            </a:prstGeom>
            <a:noFill/>
            <a:ln w="28575">
              <a:solidFill>
                <a:srgbClr val="80808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10" name="Line 17"/>
            <p:cNvSpPr>
              <a:spLocks noChangeShapeType="1"/>
            </p:cNvSpPr>
            <p:nvPr/>
          </p:nvSpPr>
          <p:spPr bwMode="gray">
            <a:xfrm>
              <a:off x="3931520" y="1332541"/>
              <a:ext cx="0" cy="4192919"/>
            </a:xfrm>
            <a:prstGeom prst="line">
              <a:avLst/>
            </a:prstGeom>
            <a:noFill/>
            <a:ln w="28575">
              <a:solidFill>
                <a:srgbClr val="80808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11" name="Oval 10"/>
            <p:cNvSpPr>
              <a:spLocks noChangeArrowheads="1"/>
            </p:cNvSpPr>
            <p:nvPr/>
          </p:nvSpPr>
          <p:spPr bwMode="gray">
            <a:xfrm>
              <a:off x="2332760" y="1808648"/>
              <a:ext cx="3192756" cy="3216899"/>
            </a:xfrm>
            <a:prstGeom prst="ellipse">
              <a:avLst/>
            </a:prstGeom>
            <a:noFill/>
            <a:ln w="9525">
              <a:solidFill>
                <a:srgbClr val="B2B2B2">
                  <a:alpha val="50000"/>
                </a:srgbClr>
              </a:solidFill>
              <a:round/>
              <a:headEnd/>
              <a:tailEnd/>
            </a:ln>
            <a:effectLst/>
            <a:extLst>
              <a:ext uri="{909E8E84-426E-40DD-AFC4-6F175D3DCCD1}">
                <a14:hiddenFill xmlns:a14="http://schemas.microsoft.com/office/drawing/2010/main">
                  <a:solidFill>
                    <a:schemeClr val="accent1">
                      <a:alpha val="6499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12" name="Oval 15"/>
            <p:cNvSpPr>
              <a:spLocks noChangeArrowheads="1"/>
            </p:cNvSpPr>
            <p:nvPr/>
          </p:nvSpPr>
          <p:spPr bwMode="auto">
            <a:xfrm>
              <a:off x="2135892" y="1600749"/>
              <a:ext cx="3608719" cy="3643808"/>
            </a:xfrm>
            <a:prstGeom prst="ellipse">
              <a:avLst/>
            </a:prstGeom>
            <a:noFill/>
            <a:ln w="19050">
              <a:solidFill>
                <a:srgbClr val="B2B2B2">
                  <a:alpha val="50000"/>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grpSp>
      <p:grpSp>
        <p:nvGrpSpPr>
          <p:cNvPr id="13" name="标题"/>
          <p:cNvGrpSpPr>
            <a:grpSpLocks/>
          </p:cNvGrpSpPr>
          <p:nvPr/>
        </p:nvGrpSpPr>
        <p:grpSpPr bwMode="auto">
          <a:xfrm>
            <a:off x="1182481" y="2308619"/>
            <a:ext cx="2823944" cy="2880341"/>
            <a:chOff x="579" y="1589"/>
            <a:chExt cx="1358" cy="1358"/>
          </a:xfrm>
          <a:solidFill>
            <a:srgbClr val="004582"/>
          </a:solidFill>
        </p:grpSpPr>
        <p:sp>
          <p:nvSpPr>
            <p:cNvPr id="14" name="Oval 12"/>
            <p:cNvSpPr>
              <a:spLocks noChangeArrowheads="1"/>
            </p:cNvSpPr>
            <p:nvPr/>
          </p:nvSpPr>
          <p:spPr bwMode="gray">
            <a:xfrm>
              <a:off x="579" y="1589"/>
              <a:ext cx="1358" cy="1358"/>
            </a:xfrm>
            <a:prstGeom prst="ellipse">
              <a:avLst/>
            </a:prstGeom>
            <a:grpFill/>
            <a:ln w="38100">
              <a:solidFill>
                <a:srgbClr val="F8F8F8"/>
              </a:solidFill>
              <a:round/>
              <a:headEnd/>
              <a:tailEnd/>
            </a:ln>
            <a:effec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15" name="Oval 13"/>
            <p:cNvSpPr>
              <a:spLocks noChangeArrowheads="1"/>
            </p:cNvSpPr>
            <p:nvPr/>
          </p:nvSpPr>
          <p:spPr bwMode="gray">
            <a:xfrm>
              <a:off x="635" y="1642"/>
              <a:ext cx="1245" cy="1246"/>
            </a:xfrm>
            <a:prstGeom prst="ellipse">
              <a:avLst/>
            </a:prstGeom>
            <a:grpFill/>
            <a:ln>
              <a:noFill/>
            </a:ln>
            <a:effectLst>
              <a:outerShdw algn="ctr" rotWithShape="0">
                <a:srgbClr val="000000">
                  <a:alpha val="50000"/>
                </a:srgbClr>
              </a:outerShdw>
            </a:effectLst>
            <a:extLst>
              <a:ext uri="{91240B29-F687-4F45-9708-019B960494DF}">
                <a14:hiddenLine xmlns:a14="http://schemas.microsoft.com/office/drawing/2010/main" w="9525">
                  <a:solidFill>
                    <a:srgbClr val="DDDDDD"/>
                  </a:solidFill>
                  <a:round/>
                  <a:headEnd/>
                  <a:tailEnd/>
                </a14:hiddenLine>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16" name="Oval 14"/>
            <p:cNvSpPr>
              <a:spLocks noChangeArrowheads="1"/>
            </p:cNvSpPr>
            <p:nvPr/>
          </p:nvSpPr>
          <p:spPr bwMode="gray">
            <a:xfrm>
              <a:off x="865" y="1880"/>
              <a:ext cx="797" cy="798"/>
            </a:xfrm>
            <a:prstGeom prst="ellipse">
              <a:avLst/>
            </a:prstGeom>
            <a:grpFill/>
            <a:ln>
              <a:noFill/>
            </a:ln>
            <a:effectLst/>
            <a:extLst>
              <a:ext uri="{91240B29-F687-4F45-9708-019B960494DF}">
                <a14:hiddenLine xmlns:a14="http://schemas.microsoft.com/office/drawing/2010/main" w="9525">
                  <a:solidFill>
                    <a:srgbClr val="B2B2B2"/>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algn="ctr">
                <a:defRPr/>
              </a:pPr>
              <a:r>
                <a:rPr lang="zh-CN" altLang="en-US" sz="2667" b="1" kern="0" dirty="0">
                  <a:solidFill>
                    <a:srgbClr val="FFFFFF"/>
                  </a:solidFill>
                  <a:latin typeface="Arial" panose="020B0604020202020204" pitchFamily="34" charset="0"/>
                  <a:ea typeface="微软雅黑" pitchFamily="34" charset="-122"/>
                </a:rPr>
                <a:t>高血压亚急症</a:t>
              </a:r>
              <a:endParaRPr lang="en-US" altLang="zh-CN" sz="2667" b="1" kern="0" dirty="0">
                <a:solidFill>
                  <a:srgbClr val="FFFFFF"/>
                </a:solidFill>
                <a:latin typeface="Arial" panose="020B0604020202020204" pitchFamily="34" charset="0"/>
                <a:ea typeface="微软雅黑" pitchFamily="34" charset="-122"/>
              </a:endParaRPr>
            </a:p>
            <a:p>
              <a:pPr algn="ctr">
                <a:defRPr/>
              </a:pPr>
              <a:r>
                <a:rPr lang="zh-CN" altLang="en-US" sz="2667" b="1" kern="0" dirty="0">
                  <a:solidFill>
                    <a:srgbClr val="FFFFFF"/>
                  </a:solidFill>
                  <a:latin typeface="Arial" panose="020B0604020202020204" pitchFamily="34" charset="0"/>
                  <a:ea typeface="微软雅黑" pitchFamily="34" charset="-122"/>
                </a:rPr>
                <a:t>的治疗</a:t>
              </a:r>
            </a:p>
          </p:txBody>
        </p:sp>
      </p:grpSp>
      <p:sp>
        <p:nvSpPr>
          <p:cNvPr id="17" name="文本5"/>
          <p:cNvSpPr>
            <a:spLocks noChangeArrowheads="1"/>
          </p:cNvSpPr>
          <p:nvPr/>
        </p:nvSpPr>
        <p:spPr bwMode="black">
          <a:xfrm>
            <a:off x="3775516" y="5231501"/>
            <a:ext cx="7887925" cy="464288"/>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lIns="96768" tIns="48384" rIns="96768" bIns="48384" anchor="ctr">
            <a:spAutoFit/>
          </a:bodyPr>
          <a:lstStyle/>
          <a:p>
            <a:pPr lvl="0" algn="just">
              <a:lnSpc>
                <a:spcPct val="150000"/>
              </a:lnSpc>
            </a:pPr>
            <a:r>
              <a:rPr lang="zh-CN" altLang="en-US" kern="100" dirty="0">
                <a:latin typeface="Microsoft YaHei" panose="020B0503020204020204" pitchFamily="34" charset="-122"/>
                <a:ea typeface="Microsoft YaHei" panose="020B0503020204020204" pitchFamily="34" charset="-122"/>
                <a:cs typeface="Times New Roman (正文 CS 字体)"/>
              </a:rPr>
              <a:t>具有高危因素的高血压亚急症，如伴有</a:t>
            </a:r>
            <a:r>
              <a:rPr lang="zh-CN" altLang="en" kern="100" dirty="0">
                <a:latin typeface="Microsoft YaHei" panose="020B0503020204020204" pitchFamily="34" charset="-122"/>
                <a:ea typeface="Microsoft YaHei" panose="020B0503020204020204" pitchFamily="34" charset="-122"/>
                <a:cs typeface="Times New Roman (正文 CS 字体)"/>
              </a:rPr>
              <a:t>心血管疾病</a:t>
            </a:r>
            <a:r>
              <a:rPr lang="zh-CN" altLang="en-US" kern="100" dirty="0">
                <a:latin typeface="Microsoft YaHei" panose="020B0503020204020204" pitchFamily="34" charset="-122"/>
                <a:ea typeface="Microsoft YaHei" panose="020B0503020204020204" pitchFamily="34" charset="-122"/>
                <a:cs typeface="Times New Roman (正文 CS 字体)"/>
              </a:rPr>
              <a:t>的患者也可以住院治疗。</a:t>
            </a:r>
            <a:endParaRPr lang="zh-CN" altLang="zh-CN" kern="100" dirty="0">
              <a:latin typeface="Microsoft YaHei" panose="020B0503020204020204" pitchFamily="34" charset="-122"/>
              <a:ea typeface="Microsoft YaHei" panose="020B0503020204020204" pitchFamily="34" charset="-122"/>
              <a:cs typeface="Times New Roman (正文 CS 字体)"/>
            </a:endParaRPr>
          </a:p>
        </p:txBody>
      </p:sp>
      <p:sp>
        <p:nvSpPr>
          <p:cNvPr id="18" name="文本4"/>
          <p:cNvSpPr>
            <a:spLocks noChangeArrowheads="1"/>
          </p:cNvSpPr>
          <p:nvPr/>
        </p:nvSpPr>
        <p:spPr bwMode="black">
          <a:xfrm>
            <a:off x="4531531" y="4266271"/>
            <a:ext cx="7126869" cy="87933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lIns="96768" tIns="48384" rIns="96768" bIns="48384" anchor="ctr">
            <a:spAutoFit/>
          </a:bodyPr>
          <a:lstStyle/>
          <a:p>
            <a:pPr>
              <a:lnSpc>
                <a:spcPct val="150000"/>
              </a:lnSpc>
              <a:defRPr/>
            </a:pPr>
            <a:r>
              <a:rPr lang="zh-CN" altLang="en-US" kern="100" dirty="0">
                <a:latin typeface="Microsoft YaHei" panose="020B0503020204020204" pitchFamily="34" charset="-122"/>
                <a:ea typeface="Microsoft YaHei" panose="020B0503020204020204" pitchFamily="34" charset="-122"/>
                <a:cs typeface="Times New Roman (正文 CS 字体)"/>
              </a:rPr>
              <a:t>到急诊就诊的高血压亚急症患者在血压初步控制后，应提出调整口服药物治疗的建议，并建议患者定期去门诊治疗</a:t>
            </a:r>
            <a:endParaRPr lang="en-US" altLang="zh-CN" kern="0" dirty="0">
              <a:latin typeface="Arial" panose="020B0604020202020204" pitchFamily="34" charset="0"/>
              <a:ea typeface="微软雅黑" pitchFamily="34" charset="-122"/>
            </a:endParaRPr>
          </a:p>
        </p:txBody>
      </p:sp>
      <p:sp>
        <p:nvSpPr>
          <p:cNvPr id="19" name="文本3"/>
          <p:cNvSpPr>
            <a:spLocks noChangeArrowheads="1"/>
          </p:cNvSpPr>
          <p:nvPr/>
        </p:nvSpPr>
        <p:spPr bwMode="black">
          <a:xfrm>
            <a:off x="4818818" y="3309253"/>
            <a:ext cx="6844624" cy="87978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lIns="96768" tIns="48384" rIns="96768" bIns="48384" anchor="ctr">
            <a:spAutoFit/>
          </a:bodyPr>
          <a:lstStyle/>
          <a:p>
            <a:pPr lvl="0" algn="just">
              <a:lnSpc>
                <a:spcPct val="150000"/>
              </a:lnSpc>
            </a:pPr>
            <a:r>
              <a:rPr lang="zh-CN" altLang="en-US" kern="100" dirty="0">
                <a:latin typeface="Microsoft YaHei" panose="020B0503020204020204" pitchFamily="34" charset="-122"/>
                <a:ea typeface="Microsoft YaHei" panose="020B0503020204020204" pitchFamily="34" charset="-122"/>
                <a:cs typeface="Times New Roman (正文 CS 字体)"/>
              </a:rPr>
              <a:t>初始治疗可以在门诊或急诊室，用药后观察</a:t>
            </a:r>
            <a:r>
              <a:rPr lang="en-US" altLang="zh-CN" kern="100" dirty="0">
                <a:latin typeface="Microsoft YaHei" panose="020B0503020204020204" pitchFamily="34" charset="-122"/>
                <a:ea typeface="Microsoft YaHei" panose="020B0503020204020204" pitchFamily="34" charset="-122"/>
                <a:cs typeface="Times New Roman (正文 CS 字体)"/>
              </a:rPr>
              <a:t>5</a:t>
            </a:r>
            <a:r>
              <a:rPr lang="zh-CN" altLang="en-US" kern="100" dirty="0">
                <a:latin typeface="Microsoft YaHei" panose="020B0503020204020204" pitchFamily="34" charset="-122"/>
                <a:ea typeface="Microsoft YaHei" panose="020B0503020204020204" pitchFamily="34" charset="-122"/>
                <a:cs typeface="Times New Roman (正文 CS 字体)"/>
              </a:rPr>
              <a:t>～</a:t>
            </a:r>
            <a:r>
              <a:rPr lang="en-US" altLang="zh-CN" kern="100" dirty="0">
                <a:latin typeface="Microsoft YaHei" panose="020B0503020204020204" pitchFamily="34" charset="-122"/>
                <a:ea typeface="Microsoft YaHei" panose="020B0503020204020204" pitchFamily="34" charset="-122"/>
                <a:cs typeface="Times New Roman (正文 CS 字体)"/>
              </a:rPr>
              <a:t>6 </a:t>
            </a:r>
            <a:r>
              <a:rPr lang="en" altLang="zh-CN" kern="100" dirty="0">
                <a:latin typeface="Microsoft YaHei" panose="020B0503020204020204" pitchFamily="34" charset="-122"/>
                <a:ea typeface="Microsoft YaHei" panose="020B0503020204020204" pitchFamily="34" charset="-122"/>
                <a:cs typeface="Times New Roman (正文 CS 字体)"/>
              </a:rPr>
              <a:t>h</a:t>
            </a:r>
            <a:r>
              <a:rPr lang="zh-CN" altLang="en" kern="100" dirty="0">
                <a:latin typeface="Microsoft YaHei" panose="020B0503020204020204" pitchFamily="34" charset="-122"/>
                <a:ea typeface="Microsoft YaHei" panose="020B0503020204020204" pitchFamily="34" charset="-122"/>
                <a:cs typeface="Times New Roman (正文 CS 字体)"/>
              </a:rPr>
              <a:t>。</a:t>
            </a:r>
            <a:r>
              <a:rPr lang="en" altLang="zh-CN" kern="100" dirty="0">
                <a:latin typeface="Microsoft YaHei" panose="020B0503020204020204" pitchFamily="34" charset="-122"/>
                <a:ea typeface="Microsoft YaHei" panose="020B0503020204020204" pitchFamily="34" charset="-122"/>
                <a:cs typeface="Times New Roman (正文 CS 字体)"/>
              </a:rPr>
              <a:t>2</a:t>
            </a:r>
            <a:r>
              <a:rPr lang="zh-CN" altLang="en" kern="100" dirty="0">
                <a:latin typeface="Microsoft YaHei" panose="020B0503020204020204" pitchFamily="34" charset="-122"/>
                <a:ea typeface="Microsoft YaHei" panose="020B0503020204020204" pitchFamily="34" charset="-122"/>
                <a:cs typeface="Times New Roman (正文 CS 字体)"/>
              </a:rPr>
              <a:t>～</a:t>
            </a:r>
            <a:r>
              <a:rPr lang="en" altLang="zh-CN" kern="100" dirty="0">
                <a:latin typeface="Microsoft YaHei" panose="020B0503020204020204" pitchFamily="34" charset="-122"/>
                <a:ea typeface="Microsoft YaHei" panose="020B0503020204020204" pitchFamily="34" charset="-122"/>
                <a:cs typeface="Times New Roman (正文 CS 字体)"/>
              </a:rPr>
              <a:t>3 d</a:t>
            </a:r>
            <a:r>
              <a:rPr lang="zh-CN" altLang="en-US" kern="100" dirty="0">
                <a:latin typeface="Microsoft YaHei" panose="020B0503020204020204" pitchFamily="34" charset="-122"/>
                <a:ea typeface="Microsoft YaHei" panose="020B0503020204020204" pitchFamily="34" charset="-122"/>
                <a:cs typeface="Times New Roman (正文 CS 字体)"/>
              </a:rPr>
              <a:t>后门诊调整剂量，此后可应用长效制剂控制至最终的靶目标血压。</a:t>
            </a:r>
            <a:endParaRPr lang="en-US" altLang="zh-CN" kern="100" dirty="0">
              <a:latin typeface="Microsoft YaHei" panose="020B0503020204020204" pitchFamily="34" charset="-122"/>
              <a:ea typeface="Microsoft YaHei" panose="020B0503020204020204" pitchFamily="34" charset="-122"/>
              <a:cs typeface="Times New Roman (正文 CS 字体)"/>
            </a:endParaRPr>
          </a:p>
        </p:txBody>
      </p:sp>
      <p:sp>
        <p:nvSpPr>
          <p:cNvPr id="20" name="文本2"/>
          <p:cNvSpPr>
            <a:spLocks noChangeArrowheads="1"/>
          </p:cNvSpPr>
          <p:nvPr/>
        </p:nvSpPr>
        <p:spPr bwMode="black">
          <a:xfrm>
            <a:off x="4536572" y="2379340"/>
            <a:ext cx="7126869" cy="87978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lIns="96768" tIns="48384" rIns="96768" bIns="48384" anchor="ctr">
            <a:spAutoFit/>
          </a:bodyPr>
          <a:lstStyle/>
          <a:p>
            <a:pPr lvl="0" algn="just">
              <a:lnSpc>
                <a:spcPct val="150000"/>
              </a:lnSpc>
            </a:pPr>
            <a:r>
              <a:rPr lang="zh-CN" altLang="en-US" kern="100" dirty="0">
                <a:latin typeface="Microsoft YaHei" panose="020B0503020204020204" pitchFamily="34" charset="-122"/>
                <a:ea typeface="Microsoft YaHei" panose="020B0503020204020204" pitchFamily="34" charset="-122"/>
                <a:cs typeface="Times New Roman (正文 CS 字体)"/>
              </a:rPr>
              <a:t>许多高血压亚急症患者可通过口服降压药控制，如</a:t>
            </a:r>
            <a:r>
              <a:rPr lang="en" altLang="zh-CN" b="1" kern="100" dirty="0">
                <a:solidFill>
                  <a:srgbClr val="C00000"/>
                </a:solidFill>
                <a:latin typeface="Microsoft YaHei" panose="020B0503020204020204" pitchFamily="34" charset="-122"/>
                <a:ea typeface="Microsoft YaHei" panose="020B0503020204020204" pitchFamily="34" charset="-122"/>
                <a:cs typeface="Times New Roman (正文 CS 字体)"/>
              </a:rPr>
              <a:t>CCB</a:t>
            </a:r>
            <a:r>
              <a:rPr lang="zh-CN" altLang="en" b="1" kern="100" dirty="0">
                <a:solidFill>
                  <a:srgbClr val="C00000"/>
                </a:solidFill>
                <a:latin typeface="Microsoft YaHei" panose="020B0503020204020204" pitchFamily="34" charset="-122"/>
                <a:ea typeface="Microsoft YaHei" panose="020B0503020204020204" pitchFamily="34" charset="-122"/>
                <a:cs typeface="Times New Roman (正文 CS 字体)"/>
              </a:rPr>
              <a:t>、</a:t>
            </a:r>
            <a:r>
              <a:rPr lang="en" altLang="zh-CN" b="1" kern="100" dirty="0">
                <a:solidFill>
                  <a:srgbClr val="C00000"/>
                </a:solidFill>
                <a:latin typeface="Microsoft YaHei" panose="020B0503020204020204" pitchFamily="34" charset="-122"/>
                <a:ea typeface="Microsoft YaHei" panose="020B0503020204020204" pitchFamily="34" charset="-122"/>
                <a:cs typeface="Times New Roman (正文 CS 字体)"/>
              </a:rPr>
              <a:t>ACEI</a:t>
            </a:r>
            <a:r>
              <a:rPr lang="zh-CN" altLang="en" b="1" kern="100" dirty="0">
                <a:solidFill>
                  <a:srgbClr val="C00000"/>
                </a:solidFill>
                <a:latin typeface="Microsoft YaHei" panose="020B0503020204020204" pitchFamily="34" charset="-122"/>
                <a:ea typeface="Microsoft YaHei" panose="020B0503020204020204" pitchFamily="34" charset="-122"/>
                <a:cs typeface="Times New Roman (正文 CS 字体)"/>
              </a:rPr>
              <a:t>、</a:t>
            </a:r>
            <a:r>
              <a:rPr lang="en" altLang="zh-CN" b="1" kern="100" dirty="0">
                <a:solidFill>
                  <a:srgbClr val="C00000"/>
                </a:solidFill>
                <a:latin typeface="Microsoft YaHei" panose="020B0503020204020204" pitchFamily="34" charset="-122"/>
                <a:ea typeface="Microsoft YaHei" panose="020B0503020204020204" pitchFamily="34" charset="-122"/>
                <a:cs typeface="Times New Roman (正文 CS 字体)"/>
              </a:rPr>
              <a:t>ARB</a:t>
            </a:r>
            <a:r>
              <a:rPr lang="zh-CN" altLang="en" b="1" kern="100" dirty="0">
                <a:solidFill>
                  <a:srgbClr val="C00000"/>
                </a:solidFill>
                <a:latin typeface="Microsoft YaHei" panose="020B0503020204020204" pitchFamily="34" charset="-122"/>
                <a:ea typeface="Microsoft YaHei" panose="020B0503020204020204" pitchFamily="34" charset="-122"/>
                <a:cs typeface="Times New Roman (正文 CS 字体)"/>
              </a:rPr>
              <a:t>、</a:t>
            </a:r>
            <a:r>
              <a:rPr lang="el-GR" altLang="zh-CN" b="1" kern="100" dirty="0">
                <a:solidFill>
                  <a:srgbClr val="C00000"/>
                </a:solidFill>
                <a:latin typeface="Microsoft YaHei" panose="020B0503020204020204" pitchFamily="34" charset="-122"/>
                <a:ea typeface="Microsoft YaHei" panose="020B0503020204020204" pitchFamily="34" charset="-122"/>
                <a:cs typeface="Times New Roman (正文 CS 字体)"/>
              </a:rPr>
              <a:t>α</a:t>
            </a:r>
            <a:r>
              <a:rPr lang="zh-CN" altLang="en-US" b="1" kern="100" dirty="0">
                <a:solidFill>
                  <a:srgbClr val="C00000"/>
                </a:solidFill>
                <a:latin typeface="Microsoft YaHei" panose="020B0503020204020204" pitchFamily="34" charset="-122"/>
                <a:ea typeface="Microsoft YaHei" panose="020B0503020204020204" pitchFamily="34" charset="-122"/>
                <a:cs typeface="Times New Roman (正文 CS 字体)"/>
              </a:rPr>
              <a:t>受体阻滞剂、</a:t>
            </a:r>
            <a:r>
              <a:rPr lang="el-GR" altLang="zh-CN" b="1" kern="100" dirty="0">
                <a:solidFill>
                  <a:srgbClr val="C00000"/>
                </a:solidFill>
                <a:latin typeface="Microsoft YaHei" panose="020B0503020204020204" pitchFamily="34" charset="-122"/>
                <a:ea typeface="Microsoft YaHei" panose="020B0503020204020204" pitchFamily="34" charset="-122"/>
                <a:cs typeface="Times New Roman (正文 CS 字体)"/>
              </a:rPr>
              <a:t>β</a:t>
            </a:r>
            <a:r>
              <a:rPr lang="zh-CN" altLang="en-US" b="1" kern="100" dirty="0">
                <a:solidFill>
                  <a:srgbClr val="C00000"/>
                </a:solidFill>
                <a:latin typeface="Microsoft YaHei" panose="020B0503020204020204" pitchFamily="34" charset="-122"/>
                <a:ea typeface="Microsoft YaHei" panose="020B0503020204020204" pitchFamily="34" charset="-122"/>
                <a:cs typeface="Times New Roman (正文 CS 字体)"/>
              </a:rPr>
              <a:t>受体阻滞剂等，还可根据情况应用袢利尿剂</a:t>
            </a:r>
            <a:r>
              <a:rPr lang="zh-CN" altLang="en-US" kern="100" dirty="0">
                <a:latin typeface="Microsoft YaHei" panose="020B0503020204020204" pitchFamily="34" charset="-122"/>
                <a:ea typeface="Microsoft YaHei" panose="020B0503020204020204" pitchFamily="34" charset="-122"/>
                <a:cs typeface="Times New Roman (正文 CS 字体)"/>
              </a:rPr>
              <a:t>。</a:t>
            </a:r>
            <a:endParaRPr lang="en-US" altLang="zh-CN" kern="100" dirty="0">
              <a:latin typeface="Microsoft YaHei" panose="020B0503020204020204" pitchFamily="34" charset="-122"/>
              <a:ea typeface="Microsoft YaHei" panose="020B0503020204020204" pitchFamily="34" charset="-122"/>
              <a:cs typeface="Times New Roman (正文 CS 字体)"/>
            </a:endParaRPr>
          </a:p>
        </p:txBody>
      </p:sp>
      <p:sp>
        <p:nvSpPr>
          <p:cNvPr id="21" name="文本1"/>
          <p:cNvSpPr>
            <a:spLocks noChangeArrowheads="1"/>
          </p:cNvSpPr>
          <p:nvPr/>
        </p:nvSpPr>
        <p:spPr bwMode="black">
          <a:xfrm>
            <a:off x="3720076" y="1798566"/>
            <a:ext cx="6169775" cy="37471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lIns="96768" tIns="48384" rIns="96768" bIns="48384" anchor="ctr">
            <a:spAutoFit/>
          </a:bodyPr>
          <a:lstStyle/>
          <a:p>
            <a:pPr>
              <a:defRPr/>
            </a:pPr>
            <a:r>
              <a:rPr lang="zh-CN" altLang="en-US" kern="100" dirty="0">
                <a:latin typeface="Microsoft YaHei" panose="020B0503020204020204" pitchFamily="34" charset="-122"/>
                <a:ea typeface="Microsoft YaHei" panose="020B0503020204020204" pitchFamily="34" charset="-122"/>
                <a:cs typeface="Times New Roman (正文 CS 字体)"/>
              </a:rPr>
              <a:t>可在</a:t>
            </a:r>
            <a:r>
              <a:rPr lang="en-US" altLang="zh-CN" kern="100" dirty="0">
                <a:latin typeface="Microsoft YaHei" panose="020B0503020204020204" pitchFamily="34" charset="-122"/>
                <a:ea typeface="Microsoft YaHei" panose="020B0503020204020204" pitchFamily="34" charset="-122"/>
                <a:cs typeface="Times New Roman (正文 CS 字体)"/>
              </a:rPr>
              <a:t>24</a:t>
            </a:r>
            <a:r>
              <a:rPr lang="zh-CN" altLang="en-US" kern="100" dirty="0">
                <a:latin typeface="Microsoft YaHei" panose="020B0503020204020204" pitchFamily="34" charset="-122"/>
                <a:ea typeface="Microsoft YaHei" panose="020B0503020204020204" pitchFamily="34" charset="-122"/>
                <a:cs typeface="Times New Roman (正文 CS 字体)"/>
              </a:rPr>
              <a:t>～</a:t>
            </a:r>
            <a:r>
              <a:rPr lang="en-US" altLang="zh-CN" kern="100" dirty="0">
                <a:latin typeface="Microsoft YaHei" panose="020B0503020204020204" pitchFamily="34" charset="-122"/>
                <a:ea typeface="Microsoft YaHei" panose="020B0503020204020204" pitchFamily="34" charset="-122"/>
                <a:cs typeface="Times New Roman (正文 CS 字体)"/>
              </a:rPr>
              <a:t>48 </a:t>
            </a:r>
            <a:r>
              <a:rPr lang="en" altLang="zh-CN" kern="100" dirty="0">
                <a:latin typeface="Microsoft YaHei" panose="020B0503020204020204" pitchFamily="34" charset="-122"/>
                <a:ea typeface="Microsoft YaHei" panose="020B0503020204020204" pitchFamily="34" charset="-122"/>
                <a:cs typeface="Times New Roman (正文 CS 字体)"/>
              </a:rPr>
              <a:t>h</a:t>
            </a:r>
            <a:r>
              <a:rPr lang="zh-CN" altLang="en-US" kern="100" dirty="0">
                <a:latin typeface="Microsoft YaHei" panose="020B0503020204020204" pitchFamily="34" charset="-122"/>
                <a:ea typeface="Microsoft YaHei" panose="020B0503020204020204" pitchFamily="34" charset="-122"/>
                <a:cs typeface="Times New Roman (正文 CS 字体)"/>
              </a:rPr>
              <a:t>将血压缓慢降至</a:t>
            </a:r>
            <a:r>
              <a:rPr lang="en-US" altLang="zh-CN" b="1" kern="100" dirty="0">
                <a:solidFill>
                  <a:srgbClr val="C00000"/>
                </a:solidFill>
                <a:latin typeface="Microsoft YaHei" panose="020B0503020204020204" pitchFamily="34" charset="-122"/>
                <a:ea typeface="Microsoft YaHei" panose="020B0503020204020204" pitchFamily="34" charset="-122"/>
                <a:cs typeface="Times New Roman (正文 CS 字体)"/>
              </a:rPr>
              <a:t>160/100 </a:t>
            </a:r>
            <a:r>
              <a:rPr lang="en" altLang="zh-CN" b="1" kern="100" dirty="0">
                <a:solidFill>
                  <a:srgbClr val="C00000"/>
                </a:solidFill>
                <a:latin typeface="Microsoft YaHei" panose="020B0503020204020204" pitchFamily="34" charset="-122"/>
                <a:ea typeface="Microsoft YaHei" panose="020B0503020204020204" pitchFamily="34" charset="-122"/>
                <a:cs typeface="Times New Roman (正文 CS 字体)"/>
              </a:rPr>
              <a:t>mmHg</a:t>
            </a:r>
            <a:endParaRPr lang="en-US" altLang="zh-CN" kern="0" dirty="0">
              <a:solidFill>
                <a:srgbClr val="C00000"/>
              </a:solidFill>
              <a:latin typeface="Arial" panose="020B0604020202020204" pitchFamily="34" charset="0"/>
              <a:ea typeface="微软雅黑" pitchFamily="34" charset="-122"/>
            </a:endParaRPr>
          </a:p>
        </p:txBody>
      </p:sp>
      <p:grpSp>
        <p:nvGrpSpPr>
          <p:cNvPr id="22" name="圆圈1"/>
          <p:cNvGrpSpPr>
            <a:grpSpLocks/>
          </p:cNvGrpSpPr>
          <p:nvPr/>
        </p:nvGrpSpPr>
        <p:grpSpPr bwMode="auto">
          <a:xfrm>
            <a:off x="3280646" y="1773267"/>
            <a:ext cx="403420" cy="403399"/>
            <a:chOff x="2928" y="2208"/>
            <a:chExt cx="262" cy="262"/>
          </a:xfrm>
          <a:solidFill>
            <a:srgbClr val="004582"/>
          </a:solidFill>
        </p:grpSpPr>
        <p:sp>
          <p:nvSpPr>
            <p:cNvPr id="23" name="Oval 19"/>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24" name="Oval 20"/>
            <p:cNvSpPr>
              <a:spLocks noChangeArrowheads="1"/>
            </p:cNvSpPr>
            <p:nvPr/>
          </p:nvSpPr>
          <p:spPr bwMode="gray">
            <a:xfrm>
              <a:off x="2953" y="2230"/>
              <a:ext cx="218" cy="218"/>
            </a:xfrm>
            <a:prstGeom prst="ellipse">
              <a:avLst/>
            </a:prstGeom>
            <a:grpFill/>
            <a:ln w="12700">
              <a:solidFill>
                <a:srgbClr val="112F70"/>
              </a:solidFill>
              <a:round/>
              <a:headEnd/>
              <a:tailEnd/>
            </a:ln>
            <a:effectLst/>
            <a:extLs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grpSp>
      <p:grpSp>
        <p:nvGrpSpPr>
          <p:cNvPr id="25" name="圆圈2"/>
          <p:cNvGrpSpPr>
            <a:grpSpLocks/>
          </p:cNvGrpSpPr>
          <p:nvPr/>
        </p:nvGrpSpPr>
        <p:grpSpPr bwMode="auto">
          <a:xfrm>
            <a:off x="4125191" y="2610226"/>
            <a:ext cx="403420" cy="403399"/>
            <a:chOff x="2928" y="2208"/>
            <a:chExt cx="262" cy="262"/>
          </a:xfrm>
          <a:solidFill>
            <a:srgbClr val="004582"/>
          </a:solidFill>
        </p:grpSpPr>
        <p:sp>
          <p:nvSpPr>
            <p:cNvPr id="26" name="Oval 28"/>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27" name="Oval 29"/>
            <p:cNvSpPr>
              <a:spLocks noChangeArrowheads="1"/>
            </p:cNvSpPr>
            <p:nvPr/>
          </p:nvSpPr>
          <p:spPr bwMode="gray">
            <a:xfrm>
              <a:off x="2950"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grpSp>
      <p:grpSp>
        <p:nvGrpSpPr>
          <p:cNvPr id="28" name="圆圈3"/>
          <p:cNvGrpSpPr>
            <a:grpSpLocks/>
          </p:cNvGrpSpPr>
          <p:nvPr/>
        </p:nvGrpSpPr>
        <p:grpSpPr bwMode="auto">
          <a:xfrm>
            <a:off x="4400420" y="3522583"/>
            <a:ext cx="403420" cy="403399"/>
            <a:chOff x="2928" y="2208"/>
            <a:chExt cx="262" cy="262"/>
          </a:xfrm>
          <a:solidFill>
            <a:srgbClr val="004582"/>
          </a:solidFill>
        </p:grpSpPr>
        <p:sp>
          <p:nvSpPr>
            <p:cNvPr id="29" name="Oval 31"/>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30" name="Oval 32"/>
            <p:cNvSpPr>
              <a:spLocks noChangeArrowheads="1"/>
            </p:cNvSpPr>
            <p:nvPr/>
          </p:nvSpPr>
          <p:spPr bwMode="gray">
            <a:xfrm>
              <a:off x="2950" y="2230"/>
              <a:ext cx="218" cy="218"/>
            </a:xfrm>
            <a:prstGeom prst="ellipse">
              <a:avLst/>
            </a:prstGeom>
            <a:grpFill/>
            <a:ln w="12700">
              <a:solidFill>
                <a:srgbClr val="DDDDDD"/>
              </a:solidFill>
              <a:round/>
              <a:headEnd/>
              <a:tailEnd/>
            </a:ln>
            <a:effectLst/>
            <a:extLs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grpSp>
      <p:grpSp>
        <p:nvGrpSpPr>
          <p:cNvPr id="31" name="圆圈4"/>
          <p:cNvGrpSpPr>
            <a:grpSpLocks/>
          </p:cNvGrpSpPr>
          <p:nvPr/>
        </p:nvGrpSpPr>
        <p:grpSpPr bwMode="auto">
          <a:xfrm>
            <a:off x="4113880" y="4491497"/>
            <a:ext cx="403420" cy="403399"/>
            <a:chOff x="2928" y="2208"/>
            <a:chExt cx="262" cy="262"/>
          </a:xfrm>
          <a:solidFill>
            <a:srgbClr val="004582"/>
          </a:solidFill>
        </p:grpSpPr>
        <p:sp>
          <p:nvSpPr>
            <p:cNvPr id="32" name="Oval 34"/>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33" name="Oval 35"/>
            <p:cNvSpPr>
              <a:spLocks noChangeArrowheads="1"/>
            </p:cNvSpPr>
            <p:nvPr/>
          </p:nvSpPr>
          <p:spPr bwMode="gray">
            <a:xfrm>
              <a:off x="2951"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grpSp>
      <p:grpSp>
        <p:nvGrpSpPr>
          <p:cNvPr id="34" name="圆圈5"/>
          <p:cNvGrpSpPr>
            <a:grpSpLocks/>
          </p:cNvGrpSpPr>
          <p:nvPr/>
        </p:nvGrpSpPr>
        <p:grpSpPr bwMode="auto">
          <a:xfrm>
            <a:off x="3371132" y="5230433"/>
            <a:ext cx="403420" cy="403399"/>
            <a:chOff x="2928" y="2208"/>
            <a:chExt cx="262" cy="262"/>
          </a:xfrm>
          <a:solidFill>
            <a:srgbClr val="004582"/>
          </a:solidFill>
        </p:grpSpPr>
        <p:sp>
          <p:nvSpPr>
            <p:cNvPr id="35" name="Oval 37"/>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sp>
          <p:nvSpPr>
            <p:cNvPr id="36" name="Oval 38"/>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a:defRPr/>
              </a:pPr>
              <a:endParaRPr lang="zh-CN" altLang="en-US" sz="1867" kern="0" dirty="0">
                <a:solidFill>
                  <a:sysClr val="windowText" lastClr="000000"/>
                </a:solidFill>
                <a:latin typeface="Arial" panose="020B0604020202020204" pitchFamily="34" charset="0"/>
                <a:ea typeface="微软雅黑" pitchFamily="34" charset="-122"/>
              </a:endParaRPr>
            </a:p>
          </p:txBody>
        </p:sp>
      </p:grpSp>
      <p:sp>
        <p:nvSpPr>
          <p:cNvPr id="2" name="标题 1">
            <a:extLst>
              <a:ext uri="{FF2B5EF4-FFF2-40B4-BE49-F238E27FC236}">
                <a16:creationId xmlns:a16="http://schemas.microsoft.com/office/drawing/2014/main" id="{A36550C8-2200-B0AF-E864-F3CD32994371}"/>
              </a:ext>
            </a:extLst>
          </p:cNvPr>
          <p:cNvSpPr txBox="1">
            <a:spLocks/>
          </p:cNvSpPr>
          <p:nvPr/>
        </p:nvSpPr>
        <p:spPr>
          <a:xfrm>
            <a:off x="-1" y="186062"/>
            <a:ext cx="12192000" cy="61382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高血压亚急症的治疗</a:t>
            </a:r>
          </a:p>
        </p:txBody>
      </p:sp>
      <p:sp>
        <p:nvSpPr>
          <p:cNvPr id="4" name="矩形 3">
            <a:extLst>
              <a:ext uri="{FF2B5EF4-FFF2-40B4-BE49-F238E27FC236}">
                <a16:creationId xmlns:a16="http://schemas.microsoft.com/office/drawing/2014/main" id="{E5353B07-F9C7-9EA2-77EF-E0F5B4E6EE77}"/>
              </a:ext>
            </a:extLst>
          </p:cNvPr>
          <p:cNvSpPr/>
          <p:nvPr/>
        </p:nvSpPr>
        <p:spPr>
          <a:xfrm>
            <a:off x="-10869330" y="1857572"/>
            <a:ext cx="9882234" cy="3003451"/>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zh-CN" altLang="en-US" sz="1600" kern="100" dirty="0">
                <a:effectLst/>
                <a:latin typeface="Microsoft YaHei" panose="020B0503020204020204" pitchFamily="34" charset="-122"/>
                <a:ea typeface="Microsoft YaHei" panose="020B0503020204020204" pitchFamily="34" charset="-122"/>
                <a:cs typeface="Times New Roman (正文 CS 字体)"/>
              </a:rPr>
              <a:t>可在</a:t>
            </a:r>
            <a:r>
              <a:rPr lang="en-US" altLang="zh-CN" sz="1600" kern="100" dirty="0">
                <a:effectLst/>
                <a:latin typeface="Microsoft YaHei" panose="020B0503020204020204" pitchFamily="34" charset="-122"/>
                <a:ea typeface="Microsoft YaHei" panose="020B0503020204020204" pitchFamily="34" charset="-122"/>
                <a:cs typeface="Times New Roman (正文 CS 字体)"/>
              </a:rPr>
              <a:t>24</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a:t>
            </a:r>
            <a:r>
              <a:rPr lang="en-US" altLang="zh-CN" sz="1600" kern="100" dirty="0">
                <a:effectLst/>
                <a:latin typeface="Microsoft YaHei" panose="020B0503020204020204" pitchFamily="34" charset="-122"/>
                <a:ea typeface="Microsoft YaHei" panose="020B0503020204020204" pitchFamily="34" charset="-122"/>
                <a:cs typeface="Times New Roman (正文 CS 字体)"/>
              </a:rPr>
              <a:t>48 </a:t>
            </a:r>
            <a:r>
              <a:rPr lang="en" altLang="zh-CN" sz="1600" kern="100" dirty="0">
                <a:effectLst/>
                <a:latin typeface="Microsoft YaHei" panose="020B0503020204020204" pitchFamily="34" charset="-122"/>
                <a:ea typeface="Microsoft YaHei" panose="020B0503020204020204" pitchFamily="34" charset="-122"/>
                <a:cs typeface="Times New Roman (正文 CS 字体)"/>
              </a:rPr>
              <a:t>h</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将血压缓慢降至</a:t>
            </a:r>
            <a:r>
              <a:rPr lang="en-US"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160/100 </a:t>
            </a:r>
            <a:r>
              <a:rPr lang="en"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mmHg</a:t>
            </a:r>
            <a:r>
              <a:rPr lang="zh-CN" altLang="en" sz="1600" kern="100" dirty="0">
                <a:effectLst/>
                <a:latin typeface="Microsoft YaHei" panose="020B0503020204020204" pitchFamily="34" charset="-122"/>
                <a:ea typeface="Microsoft YaHei" panose="020B0503020204020204" pitchFamily="34" charset="-122"/>
                <a:cs typeface="Times New Roman (正文 CS 字体)"/>
              </a:rPr>
              <a:t>。</a:t>
            </a:r>
            <a:endParaRPr lang="en-US" altLang="zh-CN" sz="1600" kern="100" dirty="0">
              <a:effectLst/>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r>
              <a:rPr lang="zh-CN" altLang="en-US" sz="1600" kern="100" dirty="0">
                <a:effectLst/>
                <a:latin typeface="Microsoft YaHei" panose="020B0503020204020204" pitchFamily="34" charset="-122"/>
                <a:ea typeface="Microsoft YaHei" panose="020B0503020204020204" pitchFamily="34" charset="-122"/>
                <a:cs typeface="Times New Roman (正文 CS 字体)"/>
              </a:rPr>
              <a:t>许多高血压亚急症患者可通过口服降压药控制，如</a:t>
            </a:r>
            <a:r>
              <a:rPr lang="en"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CCB</a:t>
            </a:r>
            <a:r>
              <a:rPr lang="zh-CN" altLang="e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a:t>
            </a:r>
            <a:r>
              <a:rPr lang="en"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ACEI</a:t>
            </a:r>
            <a:r>
              <a:rPr lang="zh-CN" altLang="e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a:t>
            </a:r>
            <a:r>
              <a:rPr lang="en"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ARB</a:t>
            </a:r>
            <a:r>
              <a:rPr lang="zh-CN" altLang="e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a:t>
            </a:r>
            <a:r>
              <a:rPr lang="el-GR"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α</a:t>
            </a:r>
            <a:r>
              <a:rPr lang="zh-CN" altLang="en-US"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受体阻滞剂、</a:t>
            </a:r>
            <a:r>
              <a:rPr lang="el-GR" altLang="zh-CN"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β</a:t>
            </a:r>
            <a:r>
              <a:rPr lang="zh-CN" altLang="en-US" sz="1600" b="1" kern="100" dirty="0">
                <a:solidFill>
                  <a:srgbClr val="FF0000"/>
                </a:solidFill>
                <a:effectLst/>
                <a:latin typeface="Microsoft YaHei" panose="020B0503020204020204" pitchFamily="34" charset="-122"/>
                <a:ea typeface="Microsoft YaHei" panose="020B0503020204020204" pitchFamily="34" charset="-122"/>
                <a:cs typeface="Times New Roman (正文 CS 字体)"/>
              </a:rPr>
              <a:t>受体阻滞剂等，还可根据情况应用袢利尿剂</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a:t>
            </a:r>
            <a:endParaRPr lang="en-US" altLang="zh-CN" sz="1600" kern="100" dirty="0">
              <a:effectLst/>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r>
              <a:rPr lang="zh-CN" altLang="en-US" sz="1600" kern="100" dirty="0">
                <a:effectLst/>
                <a:latin typeface="Microsoft YaHei" panose="020B0503020204020204" pitchFamily="34" charset="-122"/>
                <a:ea typeface="Microsoft YaHei" panose="020B0503020204020204" pitchFamily="34" charset="-122"/>
                <a:cs typeface="Times New Roman (正文 CS 字体)"/>
              </a:rPr>
              <a:t>初始治疗可以在门诊或急诊室，用药后观察</a:t>
            </a:r>
            <a:r>
              <a:rPr lang="en-US" altLang="zh-CN" sz="1600" kern="100" dirty="0">
                <a:effectLst/>
                <a:latin typeface="Microsoft YaHei" panose="020B0503020204020204" pitchFamily="34" charset="-122"/>
                <a:ea typeface="Microsoft YaHei" panose="020B0503020204020204" pitchFamily="34" charset="-122"/>
                <a:cs typeface="Times New Roman (正文 CS 字体)"/>
              </a:rPr>
              <a:t>5</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a:t>
            </a:r>
            <a:r>
              <a:rPr lang="en-US" altLang="zh-CN" sz="1600" kern="100" dirty="0">
                <a:effectLst/>
                <a:latin typeface="Microsoft YaHei" panose="020B0503020204020204" pitchFamily="34" charset="-122"/>
                <a:ea typeface="Microsoft YaHei" panose="020B0503020204020204" pitchFamily="34" charset="-122"/>
                <a:cs typeface="Times New Roman (正文 CS 字体)"/>
              </a:rPr>
              <a:t>6 </a:t>
            </a:r>
            <a:r>
              <a:rPr lang="en" altLang="zh-CN" sz="1600" kern="100" dirty="0">
                <a:effectLst/>
                <a:latin typeface="Microsoft YaHei" panose="020B0503020204020204" pitchFamily="34" charset="-122"/>
                <a:ea typeface="Microsoft YaHei" panose="020B0503020204020204" pitchFamily="34" charset="-122"/>
                <a:cs typeface="Times New Roman (正文 CS 字体)"/>
              </a:rPr>
              <a:t>h</a:t>
            </a:r>
            <a:r>
              <a:rPr lang="zh-CN" altLang="en" sz="1600" kern="100" dirty="0">
                <a:effectLst/>
                <a:latin typeface="Microsoft YaHei" panose="020B0503020204020204" pitchFamily="34" charset="-122"/>
                <a:ea typeface="Microsoft YaHei" panose="020B0503020204020204" pitchFamily="34" charset="-122"/>
                <a:cs typeface="Times New Roman (正文 CS 字体)"/>
              </a:rPr>
              <a:t>。</a:t>
            </a:r>
            <a:r>
              <a:rPr lang="en" altLang="zh-CN" sz="1600" kern="100" dirty="0">
                <a:effectLst/>
                <a:latin typeface="Microsoft YaHei" panose="020B0503020204020204" pitchFamily="34" charset="-122"/>
                <a:ea typeface="Microsoft YaHei" panose="020B0503020204020204" pitchFamily="34" charset="-122"/>
                <a:cs typeface="Times New Roman (正文 CS 字体)"/>
              </a:rPr>
              <a:t>2</a:t>
            </a:r>
            <a:r>
              <a:rPr lang="zh-CN" altLang="en" sz="1600" kern="100" dirty="0">
                <a:effectLst/>
                <a:latin typeface="Microsoft YaHei" panose="020B0503020204020204" pitchFamily="34" charset="-122"/>
                <a:ea typeface="Microsoft YaHei" panose="020B0503020204020204" pitchFamily="34" charset="-122"/>
                <a:cs typeface="Times New Roman (正文 CS 字体)"/>
              </a:rPr>
              <a:t>～</a:t>
            </a:r>
            <a:r>
              <a:rPr lang="en" altLang="zh-CN" sz="1600" kern="100" dirty="0">
                <a:effectLst/>
                <a:latin typeface="Microsoft YaHei" panose="020B0503020204020204" pitchFamily="34" charset="-122"/>
                <a:ea typeface="Microsoft YaHei" panose="020B0503020204020204" pitchFamily="34" charset="-122"/>
                <a:cs typeface="Times New Roman (正文 CS 字体)"/>
              </a:rPr>
              <a:t>3 d</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后门诊调整剂量，此后可应用长效制剂控制至最终的靶目标血压。</a:t>
            </a:r>
            <a:endParaRPr lang="en-US" altLang="zh-CN" sz="1600" kern="100" dirty="0">
              <a:effectLst/>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r>
              <a:rPr lang="zh-CN" altLang="en-US" sz="1600" kern="100" dirty="0">
                <a:effectLst/>
                <a:latin typeface="Microsoft YaHei" panose="020B0503020204020204" pitchFamily="34" charset="-122"/>
                <a:ea typeface="Microsoft YaHei" panose="020B0503020204020204" pitchFamily="34" charset="-122"/>
                <a:cs typeface="Times New Roman (正文 CS 字体)"/>
              </a:rPr>
              <a:t>到急诊就诊的高血压亚急症患者在血压初步控制后，应提出调整口服药物治疗的建议，并建议患者定期去门诊治疗。</a:t>
            </a:r>
            <a:endParaRPr lang="en-US" altLang="zh-CN" sz="1600" kern="100" dirty="0">
              <a:effectLst/>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r>
              <a:rPr lang="zh-CN" altLang="en-US" sz="1600" kern="100" dirty="0">
                <a:effectLst/>
                <a:latin typeface="Microsoft YaHei" panose="020B0503020204020204" pitchFamily="34" charset="-122"/>
                <a:ea typeface="Microsoft YaHei" panose="020B0503020204020204" pitchFamily="34" charset="-122"/>
                <a:cs typeface="Times New Roman (正文 CS 字体)"/>
              </a:rPr>
              <a:t>具有高危因素的高血压亚急症，如伴有</a:t>
            </a:r>
            <a:r>
              <a:rPr lang="zh-CN" altLang="en" sz="1600" kern="100" dirty="0">
                <a:effectLst/>
                <a:latin typeface="Microsoft YaHei" panose="020B0503020204020204" pitchFamily="34" charset="-122"/>
                <a:ea typeface="Microsoft YaHei" panose="020B0503020204020204" pitchFamily="34" charset="-122"/>
                <a:cs typeface="Times New Roman (正文 CS 字体)"/>
              </a:rPr>
              <a:t>心血管疾病</a:t>
            </a:r>
            <a:r>
              <a:rPr lang="zh-CN" altLang="en-US" sz="1600" kern="100" dirty="0">
                <a:effectLst/>
                <a:latin typeface="Microsoft YaHei" panose="020B0503020204020204" pitchFamily="34" charset="-122"/>
                <a:ea typeface="Microsoft YaHei" panose="020B0503020204020204" pitchFamily="34" charset="-122"/>
                <a:cs typeface="Times New Roman (正文 CS 字体)"/>
              </a:rPr>
              <a:t>的患者也可以住院治疗。</a:t>
            </a:r>
            <a:endParaRPr lang="zh-CN" altLang="zh-CN" sz="1600" kern="100" dirty="0">
              <a:effectLst/>
              <a:latin typeface="Microsoft YaHei" panose="020B0503020204020204" pitchFamily="34" charset="-122"/>
              <a:ea typeface="Microsoft YaHei" panose="020B0503020204020204" pitchFamily="34" charset="-122"/>
              <a:cs typeface="Times New Roman (正文 CS 字体)"/>
            </a:endParaRPr>
          </a:p>
        </p:txBody>
      </p:sp>
    </p:spTree>
    <p:extLst>
      <p:ext uri="{BB962C8B-B14F-4D97-AF65-F5344CB8AC3E}">
        <p14:creationId xmlns:p14="http://schemas.microsoft.com/office/powerpoint/2010/main" val="101968145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87C4EA3-0890-6708-3DFB-7A05A1BC2268}"/>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0" y="2856976"/>
            <a:ext cx="12227272" cy="769441"/>
          </a:xfrm>
          <a:prstGeom prst="rect">
            <a:avLst/>
          </a:prstGeom>
          <a:noFill/>
        </p:spPr>
        <p:txBody>
          <a:bodyPr wrap="square" rtlCol="0">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rPr>
              <a:t>12.</a:t>
            </a:r>
            <a:r>
              <a:rPr lang="zh-CN" altLang="en-US" sz="4400" b="1" dirty="0">
                <a:solidFill>
                  <a:schemeClr val="bg1"/>
                </a:solidFill>
                <a:latin typeface="微软雅黑" panose="020B0503020204020204" pitchFamily="34" charset="-122"/>
                <a:ea typeface="微软雅黑" panose="020B0503020204020204" pitchFamily="34" charset="-122"/>
              </a:rPr>
              <a:t> 社区高血压防治策略及规范化管理</a:t>
            </a:r>
          </a:p>
        </p:txBody>
      </p:sp>
      <p:sp>
        <p:nvSpPr>
          <p:cNvPr id="3" name="文本框 2">
            <a:extLst>
              <a:ext uri="{FF2B5EF4-FFF2-40B4-BE49-F238E27FC236}">
                <a16:creationId xmlns:a16="http://schemas.microsoft.com/office/drawing/2014/main" id="{AB306D89-D95A-6B38-06ED-6AE117B85B8A}"/>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8787154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idx="4294967295"/>
          </p:nvPr>
        </p:nvSpPr>
        <p:spPr>
          <a:xfrm>
            <a:off x="856215" y="453269"/>
            <a:ext cx="12192000" cy="662609"/>
          </a:xfrm>
          <a:prstGeom prst="rect">
            <a:avLst/>
          </a:prstGeom>
        </p:spPr>
        <p:txBody>
          <a:bodyPr>
            <a:normAutofit/>
          </a:bodyPr>
          <a:lstStyle/>
          <a:p>
            <a:r>
              <a:rPr lang="zh-CN" altLang="en-US" sz="3200" b="1" dirty="0">
                <a:solidFill>
                  <a:srgbClr val="004582"/>
                </a:solidFill>
                <a:latin typeface="微软雅黑" panose="020B0503020204020204" pitchFamily="34" charset="-122"/>
                <a:ea typeface="微软雅黑" panose="020B0503020204020204" pitchFamily="34" charset="-122"/>
              </a:rPr>
              <a:t>要点</a:t>
            </a:r>
            <a:r>
              <a:rPr lang="en-US" altLang="zh-CN" sz="3200" b="1" dirty="0">
                <a:solidFill>
                  <a:srgbClr val="004582"/>
                </a:solidFill>
                <a:latin typeface="微软雅黑" panose="020B0503020204020204" pitchFamily="34" charset="-122"/>
                <a:ea typeface="微软雅黑" panose="020B0503020204020204" pitchFamily="34" charset="-122"/>
              </a:rPr>
              <a:t>12</a:t>
            </a:r>
            <a:r>
              <a:rPr lang="zh-CN" altLang="en-US" sz="3200" b="1" dirty="0">
                <a:solidFill>
                  <a:srgbClr val="004582"/>
                </a:solidFill>
                <a:latin typeface="微软雅黑" panose="020B0503020204020204" pitchFamily="34" charset="-122"/>
                <a:ea typeface="微软雅黑" panose="020B0503020204020204" pitchFamily="34" charset="-122"/>
              </a:rPr>
              <a:t>  社区高血压防治策略及规范化管理</a:t>
            </a:r>
          </a:p>
        </p:txBody>
      </p:sp>
      <p:sp>
        <p:nvSpPr>
          <p:cNvPr id="11" name="圆角矩形 10">
            <a:extLst>
              <a:ext uri="{FF2B5EF4-FFF2-40B4-BE49-F238E27FC236}">
                <a16:creationId xmlns:a16="http://schemas.microsoft.com/office/drawing/2014/main" id="{069F450C-1CAA-4358-142E-B3617C9274E8}"/>
              </a:ext>
            </a:extLst>
          </p:cNvPr>
          <p:cNvSpPr/>
          <p:nvPr/>
        </p:nvSpPr>
        <p:spPr>
          <a:xfrm>
            <a:off x="856215" y="1428869"/>
            <a:ext cx="10389781" cy="4313253"/>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BBBC3BE4-4069-31DF-139B-DE82110FE381}"/>
              </a:ext>
            </a:extLst>
          </p:cNvPr>
          <p:cNvSpPr/>
          <p:nvPr/>
        </p:nvSpPr>
        <p:spPr>
          <a:xfrm>
            <a:off x="1154883" y="1745301"/>
            <a:ext cx="9882234" cy="3731278"/>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zh-CN" altLang="en-US" sz="2000" kern="100" dirty="0">
                <a:effectLst/>
                <a:latin typeface="Microsoft YaHei" panose="020B0503020204020204" pitchFamily="34" charset="-122"/>
                <a:ea typeface="Microsoft YaHei" panose="020B0503020204020204" pitchFamily="34" charset="-122"/>
                <a:cs typeface="Times New Roman (正文 CS 字体)"/>
              </a:rPr>
              <a:t>及时检出高血压是防治的第一步。在社区及基层医疗卫生机构建立“</a:t>
            </a:r>
            <a:r>
              <a:rPr lang="zh-CN" altLang="en-US"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首诊测血压</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”制度并提供机会性测血压的条件。</a:t>
            </a:r>
          </a:p>
          <a:p>
            <a:pPr marL="285750" lvl="0" indent="-285750" algn="just">
              <a:lnSpc>
                <a:spcPct val="150000"/>
              </a:lnSpc>
              <a:buFont typeface="Arial" panose="020B0604020202020204" pitchFamily="34" charset="0"/>
              <a:buChar char="•"/>
            </a:pPr>
            <a:endParaRPr lang="zh-CN" altLang="en-US" sz="2000" kern="100" dirty="0">
              <a:effectLst/>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r>
              <a:rPr lang="zh-CN" altLang="en-US" sz="2000" kern="100" dirty="0">
                <a:effectLst/>
                <a:latin typeface="Microsoft YaHei" panose="020B0503020204020204" pitchFamily="34" charset="-122"/>
                <a:ea typeface="Microsoft YaHei" panose="020B0503020204020204" pitchFamily="34" charset="-122"/>
                <a:cs typeface="Times New Roman (正文 CS 字体)"/>
              </a:rPr>
              <a:t>将高血压患者管理融入全科医生日常医疗工作中，建立以全科医生为主体的高血压分级诊治体系以保持双向转诊通畅，并逐步建立网络化的信息管理系统。</a:t>
            </a:r>
            <a:endParaRPr lang="en-US" altLang="zh-CN" sz="2000" kern="100" dirty="0">
              <a:effectLst/>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endParaRPr lang="zh-CN" altLang="en-US" sz="2000" kern="100" dirty="0">
              <a:effectLst/>
              <a:latin typeface="Microsoft YaHei" panose="020B0503020204020204" pitchFamily="34" charset="-122"/>
              <a:ea typeface="Microsoft YaHei" panose="020B0503020204020204" pitchFamily="34" charset="-122"/>
              <a:cs typeface="Times New Roman (正文 CS 字体)"/>
            </a:endParaRPr>
          </a:p>
          <a:p>
            <a:pPr marL="285750" lvl="0" indent="-285750" algn="just">
              <a:lnSpc>
                <a:spcPct val="150000"/>
              </a:lnSpc>
              <a:buFont typeface="Arial" panose="020B0604020202020204" pitchFamily="34" charset="0"/>
              <a:buChar char="•"/>
            </a:pPr>
            <a:r>
              <a:rPr lang="zh-CN" altLang="en-US" sz="2000" kern="100" dirty="0">
                <a:effectLst/>
                <a:latin typeface="Microsoft YaHei" panose="020B0503020204020204" pitchFamily="34" charset="-122"/>
                <a:ea typeface="Microsoft YaHei" panose="020B0503020204020204" pitchFamily="34" charset="-122"/>
                <a:cs typeface="Times New Roman (正文 CS 字体)"/>
              </a:rPr>
              <a:t>提高高血压患者防病自我保健和自我管理意识。普及推广使用</a:t>
            </a:r>
            <a:r>
              <a:rPr lang="zh-CN" altLang="en-US"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家庭血压测量技术</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p>
          <a:p>
            <a:pPr marL="285750" lvl="0" indent="-285750" algn="just">
              <a:lnSpc>
                <a:spcPct val="150000"/>
              </a:lnSpc>
              <a:buFont typeface="Arial" panose="020B0604020202020204" pitchFamily="34" charset="0"/>
              <a:buChar char="•"/>
            </a:pPr>
            <a:endParaRPr lang="zh-CN" altLang="en-US" sz="2000" kern="100" dirty="0">
              <a:effectLst/>
              <a:latin typeface="Microsoft YaHei" panose="020B0503020204020204" pitchFamily="34" charset="-122"/>
              <a:ea typeface="Microsoft YaHei" panose="020B0503020204020204" pitchFamily="34" charset="-122"/>
              <a:cs typeface="Times New Roman (正文 CS 字体)"/>
            </a:endParaRPr>
          </a:p>
        </p:txBody>
      </p:sp>
    </p:spTree>
    <p:extLst>
      <p:ext uri="{BB962C8B-B14F-4D97-AF65-F5344CB8AC3E}">
        <p14:creationId xmlns:p14="http://schemas.microsoft.com/office/powerpoint/2010/main" val="24083679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idx="4294967295"/>
          </p:nvPr>
        </p:nvSpPr>
        <p:spPr>
          <a:xfrm>
            <a:off x="-55816" y="265843"/>
            <a:ext cx="12247816" cy="531017"/>
          </a:xfrm>
          <a:prstGeom prst="rect">
            <a:avLst/>
          </a:prstGeom>
        </p:spPr>
        <p:txBody>
          <a:bodyPr>
            <a:normAutofit/>
          </a:bodyPr>
          <a:lstStyle/>
          <a:p>
            <a:pPr algn="ctr"/>
            <a:r>
              <a:rPr lang="zh-CN" altLang="en-US" sz="3200" b="1" dirty="0">
                <a:latin typeface="微软雅黑" panose="020B0503020204020204" pitchFamily="34" charset="-122"/>
                <a:ea typeface="微软雅黑" panose="020B0503020204020204" pitchFamily="34" charset="-122"/>
              </a:rPr>
              <a:t>高血压患者社区规范化管理</a:t>
            </a:r>
          </a:p>
        </p:txBody>
      </p:sp>
      <p:grpSp>
        <p:nvGrpSpPr>
          <p:cNvPr id="77" name="组合 76">
            <a:extLst>
              <a:ext uri="{FF2B5EF4-FFF2-40B4-BE49-F238E27FC236}">
                <a16:creationId xmlns:a16="http://schemas.microsoft.com/office/drawing/2014/main" id="{3B941238-A1E8-66EF-7AFF-1111390498B7}"/>
              </a:ext>
            </a:extLst>
          </p:cNvPr>
          <p:cNvGrpSpPr/>
          <p:nvPr/>
        </p:nvGrpSpPr>
        <p:grpSpPr>
          <a:xfrm>
            <a:off x="328026" y="1030155"/>
            <a:ext cx="11535948" cy="5293468"/>
            <a:chOff x="448234" y="589275"/>
            <a:chExt cx="11644115" cy="5453937"/>
          </a:xfrm>
        </p:grpSpPr>
        <p:sp>
          <p:nvSpPr>
            <p:cNvPr id="13" name="圆角矩形 12">
              <a:extLst>
                <a:ext uri="{FF2B5EF4-FFF2-40B4-BE49-F238E27FC236}">
                  <a16:creationId xmlns:a16="http://schemas.microsoft.com/office/drawing/2014/main" id="{375BA777-F127-D45C-D439-BF96FB7C15A7}"/>
                </a:ext>
              </a:extLst>
            </p:cNvPr>
            <p:cNvSpPr/>
            <p:nvPr/>
          </p:nvSpPr>
          <p:spPr bwMode="gray">
            <a:xfrm>
              <a:off x="448235" y="1747511"/>
              <a:ext cx="860612" cy="3362978"/>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辖区</a:t>
              </a:r>
              <a:r>
                <a:rPr kumimoji="1" lang="en-US" altLang="zh-CN" sz="1100" dirty="0">
                  <a:latin typeface="微软雅黑" panose="020B0503020204020204" pitchFamily="34" charset="-122"/>
                  <a:ea typeface="微软雅黑" panose="020B0503020204020204" pitchFamily="34" charset="-122"/>
                </a:rPr>
                <a:t>35</a:t>
              </a:r>
              <a:r>
                <a:rPr kumimoji="1" lang="zh-CN" altLang="en-US" sz="1100" dirty="0">
                  <a:latin typeface="微软雅黑" panose="020B0503020204020204" pitchFamily="34" charset="-122"/>
                  <a:ea typeface="微软雅黑" panose="020B0503020204020204" pitchFamily="34" charset="-122"/>
                </a:rPr>
                <a:t>岁</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以上居民，</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首诊测血压</a:t>
              </a:r>
            </a:p>
          </p:txBody>
        </p:sp>
        <p:cxnSp>
          <p:nvCxnSpPr>
            <p:cNvPr id="15" name="直线箭头连接符 14">
              <a:extLst>
                <a:ext uri="{FF2B5EF4-FFF2-40B4-BE49-F238E27FC236}">
                  <a16:creationId xmlns:a16="http://schemas.microsoft.com/office/drawing/2014/main" id="{51FC1602-A1E1-88EA-8C24-6F9BF6B4B2C6}"/>
                </a:ext>
              </a:extLst>
            </p:cNvPr>
            <p:cNvCxnSpPr>
              <a:cxnSpLocks/>
            </p:cNvCxnSpPr>
            <p:nvPr/>
          </p:nvCxnSpPr>
          <p:spPr>
            <a:xfrm>
              <a:off x="1308847" y="3429000"/>
              <a:ext cx="345782"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圆角矩形 18">
              <a:extLst>
                <a:ext uri="{FF2B5EF4-FFF2-40B4-BE49-F238E27FC236}">
                  <a16:creationId xmlns:a16="http://schemas.microsoft.com/office/drawing/2014/main" id="{738B5DED-A438-D0CA-789E-8D5B725A1E90}"/>
                </a:ext>
              </a:extLst>
            </p:cNvPr>
            <p:cNvSpPr/>
            <p:nvPr/>
          </p:nvSpPr>
          <p:spPr bwMode="gray">
            <a:xfrm>
              <a:off x="1884594" y="1461132"/>
              <a:ext cx="1165413" cy="704731"/>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既往</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未确诊</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高血压</a:t>
              </a:r>
            </a:p>
          </p:txBody>
        </p:sp>
        <p:sp>
          <p:nvSpPr>
            <p:cNvPr id="20" name="圆角矩形 19">
              <a:extLst>
                <a:ext uri="{FF2B5EF4-FFF2-40B4-BE49-F238E27FC236}">
                  <a16:creationId xmlns:a16="http://schemas.microsoft.com/office/drawing/2014/main" id="{0A14B623-18CD-FA70-227F-659F5F0048DD}"/>
                </a:ext>
              </a:extLst>
            </p:cNvPr>
            <p:cNvSpPr/>
            <p:nvPr/>
          </p:nvSpPr>
          <p:spPr bwMode="gray">
            <a:xfrm>
              <a:off x="1899406" y="4519754"/>
              <a:ext cx="1165413" cy="704731"/>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既往</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确诊过</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高血压</a:t>
              </a:r>
            </a:p>
          </p:txBody>
        </p:sp>
        <p:sp>
          <p:nvSpPr>
            <p:cNvPr id="21" name="圆角矩形 20">
              <a:extLst>
                <a:ext uri="{FF2B5EF4-FFF2-40B4-BE49-F238E27FC236}">
                  <a16:creationId xmlns:a16="http://schemas.microsoft.com/office/drawing/2014/main" id="{9BC3F1FD-6BC3-9559-3298-815823FFCA95}"/>
                </a:ext>
              </a:extLst>
            </p:cNvPr>
            <p:cNvSpPr/>
            <p:nvPr/>
          </p:nvSpPr>
          <p:spPr bwMode="gray">
            <a:xfrm>
              <a:off x="3410806" y="1450657"/>
              <a:ext cx="1452282" cy="704731"/>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血压升高</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a:t>
              </a:r>
              <a:r>
                <a:rPr kumimoji="1" lang="en-US" altLang="zh-CN" sz="1100" dirty="0">
                  <a:latin typeface="微软雅黑" panose="020B0503020204020204" pitchFamily="34" charset="-122"/>
                  <a:ea typeface="微软雅黑" panose="020B0503020204020204" pitchFamily="34" charset="-122"/>
                </a:rPr>
                <a:t>140/90</a:t>
              </a:r>
              <a:r>
                <a:rPr kumimoji="1" lang="zh-CN" altLang="en-US" sz="1100" dirty="0">
                  <a:latin typeface="微软雅黑" panose="020B0503020204020204" pitchFamily="34" charset="-122"/>
                  <a:ea typeface="微软雅黑" panose="020B0503020204020204" pitchFamily="34" charset="-122"/>
                </a:rPr>
                <a:t> </a:t>
              </a:r>
              <a:r>
                <a:rPr kumimoji="1" lang="en-US" altLang="zh-CN" sz="1100" dirty="0">
                  <a:latin typeface="微软雅黑" panose="020B0503020204020204" pitchFamily="34" charset="-122"/>
                  <a:ea typeface="微软雅黑" panose="020B0503020204020204" pitchFamily="34" charset="-122"/>
                </a:rPr>
                <a:t>mmHg</a:t>
              </a:r>
              <a:r>
                <a:rPr kumimoji="1" lang="zh-CN" altLang="en-US" sz="1100" dirty="0">
                  <a:latin typeface="微软雅黑" panose="020B0503020204020204" pitchFamily="34" charset="-122"/>
                  <a:ea typeface="微软雅黑" panose="020B0503020204020204" pitchFamily="34" charset="-122"/>
                </a:rPr>
                <a:t>）</a:t>
              </a:r>
            </a:p>
          </p:txBody>
        </p:sp>
        <p:cxnSp>
          <p:nvCxnSpPr>
            <p:cNvPr id="23" name="直线箭头连接符 22">
              <a:extLst>
                <a:ext uri="{FF2B5EF4-FFF2-40B4-BE49-F238E27FC236}">
                  <a16:creationId xmlns:a16="http://schemas.microsoft.com/office/drawing/2014/main" id="{34C34BAE-DE05-BACF-0E1F-94851C1969D6}"/>
                </a:ext>
              </a:extLst>
            </p:cNvPr>
            <p:cNvCxnSpPr>
              <a:cxnSpLocks/>
              <a:stCxn id="19" idx="3"/>
            </p:cNvCxnSpPr>
            <p:nvPr/>
          </p:nvCxnSpPr>
          <p:spPr>
            <a:xfrm>
              <a:off x="3050007" y="1813498"/>
              <a:ext cx="331112" cy="696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4" name="圆角矩形 23">
              <a:extLst>
                <a:ext uri="{FF2B5EF4-FFF2-40B4-BE49-F238E27FC236}">
                  <a16:creationId xmlns:a16="http://schemas.microsoft.com/office/drawing/2014/main" id="{BF7E81FB-B430-901C-0540-7AB0A8A9F26D}"/>
                </a:ext>
              </a:extLst>
            </p:cNvPr>
            <p:cNvSpPr/>
            <p:nvPr/>
          </p:nvSpPr>
          <p:spPr bwMode="gray">
            <a:xfrm>
              <a:off x="3466179" y="2721555"/>
              <a:ext cx="1396906" cy="3288778"/>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marL="285750" indent="-285750">
                <a:buFont typeface="Arial" panose="020B0604020202020204" pitchFamily="34" charset="0"/>
                <a:buChar char="•"/>
              </a:pPr>
              <a:r>
                <a:rPr kumimoji="1" lang="zh-CN" altLang="en-US" sz="1100" dirty="0">
                  <a:latin typeface="微软雅黑" panose="020B0503020204020204" pitchFamily="34" charset="-122"/>
                  <a:ea typeface="微软雅黑" panose="020B0503020204020204" pitchFamily="34" charset="-122"/>
                </a:rPr>
                <a:t>测量血压、</a:t>
              </a:r>
              <a:endParaRPr kumimoji="1" lang="en-US" altLang="zh-CN" sz="1100" dirty="0">
                <a:latin typeface="微软雅黑" panose="020B0503020204020204" pitchFamily="34" charset="-122"/>
                <a:ea typeface="微软雅黑" panose="020B0503020204020204" pitchFamily="34" charset="-122"/>
              </a:endParaRPr>
            </a:p>
            <a:p>
              <a:r>
                <a:rPr kumimoji="1" lang="zh-CN" altLang="en-US" sz="1100" dirty="0">
                  <a:latin typeface="微软雅黑" panose="020B0503020204020204" pitchFamily="34" charset="-122"/>
                  <a:ea typeface="微软雅黑" panose="020B0503020204020204" pitchFamily="34" charset="-122"/>
                </a:rPr>
                <a:t>心率</a:t>
              </a:r>
              <a:endParaRPr kumimoji="1" lang="en-US" altLang="zh-CN" sz="11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kumimoji="1" lang="zh-CN" altLang="en-US" sz="1100" dirty="0">
                  <a:latin typeface="微软雅黑" panose="020B0503020204020204" pitchFamily="34" charset="-122"/>
                  <a:ea typeface="微软雅黑" panose="020B0503020204020204" pitchFamily="34" charset="-122"/>
                </a:rPr>
                <a:t>评估上次随访</a:t>
              </a:r>
              <a:endParaRPr kumimoji="1" lang="en-US" altLang="zh-CN" sz="1100" dirty="0">
                <a:latin typeface="微软雅黑" panose="020B0503020204020204" pitchFamily="34" charset="-122"/>
                <a:ea typeface="微软雅黑" panose="020B0503020204020204" pitchFamily="34" charset="-122"/>
              </a:endParaRPr>
            </a:p>
            <a:p>
              <a:r>
                <a:rPr kumimoji="1" lang="zh-CN" altLang="en-US" sz="1100" dirty="0">
                  <a:latin typeface="微软雅黑" panose="020B0503020204020204" pitchFamily="34" charset="-122"/>
                  <a:ea typeface="微软雅黑" panose="020B0503020204020204" pitchFamily="34" charset="-122"/>
                </a:rPr>
                <a:t>到此次随访期间</a:t>
              </a:r>
              <a:endParaRPr kumimoji="1" lang="en-US" altLang="zh-CN" sz="1100" dirty="0">
                <a:latin typeface="微软雅黑" panose="020B0503020204020204" pitchFamily="34" charset="-122"/>
                <a:ea typeface="微软雅黑" panose="020B0503020204020204" pitchFamily="34" charset="-122"/>
              </a:endParaRPr>
            </a:p>
            <a:p>
              <a:r>
                <a:rPr kumimoji="1" lang="zh-CN" altLang="en-US" sz="1100" dirty="0">
                  <a:latin typeface="微软雅黑" panose="020B0503020204020204" pitchFamily="34" charset="-122"/>
                  <a:ea typeface="微软雅黑" panose="020B0503020204020204" pitchFamily="34" charset="-122"/>
                </a:rPr>
                <a:t>症状</a:t>
              </a:r>
              <a:endParaRPr kumimoji="1" lang="en-US" altLang="zh-CN" sz="11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kumimoji="1" lang="zh-CN" altLang="en-US" sz="1100" dirty="0">
                  <a:latin typeface="微软雅黑" panose="020B0503020204020204" pitchFamily="34" charset="-122"/>
                  <a:ea typeface="微软雅黑" panose="020B0503020204020204" pitchFamily="34" charset="-122"/>
                </a:rPr>
                <a:t>评估并存临床</a:t>
              </a:r>
              <a:endParaRPr kumimoji="1" lang="en-US" altLang="zh-CN" sz="1100" dirty="0">
                <a:latin typeface="微软雅黑" panose="020B0503020204020204" pitchFamily="34" charset="-122"/>
                <a:ea typeface="微软雅黑" panose="020B0503020204020204" pitchFamily="34" charset="-122"/>
              </a:endParaRPr>
            </a:p>
            <a:p>
              <a:r>
                <a:rPr kumimoji="1" lang="zh-CN" altLang="en-US" sz="1100" dirty="0">
                  <a:latin typeface="微软雅黑" panose="020B0503020204020204" pitchFamily="34" charset="-122"/>
                  <a:ea typeface="微软雅黑" panose="020B0503020204020204" pitchFamily="34" charset="-122"/>
                </a:rPr>
                <a:t>症状</a:t>
              </a:r>
              <a:endParaRPr kumimoji="1" lang="en-US" altLang="zh-CN" sz="11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kumimoji="1" lang="zh-CN" altLang="en-US" sz="1100" dirty="0">
                  <a:latin typeface="微软雅黑" panose="020B0503020204020204" pitchFamily="34" charset="-122"/>
                  <a:ea typeface="微软雅黑" panose="020B0503020204020204" pitchFamily="34" charset="-122"/>
                </a:rPr>
                <a:t>评估记录最近</a:t>
              </a:r>
              <a:endParaRPr kumimoji="1" lang="en-US" altLang="zh-CN" sz="1100" dirty="0">
                <a:latin typeface="微软雅黑" panose="020B0503020204020204" pitchFamily="34" charset="-122"/>
                <a:ea typeface="微软雅黑" panose="020B0503020204020204" pitchFamily="34" charset="-122"/>
              </a:endParaRPr>
            </a:p>
            <a:p>
              <a:r>
                <a:rPr kumimoji="1" lang="zh-CN" altLang="en-US" sz="1100" dirty="0">
                  <a:latin typeface="微软雅黑" panose="020B0503020204020204" pitchFamily="34" charset="-122"/>
                  <a:ea typeface="微软雅黑" panose="020B0503020204020204" pitchFamily="34" charset="-122"/>
                </a:rPr>
                <a:t>一次检查结果</a:t>
              </a:r>
              <a:endParaRPr kumimoji="1" lang="en-US" altLang="zh-CN" sz="11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kumimoji="1" lang="zh-CN" altLang="en-US" sz="1100" dirty="0">
                  <a:latin typeface="微软雅黑" panose="020B0503020204020204" pitchFamily="34" charset="-122"/>
                  <a:ea typeface="微软雅黑" panose="020B0503020204020204" pitchFamily="34" charset="-122"/>
                </a:rPr>
                <a:t>评估生活方式</a:t>
              </a:r>
              <a:endParaRPr kumimoji="1" lang="en-US" altLang="zh-CN" sz="11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kumimoji="1" lang="zh-CN" altLang="en-US" sz="1100" dirty="0">
                  <a:latin typeface="微软雅黑" panose="020B0503020204020204" pitchFamily="34" charset="-122"/>
                  <a:ea typeface="微软雅黑" panose="020B0503020204020204" pitchFamily="34" charset="-122"/>
                </a:rPr>
                <a:t>评估服药</a:t>
              </a:r>
            </a:p>
          </p:txBody>
        </p:sp>
        <p:cxnSp>
          <p:nvCxnSpPr>
            <p:cNvPr id="25" name="直线箭头连接符 24">
              <a:extLst>
                <a:ext uri="{FF2B5EF4-FFF2-40B4-BE49-F238E27FC236}">
                  <a16:creationId xmlns:a16="http://schemas.microsoft.com/office/drawing/2014/main" id="{C87CAB85-BE74-6B56-430E-54BDA90A4238}"/>
                </a:ext>
              </a:extLst>
            </p:cNvPr>
            <p:cNvCxnSpPr>
              <a:cxnSpLocks/>
            </p:cNvCxnSpPr>
            <p:nvPr/>
          </p:nvCxnSpPr>
          <p:spPr>
            <a:xfrm>
              <a:off x="3079694" y="4872119"/>
              <a:ext cx="331112"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6" name="圆角矩形 25">
              <a:extLst>
                <a:ext uri="{FF2B5EF4-FFF2-40B4-BE49-F238E27FC236}">
                  <a16:creationId xmlns:a16="http://schemas.microsoft.com/office/drawing/2014/main" id="{7BD4C5E5-063E-8C4E-4B24-CD9929141E6E}"/>
                </a:ext>
              </a:extLst>
            </p:cNvPr>
            <p:cNvSpPr/>
            <p:nvPr/>
          </p:nvSpPr>
          <p:spPr bwMode="gray">
            <a:xfrm>
              <a:off x="448234" y="5338481"/>
              <a:ext cx="2871424" cy="704731"/>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r>
                <a:rPr kumimoji="1" lang="zh-CN" altLang="en-US" sz="1100" dirty="0">
                  <a:latin typeface="微软雅黑" panose="020B0503020204020204" pitchFamily="34" charset="-122"/>
                  <a:ea typeface="微软雅黑" panose="020B0503020204020204" pitchFamily="34" charset="-122"/>
                </a:rPr>
                <a:t>若存在危急情况，紧急处理后转诊，</a:t>
              </a:r>
              <a:endParaRPr kumimoji="1" lang="en-US" altLang="zh-CN" sz="1100" dirty="0">
                <a:latin typeface="微软雅黑" panose="020B0503020204020204" pitchFamily="34" charset="-122"/>
                <a:ea typeface="微软雅黑" panose="020B0503020204020204" pitchFamily="34" charset="-122"/>
              </a:endParaRPr>
            </a:p>
            <a:p>
              <a:r>
                <a:rPr kumimoji="1" lang="en-US" altLang="zh-CN" sz="1100" dirty="0">
                  <a:latin typeface="微软雅黑" panose="020B0503020204020204" pitchFamily="34" charset="-122"/>
                  <a:ea typeface="微软雅黑" panose="020B0503020204020204" pitchFamily="34" charset="-122"/>
                </a:rPr>
                <a:t>2</a:t>
              </a:r>
              <a:r>
                <a:rPr kumimoji="1" lang="zh-CN" altLang="en-US" sz="1100" dirty="0">
                  <a:latin typeface="微软雅黑" panose="020B0503020204020204" pitchFamily="34" charset="-122"/>
                  <a:ea typeface="微软雅黑" panose="020B0503020204020204" pitchFamily="34" charset="-122"/>
                </a:rPr>
                <a:t>周内随访转诊情况</a:t>
              </a:r>
            </a:p>
          </p:txBody>
        </p:sp>
        <p:sp>
          <p:nvSpPr>
            <p:cNvPr id="27" name="圆角矩形 26">
              <a:extLst>
                <a:ext uri="{FF2B5EF4-FFF2-40B4-BE49-F238E27FC236}">
                  <a16:creationId xmlns:a16="http://schemas.microsoft.com/office/drawing/2014/main" id="{008FDFE7-D992-6C93-6B36-E28F9C9C79BA}"/>
                </a:ext>
              </a:extLst>
            </p:cNvPr>
            <p:cNvSpPr/>
            <p:nvPr/>
          </p:nvSpPr>
          <p:spPr bwMode="gray">
            <a:xfrm>
              <a:off x="5238914" y="1438830"/>
              <a:ext cx="1592561" cy="704731"/>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去除可能的原因，复</a:t>
              </a:r>
            </a:p>
            <a:p>
              <a:pPr algn="ctr"/>
              <a:r>
                <a:rPr kumimoji="1" lang="zh-CN" altLang="en-US" sz="1100" dirty="0">
                  <a:latin typeface="微软雅黑" panose="020B0503020204020204" pitchFamily="34" charset="-122"/>
                  <a:ea typeface="微软雅黑" panose="020B0503020204020204" pitchFamily="34" charset="-122"/>
                </a:rPr>
                <a:t>查非同日</a:t>
              </a:r>
              <a:r>
                <a:rPr kumimoji="1" lang="en-US" altLang="zh-CN" sz="1100" dirty="0">
                  <a:latin typeface="微软雅黑" panose="020B0503020204020204" pitchFamily="34" charset="-122"/>
                  <a:ea typeface="微软雅黑" panose="020B0503020204020204" pitchFamily="34" charset="-122"/>
                </a:rPr>
                <a:t>3</a:t>
              </a:r>
              <a:r>
                <a:rPr kumimoji="1" lang="zh-CN" altLang="en-US" sz="1100" dirty="0">
                  <a:latin typeface="微软雅黑" panose="020B0503020204020204" pitchFamily="34" charset="-122"/>
                  <a:ea typeface="微软雅黑" panose="020B0503020204020204" pitchFamily="34" charset="-122"/>
                </a:rPr>
                <a:t>次血压，</a:t>
              </a:r>
            </a:p>
            <a:p>
              <a:pPr algn="ctr"/>
              <a:r>
                <a:rPr kumimoji="1" lang="zh-CN" altLang="en-US" sz="1100" dirty="0">
                  <a:latin typeface="微软雅黑" panose="020B0503020204020204" pitchFamily="34" charset="-122"/>
                  <a:ea typeface="微软雅黑" panose="020B0503020204020204" pitchFamily="34" charset="-122"/>
                </a:rPr>
                <a:t>或动态血压监测</a:t>
              </a:r>
            </a:p>
          </p:txBody>
        </p:sp>
        <p:cxnSp>
          <p:nvCxnSpPr>
            <p:cNvPr id="28" name="直线箭头连接符 27">
              <a:extLst>
                <a:ext uri="{FF2B5EF4-FFF2-40B4-BE49-F238E27FC236}">
                  <a16:creationId xmlns:a16="http://schemas.microsoft.com/office/drawing/2014/main" id="{0942197F-9F7E-A081-D195-494420334D95}"/>
                </a:ext>
              </a:extLst>
            </p:cNvPr>
            <p:cNvCxnSpPr>
              <a:cxnSpLocks/>
              <a:stCxn id="21" idx="3"/>
            </p:cNvCxnSpPr>
            <p:nvPr/>
          </p:nvCxnSpPr>
          <p:spPr>
            <a:xfrm>
              <a:off x="4863087" y="1803023"/>
              <a:ext cx="356298" cy="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9" name="圆角矩形 28">
              <a:extLst>
                <a:ext uri="{FF2B5EF4-FFF2-40B4-BE49-F238E27FC236}">
                  <a16:creationId xmlns:a16="http://schemas.microsoft.com/office/drawing/2014/main" id="{1C119267-B741-CC25-B9DD-C0E9F5090066}"/>
                </a:ext>
              </a:extLst>
            </p:cNvPr>
            <p:cNvSpPr/>
            <p:nvPr/>
          </p:nvSpPr>
          <p:spPr bwMode="gray">
            <a:xfrm>
              <a:off x="5438750" y="2666202"/>
              <a:ext cx="1257353" cy="3288779"/>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r>
                <a:rPr kumimoji="1" lang="zh-CN" altLang="en-US" sz="1100" dirty="0">
                  <a:latin typeface="微软雅黑" panose="020B0503020204020204" pitchFamily="34" charset="-122"/>
                  <a:ea typeface="微软雅黑" panose="020B0503020204020204" pitchFamily="34" charset="-122"/>
                </a:rPr>
                <a:t>根据评估结果</a:t>
              </a:r>
              <a:endParaRPr kumimoji="1" lang="en-US" altLang="zh-CN" sz="1100" dirty="0">
                <a:latin typeface="微软雅黑" panose="020B0503020204020204" pitchFamily="34" charset="-122"/>
                <a:ea typeface="微软雅黑" panose="020B0503020204020204" pitchFamily="34" charset="-122"/>
              </a:endParaRPr>
            </a:p>
            <a:p>
              <a:r>
                <a:rPr kumimoji="1" lang="zh-CN" altLang="en-US" sz="1100" dirty="0">
                  <a:latin typeface="微软雅黑" panose="020B0503020204020204" pitchFamily="34" charset="-122"/>
                  <a:ea typeface="微软雅黑" panose="020B0503020204020204" pitchFamily="34" charset="-122"/>
                </a:rPr>
                <a:t>分类干预</a:t>
              </a:r>
            </a:p>
          </p:txBody>
        </p:sp>
        <p:cxnSp>
          <p:nvCxnSpPr>
            <p:cNvPr id="30" name="直线箭头连接符 29">
              <a:extLst>
                <a:ext uri="{FF2B5EF4-FFF2-40B4-BE49-F238E27FC236}">
                  <a16:creationId xmlns:a16="http://schemas.microsoft.com/office/drawing/2014/main" id="{F3E50250-BA4F-AB2C-E8D9-5ACD32495ADC}"/>
                </a:ext>
              </a:extLst>
            </p:cNvPr>
            <p:cNvCxnSpPr>
              <a:cxnSpLocks/>
              <a:stCxn id="24" idx="3"/>
            </p:cNvCxnSpPr>
            <p:nvPr/>
          </p:nvCxnSpPr>
          <p:spPr>
            <a:xfrm>
              <a:off x="4863085" y="4365945"/>
              <a:ext cx="39789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2" name="直线箭头连接符 31">
              <a:extLst>
                <a:ext uri="{FF2B5EF4-FFF2-40B4-BE49-F238E27FC236}">
                  <a16:creationId xmlns:a16="http://schemas.microsoft.com/office/drawing/2014/main" id="{A6F81F4E-8CA7-BF56-CDCD-E1BEC70CAE99}"/>
                </a:ext>
              </a:extLst>
            </p:cNvPr>
            <p:cNvCxnSpPr>
              <a:cxnSpLocks/>
            </p:cNvCxnSpPr>
            <p:nvPr/>
          </p:nvCxnSpPr>
          <p:spPr>
            <a:xfrm>
              <a:off x="6855757" y="1788194"/>
              <a:ext cx="311004" cy="671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7" name="圆角矩形 36">
              <a:extLst>
                <a:ext uri="{FF2B5EF4-FFF2-40B4-BE49-F238E27FC236}">
                  <a16:creationId xmlns:a16="http://schemas.microsoft.com/office/drawing/2014/main" id="{3C311321-9867-E986-A754-731BFF1F6FB6}"/>
                </a:ext>
              </a:extLst>
            </p:cNvPr>
            <p:cNvSpPr/>
            <p:nvPr/>
          </p:nvSpPr>
          <p:spPr bwMode="gray">
            <a:xfrm>
              <a:off x="7307186" y="607805"/>
              <a:ext cx="2054832" cy="499138"/>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非高血压人群，高危人群每半</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年</a:t>
              </a:r>
              <a:r>
                <a:rPr kumimoji="1" lang="en-US" altLang="zh-CN" sz="1100" dirty="0">
                  <a:latin typeface="微软雅黑" panose="020B0503020204020204" pitchFamily="34" charset="-122"/>
                  <a:ea typeface="微软雅黑" panose="020B0503020204020204" pitchFamily="34" charset="-122"/>
                </a:rPr>
                <a:t>1</a:t>
              </a:r>
              <a:r>
                <a:rPr kumimoji="1" lang="zh-CN" altLang="en-US" sz="1100" dirty="0">
                  <a:latin typeface="微软雅黑" panose="020B0503020204020204" pitchFamily="34" charset="-122"/>
                  <a:ea typeface="微软雅黑" panose="020B0503020204020204" pitchFamily="34" charset="-122"/>
                </a:rPr>
                <a:t>次血压，非高危每年</a:t>
              </a:r>
              <a:r>
                <a:rPr kumimoji="1" lang="en-US" altLang="zh-CN" sz="1100" dirty="0">
                  <a:latin typeface="微软雅黑" panose="020B0503020204020204" pitchFamily="34" charset="-122"/>
                  <a:ea typeface="微软雅黑" panose="020B0503020204020204" pitchFamily="34" charset="-122"/>
                </a:rPr>
                <a:t>1</a:t>
              </a:r>
              <a:r>
                <a:rPr kumimoji="1" lang="zh-CN" altLang="en-US" sz="1100" dirty="0">
                  <a:latin typeface="微软雅黑" panose="020B0503020204020204" pitchFamily="34" charset="-122"/>
                  <a:ea typeface="微软雅黑" panose="020B0503020204020204" pitchFamily="34" charset="-122"/>
                </a:rPr>
                <a:t>次</a:t>
              </a:r>
            </a:p>
          </p:txBody>
        </p:sp>
        <p:sp>
          <p:nvSpPr>
            <p:cNvPr id="38" name="圆角矩形 37">
              <a:extLst>
                <a:ext uri="{FF2B5EF4-FFF2-40B4-BE49-F238E27FC236}">
                  <a16:creationId xmlns:a16="http://schemas.microsoft.com/office/drawing/2014/main" id="{C3FB4584-5B52-AB96-3640-78B5074916FC}"/>
                </a:ext>
              </a:extLst>
            </p:cNvPr>
            <p:cNvSpPr/>
            <p:nvPr/>
          </p:nvSpPr>
          <p:spPr bwMode="gray">
            <a:xfrm>
              <a:off x="9835559" y="589275"/>
              <a:ext cx="744208" cy="503241"/>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转诊</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  </a:t>
              </a:r>
              <a:r>
                <a:rPr kumimoji="1" lang="en-US" altLang="zh-CN" sz="1100" dirty="0">
                  <a:latin typeface="微软雅黑" panose="020B0503020204020204" pitchFamily="34" charset="-122"/>
                  <a:ea typeface="微软雅黑" panose="020B0503020204020204" pitchFamily="34" charset="-122"/>
                </a:rPr>
                <a:t>2</a:t>
              </a:r>
              <a:r>
                <a:rPr kumimoji="1" lang="zh-CN" altLang="en-US" sz="1100" dirty="0">
                  <a:latin typeface="微软雅黑" panose="020B0503020204020204" pitchFamily="34" charset="-122"/>
                  <a:ea typeface="微软雅黑" panose="020B0503020204020204" pitchFamily="34" charset="-122"/>
                </a:rPr>
                <a:t>周内随访</a:t>
              </a:r>
            </a:p>
          </p:txBody>
        </p:sp>
        <p:cxnSp>
          <p:nvCxnSpPr>
            <p:cNvPr id="41" name="直线箭头连接符 40">
              <a:extLst>
                <a:ext uri="{FF2B5EF4-FFF2-40B4-BE49-F238E27FC236}">
                  <a16:creationId xmlns:a16="http://schemas.microsoft.com/office/drawing/2014/main" id="{2374EBAA-B63A-6744-9000-C915C51DA9D8}"/>
                </a:ext>
              </a:extLst>
            </p:cNvPr>
            <p:cNvCxnSpPr>
              <a:cxnSpLocks/>
            </p:cNvCxnSpPr>
            <p:nvPr/>
          </p:nvCxnSpPr>
          <p:spPr>
            <a:xfrm>
              <a:off x="6710418" y="4281132"/>
              <a:ext cx="591815"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3" name="圆角矩形 42">
              <a:extLst>
                <a:ext uri="{FF2B5EF4-FFF2-40B4-BE49-F238E27FC236}">
                  <a16:creationId xmlns:a16="http://schemas.microsoft.com/office/drawing/2014/main" id="{BD067052-2324-A81D-C239-8D173A684AD3}"/>
                </a:ext>
              </a:extLst>
            </p:cNvPr>
            <p:cNvSpPr/>
            <p:nvPr/>
          </p:nvSpPr>
          <p:spPr bwMode="gray">
            <a:xfrm>
              <a:off x="7346405" y="2420872"/>
              <a:ext cx="2019177" cy="698729"/>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血压控制满意，无药物</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不良反应，无新并发症或</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原有并发症无加重</a:t>
              </a:r>
            </a:p>
          </p:txBody>
        </p:sp>
        <p:sp>
          <p:nvSpPr>
            <p:cNvPr id="44" name="圆角矩形 43">
              <a:extLst>
                <a:ext uri="{FF2B5EF4-FFF2-40B4-BE49-F238E27FC236}">
                  <a16:creationId xmlns:a16="http://schemas.microsoft.com/office/drawing/2014/main" id="{23023D44-1394-898E-41ED-E00385D8CFC6}"/>
                </a:ext>
              </a:extLst>
            </p:cNvPr>
            <p:cNvSpPr/>
            <p:nvPr/>
          </p:nvSpPr>
          <p:spPr bwMode="gray">
            <a:xfrm>
              <a:off x="7328956" y="3931767"/>
              <a:ext cx="2065945" cy="698729"/>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初次出现血压控制不满意，</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或有药物不良反应</a:t>
              </a:r>
            </a:p>
          </p:txBody>
        </p:sp>
        <p:sp>
          <p:nvSpPr>
            <p:cNvPr id="45" name="圆角矩形 44">
              <a:extLst>
                <a:ext uri="{FF2B5EF4-FFF2-40B4-BE49-F238E27FC236}">
                  <a16:creationId xmlns:a16="http://schemas.microsoft.com/office/drawing/2014/main" id="{E3715A7C-2B91-6AEE-5189-434815168AF9}"/>
                </a:ext>
              </a:extLst>
            </p:cNvPr>
            <p:cNvSpPr/>
            <p:nvPr/>
          </p:nvSpPr>
          <p:spPr bwMode="gray">
            <a:xfrm>
              <a:off x="7378180" y="5253331"/>
              <a:ext cx="2148335" cy="698729"/>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连续</a:t>
              </a:r>
              <a:r>
                <a:rPr kumimoji="1" lang="en-US" altLang="zh-CN" sz="1100" dirty="0">
                  <a:latin typeface="微软雅黑" panose="020B0503020204020204" pitchFamily="34" charset="-122"/>
                  <a:ea typeface="微软雅黑" panose="020B0503020204020204" pitchFamily="34" charset="-122"/>
                </a:rPr>
                <a:t>2</a:t>
              </a:r>
              <a:r>
                <a:rPr kumimoji="1" lang="zh-CN" altLang="en-US" sz="1100" dirty="0">
                  <a:latin typeface="微软雅黑" panose="020B0503020204020204" pitchFamily="34" charset="-122"/>
                  <a:ea typeface="微软雅黑" panose="020B0503020204020204" pitchFamily="34" charset="-122"/>
                </a:rPr>
                <a:t>次随访血压控制不满意、</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药物不良反应无改善，出现</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新并发症或原有并发症加重</a:t>
              </a:r>
            </a:p>
          </p:txBody>
        </p:sp>
        <p:sp>
          <p:nvSpPr>
            <p:cNvPr id="46" name="圆角矩形 45">
              <a:extLst>
                <a:ext uri="{FF2B5EF4-FFF2-40B4-BE49-F238E27FC236}">
                  <a16:creationId xmlns:a16="http://schemas.microsoft.com/office/drawing/2014/main" id="{1B48DC59-5EAA-3372-31EE-2C17E0DAD818}"/>
                </a:ext>
              </a:extLst>
            </p:cNvPr>
            <p:cNvSpPr/>
            <p:nvPr/>
          </p:nvSpPr>
          <p:spPr bwMode="gray">
            <a:xfrm>
              <a:off x="7302232" y="1360406"/>
              <a:ext cx="2054831" cy="698729"/>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根据高血压诊断标准，</a:t>
              </a:r>
              <a:endParaRPr kumimoji="1" lang="en-US" altLang="zh-CN" sz="1100" dirty="0">
                <a:latin typeface="微软雅黑" panose="020B0503020204020204" pitchFamily="34" charset="-122"/>
                <a:ea typeface="微软雅黑" panose="020B0503020204020204" pitchFamily="34" charset="-122"/>
              </a:endParaRPr>
            </a:p>
            <a:p>
              <a:pPr algn="ctr"/>
              <a:r>
                <a:rPr kumimoji="1" lang="zh-CN" altLang="en-US" sz="1100" dirty="0">
                  <a:latin typeface="微软雅黑" panose="020B0503020204020204" pitchFamily="34" charset="-122"/>
                  <a:ea typeface="微软雅黑" panose="020B0503020204020204" pitchFamily="34" charset="-122"/>
                </a:rPr>
                <a:t>判断是否为高血压</a:t>
              </a:r>
            </a:p>
          </p:txBody>
        </p:sp>
        <p:cxnSp>
          <p:nvCxnSpPr>
            <p:cNvPr id="47" name="直线箭头连接符 46">
              <a:extLst>
                <a:ext uri="{FF2B5EF4-FFF2-40B4-BE49-F238E27FC236}">
                  <a16:creationId xmlns:a16="http://schemas.microsoft.com/office/drawing/2014/main" id="{DD95CAB1-AFFD-2F78-FAC6-3123B2D7FBE4}"/>
                </a:ext>
              </a:extLst>
            </p:cNvPr>
            <p:cNvCxnSpPr>
              <a:cxnSpLocks/>
            </p:cNvCxnSpPr>
            <p:nvPr/>
          </p:nvCxnSpPr>
          <p:spPr>
            <a:xfrm flipV="1">
              <a:off x="8335465" y="1106942"/>
              <a:ext cx="0" cy="28710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1" name="直线箭头连接符 50">
              <a:extLst>
                <a:ext uri="{FF2B5EF4-FFF2-40B4-BE49-F238E27FC236}">
                  <a16:creationId xmlns:a16="http://schemas.microsoft.com/office/drawing/2014/main" id="{22BFC37B-14CF-BFD8-2500-95A7B0E1DEFA}"/>
                </a:ext>
              </a:extLst>
            </p:cNvPr>
            <p:cNvCxnSpPr>
              <a:cxnSpLocks/>
            </p:cNvCxnSpPr>
            <p:nvPr/>
          </p:nvCxnSpPr>
          <p:spPr>
            <a:xfrm>
              <a:off x="9349328" y="1739294"/>
              <a:ext cx="316211" cy="60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4" name="直线箭头连接符 53">
              <a:extLst>
                <a:ext uri="{FF2B5EF4-FFF2-40B4-BE49-F238E27FC236}">
                  <a16:creationId xmlns:a16="http://schemas.microsoft.com/office/drawing/2014/main" id="{10379D72-15E0-8B51-DC39-71BFA3016CAF}"/>
                </a:ext>
              </a:extLst>
            </p:cNvPr>
            <p:cNvCxnSpPr>
              <a:cxnSpLocks/>
            </p:cNvCxnSpPr>
            <p:nvPr/>
          </p:nvCxnSpPr>
          <p:spPr>
            <a:xfrm>
              <a:off x="9421617" y="2766502"/>
              <a:ext cx="27791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5" name="直线箭头连接符 54">
              <a:extLst>
                <a:ext uri="{FF2B5EF4-FFF2-40B4-BE49-F238E27FC236}">
                  <a16:creationId xmlns:a16="http://schemas.microsoft.com/office/drawing/2014/main" id="{545E4CCE-FB47-A65D-77A4-DB750CBE94E9}"/>
                </a:ext>
              </a:extLst>
            </p:cNvPr>
            <p:cNvCxnSpPr>
              <a:cxnSpLocks/>
            </p:cNvCxnSpPr>
            <p:nvPr/>
          </p:nvCxnSpPr>
          <p:spPr>
            <a:xfrm>
              <a:off x="9457124" y="4229309"/>
              <a:ext cx="316211" cy="60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6" name="直线箭头连接符 55">
              <a:extLst>
                <a:ext uri="{FF2B5EF4-FFF2-40B4-BE49-F238E27FC236}">
                  <a16:creationId xmlns:a16="http://schemas.microsoft.com/office/drawing/2014/main" id="{4773EBDD-FF1D-51D5-E09F-6B6E54CC7C39}"/>
                </a:ext>
              </a:extLst>
            </p:cNvPr>
            <p:cNvCxnSpPr>
              <a:cxnSpLocks/>
            </p:cNvCxnSpPr>
            <p:nvPr/>
          </p:nvCxnSpPr>
          <p:spPr>
            <a:xfrm>
              <a:off x="9541421" y="5596693"/>
              <a:ext cx="252839" cy="60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7" name="文本框 56">
              <a:extLst>
                <a:ext uri="{FF2B5EF4-FFF2-40B4-BE49-F238E27FC236}">
                  <a16:creationId xmlns:a16="http://schemas.microsoft.com/office/drawing/2014/main" id="{4052332D-5D84-B792-2FBF-2BEB9D260BEC}"/>
                </a:ext>
              </a:extLst>
            </p:cNvPr>
            <p:cNvSpPr txBox="1"/>
            <p:nvPr/>
          </p:nvSpPr>
          <p:spPr>
            <a:xfrm>
              <a:off x="7794176" y="1106943"/>
              <a:ext cx="408081" cy="269541"/>
            </a:xfrm>
            <a:prstGeom prst="rect">
              <a:avLst/>
            </a:prstGeom>
            <a:noFill/>
          </p:spPr>
          <p:txBody>
            <a:bodyPr wrap="square" rtlCol="0">
              <a:spAutoFit/>
            </a:bodyPr>
            <a:lstStyle/>
            <a:p>
              <a:pPr algn="ctr"/>
              <a:r>
                <a:rPr kumimoji="1" lang="zh-CN" altLang="en-US" sz="1100" dirty="0">
                  <a:latin typeface="Microsoft YaHei" panose="020B0503020204020204" pitchFamily="34" charset="-122"/>
                  <a:ea typeface="Microsoft YaHei" panose="020B0503020204020204" pitchFamily="34" charset="-122"/>
                </a:rPr>
                <a:t>否</a:t>
              </a:r>
            </a:p>
          </p:txBody>
        </p:sp>
        <p:sp>
          <p:nvSpPr>
            <p:cNvPr id="58" name="文本框 57">
              <a:extLst>
                <a:ext uri="{FF2B5EF4-FFF2-40B4-BE49-F238E27FC236}">
                  <a16:creationId xmlns:a16="http://schemas.microsoft.com/office/drawing/2014/main" id="{1BA68D8A-8733-CA8E-335A-726076DCC4AF}"/>
                </a:ext>
              </a:extLst>
            </p:cNvPr>
            <p:cNvSpPr txBox="1"/>
            <p:nvPr/>
          </p:nvSpPr>
          <p:spPr>
            <a:xfrm>
              <a:off x="9849041" y="1129699"/>
              <a:ext cx="390731" cy="269541"/>
            </a:xfrm>
            <a:prstGeom prst="rect">
              <a:avLst/>
            </a:prstGeom>
            <a:noFill/>
          </p:spPr>
          <p:txBody>
            <a:bodyPr wrap="square" rtlCol="0">
              <a:spAutoFit/>
            </a:bodyPr>
            <a:lstStyle/>
            <a:p>
              <a:pPr algn="ctr"/>
              <a:r>
                <a:rPr kumimoji="1" lang="zh-CN" altLang="en-US" sz="1100" dirty="0">
                  <a:latin typeface="Microsoft YaHei" panose="020B0503020204020204" pitchFamily="34" charset="-122"/>
                  <a:ea typeface="Microsoft YaHei" panose="020B0503020204020204" pitchFamily="34" charset="-122"/>
                </a:rPr>
                <a:t>是</a:t>
              </a:r>
            </a:p>
          </p:txBody>
        </p:sp>
        <p:cxnSp>
          <p:nvCxnSpPr>
            <p:cNvPr id="59" name="直线箭头连接符 58">
              <a:extLst>
                <a:ext uri="{FF2B5EF4-FFF2-40B4-BE49-F238E27FC236}">
                  <a16:creationId xmlns:a16="http://schemas.microsoft.com/office/drawing/2014/main" id="{4CAF37C2-4150-65A9-46BF-7E0116446886}"/>
                </a:ext>
              </a:extLst>
            </p:cNvPr>
            <p:cNvCxnSpPr>
              <a:cxnSpLocks/>
            </p:cNvCxnSpPr>
            <p:nvPr/>
          </p:nvCxnSpPr>
          <p:spPr>
            <a:xfrm flipV="1">
              <a:off x="10265809" y="1086501"/>
              <a:ext cx="0" cy="28710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0" name="圆角矩形 59">
              <a:extLst>
                <a:ext uri="{FF2B5EF4-FFF2-40B4-BE49-F238E27FC236}">
                  <a16:creationId xmlns:a16="http://schemas.microsoft.com/office/drawing/2014/main" id="{6F08E27B-2B3C-6B37-8FC1-6C12FBB37882}"/>
                </a:ext>
              </a:extLst>
            </p:cNvPr>
            <p:cNvSpPr/>
            <p:nvPr/>
          </p:nvSpPr>
          <p:spPr bwMode="gray">
            <a:xfrm>
              <a:off x="9849040" y="1381689"/>
              <a:ext cx="730728" cy="704731"/>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评估继发性</a:t>
              </a:r>
            </a:p>
            <a:p>
              <a:pPr algn="ctr"/>
              <a:r>
                <a:rPr kumimoji="1" lang="zh-CN" altLang="en-US" sz="1100" dirty="0">
                  <a:latin typeface="微软雅黑" panose="020B0503020204020204" pitchFamily="34" charset="-122"/>
                  <a:ea typeface="微软雅黑" panose="020B0503020204020204" pitchFamily="34" charset="-122"/>
                </a:rPr>
                <a:t>高血压症状</a:t>
              </a:r>
            </a:p>
            <a:p>
              <a:pPr algn="ctr"/>
              <a:r>
                <a:rPr kumimoji="1" lang="zh-CN" altLang="en-US" sz="1100" dirty="0">
                  <a:latin typeface="微软雅黑" panose="020B0503020204020204" pitchFamily="34" charset="-122"/>
                  <a:ea typeface="微软雅黑" panose="020B0503020204020204" pitchFamily="34" charset="-122"/>
                </a:rPr>
                <a:t>体征</a:t>
              </a:r>
            </a:p>
          </p:txBody>
        </p:sp>
        <p:sp>
          <p:nvSpPr>
            <p:cNvPr id="61" name="圆角矩形 60">
              <a:extLst>
                <a:ext uri="{FF2B5EF4-FFF2-40B4-BE49-F238E27FC236}">
                  <a16:creationId xmlns:a16="http://schemas.microsoft.com/office/drawing/2014/main" id="{23A36296-BC1F-CF77-44AA-47EAA9EA19DA}"/>
                </a:ext>
              </a:extLst>
            </p:cNvPr>
            <p:cNvSpPr/>
            <p:nvPr/>
          </p:nvSpPr>
          <p:spPr bwMode="gray">
            <a:xfrm>
              <a:off x="9849040" y="2443520"/>
              <a:ext cx="745837" cy="704731"/>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按期随访</a:t>
              </a:r>
            </a:p>
          </p:txBody>
        </p:sp>
        <p:sp>
          <p:nvSpPr>
            <p:cNvPr id="62" name="圆角矩形 61">
              <a:extLst>
                <a:ext uri="{FF2B5EF4-FFF2-40B4-BE49-F238E27FC236}">
                  <a16:creationId xmlns:a16="http://schemas.microsoft.com/office/drawing/2014/main" id="{2F0E4E8A-7AEF-B632-6098-2FB33D798084}"/>
                </a:ext>
              </a:extLst>
            </p:cNvPr>
            <p:cNvSpPr/>
            <p:nvPr/>
          </p:nvSpPr>
          <p:spPr bwMode="gray">
            <a:xfrm>
              <a:off x="9835560" y="3797710"/>
              <a:ext cx="797418" cy="704731"/>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调整药物，</a:t>
              </a:r>
              <a:endParaRPr kumimoji="1" lang="en-US" altLang="zh-CN" sz="1100" dirty="0">
                <a:latin typeface="微软雅黑" panose="020B0503020204020204" pitchFamily="34" charset="-122"/>
                <a:ea typeface="微软雅黑" panose="020B0503020204020204" pitchFamily="34" charset="-122"/>
              </a:endParaRPr>
            </a:p>
            <a:p>
              <a:pPr algn="ctr"/>
              <a:r>
                <a:rPr kumimoji="1" lang="en-US" altLang="zh-CN" sz="1100" dirty="0">
                  <a:latin typeface="微软雅黑" panose="020B0503020204020204" pitchFamily="34" charset="-122"/>
                  <a:ea typeface="微软雅黑" panose="020B0503020204020204" pitchFamily="34" charset="-122"/>
                </a:rPr>
                <a:t>2</a:t>
              </a:r>
              <a:r>
                <a:rPr kumimoji="1" lang="zh-CN" altLang="en-US" sz="1100" dirty="0">
                  <a:latin typeface="微软雅黑" panose="020B0503020204020204" pitchFamily="34" charset="-122"/>
                  <a:ea typeface="微软雅黑" panose="020B0503020204020204" pitchFamily="34" charset="-122"/>
                </a:rPr>
                <a:t>周内随访</a:t>
              </a:r>
            </a:p>
          </p:txBody>
        </p:sp>
        <p:sp>
          <p:nvSpPr>
            <p:cNvPr id="63" name="圆角矩形 62">
              <a:extLst>
                <a:ext uri="{FF2B5EF4-FFF2-40B4-BE49-F238E27FC236}">
                  <a16:creationId xmlns:a16="http://schemas.microsoft.com/office/drawing/2014/main" id="{0752E403-EEAB-CF4C-3F2C-DE62FCF84EA1}"/>
                </a:ext>
              </a:extLst>
            </p:cNvPr>
            <p:cNvSpPr/>
            <p:nvPr/>
          </p:nvSpPr>
          <p:spPr bwMode="gray">
            <a:xfrm>
              <a:off x="9849042" y="5230039"/>
              <a:ext cx="791335" cy="704731"/>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建议转诊，</a:t>
              </a:r>
            </a:p>
            <a:p>
              <a:pPr algn="ctr"/>
              <a:r>
                <a:rPr kumimoji="1" lang="en-US" altLang="zh-CN" sz="1100" dirty="0">
                  <a:latin typeface="微软雅黑" panose="020B0503020204020204" pitchFamily="34" charset="-122"/>
                  <a:ea typeface="微软雅黑" panose="020B0503020204020204" pitchFamily="34" charset="-122"/>
                </a:rPr>
                <a:t>2</a:t>
              </a:r>
              <a:r>
                <a:rPr kumimoji="1" lang="zh-CN" altLang="en-US" sz="1100" dirty="0">
                  <a:latin typeface="微软雅黑" panose="020B0503020204020204" pitchFamily="34" charset="-122"/>
                  <a:ea typeface="微软雅黑" panose="020B0503020204020204" pitchFamily="34" charset="-122"/>
                </a:rPr>
                <a:t>周内随访</a:t>
              </a:r>
            </a:p>
          </p:txBody>
        </p:sp>
        <p:sp>
          <p:nvSpPr>
            <p:cNvPr id="64" name="圆角矩形 63">
              <a:extLst>
                <a:ext uri="{FF2B5EF4-FFF2-40B4-BE49-F238E27FC236}">
                  <a16:creationId xmlns:a16="http://schemas.microsoft.com/office/drawing/2014/main" id="{7402DC6B-0A29-2ADC-ECA5-20D74C1E6F14}"/>
                </a:ext>
              </a:extLst>
            </p:cNvPr>
            <p:cNvSpPr/>
            <p:nvPr/>
          </p:nvSpPr>
          <p:spPr bwMode="gray">
            <a:xfrm>
              <a:off x="10978760" y="2352774"/>
              <a:ext cx="1113589" cy="3657559"/>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r>
                <a:rPr kumimoji="1" lang="zh-CN" altLang="en-US" sz="1100" dirty="0">
                  <a:latin typeface="微软雅黑" panose="020B0503020204020204" pitchFamily="34" charset="-122"/>
                  <a:ea typeface="微软雅黑" panose="020B0503020204020204" pitchFamily="34" charset="-122"/>
                </a:rPr>
                <a:t>告知患者：</a:t>
              </a:r>
              <a:endParaRPr kumimoji="1"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kumimoji="1" lang="zh-CN" altLang="en-US" sz="1100" dirty="0">
                  <a:latin typeface="微软雅黑" panose="020B0503020204020204" pitchFamily="34" charset="-122"/>
                  <a:ea typeface="微软雅黑" panose="020B0503020204020204" pitchFamily="34" charset="-122"/>
                </a:rPr>
                <a:t>就诊时间</a:t>
              </a:r>
              <a:endParaRPr kumimoji="1"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kumimoji="1" lang="zh-CN" altLang="en-US" sz="1100" dirty="0">
                  <a:latin typeface="微软雅黑" panose="020B0503020204020204" pitchFamily="34" charset="-122"/>
                  <a:ea typeface="微软雅黑" panose="020B0503020204020204" pitchFamily="34" charset="-122"/>
                </a:rPr>
                <a:t>健康教育</a:t>
              </a:r>
            </a:p>
            <a:p>
              <a:pPr marL="171450" indent="-171450">
                <a:buFont typeface="Arial" panose="020B0604020202020204" pitchFamily="34" charset="0"/>
                <a:buChar char="•"/>
              </a:pPr>
              <a:r>
                <a:rPr kumimoji="1" lang="zh-CN" altLang="en-US" sz="1100" dirty="0">
                  <a:latin typeface="微软雅黑" panose="020B0503020204020204" pitchFamily="34" charset="-122"/>
                  <a:ea typeface="微软雅黑" panose="020B0503020204020204" pitchFamily="34" charset="-122"/>
                </a:rPr>
                <a:t>完善检查</a:t>
              </a:r>
            </a:p>
            <a:p>
              <a:pPr marL="171450" indent="-171450">
                <a:buFont typeface="Arial" panose="020B0604020202020204" pitchFamily="34" charset="0"/>
                <a:buChar char="•"/>
              </a:pPr>
              <a:r>
                <a:rPr kumimoji="1" lang="zh-CN" altLang="en-US" sz="1100" dirty="0">
                  <a:latin typeface="微软雅黑" panose="020B0503020204020204" pitchFamily="34" charset="-122"/>
                  <a:ea typeface="微软雅黑" panose="020B0503020204020204" pitchFamily="34" charset="-122"/>
                </a:rPr>
                <a:t>预约随访</a:t>
              </a:r>
            </a:p>
          </p:txBody>
        </p:sp>
        <p:cxnSp>
          <p:nvCxnSpPr>
            <p:cNvPr id="65" name="直线箭头连接符 64">
              <a:extLst>
                <a:ext uri="{FF2B5EF4-FFF2-40B4-BE49-F238E27FC236}">
                  <a16:creationId xmlns:a16="http://schemas.microsoft.com/office/drawing/2014/main" id="{000A319B-4EF3-C007-8D60-4FF711C62572}"/>
                </a:ext>
              </a:extLst>
            </p:cNvPr>
            <p:cNvCxnSpPr>
              <a:cxnSpLocks/>
              <a:stCxn id="62" idx="3"/>
            </p:cNvCxnSpPr>
            <p:nvPr/>
          </p:nvCxnSpPr>
          <p:spPr>
            <a:xfrm flipV="1">
              <a:off x="10632977" y="4147074"/>
              <a:ext cx="339823" cy="300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4" name="直线箭头连接符 73">
              <a:extLst>
                <a:ext uri="{FF2B5EF4-FFF2-40B4-BE49-F238E27FC236}">
                  <a16:creationId xmlns:a16="http://schemas.microsoft.com/office/drawing/2014/main" id="{AF423AD2-F3F4-2D9F-8A76-B54E99297A54}"/>
                </a:ext>
              </a:extLst>
            </p:cNvPr>
            <p:cNvCxnSpPr>
              <a:cxnSpLocks/>
              <a:endCxn id="76" idx="1"/>
            </p:cNvCxnSpPr>
            <p:nvPr/>
          </p:nvCxnSpPr>
          <p:spPr>
            <a:xfrm flipV="1">
              <a:off x="10600326" y="1702819"/>
              <a:ext cx="335740" cy="710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5" name="文本框 74">
              <a:extLst>
                <a:ext uri="{FF2B5EF4-FFF2-40B4-BE49-F238E27FC236}">
                  <a16:creationId xmlns:a16="http://schemas.microsoft.com/office/drawing/2014/main" id="{79022C59-EB00-2AE9-BB1A-D23A0F08E139}"/>
                </a:ext>
              </a:extLst>
            </p:cNvPr>
            <p:cNvSpPr txBox="1"/>
            <p:nvPr/>
          </p:nvSpPr>
          <p:spPr>
            <a:xfrm>
              <a:off x="10506974" y="1437697"/>
              <a:ext cx="408081" cy="269541"/>
            </a:xfrm>
            <a:prstGeom prst="rect">
              <a:avLst/>
            </a:prstGeom>
            <a:noFill/>
          </p:spPr>
          <p:txBody>
            <a:bodyPr wrap="square" rtlCol="0">
              <a:spAutoFit/>
            </a:bodyPr>
            <a:lstStyle/>
            <a:p>
              <a:pPr algn="ctr"/>
              <a:r>
                <a:rPr kumimoji="1" lang="zh-CN" altLang="en-US" sz="1100" dirty="0">
                  <a:latin typeface="Microsoft YaHei" panose="020B0503020204020204" pitchFamily="34" charset="-122"/>
                  <a:ea typeface="Microsoft YaHei" panose="020B0503020204020204" pitchFamily="34" charset="-122"/>
                </a:rPr>
                <a:t>否</a:t>
              </a:r>
            </a:p>
          </p:txBody>
        </p:sp>
        <p:sp>
          <p:nvSpPr>
            <p:cNvPr id="76" name="圆角矩形 75">
              <a:extLst>
                <a:ext uri="{FF2B5EF4-FFF2-40B4-BE49-F238E27FC236}">
                  <a16:creationId xmlns:a16="http://schemas.microsoft.com/office/drawing/2014/main" id="{39B6DE3A-B792-11B1-5C5B-B7064A8DB895}"/>
                </a:ext>
              </a:extLst>
            </p:cNvPr>
            <p:cNvSpPr/>
            <p:nvPr/>
          </p:nvSpPr>
          <p:spPr bwMode="gray">
            <a:xfrm>
              <a:off x="10936066" y="1350453"/>
              <a:ext cx="1156279" cy="704731"/>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zh-CN" altLang="en-US" sz="1100" dirty="0">
                  <a:latin typeface="微软雅黑" panose="020B0503020204020204" pitchFamily="34" charset="-122"/>
                  <a:ea typeface="微软雅黑" panose="020B0503020204020204" pitchFamily="34" charset="-122"/>
                </a:rPr>
                <a:t>原发性高血</a:t>
              </a:r>
            </a:p>
            <a:p>
              <a:pPr algn="ctr"/>
              <a:r>
                <a:rPr kumimoji="1" lang="zh-CN" altLang="en-US" sz="1100" dirty="0">
                  <a:latin typeface="微软雅黑" panose="020B0503020204020204" pitchFamily="34" charset="-122"/>
                  <a:ea typeface="微软雅黑" panose="020B0503020204020204" pitchFamily="34" charset="-122"/>
                </a:rPr>
                <a:t>压，纳入高血</a:t>
              </a:r>
            </a:p>
            <a:p>
              <a:pPr algn="ctr"/>
              <a:r>
                <a:rPr kumimoji="1" lang="zh-CN" altLang="en-US" sz="1100" dirty="0">
                  <a:latin typeface="微软雅黑" panose="020B0503020204020204" pitchFamily="34" charset="-122"/>
                  <a:ea typeface="微软雅黑" panose="020B0503020204020204" pitchFamily="34" charset="-122"/>
                </a:rPr>
                <a:t>压患者管理</a:t>
              </a:r>
            </a:p>
          </p:txBody>
        </p:sp>
      </p:grpSp>
      <p:cxnSp>
        <p:nvCxnSpPr>
          <p:cNvPr id="3" name="直线箭头连接符 2">
            <a:extLst>
              <a:ext uri="{FF2B5EF4-FFF2-40B4-BE49-F238E27FC236}">
                <a16:creationId xmlns:a16="http://schemas.microsoft.com/office/drawing/2014/main" id="{B393FB13-B263-8B0B-576B-AAE1DB4CDA09}"/>
              </a:ext>
            </a:extLst>
          </p:cNvPr>
          <p:cNvCxnSpPr/>
          <p:nvPr/>
        </p:nvCxnSpPr>
        <p:spPr>
          <a:xfrm>
            <a:off x="3835021" y="1393197"/>
            <a:ext cx="0" cy="46041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 name="直线连接符 4">
            <a:extLst>
              <a:ext uri="{FF2B5EF4-FFF2-40B4-BE49-F238E27FC236}">
                <a16:creationId xmlns:a16="http://schemas.microsoft.com/office/drawing/2014/main" id="{B3898C72-64CF-3495-1108-CC81582A0B48}"/>
              </a:ext>
            </a:extLst>
          </p:cNvPr>
          <p:cNvCxnSpPr>
            <a:cxnSpLocks/>
          </p:cNvCxnSpPr>
          <p:nvPr/>
        </p:nvCxnSpPr>
        <p:spPr>
          <a:xfrm>
            <a:off x="3835021" y="1393197"/>
            <a:ext cx="328824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直线连接符 6">
            <a:extLst>
              <a:ext uri="{FF2B5EF4-FFF2-40B4-BE49-F238E27FC236}">
                <a16:creationId xmlns:a16="http://schemas.microsoft.com/office/drawing/2014/main" id="{719FC562-2050-B75E-E248-A87EC217619B}"/>
              </a:ext>
            </a:extLst>
          </p:cNvPr>
          <p:cNvCxnSpPr/>
          <p:nvPr/>
        </p:nvCxnSpPr>
        <p:spPr>
          <a:xfrm>
            <a:off x="1523214" y="2225113"/>
            <a:ext cx="0" cy="2961874"/>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直线箭头连接符 8">
            <a:extLst>
              <a:ext uri="{FF2B5EF4-FFF2-40B4-BE49-F238E27FC236}">
                <a16:creationId xmlns:a16="http://schemas.microsoft.com/office/drawing/2014/main" id="{2980CD4A-D903-1E9A-CE6B-A18DB59D89E6}"/>
              </a:ext>
            </a:extLst>
          </p:cNvPr>
          <p:cNvCxnSpPr>
            <a:endCxn id="19" idx="1"/>
          </p:cNvCxnSpPr>
          <p:nvPr/>
        </p:nvCxnSpPr>
        <p:spPr>
          <a:xfrm flipV="1">
            <a:off x="1523214" y="2218357"/>
            <a:ext cx="227829" cy="67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 name="直线箭头连接符 11">
            <a:extLst>
              <a:ext uri="{FF2B5EF4-FFF2-40B4-BE49-F238E27FC236}">
                <a16:creationId xmlns:a16="http://schemas.microsoft.com/office/drawing/2014/main" id="{F4EEDA8D-96BE-50F4-40E1-83438E18BAB5}"/>
              </a:ext>
            </a:extLst>
          </p:cNvPr>
          <p:cNvCxnSpPr>
            <a:endCxn id="20" idx="1"/>
          </p:cNvCxnSpPr>
          <p:nvPr/>
        </p:nvCxnSpPr>
        <p:spPr>
          <a:xfrm>
            <a:off x="1523214" y="5186987"/>
            <a:ext cx="24250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直线连接符 15">
            <a:extLst>
              <a:ext uri="{FF2B5EF4-FFF2-40B4-BE49-F238E27FC236}">
                <a16:creationId xmlns:a16="http://schemas.microsoft.com/office/drawing/2014/main" id="{AF385510-B407-9C00-F6B6-A84D5783095C}"/>
              </a:ext>
            </a:extLst>
          </p:cNvPr>
          <p:cNvCxnSpPr/>
          <p:nvPr/>
        </p:nvCxnSpPr>
        <p:spPr>
          <a:xfrm>
            <a:off x="6853096" y="3128664"/>
            <a:ext cx="0" cy="2877476"/>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直线箭头连接符 21">
            <a:extLst>
              <a:ext uri="{FF2B5EF4-FFF2-40B4-BE49-F238E27FC236}">
                <a16:creationId xmlns:a16="http://schemas.microsoft.com/office/drawing/2014/main" id="{59BBA459-A504-651B-5A5E-6F2562D50411}"/>
              </a:ext>
            </a:extLst>
          </p:cNvPr>
          <p:cNvCxnSpPr>
            <a:cxnSpLocks/>
            <a:endCxn id="43" idx="1"/>
          </p:cNvCxnSpPr>
          <p:nvPr/>
        </p:nvCxnSpPr>
        <p:spPr>
          <a:xfrm>
            <a:off x="6845312" y="3146947"/>
            <a:ext cx="316805"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4" name="直线箭头连接符 33">
            <a:extLst>
              <a:ext uri="{FF2B5EF4-FFF2-40B4-BE49-F238E27FC236}">
                <a16:creationId xmlns:a16="http://schemas.microsoft.com/office/drawing/2014/main" id="{D6B1F1DD-4DA7-B590-BE77-520FA606CDC4}"/>
              </a:ext>
            </a:extLst>
          </p:cNvPr>
          <p:cNvCxnSpPr>
            <a:cxnSpLocks/>
          </p:cNvCxnSpPr>
          <p:nvPr/>
        </p:nvCxnSpPr>
        <p:spPr>
          <a:xfrm>
            <a:off x="6845312" y="6006140"/>
            <a:ext cx="348284"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6" name="文本框 35">
            <a:extLst>
              <a:ext uri="{FF2B5EF4-FFF2-40B4-BE49-F238E27FC236}">
                <a16:creationId xmlns:a16="http://schemas.microsoft.com/office/drawing/2014/main" id="{D20965B4-891C-7A46-68E7-6725D8DC135E}"/>
              </a:ext>
            </a:extLst>
          </p:cNvPr>
          <p:cNvSpPr txBox="1"/>
          <p:nvPr/>
        </p:nvSpPr>
        <p:spPr>
          <a:xfrm>
            <a:off x="9125991" y="1827772"/>
            <a:ext cx="387101" cy="246221"/>
          </a:xfrm>
          <a:prstGeom prst="rect">
            <a:avLst/>
          </a:prstGeom>
          <a:noFill/>
        </p:spPr>
        <p:txBody>
          <a:bodyPr wrap="square" rtlCol="0">
            <a:spAutoFit/>
          </a:bodyPr>
          <a:lstStyle/>
          <a:p>
            <a:pPr algn="ctr"/>
            <a:r>
              <a:rPr kumimoji="1" lang="zh-CN" altLang="en-US" sz="1000" dirty="0">
                <a:latin typeface="Microsoft YaHei" panose="020B0503020204020204" pitchFamily="34" charset="-122"/>
                <a:ea typeface="Microsoft YaHei" panose="020B0503020204020204" pitchFamily="34" charset="-122"/>
              </a:rPr>
              <a:t>是</a:t>
            </a:r>
          </a:p>
        </p:txBody>
      </p:sp>
    </p:spTree>
    <p:extLst>
      <p:ext uri="{BB962C8B-B14F-4D97-AF65-F5344CB8AC3E}">
        <p14:creationId xmlns:p14="http://schemas.microsoft.com/office/powerpoint/2010/main" val="220487610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idx="4294967295"/>
          </p:nvPr>
        </p:nvSpPr>
        <p:spPr>
          <a:xfrm>
            <a:off x="-62948" y="189447"/>
            <a:ext cx="12192000" cy="546051"/>
          </a:xfrm>
          <a:prstGeom prst="rect">
            <a:avLst/>
          </a:prstGeom>
        </p:spPr>
        <p:txBody>
          <a:bodyPr>
            <a:normAutofit/>
          </a:bodyPr>
          <a:lstStyle/>
          <a:p>
            <a:pPr algn="ctr"/>
            <a:r>
              <a:rPr lang="zh-CN" altLang="en-US" sz="3200" b="1" dirty="0">
                <a:latin typeface="微软雅黑" panose="020B0503020204020204" pitchFamily="34" charset="-122"/>
                <a:ea typeface="微软雅黑" panose="020B0503020204020204" pitchFamily="34" charset="-122"/>
              </a:rPr>
              <a:t>初诊高血压患者评估与随访要点</a:t>
            </a:r>
          </a:p>
        </p:txBody>
      </p:sp>
      <p:graphicFrame>
        <p:nvGraphicFramePr>
          <p:cNvPr id="2" name="表格 1">
            <a:extLst>
              <a:ext uri="{FF2B5EF4-FFF2-40B4-BE49-F238E27FC236}">
                <a16:creationId xmlns:a16="http://schemas.microsoft.com/office/drawing/2014/main" id="{9F71938E-56A5-8045-E0C2-86FBE9BD11E4}"/>
              </a:ext>
            </a:extLst>
          </p:cNvPr>
          <p:cNvGraphicFramePr>
            <a:graphicFrameLocks noGrp="1"/>
          </p:cNvGraphicFramePr>
          <p:nvPr>
            <p:extLst>
              <p:ext uri="{D42A27DB-BD31-4B8C-83A1-F6EECF244321}">
                <p14:modId xmlns:p14="http://schemas.microsoft.com/office/powerpoint/2010/main" val="3993806840"/>
              </p:ext>
            </p:extLst>
          </p:nvPr>
        </p:nvGraphicFramePr>
        <p:xfrm>
          <a:off x="838200" y="1074255"/>
          <a:ext cx="10515600" cy="4709490"/>
        </p:xfrm>
        <a:graphic>
          <a:graphicData uri="http://schemas.openxmlformats.org/drawingml/2006/table">
            <a:tbl>
              <a:tblPr firstRow="1" bandRow="1">
                <a:tableStyleId>{69012ECD-51FC-41F1-AA8D-1B2483CD663E}</a:tableStyleId>
              </a:tblPr>
              <a:tblGrid>
                <a:gridCol w="5257800">
                  <a:extLst>
                    <a:ext uri="{9D8B030D-6E8A-4147-A177-3AD203B41FA5}">
                      <a16:colId xmlns:a16="http://schemas.microsoft.com/office/drawing/2014/main" val="2244145151"/>
                    </a:ext>
                  </a:extLst>
                </a:gridCol>
                <a:gridCol w="5257800">
                  <a:extLst>
                    <a:ext uri="{9D8B030D-6E8A-4147-A177-3AD203B41FA5}">
                      <a16:colId xmlns:a16="http://schemas.microsoft.com/office/drawing/2014/main" val="4180348915"/>
                    </a:ext>
                  </a:extLst>
                </a:gridCol>
              </a:tblGrid>
              <a:tr h="427058">
                <a:tc>
                  <a:txBody>
                    <a:bodyPr/>
                    <a:lstStyle/>
                    <a:p>
                      <a:pPr algn="ctr"/>
                      <a:r>
                        <a:rPr lang="zh-CN" altLang="en-US" sz="1600" b="1" dirty="0">
                          <a:solidFill>
                            <a:schemeClr val="bg1"/>
                          </a:solidFill>
                          <a:latin typeface="Microsoft YaHei" panose="020B0503020204020204" pitchFamily="34" charset="-122"/>
                          <a:ea typeface="Microsoft YaHei" panose="020B0503020204020204" pitchFamily="34" charset="-122"/>
                        </a:rPr>
                        <a:t>评估重点</a:t>
                      </a:r>
                    </a:p>
                  </a:txBody>
                  <a:tcPr anchor="ctr">
                    <a:solidFill>
                      <a:srgbClr val="004582"/>
                    </a:solidFill>
                  </a:tcPr>
                </a:tc>
                <a:tc>
                  <a:txBody>
                    <a:bodyPr/>
                    <a:lstStyle/>
                    <a:p>
                      <a:pPr algn="ctr"/>
                      <a:r>
                        <a:rPr lang="zh-CN" altLang="en-US" sz="1600" b="1" dirty="0">
                          <a:solidFill>
                            <a:schemeClr val="bg1"/>
                          </a:solidFill>
                          <a:latin typeface="Microsoft YaHei" panose="020B0503020204020204" pitchFamily="34" charset="-122"/>
                          <a:ea typeface="Microsoft YaHei" panose="020B0503020204020204" pitchFamily="34" charset="-122"/>
                        </a:rPr>
                        <a:t>随访要点</a:t>
                      </a:r>
                    </a:p>
                  </a:txBody>
                  <a:tcPr anchor="ctr">
                    <a:solidFill>
                      <a:srgbClr val="004582"/>
                    </a:solidFill>
                  </a:tcPr>
                </a:tc>
                <a:extLst>
                  <a:ext uri="{0D108BD9-81ED-4DB2-BD59-A6C34878D82A}">
                    <a16:rowId xmlns:a16="http://schemas.microsoft.com/office/drawing/2014/main" val="1346410562"/>
                  </a:ext>
                </a:extLst>
              </a:tr>
              <a:tr h="472351">
                <a:tc>
                  <a:txBody>
                    <a:bodyPr/>
                    <a:lstStyle/>
                    <a:p>
                      <a:pPr algn="ctr"/>
                      <a:r>
                        <a:rPr lang="zh-CN" altLang="en-US" sz="1400" b="0" dirty="0">
                          <a:latin typeface="Microsoft YaHei" panose="020B0503020204020204" pitchFamily="34" charset="-122"/>
                          <a:ea typeface="Microsoft YaHei" panose="020B0503020204020204" pitchFamily="34" charset="-122"/>
                        </a:rPr>
                        <a:t>建立个人及家庭健康档案，签约</a:t>
                      </a: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每年至少</a:t>
                      </a:r>
                      <a:r>
                        <a:rPr lang="en-US" altLang="zh-CN" sz="1400" b="0" dirty="0">
                          <a:latin typeface="Microsoft YaHei" panose="020B0503020204020204" pitchFamily="34" charset="-122"/>
                          <a:ea typeface="Microsoft YaHei" panose="020B0503020204020204" pitchFamily="34" charset="-122"/>
                        </a:rPr>
                        <a:t>4</a:t>
                      </a:r>
                      <a:r>
                        <a:rPr lang="zh-CN" altLang="en-US" sz="1400" b="0" dirty="0">
                          <a:latin typeface="Microsoft YaHei" panose="020B0503020204020204" pitchFamily="34" charset="-122"/>
                          <a:ea typeface="Microsoft YaHei" panose="020B0503020204020204" pitchFamily="34" charset="-122"/>
                        </a:rPr>
                        <a:t>次面对面随访</a:t>
                      </a:r>
                    </a:p>
                  </a:txBody>
                  <a:tcPr anchor="ctr"/>
                </a:tc>
                <a:extLst>
                  <a:ext uri="{0D108BD9-81ED-4DB2-BD59-A6C34878D82A}">
                    <a16:rowId xmlns:a16="http://schemas.microsoft.com/office/drawing/2014/main" val="2663563855"/>
                  </a:ext>
                </a:extLst>
              </a:tr>
              <a:tr h="472351">
                <a:tc>
                  <a:txBody>
                    <a:bodyPr/>
                    <a:lstStyle/>
                    <a:p>
                      <a:pPr algn="ctr"/>
                      <a:r>
                        <a:rPr lang="zh-CN" altLang="en-US" sz="1400" b="0" dirty="0">
                          <a:latin typeface="Microsoft YaHei" panose="020B0503020204020204" pitchFamily="34" charset="-122"/>
                          <a:ea typeface="Microsoft YaHei" panose="020B0503020204020204" pitchFamily="34" charset="-122"/>
                        </a:rPr>
                        <a:t>家庭医生，纳入高血压规范管理</a:t>
                      </a: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血压达标及有关症状和体征</a:t>
                      </a:r>
                    </a:p>
                  </a:txBody>
                  <a:tcPr anchor="ctr"/>
                </a:tc>
                <a:extLst>
                  <a:ext uri="{0D108BD9-81ED-4DB2-BD59-A6C34878D82A}">
                    <a16:rowId xmlns:a16="http://schemas.microsoft.com/office/drawing/2014/main" val="3473860442"/>
                  </a:ext>
                </a:extLst>
              </a:tr>
              <a:tr h="472351">
                <a:tc>
                  <a:txBody>
                    <a:bodyPr/>
                    <a:lstStyle/>
                    <a:p>
                      <a:pPr algn="ctr"/>
                      <a:r>
                        <a:rPr lang="zh-CN" altLang="en-US" sz="1400" b="0" dirty="0">
                          <a:latin typeface="Microsoft YaHei" panose="020B0503020204020204" pitchFamily="34" charset="-122"/>
                          <a:ea typeface="Microsoft YaHei" panose="020B0503020204020204" pitchFamily="34" charset="-122"/>
                        </a:rPr>
                        <a:t>判断靶器官损害程度</a:t>
                      </a: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药物不良反应及依从性</a:t>
                      </a:r>
                    </a:p>
                  </a:txBody>
                  <a:tcPr anchor="ctr"/>
                </a:tc>
                <a:extLst>
                  <a:ext uri="{0D108BD9-81ED-4DB2-BD59-A6C34878D82A}">
                    <a16:rowId xmlns:a16="http://schemas.microsoft.com/office/drawing/2014/main" val="703557503"/>
                  </a:ext>
                </a:extLst>
              </a:tr>
              <a:tr h="472351">
                <a:tc>
                  <a:txBody>
                    <a:bodyPr/>
                    <a:lstStyle/>
                    <a:p>
                      <a:pPr algn="ctr"/>
                      <a:r>
                        <a:rPr lang="zh-CN" altLang="en-US" sz="1400" b="0" dirty="0">
                          <a:latin typeface="Microsoft YaHei" panose="020B0503020204020204" pitchFamily="34" charset="-122"/>
                          <a:ea typeface="Microsoft YaHei" panose="020B0503020204020204" pitchFamily="34" charset="-122"/>
                        </a:rPr>
                        <a:t>是否继发性高血压</a:t>
                      </a: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相关并发症及改善情况</a:t>
                      </a:r>
                    </a:p>
                  </a:txBody>
                  <a:tcPr anchor="ctr"/>
                </a:tc>
                <a:extLst>
                  <a:ext uri="{0D108BD9-81ED-4DB2-BD59-A6C34878D82A}">
                    <a16:rowId xmlns:a16="http://schemas.microsoft.com/office/drawing/2014/main" val="2103069592"/>
                  </a:ext>
                </a:extLst>
              </a:tr>
              <a:tr h="472351">
                <a:tc>
                  <a:txBody>
                    <a:bodyPr/>
                    <a:lstStyle/>
                    <a:p>
                      <a:pPr algn="ctr"/>
                      <a:r>
                        <a:rPr lang="zh-CN" altLang="en-US" sz="1400" b="0" dirty="0">
                          <a:latin typeface="Microsoft YaHei" panose="020B0503020204020204" pitchFamily="34" charset="-122"/>
                          <a:ea typeface="Microsoft YaHei" panose="020B0503020204020204" pitchFamily="34" charset="-122"/>
                        </a:rPr>
                        <a:t>心血管综合危险度评估，确定干预方法</a:t>
                      </a: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其他危险因素的控制</a:t>
                      </a:r>
                    </a:p>
                  </a:txBody>
                  <a:tcPr anchor="ctr"/>
                </a:tc>
                <a:extLst>
                  <a:ext uri="{0D108BD9-81ED-4DB2-BD59-A6C34878D82A}">
                    <a16:rowId xmlns:a16="http://schemas.microsoft.com/office/drawing/2014/main" val="3044692736"/>
                  </a:ext>
                </a:extLst>
              </a:tr>
              <a:tr h="472351">
                <a:tc>
                  <a:txBody>
                    <a:bodyPr/>
                    <a:lstStyle/>
                    <a:p>
                      <a:pPr algn="ctr"/>
                      <a:r>
                        <a:rPr lang="zh-CN" altLang="en-US" sz="1400" b="0" dirty="0">
                          <a:latin typeface="Microsoft YaHei" panose="020B0503020204020204" pitchFamily="34" charset="-122"/>
                          <a:ea typeface="Microsoft YaHei" panose="020B0503020204020204" pitchFamily="34" charset="-122"/>
                        </a:rPr>
                        <a:t>影响生活方式和药物治疗依从性的障碍</a:t>
                      </a: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生活方式干预效果</a:t>
                      </a:r>
                    </a:p>
                  </a:txBody>
                  <a:tcPr anchor="ctr"/>
                </a:tc>
                <a:extLst>
                  <a:ext uri="{0D108BD9-81ED-4DB2-BD59-A6C34878D82A}">
                    <a16:rowId xmlns:a16="http://schemas.microsoft.com/office/drawing/2014/main" val="3811713091"/>
                  </a:ext>
                </a:extLst>
              </a:tr>
              <a:tr h="503624">
                <a:tc>
                  <a:txBody>
                    <a:bodyPr/>
                    <a:lstStyle/>
                    <a:p>
                      <a:pPr algn="ctr"/>
                      <a:r>
                        <a:rPr lang="zh-CN" altLang="en-US" sz="1400" b="0" dirty="0">
                          <a:latin typeface="Microsoft YaHei" panose="020B0503020204020204" pitchFamily="34" charset="-122"/>
                          <a:ea typeface="Microsoft YaHei" panose="020B0503020204020204" pitchFamily="34" charset="-122"/>
                        </a:rPr>
                        <a:t>生活方式指导和药物治疗</a:t>
                      </a: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新发疾病（如糖尿病、肾功能不全等）是否需要调整药物</a:t>
                      </a:r>
                    </a:p>
                  </a:txBody>
                  <a:tcPr anchor="ctr"/>
                </a:tc>
                <a:extLst>
                  <a:ext uri="{0D108BD9-81ED-4DB2-BD59-A6C34878D82A}">
                    <a16:rowId xmlns:a16="http://schemas.microsoft.com/office/drawing/2014/main" val="81447722"/>
                  </a:ext>
                </a:extLst>
              </a:tr>
              <a:tr h="472351">
                <a:tc>
                  <a:txBody>
                    <a:bodyPr/>
                    <a:lstStyle/>
                    <a:p>
                      <a:pPr algn="ctr"/>
                      <a:r>
                        <a:rPr lang="zh-CN" altLang="en-US" sz="1400" b="0" dirty="0">
                          <a:latin typeface="Microsoft YaHei" panose="020B0503020204020204" pitchFamily="34" charset="-122"/>
                          <a:ea typeface="Microsoft YaHei" panose="020B0503020204020204" pitchFamily="34" charset="-122"/>
                        </a:rPr>
                        <a:t>制定随访日期</a:t>
                      </a:r>
                    </a:p>
                  </a:txBody>
                  <a:tcPr anchor="ctr"/>
                </a:tc>
                <a:tc>
                  <a:txBody>
                    <a:bodyPr/>
                    <a:lstStyle/>
                    <a:p>
                      <a:pPr algn="ctr"/>
                      <a:endParaRPr lang="zh-CN" altLang="en-US" sz="1400" b="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439740111"/>
                  </a:ext>
                </a:extLst>
              </a:tr>
              <a:tr h="472351">
                <a:tc>
                  <a:txBody>
                    <a:bodyPr/>
                    <a:lstStyle/>
                    <a:p>
                      <a:pPr algn="ctr"/>
                      <a:r>
                        <a:rPr lang="zh-CN" altLang="en-US" sz="1400" b="0" dirty="0">
                          <a:latin typeface="Microsoft YaHei" panose="020B0503020204020204" pitchFamily="34" charset="-122"/>
                          <a:ea typeface="Microsoft YaHei" panose="020B0503020204020204" pitchFamily="34" charset="-122"/>
                        </a:rPr>
                        <a:t>家庭血压监测并记录</a:t>
                      </a:r>
                    </a:p>
                  </a:txBody>
                  <a:tcPr anchor="ctr"/>
                </a:tc>
                <a:tc>
                  <a:txBody>
                    <a:bodyPr/>
                    <a:lstStyle/>
                    <a:p>
                      <a:pPr algn="ctr"/>
                      <a:endParaRPr lang="zh-CN" altLang="en-US" sz="1400" b="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553245342"/>
                  </a:ext>
                </a:extLst>
              </a:tr>
            </a:tbl>
          </a:graphicData>
        </a:graphic>
      </p:graphicFrame>
    </p:spTree>
    <p:extLst>
      <p:ext uri="{BB962C8B-B14F-4D97-AF65-F5344CB8AC3E}">
        <p14:creationId xmlns:p14="http://schemas.microsoft.com/office/powerpoint/2010/main" val="29678124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idx="4294967295"/>
          </p:nvPr>
        </p:nvSpPr>
        <p:spPr>
          <a:xfrm>
            <a:off x="0" y="354999"/>
            <a:ext cx="12192000" cy="635156"/>
          </a:xfrm>
          <a:prstGeom prst="rect">
            <a:avLst/>
          </a:prstGeom>
        </p:spPr>
        <p:txBody>
          <a:bodyPr>
            <a:normAutofit/>
          </a:bodyPr>
          <a:lstStyle/>
          <a:p>
            <a:pPr algn="ctr"/>
            <a:r>
              <a:rPr lang="zh-CN" altLang="en-US" sz="3200" b="1" dirty="0">
                <a:latin typeface="微软雅黑" panose="020B0503020204020204" pitchFamily="34" charset="-122"/>
                <a:ea typeface="微软雅黑" panose="020B0503020204020204" pitchFamily="34" charset="-122"/>
              </a:rPr>
              <a:t>高血压患者分级随访管理内容</a:t>
            </a:r>
          </a:p>
        </p:txBody>
      </p:sp>
      <p:graphicFrame>
        <p:nvGraphicFramePr>
          <p:cNvPr id="2" name="表格 1">
            <a:extLst>
              <a:ext uri="{FF2B5EF4-FFF2-40B4-BE49-F238E27FC236}">
                <a16:creationId xmlns:a16="http://schemas.microsoft.com/office/drawing/2014/main" id="{9F71938E-56A5-8045-E0C2-86FBE9BD11E4}"/>
              </a:ext>
            </a:extLst>
          </p:cNvPr>
          <p:cNvGraphicFramePr>
            <a:graphicFrameLocks noGrp="1"/>
          </p:cNvGraphicFramePr>
          <p:nvPr>
            <p:extLst>
              <p:ext uri="{D42A27DB-BD31-4B8C-83A1-F6EECF244321}">
                <p14:modId xmlns:p14="http://schemas.microsoft.com/office/powerpoint/2010/main" val="1604179376"/>
              </p:ext>
            </p:extLst>
          </p:nvPr>
        </p:nvGraphicFramePr>
        <p:xfrm>
          <a:off x="1064851" y="1594142"/>
          <a:ext cx="10062297" cy="3669716"/>
        </p:xfrm>
        <a:graphic>
          <a:graphicData uri="http://schemas.openxmlformats.org/drawingml/2006/table">
            <a:tbl>
              <a:tblPr firstRow="1" bandRow="1">
                <a:tableStyleId>{69012ECD-51FC-41F1-AA8D-1B2483CD663E}</a:tableStyleId>
              </a:tblPr>
              <a:tblGrid>
                <a:gridCol w="3354099">
                  <a:extLst>
                    <a:ext uri="{9D8B030D-6E8A-4147-A177-3AD203B41FA5}">
                      <a16:colId xmlns:a16="http://schemas.microsoft.com/office/drawing/2014/main" val="2244145151"/>
                    </a:ext>
                  </a:extLst>
                </a:gridCol>
                <a:gridCol w="3354099">
                  <a:extLst>
                    <a:ext uri="{9D8B030D-6E8A-4147-A177-3AD203B41FA5}">
                      <a16:colId xmlns:a16="http://schemas.microsoft.com/office/drawing/2014/main" val="4180348915"/>
                    </a:ext>
                  </a:extLst>
                </a:gridCol>
                <a:gridCol w="3354099">
                  <a:extLst>
                    <a:ext uri="{9D8B030D-6E8A-4147-A177-3AD203B41FA5}">
                      <a16:colId xmlns:a16="http://schemas.microsoft.com/office/drawing/2014/main" val="1876091772"/>
                    </a:ext>
                  </a:extLst>
                </a:gridCol>
              </a:tblGrid>
              <a:tr h="625520">
                <a:tc>
                  <a:txBody>
                    <a:bodyPr/>
                    <a:lstStyle/>
                    <a:p>
                      <a:pPr algn="ctr"/>
                      <a:r>
                        <a:rPr lang="zh-CN" altLang="en-US" sz="2400" b="1" dirty="0">
                          <a:solidFill>
                            <a:schemeClr val="bg1"/>
                          </a:solidFill>
                          <a:latin typeface="Microsoft YaHei" panose="020B0503020204020204" pitchFamily="34" charset="-122"/>
                          <a:ea typeface="Microsoft YaHei" panose="020B0503020204020204" pitchFamily="34" charset="-122"/>
                        </a:rPr>
                        <a:t>项目</a:t>
                      </a:r>
                    </a:p>
                  </a:txBody>
                  <a:tcPr anchor="ctr">
                    <a:solidFill>
                      <a:srgbClr val="004582"/>
                    </a:solidFill>
                  </a:tcPr>
                </a:tc>
                <a:tc>
                  <a:txBody>
                    <a:bodyPr/>
                    <a:lstStyle/>
                    <a:p>
                      <a:pPr algn="ctr"/>
                      <a:r>
                        <a:rPr lang="zh-CN" altLang="en-US" sz="2400" b="1" dirty="0">
                          <a:solidFill>
                            <a:schemeClr val="bg1"/>
                          </a:solidFill>
                          <a:latin typeface="Microsoft YaHei" panose="020B0503020204020204" pitchFamily="34" charset="-122"/>
                          <a:ea typeface="Microsoft YaHei" panose="020B0503020204020204" pitchFamily="34" charset="-122"/>
                        </a:rPr>
                        <a:t>一级管理</a:t>
                      </a:r>
                    </a:p>
                  </a:txBody>
                  <a:tcPr anchor="ctr">
                    <a:solidFill>
                      <a:srgbClr val="004582"/>
                    </a:solidFill>
                  </a:tcPr>
                </a:tc>
                <a:tc>
                  <a:txBody>
                    <a:bodyPr/>
                    <a:lstStyle/>
                    <a:p>
                      <a:pPr algn="ctr"/>
                      <a:r>
                        <a:rPr lang="zh-CN" altLang="en-US" sz="2400" b="1" dirty="0">
                          <a:solidFill>
                            <a:schemeClr val="bg1"/>
                          </a:solidFill>
                          <a:latin typeface="Microsoft YaHei" panose="020B0503020204020204" pitchFamily="34" charset="-122"/>
                          <a:ea typeface="Microsoft YaHei" panose="020B0503020204020204" pitchFamily="34" charset="-122"/>
                        </a:rPr>
                        <a:t>二级管理</a:t>
                      </a:r>
                    </a:p>
                  </a:txBody>
                  <a:tcPr anchor="ctr">
                    <a:solidFill>
                      <a:srgbClr val="004582"/>
                    </a:solidFill>
                  </a:tcPr>
                </a:tc>
                <a:extLst>
                  <a:ext uri="{0D108BD9-81ED-4DB2-BD59-A6C34878D82A}">
                    <a16:rowId xmlns:a16="http://schemas.microsoft.com/office/drawing/2014/main" val="1346410562"/>
                  </a:ext>
                </a:extLst>
              </a:tr>
              <a:tr h="761049">
                <a:tc>
                  <a:txBody>
                    <a:bodyPr/>
                    <a:lstStyle/>
                    <a:p>
                      <a:pPr algn="l"/>
                      <a:r>
                        <a:rPr lang="zh-CN" altLang="en-US" sz="1800" b="1" dirty="0">
                          <a:latin typeface="Microsoft YaHei" panose="020B0503020204020204" pitchFamily="34" charset="-122"/>
                          <a:ea typeface="Microsoft YaHei" panose="020B0503020204020204" pitchFamily="34" charset="-122"/>
                        </a:rPr>
                        <a:t>管理对象</a:t>
                      </a:r>
                    </a:p>
                  </a:txBody>
                  <a:tcPr anchor="ctr"/>
                </a:tc>
                <a:tc>
                  <a:txBody>
                    <a:bodyPr/>
                    <a:lstStyle/>
                    <a:p>
                      <a:pPr algn="ctr"/>
                      <a:r>
                        <a:rPr lang="zh-CN" altLang="en-US" sz="1800" b="1" dirty="0">
                          <a:latin typeface="Microsoft YaHei" panose="020B0503020204020204" pitchFamily="34" charset="-122"/>
                          <a:ea typeface="Microsoft YaHei" panose="020B0503020204020204" pitchFamily="34" charset="-122"/>
                        </a:rPr>
                        <a:t>血压已达标患者</a:t>
                      </a:r>
                    </a:p>
                  </a:txBody>
                  <a:tcPr anchor="ctr"/>
                </a:tc>
                <a:tc>
                  <a:txBody>
                    <a:bodyPr/>
                    <a:lstStyle/>
                    <a:p>
                      <a:pPr algn="ctr"/>
                      <a:r>
                        <a:rPr lang="zh-CN" altLang="en-US" sz="1800" b="1" dirty="0">
                          <a:latin typeface="Microsoft YaHei" panose="020B0503020204020204" pitchFamily="34" charset="-122"/>
                          <a:ea typeface="Microsoft YaHei" panose="020B0503020204020204" pitchFamily="34" charset="-122"/>
                        </a:rPr>
                        <a:t>血压未达标患者</a:t>
                      </a:r>
                    </a:p>
                  </a:txBody>
                  <a:tcPr anchor="ctr"/>
                </a:tc>
                <a:extLst>
                  <a:ext uri="{0D108BD9-81ED-4DB2-BD59-A6C34878D82A}">
                    <a16:rowId xmlns:a16="http://schemas.microsoft.com/office/drawing/2014/main" val="2663563855"/>
                  </a:ext>
                </a:extLst>
              </a:tr>
              <a:tr h="761049">
                <a:tc>
                  <a:txBody>
                    <a:bodyPr/>
                    <a:lstStyle/>
                    <a:p>
                      <a:pPr algn="l"/>
                      <a:r>
                        <a:rPr lang="zh-CN" altLang="en-US" sz="1800" b="1" dirty="0">
                          <a:latin typeface="Microsoft YaHei" panose="020B0503020204020204" pitchFamily="34" charset="-122"/>
                          <a:ea typeface="Microsoft YaHei" panose="020B0503020204020204" pitchFamily="34" charset="-122"/>
                        </a:rPr>
                        <a:t>非药物治疗</a:t>
                      </a:r>
                    </a:p>
                  </a:txBody>
                  <a:tcPr anchor="ctr"/>
                </a:tc>
                <a:tc>
                  <a:txBody>
                    <a:bodyPr/>
                    <a:lstStyle/>
                    <a:p>
                      <a:pPr algn="ctr"/>
                      <a:r>
                        <a:rPr lang="zh-CN" altLang="en-US" sz="1800" b="1" dirty="0">
                          <a:latin typeface="Microsoft YaHei" panose="020B0503020204020204" pitchFamily="34" charset="-122"/>
                          <a:ea typeface="Microsoft YaHei" panose="020B0503020204020204" pitchFamily="34" charset="-122"/>
                        </a:rPr>
                        <a:t>长期坚持</a:t>
                      </a:r>
                    </a:p>
                  </a:txBody>
                  <a:tcPr anchor="ctr"/>
                </a:tc>
                <a:tc>
                  <a:txBody>
                    <a:bodyPr/>
                    <a:lstStyle/>
                    <a:p>
                      <a:pPr algn="ctr"/>
                      <a:r>
                        <a:rPr lang="zh-CN" altLang="en-US" sz="1800" b="1" dirty="0">
                          <a:latin typeface="Microsoft YaHei" panose="020B0503020204020204" pitchFamily="34" charset="-122"/>
                          <a:ea typeface="Microsoft YaHei" panose="020B0503020204020204" pitchFamily="34" charset="-122"/>
                        </a:rPr>
                        <a:t>强化生活方式干预并长期坚持</a:t>
                      </a:r>
                    </a:p>
                  </a:txBody>
                  <a:tcPr anchor="ctr"/>
                </a:tc>
                <a:extLst>
                  <a:ext uri="{0D108BD9-81ED-4DB2-BD59-A6C34878D82A}">
                    <a16:rowId xmlns:a16="http://schemas.microsoft.com/office/drawing/2014/main" val="3473860442"/>
                  </a:ext>
                </a:extLst>
              </a:tr>
              <a:tr h="761049">
                <a:tc>
                  <a:txBody>
                    <a:bodyPr/>
                    <a:lstStyle/>
                    <a:p>
                      <a:pPr algn="l"/>
                      <a:r>
                        <a:rPr lang="zh-CN" altLang="en-US" sz="1800" b="1" dirty="0">
                          <a:latin typeface="Microsoft YaHei" panose="020B0503020204020204" pitchFamily="34" charset="-122"/>
                          <a:ea typeface="Microsoft YaHei" panose="020B0503020204020204" pitchFamily="34" charset="-122"/>
                        </a:rPr>
                        <a:t>随访频率</a:t>
                      </a:r>
                    </a:p>
                  </a:txBody>
                  <a:tcPr anchor="ctr"/>
                </a:tc>
                <a:tc>
                  <a:txBody>
                    <a:bodyPr/>
                    <a:lstStyle/>
                    <a:p>
                      <a:pPr algn="ctr"/>
                      <a:r>
                        <a:rPr lang="en-US" altLang="zh-CN" sz="1800" b="1" dirty="0">
                          <a:latin typeface="Microsoft YaHei" panose="020B0503020204020204" pitchFamily="34" charset="-122"/>
                          <a:ea typeface="Microsoft YaHei" panose="020B0503020204020204" pitchFamily="34" charset="-122"/>
                        </a:rPr>
                        <a:t>3</a:t>
                      </a:r>
                      <a:r>
                        <a:rPr lang="zh-CN" altLang="en-US" sz="1800" b="1" dirty="0">
                          <a:latin typeface="Microsoft YaHei" panose="020B0503020204020204" pitchFamily="34" charset="-122"/>
                          <a:ea typeface="Microsoft YaHei" panose="020B0503020204020204" pitchFamily="34" charset="-122"/>
                        </a:rPr>
                        <a:t>月</a:t>
                      </a:r>
                      <a:r>
                        <a:rPr lang="en-US" altLang="zh-CN" sz="1800" b="1" dirty="0">
                          <a:latin typeface="Microsoft YaHei" panose="020B0503020204020204" pitchFamily="34" charset="-122"/>
                          <a:ea typeface="Microsoft YaHei" panose="020B0503020204020204" pitchFamily="34" charset="-122"/>
                        </a:rPr>
                        <a:t>1</a:t>
                      </a:r>
                      <a:r>
                        <a:rPr lang="zh-CN" altLang="en-US" sz="1800" b="1" dirty="0">
                          <a:latin typeface="Microsoft YaHei" panose="020B0503020204020204" pitchFamily="34" charset="-122"/>
                          <a:ea typeface="Microsoft YaHei" panose="020B0503020204020204" pitchFamily="34" charset="-122"/>
                        </a:rPr>
                        <a:t>次</a:t>
                      </a:r>
                    </a:p>
                  </a:txBody>
                  <a:tcPr anchor="ctr"/>
                </a:tc>
                <a:tc>
                  <a:txBody>
                    <a:bodyPr/>
                    <a:lstStyle/>
                    <a:p>
                      <a:pPr algn="ctr"/>
                      <a:r>
                        <a:rPr lang="en-US" altLang="zh-CN" sz="1800" b="1" dirty="0">
                          <a:latin typeface="Microsoft YaHei" panose="020B0503020204020204" pitchFamily="34" charset="-122"/>
                          <a:ea typeface="Microsoft YaHei" panose="020B0503020204020204" pitchFamily="34" charset="-122"/>
                        </a:rPr>
                        <a:t>2</a:t>
                      </a:r>
                      <a:r>
                        <a:rPr lang="zh-CN" altLang="en-US" sz="1800" b="1" dirty="0">
                          <a:latin typeface="Microsoft YaHei" panose="020B0503020204020204" pitchFamily="34" charset="-122"/>
                          <a:ea typeface="Microsoft YaHei" panose="020B0503020204020204" pitchFamily="34" charset="-122"/>
                        </a:rPr>
                        <a:t>～</a:t>
                      </a:r>
                      <a:r>
                        <a:rPr lang="en-US" altLang="zh-CN" sz="1800" b="1" dirty="0">
                          <a:latin typeface="Microsoft YaHei" panose="020B0503020204020204" pitchFamily="34" charset="-122"/>
                          <a:ea typeface="Microsoft YaHei" panose="020B0503020204020204" pitchFamily="34" charset="-122"/>
                        </a:rPr>
                        <a:t>4 </a:t>
                      </a:r>
                      <a:r>
                        <a:rPr lang="zh-CN" altLang="en-US" sz="1800" b="1" dirty="0">
                          <a:latin typeface="Microsoft YaHei" panose="020B0503020204020204" pitchFamily="34" charset="-122"/>
                          <a:ea typeface="Microsoft YaHei" panose="020B0503020204020204" pitchFamily="34" charset="-122"/>
                        </a:rPr>
                        <a:t>周</a:t>
                      </a:r>
                      <a:r>
                        <a:rPr lang="en-US" altLang="zh-CN" sz="1800" b="1" dirty="0">
                          <a:latin typeface="Microsoft YaHei" panose="020B0503020204020204" pitchFamily="34" charset="-122"/>
                          <a:ea typeface="Microsoft YaHei" panose="020B0503020204020204" pitchFamily="34" charset="-122"/>
                        </a:rPr>
                        <a:t>1</a:t>
                      </a:r>
                      <a:r>
                        <a:rPr lang="zh-CN" altLang="en-US" sz="1800" b="1" dirty="0">
                          <a:latin typeface="Microsoft YaHei" panose="020B0503020204020204" pitchFamily="34" charset="-122"/>
                          <a:ea typeface="Microsoft YaHei" panose="020B0503020204020204" pitchFamily="34" charset="-122"/>
                        </a:rPr>
                        <a:t>次</a:t>
                      </a:r>
                    </a:p>
                  </a:txBody>
                  <a:tcPr anchor="ctr"/>
                </a:tc>
                <a:extLst>
                  <a:ext uri="{0D108BD9-81ED-4DB2-BD59-A6C34878D82A}">
                    <a16:rowId xmlns:a16="http://schemas.microsoft.com/office/drawing/2014/main" val="703557503"/>
                  </a:ext>
                </a:extLst>
              </a:tr>
              <a:tr h="761049">
                <a:tc>
                  <a:txBody>
                    <a:bodyPr/>
                    <a:lstStyle/>
                    <a:p>
                      <a:pPr algn="l"/>
                      <a:r>
                        <a:rPr lang="zh-CN" altLang="en-US" sz="1800" b="1" dirty="0">
                          <a:latin typeface="Microsoft YaHei" panose="020B0503020204020204" pitchFamily="34" charset="-122"/>
                          <a:ea typeface="Microsoft YaHei" panose="020B0503020204020204" pitchFamily="34" charset="-122"/>
                        </a:rPr>
                        <a:t>药物治疗</a:t>
                      </a:r>
                    </a:p>
                  </a:txBody>
                  <a:tcPr anchor="ctr"/>
                </a:tc>
                <a:tc>
                  <a:txBody>
                    <a:bodyPr/>
                    <a:lstStyle/>
                    <a:p>
                      <a:pPr algn="ctr"/>
                      <a:r>
                        <a:rPr lang="zh-CN" altLang="en-US" sz="1800" b="1" dirty="0">
                          <a:latin typeface="Microsoft YaHei" panose="020B0503020204020204" pitchFamily="34" charset="-122"/>
                          <a:ea typeface="Microsoft YaHei" panose="020B0503020204020204" pitchFamily="34" charset="-122"/>
                        </a:rPr>
                        <a:t>药物治疗保持血压达标</a:t>
                      </a:r>
                    </a:p>
                  </a:txBody>
                  <a:tcPr anchor="ctr"/>
                </a:tc>
                <a:tc>
                  <a:txBody>
                    <a:bodyPr/>
                    <a:lstStyle/>
                    <a:p>
                      <a:pPr algn="ctr"/>
                      <a:r>
                        <a:rPr lang="zh-CN" altLang="en-US" sz="1800" b="1" dirty="0">
                          <a:latin typeface="Microsoft YaHei" panose="020B0503020204020204" pitchFamily="34" charset="-122"/>
                          <a:ea typeface="Microsoft YaHei" panose="020B0503020204020204" pitchFamily="34" charset="-122"/>
                        </a:rPr>
                        <a:t>根据指南推荐，调整治疗方案</a:t>
                      </a:r>
                    </a:p>
                  </a:txBody>
                  <a:tcPr anchor="ctr"/>
                </a:tc>
                <a:extLst>
                  <a:ext uri="{0D108BD9-81ED-4DB2-BD59-A6C34878D82A}">
                    <a16:rowId xmlns:a16="http://schemas.microsoft.com/office/drawing/2014/main" val="2103069592"/>
                  </a:ext>
                </a:extLst>
              </a:tr>
            </a:tbl>
          </a:graphicData>
        </a:graphic>
      </p:graphicFrame>
      <p:grpSp>
        <p:nvGrpSpPr>
          <p:cNvPr id="4" name="组合 3">
            <a:extLst>
              <a:ext uri="{FF2B5EF4-FFF2-40B4-BE49-F238E27FC236}">
                <a16:creationId xmlns:a16="http://schemas.microsoft.com/office/drawing/2014/main" id="{4EF5E123-93E5-AC5C-3031-C5900FF7F9C5}"/>
              </a:ext>
            </a:extLst>
          </p:cNvPr>
          <p:cNvGrpSpPr/>
          <p:nvPr/>
        </p:nvGrpSpPr>
        <p:grpSpPr>
          <a:xfrm>
            <a:off x="10997490" y="-29849"/>
            <a:ext cx="1360715" cy="911036"/>
            <a:chOff x="10809514" y="26404"/>
            <a:chExt cx="1375882" cy="914400"/>
          </a:xfrm>
        </p:grpSpPr>
        <p:pic>
          <p:nvPicPr>
            <p:cNvPr id="5" name="图形 4" descr="剪贴板">
              <a:extLst>
                <a:ext uri="{FF2B5EF4-FFF2-40B4-BE49-F238E27FC236}">
                  <a16:creationId xmlns:a16="http://schemas.microsoft.com/office/drawing/2014/main" id="{C595A3C2-FDCA-03AD-06E9-AD2A868244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6" name="文本框 5">
              <a:extLst>
                <a:ext uri="{FF2B5EF4-FFF2-40B4-BE49-F238E27FC236}">
                  <a16:creationId xmlns:a16="http://schemas.microsoft.com/office/drawing/2014/main" id="{72CA3C36-CA14-2B02-01F7-5359C9660E43}"/>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82656902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idx="4294967295"/>
          </p:nvPr>
        </p:nvSpPr>
        <p:spPr>
          <a:xfrm>
            <a:off x="0" y="354999"/>
            <a:ext cx="12192000" cy="578263"/>
          </a:xfrm>
          <a:prstGeom prst="rect">
            <a:avLst/>
          </a:prstGeom>
        </p:spPr>
        <p:txBody>
          <a:bodyPr>
            <a:normAutofit/>
          </a:bodyPr>
          <a:lstStyle/>
          <a:p>
            <a:pPr algn="ctr"/>
            <a:r>
              <a:rPr lang="zh-CN" altLang="en-US" sz="3200" b="1" dirty="0">
                <a:latin typeface="微软雅黑" panose="020B0503020204020204" pitchFamily="34" charset="-122"/>
                <a:ea typeface="微软雅黑" panose="020B0503020204020204" pitchFamily="34" charset="-122"/>
              </a:rPr>
              <a:t>高血压患者健康教育内容</a:t>
            </a:r>
          </a:p>
        </p:txBody>
      </p:sp>
      <p:graphicFrame>
        <p:nvGraphicFramePr>
          <p:cNvPr id="2" name="表格 1">
            <a:extLst>
              <a:ext uri="{FF2B5EF4-FFF2-40B4-BE49-F238E27FC236}">
                <a16:creationId xmlns:a16="http://schemas.microsoft.com/office/drawing/2014/main" id="{9F71938E-56A5-8045-E0C2-86FBE9BD11E4}"/>
              </a:ext>
            </a:extLst>
          </p:cNvPr>
          <p:cNvGraphicFramePr>
            <a:graphicFrameLocks noGrp="1"/>
          </p:cNvGraphicFramePr>
          <p:nvPr>
            <p:extLst>
              <p:ext uri="{D42A27DB-BD31-4B8C-83A1-F6EECF244321}">
                <p14:modId xmlns:p14="http://schemas.microsoft.com/office/powerpoint/2010/main" val="3560886901"/>
              </p:ext>
            </p:extLst>
          </p:nvPr>
        </p:nvGraphicFramePr>
        <p:xfrm>
          <a:off x="838200" y="1196459"/>
          <a:ext cx="10515600" cy="4297085"/>
        </p:xfrm>
        <a:graphic>
          <a:graphicData uri="http://schemas.openxmlformats.org/drawingml/2006/table">
            <a:tbl>
              <a:tblPr firstRow="1" bandRow="1">
                <a:tableStyleId>{69012ECD-51FC-41F1-AA8D-1B2483CD663E}</a:tableStyleId>
              </a:tblPr>
              <a:tblGrid>
                <a:gridCol w="3505200">
                  <a:extLst>
                    <a:ext uri="{9D8B030D-6E8A-4147-A177-3AD203B41FA5}">
                      <a16:colId xmlns:a16="http://schemas.microsoft.com/office/drawing/2014/main" val="2244145151"/>
                    </a:ext>
                  </a:extLst>
                </a:gridCol>
                <a:gridCol w="3505200">
                  <a:extLst>
                    <a:ext uri="{9D8B030D-6E8A-4147-A177-3AD203B41FA5}">
                      <a16:colId xmlns:a16="http://schemas.microsoft.com/office/drawing/2014/main" val="4180348915"/>
                    </a:ext>
                  </a:extLst>
                </a:gridCol>
                <a:gridCol w="3505200">
                  <a:extLst>
                    <a:ext uri="{9D8B030D-6E8A-4147-A177-3AD203B41FA5}">
                      <a16:colId xmlns:a16="http://schemas.microsoft.com/office/drawing/2014/main" val="1876091772"/>
                    </a:ext>
                  </a:extLst>
                </a:gridCol>
              </a:tblGrid>
              <a:tr h="463715">
                <a:tc>
                  <a:txBody>
                    <a:bodyPr/>
                    <a:lstStyle/>
                    <a:p>
                      <a:pPr algn="ctr"/>
                      <a:r>
                        <a:rPr lang="zh-CN" altLang="en-US" sz="1600" b="1" dirty="0">
                          <a:solidFill>
                            <a:schemeClr val="bg1"/>
                          </a:solidFill>
                          <a:latin typeface="Microsoft YaHei" panose="020B0503020204020204" pitchFamily="34" charset="-122"/>
                          <a:ea typeface="Microsoft YaHei" panose="020B0503020204020204" pitchFamily="34" charset="-122"/>
                        </a:rPr>
                        <a:t>健康人群</a:t>
                      </a:r>
                    </a:p>
                  </a:txBody>
                  <a:tcPr anchor="ctr">
                    <a:solidFill>
                      <a:srgbClr val="004582"/>
                    </a:solidFill>
                  </a:tcPr>
                </a:tc>
                <a:tc>
                  <a:txBody>
                    <a:bodyPr/>
                    <a:lstStyle/>
                    <a:p>
                      <a:pPr algn="ctr"/>
                      <a:r>
                        <a:rPr lang="zh-CN" altLang="en-US" sz="1600" b="1" dirty="0">
                          <a:solidFill>
                            <a:schemeClr val="bg1"/>
                          </a:solidFill>
                          <a:latin typeface="Microsoft YaHei" panose="020B0503020204020204" pitchFamily="34" charset="-122"/>
                          <a:ea typeface="Microsoft YaHei" panose="020B0503020204020204" pitchFamily="34" charset="-122"/>
                        </a:rPr>
                        <a:t>高血压易患人群</a:t>
                      </a:r>
                    </a:p>
                  </a:txBody>
                  <a:tcPr anchor="ctr">
                    <a:solidFill>
                      <a:srgbClr val="004582"/>
                    </a:solidFill>
                  </a:tcPr>
                </a:tc>
                <a:tc>
                  <a:txBody>
                    <a:bodyPr/>
                    <a:lstStyle/>
                    <a:p>
                      <a:pPr algn="ctr"/>
                      <a:r>
                        <a:rPr lang="zh-CN" altLang="en-US" sz="1600" b="1" dirty="0">
                          <a:solidFill>
                            <a:schemeClr val="bg1"/>
                          </a:solidFill>
                          <a:latin typeface="Microsoft YaHei" panose="020B0503020204020204" pitchFamily="34" charset="-122"/>
                          <a:ea typeface="Microsoft YaHei" panose="020B0503020204020204" pitchFamily="34" charset="-122"/>
                        </a:rPr>
                        <a:t>高血压人群</a:t>
                      </a:r>
                    </a:p>
                  </a:txBody>
                  <a:tcPr anchor="ctr">
                    <a:solidFill>
                      <a:srgbClr val="004582"/>
                    </a:solidFill>
                  </a:tcPr>
                </a:tc>
                <a:extLst>
                  <a:ext uri="{0D108BD9-81ED-4DB2-BD59-A6C34878D82A}">
                    <a16:rowId xmlns:a16="http://schemas.microsoft.com/office/drawing/2014/main" val="1346410562"/>
                  </a:ext>
                </a:extLst>
              </a:tr>
              <a:tr h="788313">
                <a:tc>
                  <a:txBody>
                    <a:bodyPr/>
                    <a:lstStyle/>
                    <a:p>
                      <a:pPr algn="ctr"/>
                      <a:r>
                        <a:rPr lang="zh-CN" altLang="en-US" sz="1400" b="0" dirty="0">
                          <a:latin typeface="Microsoft YaHei" panose="020B0503020204020204" pitchFamily="34" charset="-122"/>
                          <a:ea typeface="Microsoft YaHei" panose="020B0503020204020204" pitchFamily="34" charset="-122"/>
                        </a:rPr>
                        <a:t>高血压定义，其危害，</a:t>
                      </a:r>
                      <a:endParaRPr lang="en-US" altLang="zh-CN" sz="1400" b="0" dirty="0">
                        <a:latin typeface="Microsoft YaHei" panose="020B0503020204020204" pitchFamily="34" charset="-122"/>
                        <a:ea typeface="Microsoft YaHei" panose="020B0503020204020204" pitchFamily="34" charset="-122"/>
                      </a:endParaRPr>
                    </a:p>
                    <a:p>
                      <a:pPr algn="ctr"/>
                      <a:r>
                        <a:rPr lang="zh-CN" altLang="en-US" sz="1400" b="0" dirty="0">
                          <a:latin typeface="Microsoft YaHei" panose="020B0503020204020204" pitchFamily="34" charset="-122"/>
                          <a:ea typeface="Microsoft YaHei" panose="020B0503020204020204" pitchFamily="34" charset="-122"/>
                        </a:rPr>
                        <a:t>健康生活方式，监测血压</a:t>
                      </a: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高血压定义，其危害，</a:t>
                      </a:r>
                      <a:endParaRPr lang="en-US" altLang="zh-CN" sz="1400" b="0" dirty="0">
                        <a:latin typeface="Microsoft YaHei" panose="020B0503020204020204" pitchFamily="34" charset="-122"/>
                        <a:ea typeface="Microsoft YaHei" panose="020B0503020204020204" pitchFamily="34" charset="-122"/>
                      </a:endParaRPr>
                    </a:p>
                    <a:p>
                      <a:pPr algn="ctr"/>
                      <a:r>
                        <a:rPr lang="zh-CN" altLang="en-US" sz="1400" b="0" dirty="0">
                          <a:latin typeface="Microsoft YaHei" panose="020B0503020204020204" pitchFamily="34" charset="-122"/>
                          <a:ea typeface="Microsoft YaHei" panose="020B0503020204020204" pitchFamily="34" charset="-122"/>
                        </a:rPr>
                        <a:t>健康生活方式，定期监测血压</a:t>
                      </a: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高血压定义，其危害，</a:t>
                      </a:r>
                      <a:endParaRPr lang="en-US" altLang="zh-CN" sz="1400" b="0" dirty="0">
                        <a:latin typeface="Microsoft YaHei" panose="020B0503020204020204" pitchFamily="34" charset="-122"/>
                        <a:ea typeface="Microsoft YaHei" panose="020B0503020204020204" pitchFamily="34" charset="-122"/>
                      </a:endParaRPr>
                    </a:p>
                    <a:p>
                      <a:pPr algn="ctr"/>
                      <a:r>
                        <a:rPr lang="zh-CN" altLang="en-US" sz="1400" b="0" dirty="0">
                          <a:latin typeface="Microsoft YaHei" panose="020B0503020204020204" pitchFamily="34" charset="-122"/>
                          <a:ea typeface="Microsoft YaHei" panose="020B0503020204020204" pitchFamily="34" charset="-122"/>
                        </a:rPr>
                        <a:t>健康生活方式，定期监测血压</a:t>
                      </a:r>
                    </a:p>
                  </a:txBody>
                  <a:tcPr anchor="ctr"/>
                </a:tc>
                <a:extLst>
                  <a:ext uri="{0D108BD9-81ED-4DB2-BD59-A6C34878D82A}">
                    <a16:rowId xmlns:a16="http://schemas.microsoft.com/office/drawing/2014/main" val="2663563855"/>
                  </a:ext>
                </a:extLst>
              </a:tr>
              <a:tr h="788313">
                <a:tc>
                  <a:txBody>
                    <a:bodyPr/>
                    <a:lstStyle/>
                    <a:p>
                      <a:pPr algn="ctr"/>
                      <a:r>
                        <a:rPr lang="zh-CN" altLang="en-US" sz="1400" b="0" dirty="0">
                          <a:latin typeface="Microsoft YaHei" panose="020B0503020204020204" pitchFamily="34" charset="-122"/>
                          <a:ea typeface="Microsoft YaHei" panose="020B0503020204020204" pitchFamily="34" charset="-122"/>
                        </a:rPr>
                        <a:t>危险因素，易患对象</a:t>
                      </a: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危险因素，易患对象，</a:t>
                      </a:r>
                      <a:endParaRPr lang="en-US" altLang="zh-CN" sz="1400" b="0" dirty="0">
                        <a:latin typeface="Microsoft YaHei" panose="020B0503020204020204" pitchFamily="34" charset="-122"/>
                        <a:ea typeface="Microsoft YaHei" panose="020B0503020204020204" pitchFamily="34" charset="-122"/>
                      </a:endParaRPr>
                    </a:p>
                    <a:p>
                      <a:pPr algn="ctr"/>
                      <a:r>
                        <a:rPr lang="zh-CN" altLang="en-US" sz="1400" b="0" dirty="0">
                          <a:latin typeface="Microsoft YaHei" panose="020B0503020204020204" pitchFamily="34" charset="-122"/>
                          <a:ea typeface="Microsoft YaHei" panose="020B0503020204020204" pitchFamily="34" charset="-122"/>
                        </a:rPr>
                        <a:t>不健康的行为纠正和指导</a:t>
                      </a: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危险因素，</a:t>
                      </a:r>
                      <a:endParaRPr lang="en-US" altLang="zh-CN" sz="1400" b="0" dirty="0">
                        <a:latin typeface="Microsoft YaHei" panose="020B0503020204020204" pitchFamily="34" charset="-122"/>
                        <a:ea typeface="Microsoft YaHei" panose="020B0503020204020204" pitchFamily="34" charset="-122"/>
                      </a:endParaRPr>
                    </a:p>
                    <a:p>
                      <a:pPr algn="ctr"/>
                      <a:r>
                        <a:rPr lang="zh-CN" altLang="en-US" sz="1400" b="0" dirty="0">
                          <a:latin typeface="Microsoft YaHei" panose="020B0503020204020204" pitchFamily="34" charset="-122"/>
                          <a:ea typeface="Microsoft YaHei" panose="020B0503020204020204" pitchFamily="34" charset="-122"/>
                        </a:rPr>
                        <a:t>针对性的行为纠正和健康生活方式指导</a:t>
                      </a:r>
                    </a:p>
                  </a:txBody>
                  <a:tcPr anchor="ctr"/>
                </a:tc>
                <a:extLst>
                  <a:ext uri="{0D108BD9-81ED-4DB2-BD59-A6C34878D82A}">
                    <a16:rowId xmlns:a16="http://schemas.microsoft.com/office/drawing/2014/main" val="3473860442"/>
                  </a:ext>
                </a:extLst>
              </a:tr>
              <a:tr h="564186">
                <a:tc>
                  <a:txBody>
                    <a:bodyPr/>
                    <a:lstStyle/>
                    <a:p>
                      <a:pPr algn="ctr"/>
                      <a:r>
                        <a:rPr lang="zh-CN" altLang="en-US" sz="1400" b="0" dirty="0">
                          <a:latin typeface="Microsoft YaHei" panose="020B0503020204020204" pitchFamily="34" charset="-122"/>
                          <a:ea typeface="Microsoft YaHei" panose="020B0503020204020204" pitchFamily="34" charset="-122"/>
                        </a:rPr>
                        <a:t>高血压可防可控</a:t>
                      </a:r>
                    </a:p>
                  </a:txBody>
                  <a:tcPr anchor="ctr"/>
                </a:tc>
                <a:tc>
                  <a:txBody>
                    <a:bodyPr/>
                    <a:lstStyle/>
                    <a:p>
                      <a:pPr algn="ctr"/>
                      <a:endParaRPr lang="zh-CN" altLang="en-US" sz="1400" b="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危险因素及规范管理重要性</a:t>
                      </a:r>
                    </a:p>
                  </a:txBody>
                  <a:tcPr anchor="ctr"/>
                </a:tc>
                <a:extLst>
                  <a:ext uri="{0D108BD9-81ED-4DB2-BD59-A6C34878D82A}">
                    <a16:rowId xmlns:a16="http://schemas.microsoft.com/office/drawing/2014/main" val="703557503"/>
                  </a:ext>
                </a:extLst>
              </a:tr>
              <a:tr h="564186">
                <a:tc>
                  <a:txBody>
                    <a:bodyPr/>
                    <a:lstStyle/>
                    <a:p>
                      <a:pPr algn="ctr"/>
                      <a:endParaRPr lang="zh-CN" altLang="en-US" sz="1400" b="0" dirty="0">
                        <a:latin typeface="Microsoft YaHei" panose="020B0503020204020204" pitchFamily="34" charset="-122"/>
                        <a:ea typeface="Microsoft YaHei" panose="020B0503020204020204" pitchFamily="34" charset="-122"/>
                      </a:endParaRPr>
                    </a:p>
                  </a:txBody>
                  <a:tcPr anchor="ctr"/>
                </a:tc>
                <a:tc>
                  <a:txBody>
                    <a:bodyPr/>
                    <a:lstStyle/>
                    <a:p>
                      <a:pPr algn="ctr"/>
                      <a:endParaRPr lang="zh-CN" altLang="en-US" sz="1400" b="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非药物治疗与坚持终身治疗</a:t>
                      </a:r>
                    </a:p>
                  </a:txBody>
                  <a:tcPr anchor="ctr"/>
                </a:tc>
                <a:extLst>
                  <a:ext uri="{0D108BD9-81ED-4DB2-BD59-A6C34878D82A}">
                    <a16:rowId xmlns:a16="http://schemas.microsoft.com/office/drawing/2014/main" val="2103069592"/>
                  </a:ext>
                </a:extLst>
              </a:tr>
              <a:tr h="564186">
                <a:tc>
                  <a:txBody>
                    <a:bodyPr/>
                    <a:lstStyle/>
                    <a:p>
                      <a:pPr algn="ctr"/>
                      <a:endParaRPr lang="zh-CN" altLang="en-US" sz="1400" b="0" dirty="0">
                        <a:latin typeface="Microsoft YaHei" panose="020B0503020204020204" pitchFamily="34" charset="-122"/>
                        <a:ea typeface="Microsoft YaHei" panose="020B0503020204020204" pitchFamily="34" charset="-122"/>
                      </a:endParaRPr>
                    </a:p>
                  </a:txBody>
                  <a:tcPr anchor="ctr"/>
                </a:tc>
                <a:tc>
                  <a:txBody>
                    <a:bodyPr/>
                    <a:lstStyle/>
                    <a:p>
                      <a:pPr algn="ctr"/>
                      <a:endParaRPr lang="zh-CN" altLang="en-US" sz="1400" b="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高血压可治可控</a:t>
                      </a:r>
                    </a:p>
                  </a:txBody>
                  <a:tcPr anchor="ctr"/>
                </a:tc>
                <a:extLst>
                  <a:ext uri="{0D108BD9-81ED-4DB2-BD59-A6C34878D82A}">
                    <a16:rowId xmlns:a16="http://schemas.microsoft.com/office/drawing/2014/main" val="4091256653"/>
                  </a:ext>
                </a:extLst>
              </a:tr>
              <a:tr h="564186">
                <a:tc>
                  <a:txBody>
                    <a:bodyPr/>
                    <a:lstStyle/>
                    <a:p>
                      <a:pPr algn="ctr"/>
                      <a:endParaRPr lang="zh-CN" altLang="en-US" sz="1400" b="0" dirty="0">
                        <a:latin typeface="Microsoft YaHei" panose="020B0503020204020204" pitchFamily="34" charset="-122"/>
                        <a:ea typeface="Microsoft YaHei" panose="020B0503020204020204" pitchFamily="34" charset="-122"/>
                      </a:endParaRPr>
                    </a:p>
                  </a:txBody>
                  <a:tcPr anchor="ctr"/>
                </a:tc>
                <a:tc>
                  <a:txBody>
                    <a:bodyPr/>
                    <a:lstStyle/>
                    <a:p>
                      <a:pPr algn="ctr"/>
                      <a:endParaRPr lang="zh-CN" altLang="en-US" sz="1400" b="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400" b="0" dirty="0">
                          <a:latin typeface="Microsoft YaHei" panose="020B0503020204020204" pitchFamily="34" charset="-122"/>
                          <a:ea typeface="Microsoft YaHei" panose="020B0503020204020204" pitchFamily="34" charset="-122"/>
                        </a:rPr>
                        <a:t>高血压自我管理技能</a:t>
                      </a:r>
                    </a:p>
                  </a:txBody>
                  <a:tcPr anchor="ctr"/>
                </a:tc>
                <a:extLst>
                  <a:ext uri="{0D108BD9-81ED-4DB2-BD59-A6C34878D82A}">
                    <a16:rowId xmlns:a16="http://schemas.microsoft.com/office/drawing/2014/main" val="2261543559"/>
                  </a:ext>
                </a:extLst>
              </a:tr>
            </a:tbl>
          </a:graphicData>
        </a:graphic>
      </p:graphicFrame>
      <p:grpSp>
        <p:nvGrpSpPr>
          <p:cNvPr id="4" name="组合 3">
            <a:extLst>
              <a:ext uri="{FF2B5EF4-FFF2-40B4-BE49-F238E27FC236}">
                <a16:creationId xmlns:a16="http://schemas.microsoft.com/office/drawing/2014/main" id="{55F88BB9-04A5-250B-5461-6DC59378A476}"/>
              </a:ext>
            </a:extLst>
          </p:cNvPr>
          <p:cNvGrpSpPr/>
          <p:nvPr/>
        </p:nvGrpSpPr>
        <p:grpSpPr>
          <a:xfrm>
            <a:off x="10997490" y="-29849"/>
            <a:ext cx="1360715" cy="911036"/>
            <a:chOff x="10809514" y="26404"/>
            <a:chExt cx="1375882" cy="914400"/>
          </a:xfrm>
        </p:grpSpPr>
        <p:pic>
          <p:nvPicPr>
            <p:cNvPr id="5" name="图形 4" descr="剪贴板">
              <a:extLst>
                <a:ext uri="{FF2B5EF4-FFF2-40B4-BE49-F238E27FC236}">
                  <a16:creationId xmlns:a16="http://schemas.microsoft.com/office/drawing/2014/main" id="{6F86440B-0136-5CE7-5BBA-ACA2685D2E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6" name="文本框 5">
              <a:extLst>
                <a:ext uri="{FF2B5EF4-FFF2-40B4-BE49-F238E27FC236}">
                  <a16:creationId xmlns:a16="http://schemas.microsoft.com/office/drawing/2014/main" id="{55690FA9-2568-ED7F-B050-42A975446CAA}"/>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54760778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idx="4294967295"/>
          </p:nvPr>
        </p:nvSpPr>
        <p:spPr>
          <a:xfrm>
            <a:off x="0" y="230175"/>
            <a:ext cx="12192000" cy="640081"/>
          </a:xfrm>
          <a:prstGeom prst="rect">
            <a:avLst/>
          </a:prstGeom>
        </p:spPr>
        <p:txBody>
          <a:bodyPr>
            <a:normAutofit/>
          </a:bodyPr>
          <a:lstStyle/>
          <a:p>
            <a:pPr algn="ctr"/>
            <a:r>
              <a:rPr lang="zh-CN" altLang="en-US" sz="3200" b="1" dirty="0">
                <a:latin typeface="微软雅黑" panose="020B0503020204020204" pitchFamily="34" charset="-122"/>
                <a:ea typeface="微软雅黑" panose="020B0503020204020204" pitchFamily="34" charset="-122"/>
              </a:rPr>
              <a:t>社区初诊和随诊高血压转出条件</a:t>
            </a:r>
          </a:p>
        </p:txBody>
      </p:sp>
      <p:graphicFrame>
        <p:nvGraphicFramePr>
          <p:cNvPr id="7" name="表格 6">
            <a:extLst>
              <a:ext uri="{FF2B5EF4-FFF2-40B4-BE49-F238E27FC236}">
                <a16:creationId xmlns:a16="http://schemas.microsoft.com/office/drawing/2014/main" id="{8C959092-4F97-0FF7-9446-AC27BE6C5493}"/>
              </a:ext>
            </a:extLst>
          </p:cNvPr>
          <p:cNvGraphicFramePr>
            <a:graphicFrameLocks noGrp="1"/>
          </p:cNvGraphicFramePr>
          <p:nvPr>
            <p:extLst>
              <p:ext uri="{D42A27DB-BD31-4B8C-83A1-F6EECF244321}">
                <p14:modId xmlns:p14="http://schemas.microsoft.com/office/powerpoint/2010/main" val="4184542625"/>
              </p:ext>
            </p:extLst>
          </p:nvPr>
        </p:nvGraphicFramePr>
        <p:xfrm>
          <a:off x="894521" y="1312612"/>
          <a:ext cx="10402958" cy="4232775"/>
        </p:xfrm>
        <a:graphic>
          <a:graphicData uri="http://schemas.openxmlformats.org/drawingml/2006/table">
            <a:tbl>
              <a:tblPr firstRow="1" bandRow="1">
                <a:tableStyleId>{69012ECD-51FC-41F1-AA8D-1B2483CD663E}</a:tableStyleId>
              </a:tblPr>
              <a:tblGrid>
                <a:gridCol w="4436474">
                  <a:extLst>
                    <a:ext uri="{9D8B030D-6E8A-4147-A177-3AD203B41FA5}">
                      <a16:colId xmlns:a16="http://schemas.microsoft.com/office/drawing/2014/main" val="2244145151"/>
                    </a:ext>
                  </a:extLst>
                </a:gridCol>
                <a:gridCol w="5966484">
                  <a:extLst>
                    <a:ext uri="{9D8B030D-6E8A-4147-A177-3AD203B41FA5}">
                      <a16:colId xmlns:a16="http://schemas.microsoft.com/office/drawing/2014/main" val="4180348915"/>
                    </a:ext>
                  </a:extLst>
                </a:gridCol>
              </a:tblGrid>
              <a:tr h="546620">
                <a:tc>
                  <a:txBody>
                    <a:bodyPr/>
                    <a:lstStyle/>
                    <a:p>
                      <a:pPr algn="ctr"/>
                      <a:r>
                        <a:rPr lang="zh-CN" altLang="en-US" sz="1600" b="1" dirty="0">
                          <a:solidFill>
                            <a:schemeClr val="bg1"/>
                          </a:solidFill>
                          <a:latin typeface="Microsoft YaHei" panose="020B0503020204020204" pitchFamily="34" charset="-122"/>
                          <a:ea typeface="Microsoft YaHei" panose="020B0503020204020204" pitchFamily="34" charset="-122"/>
                        </a:rPr>
                        <a:t>社区初诊高血压转出条件</a:t>
                      </a:r>
                    </a:p>
                  </a:txBody>
                  <a:tcPr anchor="ctr">
                    <a:solidFill>
                      <a:srgbClr val="004582"/>
                    </a:solidFill>
                  </a:tcPr>
                </a:tc>
                <a:tc>
                  <a:txBody>
                    <a:bodyPr/>
                    <a:lstStyle/>
                    <a:p>
                      <a:pPr algn="ctr"/>
                      <a:r>
                        <a:rPr lang="zh-CN" altLang="en-US" sz="1600" b="1" dirty="0">
                          <a:solidFill>
                            <a:schemeClr val="bg1"/>
                          </a:solidFill>
                          <a:latin typeface="Microsoft YaHei" panose="020B0503020204020204" pitchFamily="34" charset="-122"/>
                          <a:ea typeface="Microsoft YaHei" panose="020B0503020204020204" pitchFamily="34" charset="-122"/>
                        </a:rPr>
                        <a:t>社区随诊高血压转出条件</a:t>
                      </a:r>
                    </a:p>
                  </a:txBody>
                  <a:tcPr anchor="ctr">
                    <a:solidFill>
                      <a:srgbClr val="004582"/>
                    </a:solidFill>
                  </a:tcPr>
                </a:tc>
                <a:extLst>
                  <a:ext uri="{0D108BD9-81ED-4DB2-BD59-A6C34878D82A}">
                    <a16:rowId xmlns:a16="http://schemas.microsoft.com/office/drawing/2014/main" val="1346410562"/>
                  </a:ext>
                </a:extLst>
              </a:tr>
              <a:tr h="604595">
                <a:tc>
                  <a:txBody>
                    <a:bodyPr/>
                    <a:lstStyle/>
                    <a:p>
                      <a:pPr algn="l"/>
                      <a:r>
                        <a:rPr lang="zh-CN" altLang="en-US" sz="1600" b="0" dirty="0">
                          <a:solidFill>
                            <a:schemeClr val="tx1"/>
                          </a:solidFill>
                          <a:latin typeface="Microsoft YaHei" panose="020B0503020204020204" pitchFamily="34" charset="-122"/>
                          <a:ea typeface="Microsoft YaHei" panose="020B0503020204020204" pitchFamily="34" charset="-122"/>
                        </a:rPr>
                        <a:t>（</a:t>
                      </a:r>
                      <a:r>
                        <a:rPr lang="en-US" altLang="zh-CN" sz="1600" b="0" dirty="0">
                          <a:solidFill>
                            <a:schemeClr val="tx1"/>
                          </a:solidFill>
                          <a:latin typeface="Microsoft YaHei" panose="020B0503020204020204" pitchFamily="34" charset="-122"/>
                          <a:ea typeface="Microsoft YaHei" panose="020B0503020204020204" pitchFamily="34" charset="-122"/>
                        </a:rPr>
                        <a:t>1</a:t>
                      </a:r>
                      <a:r>
                        <a:rPr lang="zh-CN" altLang="en-US" sz="1600" b="0" dirty="0">
                          <a:solidFill>
                            <a:schemeClr val="tx1"/>
                          </a:solidFill>
                          <a:latin typeface="Microsoft YaHei" panose="020B0503020204020204" pitchFamily="34" charset="-122"/>
                          <a:ea typeface="Microsoft YaHei" panose="020B0503020204020204" pitchFamily="34" charset="-122"/>
                        </a:rPr>
                        <a:t>）合并严重的临床情况或靶器官损害；</a:t>
                      </a:r>
                    </a:p>
                  </a:txBody>
                  <a:tcPr anchor="ctr"/>
                </a:tc>
                <a:tc>
                  <a:txBody>
                    <a:bodyPr/>
                    <a:lstStyle/>
                    <a:p>
                      <a:pPr algn="l"/>
                      <a:r>
                        <a:rPr lang="zh-CN" altLang="en-US" sz="1600" b="0" dirty="0">
                          <a:solidFill>
                            <a:schemeClr val="tx1"/>
                          </a:solidFill>
                          <a:latin typeface="Microsoft YaHei" panose="020B0503020204020204" pitchFamily="34" charset="-122"/>
                          <a:ea typeface="Microsoft YaHei" panose="020B0503020204020204" pitchFamily="34" charset="-122"/>
                        </a:rPr>
                        <a:t>（</a:t>
                      </a:r>
                      <a:r>
                        <a:rPr lang="en-US" altLang="zh-CN" sz="1600" b="0" dirty="0">
                          <a:solidFill>
                            <a:schemeClr val="tx1"/>
                          </a:solidFill>
                          <a:latin typeface="Microsoft YaHei" panose="020B0503020204020204" pitchFamily="34" charset="-122"/>
                          <a:ea typeface="Microsoft YaHei" panose="020B0503020204020204" pitchFamily="34" charset="-122"/>
                        </a:rPr>
                        <a:t>1</a:t>
                      </a:r>
                      <a:r>
                        <a:rPr lang="zh-CN" altLang="en-US" sz="1600" b="0" dirty="0">
                          <a:solidFill>
                            <a:schemeClr val="tx1"/>
                          </a:solidFill>
                          <a:latin typeface="Microsoft YaHei" panose="020B0503020204020204" pitchFamily="34" charset="-122"/>
                          <a:ea typeface="Microsoft YaHei" panose="020B0503020204020204" pitchFamily="34" charset="-122"/>
                        </a:rPr>
                        <a:t>）采用</a:t>
                      </a:r>
                      <a:r>
                        <a:rPr lang="en-US" altLang="zh-CN" sz="1600" b="0" dirty="0">
                          <a:solidFill>
                            <a:schemeClr val="tx1"/>
                          </a:solidFill>
                          <a:latin typeface="Microsoft YaHei" panose="020B0503020204020204" pitchFamily="34" charset="-122"/>
                          <a:ea typeface="Microsoft YaHei" panose="020B0503020204020204" pitchFamily="34" charset="-122"/>
                        </a:rPr>
                        <a:t>2</a:t>
                      </a:r>
                      <a:r>
                        <a:rPr lang="zh-CN" altLang="en-US" sz="1600" b="0" dirty="0">
                          <a:solidFill>
                            <a:schemeClr val="tx1"/>
                          </a:solidFill>
                          <a:latin typeface="Microsoft YaHei" panose="020B0503020204020204" pitchFamily="34" charset="-122"/>
                          <a:ea typeface="Microsoft YaHei" panose="020B0503020204020204" pitchFamily="34" charset="-122"/>
                        </a:rPr>
                        <a:t>种以上降压药规范治疗，血压仍不达标者；</a:t>
                      </a:r>
                    </a:p>
                  </a:txBody>
                  <a:tcPr anchor="ctr"/>
                </a:tc>
                <a:extLst>
                  <a:ext uri="{0D108BD9-81ED-4DB2-BD59-A6C34878D82A}">
                    <a16:rowId xmlns:a16="http://schemas.microsoft.com/office/drawing/2014/main" val="2663563855"/>
                  </a:ext>
                </a:extLst>
              </a:tr>
              <a:tr h="604595">
                <a:tc>
                  <a:txBody>
                    <a:bodyPr/>
                    <a:lstStyle/>
                    <a:p>
                      <a:pPr algn="l"/>
                      <a:r>
                        <a:rPr lang="zh-CN" altLang="en-US" sz="1600" b="0" dirty="0">
                          <a:solidFill>
                            <a:schemeClr val="tx1"/>
                          </a:solidFill>
                          <a:latin typeface="Microsoft YaHei" panose="020B0503020204020204" pitchFamily="34" charset="-122"/>
                          <a:ea typeface="Microsoft YaHei" panose="020B0503020204020204" pitchFamily="34" charset="-122"/>
                        </a:rPr>
                        <a:t>（</a:t>
                      </a:r>
                      <a:r>
                        <a:rPr lang="en-US" altLang="zh-CN" sz="1600" b="0" dirty="0">
                          <a:solidFill>
                            <a:schemeClr val="tx1"/>
                          </a:solidFill>
                          <a:latin typeface="Microsoft YaHei" panose="020B0503020204020204" pitchFamily="34" charset="-122"/>
                          <a:ea typeface="Microsoft YaHei" panose="020B0503020204020204" pitchFamily="34" charset="-122"/>
                        </a:rPr>
                        <a:t>2</a:t>
                      </a:r>
                      <a:r>
                        <a:rPr lang="zh-CN" altLang="en-US" sz="1600" b="0" dirty="0">
                          <a:solidFill>
                            <a:schemeClr val="tx1"/>
                          </a:solidFill>
                          <a:latin typeface="Microsoft YaHei" panose="020B0503020204020204" pitchFamily="34" charset="-122"/>
                          <a:ea typeface="Microsoft YaHei" panose="020B0503020204020204" pitchFamily="34" charset="-122"/>
                        </a:rPr>
                        <a:t>）多次测量血压水平达 </a:t>
                      </a:r>
                      <a:r>
                        <a:rPr lang="en-US" altLang="zh-CN" sz="1600" b="0" dirty="0">
                          <a:solidFill>
                            <a:schemeClr val="tx1"/>
                          </a:solidFill>
                          <a:latin typeface="Microsoft YaHei" panose="020B0503020204020204" pitchFamily="34" charset="-122"/>
                          <a:ea typeface="Microsoft YaHei" panose="020B0503020204020204" pitchFamily="34" charset="-122"/>
                        </a:rPr>
                        <a:t>3</a:t>
                      </a:r>
                      <a:r>
                        <a:rPr lang="zh-CN" altLang="en-US" sz="1600" b="0" dirty="0">
                          <a:solidFill>
                            <a:schemeClr val="tx1"/>
                          </a:solidFill>
                          <a:latin typeface="Microsoft YaHei" panose="020B0503020204020204" pitchFamily="34" charset="-122"/>
                          <a:ea typeface="Microsoft YaHei" panose="020B0503020204020204" pitchFamily="34" charset="-122"/>
                        </a:rPr>
                        <a:t>级；</a:t>
                      </a:r>
                    </a:p>
                  </a:txBody>
                  <a:tcPr anchor="ctr"/>
                </a:tc>
                <a:tc>
                  <a:txBody>
                    <a:bodyPr/>
                    <a:lstStyle/>
                    <a:p>
                      <a:pPr algn="l"/>
                      <a:r>
                        <a:rPr lang="zh-CN" altLang="en-US" sz="1600" kern="1200" dirty="0">
                          <a:solidFill>
                            <a:schemeClr val="tx1"/>
                          </a:solidFill>
                          <a:effectLst/>
                          <a:latin typeface="Microsoft YaHei" panose="020B0503020204020204" pitchFamily="34" charset="-122"/>
                          <a:ea typeface="Microsoft YaHei" panose="020B0503020204020204" pitchFamily="34" charset="-122"/>
                        </a:rPr>
                        <a:t>（</a:t>
                      </a:r>
                      <a:r>
                        <a:rPr lang="en-US" altLang="zh-CN" sz="1600" kern="1200" dirty="0">
                          <a:solidFill>
                            <a:schemeClr val="tx1"/>
                          </a:solidFill>
                          <a:effectLst/>
                          <a:latin typeface="Microsoft YaHei" panose="020B0503020204020204" pitchFamily="34" charset="-122"/>
                          <a:ea typeface="Microsoft YaHei" panose="020B0503020204020204" pitchFamily="34" charset="-122"/>
                        </a:rPr>
                        <a:t>2</a:t>
                      </a:r>
                      <a:r>
                        <a:rPr lang="zh-CN" altLang="en-US" sz="1600" kern="1200" dirty="0">
                          <a:solidFill>
                            <a:schemeClr val="tx1"/>
                          </a:solidFill>
                          <a:effectLst/>
                          <a:latin typeface="Microsoft YaHei" panose="020B0503020204020204" pitchFamily="34" charset="-122"/>
                          <a:ea typeface="Microsoft YaHei" panose="020B0503020204020204" pitchFamily="34" charset="-122"/>
                        </a:rPr>
                        <a:t>）</a:t>
                      </a:r>
                      <a:r>
                        <a:rPr lang="zh-CN" altLang="zh-CN" sz="1600" kern="1200" dirty="0">
                          <a:solidFill>
                            <a:schemeClr val="tx1"/>
                          </a:solidFill>
                          <a:effectLst/>
                          <a:latin typeface="Microsoft YaHei" panose="020B0503020204020204" pitchFamily="34" charset="-122"/>
                          <a:ea typeface="Microsoft YaHei" panose="020B0503020204020204" pitchFamily="34" charset="-122"/>
                        </a:rPr>
                        <a:t>血压控制平稳再度出现血压升高并难以控制者</a:t>
                      </a:r>
                      <a:r>
                        <a:rPr lang="zh-CN" altLang="en-US" sz="1600" kern="1200" dirty="0">
                          <a:solidFill>
                            <a:schemeClr val="tx1"/>
                          </a:solidFill>
                          <a:effectLst/>
                          <a:latin typeface="Microsoft YaHei" panose="020B0503020204020204" pitchFamily="34" charset="-122"/>
                          <a:ea typeface="Microsoft YaHei" panose="020B0503020204020204" pitchFamily="34" charset="-122"/>
                        </a:rPr>
                        <a:t>；</a:t>
                      </a:r>
                      <a:endParaRPr lang="zh-CN" altLang="zh-CN" sz="1600" kern="120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3473860442"/>
                  </a:ext>
                </a:extLst>
              </a:tr>
              <a:tr h="604595">
                <a:tc>
                  <a:txBody>
                    <a:bodyPr/>
                    <a:lstStyle/>
                    <a:p>
                      <a:pPr algn="l"/>
                      <a:r>
                        <a:rPr lang="zh-CN" altLang="en-US" sz="1600" b="0" dirty="0">
                          <a:solidFill>
                            <a:schemeClr val="tx1"/>
                          </a:solidFill>
                          <a:latin typeface="Microsoft YaHei" panose="020B0503020204020204" pitchFamily="34" charset="-122"/>
                          <a:ea typeface="Microsoft YaHei" panose="020B0503020204020204" pitchFamily="34" charset="-122"/>
                        </a:rPr>
                        <a:t>（</a:t>
                      </a:r>
                      <a:r>
                        <a:rPr lang="en-US" altLang="zh-CN" sz="1600" b="0" dirty="0">
                          <a:solidFill>
                            <a:schemeClr val="tx1"/>
                          </a:solidFill>
                          <a:latin typeface="Microsoft YaHei" panose="020B0503020204020204" pitchFamily="34" charset="-122"/>
                          <a:ea typeface="Microsoft YaHei" panose="020B0503020204020204" pitchFamily="34" charset="-122"/>
                        </a:rPr>
                        <a:t>3</a:t>
                      </a:r>
                      <a:r>
                        <a:rPr lang="zh-CN" altLang="en-US" sz="1600" b="0" dirty="0">
                          <a:solidFill>
                            <a:schemeClr val="tx1"/>
                          </a:solidFill>
                          <a:latin typeface="Microsoft YaHei" panose="020B0503020204020204" pitchFamily="34" charset="-122"/>
                          <a:ea typeface="Microsoft YaHei" panose="020B0503020204020204" pitchFamily="34" charset="-122"/>
                        </a:rPr>
                        <a:t>）疑似继发性高血压；</a:t>
                      </a:r>
                    </a:p>
                  </a:txBody>
                  <a:tcPr anchor="ctr"/>
                </a:tc>
                <a:tc>
                  <a:txBody>
                    <a:bodyPr/>
                    <a:lstStyle/>
                    <a:p>
                      <a:pPr algn="l"/>
                      <a:r>
                        <a:rPr lang="zh-CN" altLang="en-US" sz="1600" b="0" dirty="0">
                          <a:solidFill>
                            <a:schemeClr val="tx1"/>
                          </a:solidFill>
                          <a:latin typeface="Microsoft YaHei" panose="020B0503020204020204" pitchFamily="34" charset="-122"/>
                          <a:ea typeface="Microsoft YaHei" panose="020B0503020204020204" pitchFamily="34" charset="-122"/>
                        </a:rPr>
                        <a:t>（</a:t>
                      </a:r>
                      <a:r>
                        <a:rPr lang="en-US" altLang="zh-CN" sz="1600" b="0" dirty="0">
                          <a:solidFill>
                            <a:schemeClr val="tx1"/>
                          </a:solidFill>
                          <a:latin typeface="Microsoft YaHei" panose="020B0503020204020204" pitchFamily="34" charset="-122"/>
                          <a:ea typeface="Microsoft YaHei" panose="020B0503020204020204" pitchFamily="34" charset="-122"/>
                        </a:rPr>
                        <a:t>3</a:t>
                      </a:r>
                      <a:r>
                        <a:rPr lang="zh-CN" altLang="en-US" sz="1600" b="0" dirty="0">
                          <a:solidFill>
                            <a:schemeClr val="tx1"/>
                          </a:solidFill>
                          <a:latin typeface="Microsoft YaHei" panose="020B0503020204020204" pitchFamily="34" charset="-122"/>
                          <a:ea typeface="Microsoft YaHei" panose="020B0503020204020204" pitchFamily="34" charset="-122"/>
                        </a:rPr>
                        <a:t>）血压波动较大，临床处理有困难者；</a:t>
                      </a:r>
                    </a:p>
                  </a:txBody>
                  <a:tcPr anchor="ctr"/>
                </a:tc>
                <a:extLst>
                  <a:ext uri="{0D108BD9-81ED-4DB2-BD59-A6C34878D82A}">
                    <a16:rowId xmlns:a16="http://schemas.microsoft.com/office/drawing/2014/main" val="703557503"/>
                  </a:ext>
                </a:extLst>
              </a:tr>
              <a:tr h="636501">
                <a:tc>
                  <a:txBody>
                    <a:bodyPr/>
                    <a:lstStyle/>
                    <a:p>
                      <a:pPr algn="l"/>
                      <a:r>
                        <a:rPr lang="zh-CN" altLang="en-US" sz="1600" b="0" dirty="0">
                          <a:solidFill>
                            <a:schemeClr val="tx1"/>
                          </a:solidFill>
                          <a:latin typeface="Microsoft YaHei" panose="020B0503020204020204" pitchFamily="34" charset="-122"/>
                          <a:ea typeface="Microsoft YaHei" panose="020B0503020204020204" pitchFamily="34" charset="-122"/>
                        </a:rPr>
                        <a:t>（</a:t>
                      </a:r>
                      <a:r>
                        <a:rPr lang="en-US" altLang="zh-CN" sz="1600" b="0" dirty="0">
                          <a:solidFill>
                            <a:schemeClr val="tx1"/>
                          </a:solidFill>
                          <a:latin typeface="Microsoft YaHei" panose="020B0503020204020204" pitchFamily="34" charset="-122"/>
                          <a:ea typeface="Microsoft YaHei" panose="020B0503020204020204" pitchFamily="34" charset="-122"/>
                        </a:rPr>
                        <a:t>4</a:t>
                      </a:r>
                      <a:r>
                        <a:rPr lang="zh-CN" altLang="en-US" sz="1600" b="0" dirty="0">
                          <a:solidFill>
                            <a:schemeClr val="tx1"/>
                          </a:solidFill>
                          <a:latin typeface="Microsoft YaHei" panose="020B0503020204020204" pitchFamily="34" charset="-122"/>
                          <a:ea typeface="Microsoft YaHei" panose="020B0503020204020204" pitchFamily="34" charset="-122"/>
                        </a:rPr>
                        <a:t>）妊娠和哺乳期妇女；</a:t>
                      </a:r>
                    </a:p>
                  </a:txBody>
                  <a:tcPr anchor="ctr"/>
                </a:tc>
                <a:tc>
                  <a:txBody>
                    <a:bodyPr/>
                    <a:lstStyle/>
                    <a:p>
                      <a:pPr algn="l"/>
                      <a:r>
                        <a:rPr lang="zh-CN" altLang="en-US" sz="1600" b="0" dirty="0">
                          <a:solidFill>
                            <a:schemeClr val="tx1"/>
                          </a:solidFill>
                          <a:latin typeface="Microsoft YaHei" panose="020B0503020204020204" pitchFamily="34" charset="-122"/>
                          <a:ea typeface="Microsoft YaHei" panose="020B0503020204020204" pitchFamily="34" charset="-122"/>
                        </a:rPr>
                        <a:t>（</a:t>
                      </a:r>
                      <a:r>
                        <a:rPr lang="en-US" altLang="zh-CN" sz="1600" b="0" dirty="0">
                          <a:solidFill>
                            <a:schemeClr val="tx1"/>
                          </a:solidFill>
                          <a:latin typeface="Microsoft YaHei" panose="020B0503020204020204" pitchFamily="34" charset="-122"/>
                          <a:ea typeface="Microsoft YaHei" panose="020B0503020204020204" pitchFamily="34" charset="-122"/>
                        </a:rPr>
                        <a:t>4</a:t>
                      </a:r>
                      <a:r>
                        <a:rPr lang="zh-CN" altLang="en-US" sz="1600" b="0" dirty="0">
                          <a:solidFill>
                            <a:schemeClr val="tx1"/>
                          </a:solidFill>
                          <a:latin typeface="Microsoft YaHei" panose="020B0503020204020204" pitchFamily="34" charset="-122"/>
                          <a:ea typeface="Microsoft YaHei" panose="020B0503020204020204" pitchFamily="34" charset="-122"/>
                        </a:rPr>
                        <a:t>）随访过程中出现新的严重临床疾患或原有疾病加重；</a:t>
                      </a:r>
                    </a:p>
                  </a:txBody>
                  <a:tcPr anchor="ctr"/>
                </a:tc>
                <a:extLst>
                  <a:ext uri="{0D108BD9-81ED-4DB2-BD59-A6C34878D82A}">
                    <a16:rowId xmlns:a16="http://schemas.microsoft.com/office/drawing/2014/main" val="2103069592"/>
                  </a:ext>
                </a:extLst>
              </a:tr>
              <a:tr h="635794">
                <a:tc>
                  <a:txBody>
                    <a:bodyPr/>
                    <a:lstStyle/>
                    <a:p>
                      <a:pPr algn="l"/>
                      <a:r>
                        <a:rPr lang="zh-CN" altLang="en-US" sz="1600" b="0" dirty="0">
                          <a:solidFill>
                            <a:schemeClr val="tx1"/>
                          </a:solidFill>
                          <a:latin typeface="Microsoft YaHei" panose="020B0503020204020204" pitchFamily="34" charset="-122"/>
                          <a:ea typeface="Microsoft YaHei" panose="020B0503020204020204" pitchFamily="34" charset="-122"/>
                        </a:rPr>
                        <a:t>（</a:t>
                      </a:r>
                      <a:r>
                        <a:rPr lang="en-US" altLang="zh-CN" sz="1600" b="0" dirty="0">
                          <a:solidFill>
                            <a:schemeClr val="tx1"/>
                          </a:solidFill>
                          <a:latin typeface="Microsoft YaHei" panose="020B0503020204020204" pitchFamily="34" charset="-122"/>
                          <a:ea typeface="Microsoft YaHei" panose="020B0503020204020204" pitchFamily="34" charset="-122"/>
                        </a:rPr>
                        <a:t>5</a:t>
                      </a:r>
                      <a:r>
                        <a:rPr lang="zh-CN" altLang="en-US" sz="1600" b="0" dirty="0">
                          <a:solidFill>
                            <a:schemeClr val="tx1"/>
                          </a:solidFill>
                          <a:latin typeface="Microsoft YaHei" panose="020B0503020204020204" pitchFamily="34" charset="-122"/>
                          <a:ea typeface="Microsoft YaHei" panose="020B0503020204020204" pitchFamily="34" charset="-122"/>
                        </a:rPr>
                        <a:t>）高血压急症及亚急症；</a:t>
                      </a:r>
                    </a:p>
                  </a:txBody>
                  <a:tcPr anchor="ctr"/>
                </a:tc>
                <a:tc>
                  <a:txBody>
                    <a:bodyPr/>
                    <a:lstStyle/>
                    <a:p>
                      <a:pPr algn="l"/>
                      <a:r>
                        <a:rPr lang="zh-CN" altLang="en-US" sz="1600" b="0" dirty="0">
                          <a:solidFill>
                            <a:schemeClr val="tx1"/>
                          </a:solidFill>
                          <a:latin typeface="Microsoft YaHei" panose="020B0503020204020204" pitchFamily="34" charset="-122"/>
                          <a:ea typeface="Microsoft YaHei" panose="020B0503020204020204" pitchFamily="34" charset="-122"/>
                        </a:rPr>
                        <a:t>（</a:t>
                      </a:r>
                      <a:r>
                        <a:rPr lang="en-US" altLang="zh-CN" sz="1600" b="0" dirty="0">
                          <a:solidFill>
                            <a:schemeClr val="tx1"/>
                          </a:solidFill>
                          <a:latin typeface="Microsoft YaHei" panose="020B0503020204020204" pitchFamily="34" charset="-122"/>
                          <a:ea typeface="Microsoft YaHei" panose="020B0503020204020204" pitchFamily="34" charset="-122"/>
                        </a:rPr>
                        <a:t>5</a:t>
                      </a:r>
                      <a:r>
                        <a:rPr lang="zh-CN" altLang="en-US" sz="1600" b="0" dirty="0">
                          <a:solidFill>
                            <a:schemeClr val="tx1"/>
                          </a:solidFill>
                          <a:latin typeface="Microsoft YaHei" panose="020B0503020204020204" pitchFamily="34" charset="-122"/>
                          <a:ea typeface="Microsoft YaHei" panose="020B0503020204020204" pitchFamily="34" charset="-122"/>
                        </a:rPr>
                        <a:t>）患者服降压药后出现不能解释或难以处理的不良反应；</a:t>
                      </a:r>
                    </a:p>
                  </a:txBody>
                  <a:tcPr anchor="ctr"/>
                </a:tc>
                <a:extLst>
                  <a:ext uri="{0D108BD9-81ED-4DB2-BD59-A6C34878D82A}">
                    <a16:rowId xmlns:a16="http://schemas.microsoft.com/office/drawing/2014/main" val="3091101952"/>
                  </a:ext>
                </a:extLst>
              </a:tr>
              <a:tr h="600075">
                <a:tc>
                  <a:txBody>
                    <a:bodyPr/>
                    <a:lstStyle/>
                    <a:p>
                      <a:pPr algn="ctr"/>
                      <a:endParaRPr lang="zh-CN" altLang="en-US" sz="1600" b="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pPr algn="l"/>
                      <a:r>
                        <a:rPr lang="zh-CN" altLang="en-US" sz="1600" b="0" dirty="0">
                          <a:solidFill>
                            <a:schemeClr val="tx1"/>
                          </a:solidFill>
                          <a:latin typeface="Microsoft YaHei" panose="020B0503020204020204" pitchFamily="34" charset="-122"/>
                          <a:ea typeface="Microsoft YaHei" panose="020B0503020204020204" pitchFamily="34" charset="-122"/>
                        </a:rPr>
                        <a:t>（</a:t>
                      </a:r>
                      <a:r>
                        <a:rPr lang="en-US" altLang="zh-CN" sz="1600" b="0" dirty="0">
                          <a:solidFill>
                            <a:schemeClr val="tx1"/>
                          </a:solidFill>
                          <a:latin typeface="Microsoft YaHei" panose="020B0503020204020204" pitchFamily="34" charset="-122"/>
                          <a:ea typeface="Microsoft YaHei" panose="020B0503020204020204" pitchFamily="34" charset="-122"/>
                        </a:rPr>
                        <a:t>6</a:t>
                      </a:r>
                      <a:r>
                        <a:rPr lang="zh-CN" altLang="en-US" sz="1600" b="0" dirty="0">
                          <a:solidFill>
                            <a:schemeClr val="tx1"/>
                          </a:solidFill>
                          <a:latin typeface="Microsoft YaHei" panose="020B0503020204020204" pitchFamily="34" charset="-122"/>
                          <a:ea typeface="Microsoft YaHei" panose="020B0503020204020204" pitchFamily="34" charset="-122"/>
                        </a:rPr>
                        <a:t>）高血压伴多重危险因素或靶器官损害而处理困难者。</a:t>
                      </a:r>
                    </a:p>
                  </a:txBody>
                  <a:tcPr anchor="ctr"/>
                </a:tc>
                <a:extLst>
                  <a:ext uri="{0D108BD9-81ED-4DB2-BD59-A6C34878D82A}">
                    <a16:rowId xmlns:a16="http://schemas.microsoft.com/office/drawing/2014/main" val="1691491402"/>
                  </a:ext>
                </a:extLst>
              </a:tr>
            </a:tbl>
          </a:graphicData>
        </a:graphic>
      </p:graphicFrame>
      <p:grpSp>
        <p:nvGrpSpPr>
          <p:cNvPr id="2" name="组合 1">
            <a:extLst>
              <a:ext uri="{FF2B5EF4-FFF2-40B4-BE49-F238E27FC236}">
                <a16:creationId xmlns:a16="http://schemas.microsoft.com/office/drawing/2014/main" id="{680394C8-F47D-1803-F985-7CD7FD3EB31B}"/>
              </a:ext>
            </a:extLst>
          </p:cNvPr>
          <p:cNvGrpSpPr/>
          <p:nvPr/>
        </p:nvGrpSpPr>
        <p:grpSpPr>
          <a:xfrm>
            <a:off x="10997490" y="-29849"/>
            <a:ext cx="1360715" cy="911036"/>
            <a:chOff x="10809514" y="26404"/>
            <a:chExt cx="1375882" cy="914400"/>
          </a:xfrm>
        </p:grpSpPr>
        <p:pic>
          <p:nvPicPr>
            <p:cNvPr id="4" name="图形 3" descr="剪贴板">
              <a:extLst>
                <a:ext uri="{FF2B5EF4-FFF2-40B4-BE49-F238E27FC236}">
                  <a16:creationId xmlns:a16="http://schemas.microsoft.com/office/drawing/2014/main" id="{935E9B49-9B73-954F-6908-3B83D12547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5" name="文本框 4">
              <a:extLst>
                <a:ext uri="{FF2B5EF4-FFF2-40B4-BE49-F238E27FC236}">
                  <a16:creationId xmlns:a16="http://schemas.microsoft.com/office/drawing/2014/main" id="{DEAF9B74-14F0-CEF2-0DBD-99AD774E6B03}"/>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22097611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1A268A6-05C1-F5E7-F03F-68F66B754159}"/>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3168381" y="2856976"/>
            <a:ext cx="6288901" cy="769441"/>
          </a:xfrm>
          <a:prstGeom prst="rect">
            <a:avLst/>
          </a:prstGeom>
          <a:noFill/>
        </p:spPr>
        <p:txBody>
          <a:bodyPr wrap="none" rtlCol="0">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rPr>
              <a:t>13.</a:t>
            </a:r>
            <a:r>
              <a:rPr lang="zh-CN" altLang="en-US" sz="4400" b="1" dirty="0">
                <a:solidFill>
                  <a:schemeClr val="bg1"/>
                </a:solidFill>
                <a:latin typeface="微软雅黑" panose="020B0503020204020204" pitchFamily="34" charset="-122"/>
                <a:ea typeface="微软雅黑" panose="020B0503020204020204" pitchFamily="34" charset="-122"/>
              </a:rPr>
              <a:t> 高血压的互联网医疗</a:t>
            </a:r>
          </a:p>
        </p:txBody>
      </p:sp>
      <p:sp>
        <p:nvSpPr>
          <p:cNvPr id="3" name="文本框 2">
            <a:extLst>
              <a:ext uri="{FF2B5EF4-FFF2-40B4-BE49-F238E27FC236}">
                <a16:creationId xmlns:a16="http://schemas.microsoft.com/office/drawing/2014/main" id="{AA4471F7-4B24-BAFA-BFA8-8732560C7289}"/>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74535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2C0F0AA-EF8D-9F59-3F6A-E711D1F04E78}"/>
              </a:ext>
            </a:extLst>
          </p:cNvPr>
          <p:cNvSpPr txBox="1">
            <a:spLocks/>
          </p:cNvSpPr>
          <p:nvPr/>
        </p:nvSpPr>
        <p:spPr>
          <a:xfrm>
            <a:off x="701040" y="73278"/>
            <a:ext cx="10515600" cy="10835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a:lstStyle>
          <a:p>
            <a:pPr marL="0" marR="0" lvl="0" indent="0" algn="ctr" fontAlgn="auto">
              <a:spcAft>
                <a:spcPts val="0"/>
              </a:spcAft>
              <a:buClrTx/>
              <a:buSzTx/>
              <a:tabLst/>
              <a:defRPr/>
            </a:pPr>
            <a:r>
              <a:rPr lang="zh-CN" altLang="en-US" sz="3200" b="1" dirty="0">
                <a:latin typeface="微软雅黑" panose="020B0503020204020204" pitchFamily="34" charset="-122"/>
                <a:ea typeface="微软雅黑" panose="020B0503020204020204" pitchFamily="34" charset="-122"/>
              </a:rPr>
              <a:t>诊室外血压与心血管风险 </a:t>
            </a:r>
            <a:endParaRPr lang="en-GB" altLang="zh-CN" sz="3200" b="1" dirty="0">
              <a:latin typeface="微软雅黑" panose="020B0503020204020204" pitchFamily="34" charset="-122"/>
              <a:ea typeface="微软雅黑" panose="020B0503020204020204" pitchFamily="34" charset="-122"/>
            </a:endParaRPr>
          </a:p>
        </p:txBody>
      </p:sp>
      <p:graphicFrame>
        <p:nvGraphicFramePr>
          <p:cNvPr id="3" name="内容占位符 3">
            <a:extLst>
              <a:ext uri="{FF2B5EF4-FFF2-40B4-BE49-F238E27FC236}">
                <a16:creationId xmlns:a16="http://schemas.microsoft.com/office/drawing/2014/main" id="{C0D2A0D2-BF0D-09CF-FD7A-A6B42C6288F7}"/>
              </a:ext>
            </a:extLst>
          </p:cNvPr>
          <p:cNvGraphicFramePr>
            <a:graphicFrameLocks/>
          </p:cNvGraphicFramePr>
          <p:nvPr>
            <p:extLst>
              <p:ext uri="{D42A27DB-BD31-4B8C-83A1-F6EECF244321}">
                <p14:modId xmlns:p14="http://schemas.microsoft.com/office/powerpoint/2010/main" val="970818349"/>
              </p:ext>
            </p:extLst>
          </p:nvPr>
        </p:nvGraphicFramePr>
        <p:xfrm>
          <a:off x="897467" y="1349851"/>
          <a:ext cx="10397066" cy="3867606"/>
        </p:xfrm>
        <a:graphic>
          <a:graphicData uri="http://schemas.openxmlformats.org/drawingml/2006/table">
            <a:tbl>
              <a:tblPr firstRow="1" bandRow="1">
                <a:tableStyleId>{21E4AEA4-8DFA-4A89-87EB-49C32662AFE0}</a:tableStyleId>
              </a:tblPr>
              <a:tblGrid>
                <a:gridCol w="10397066">
                  <a:extLst>
                    <a:ext uri="{9D8B030D-6E8A-4147-A177-3AD203B41FA5}">
                      <a16:colId xmlns:a16="http://schemas.microsoft.com/office/drawing/2014/main" val="20000"/>
                    </a:ext>
                  </a:extLst>
                </a:gridCol>
              </a:tblGrid>
              <a:tr h="573488">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zh-CN" altLang="en-US" sz="2000" b="1" dirty="0">
                          <a:latin typeface="Microsoft YaHei" panose="020B0503020204020204" pitchFamily="34" charset="-122"/>
                          <a:ea typeface="Microsoft YaHei" panose="020B0503020204020204" pitchFamily="34" charset="-122"/>
                        </a:rPr>
                        <a:t>诊室血压与心血管疾病之间的关系，在动态血压或家庭血压监测研究中得到了证实。</a:t>
                      </a:r>
                    </a:p>
                  </a:txBody>
                  <a:tcPr anchor="ctr">
                    <a:solidFill>
                      <a:srgbClr val="004582"/>
                    </a:solidFill>
                  </a:tcPr>
                </a:tc>
                <a:extLst>
                  <a:ext uri="{0D108BD9-81ED-4DB2-BD59-A6C34878D82A}">
                    <a16:rowId xmlns:a16="http://schemas.microsoft.com/office/drawing/2014/main" val="10000"/>
                  </a:ext>
                </a:extLst>
              </a:tr>
              <a:tr h="947899">
                <a:tc>
                  <a:txBody>
                    <a:bodyPr/>
                    <a:lstStyle/>
                    <a:p>
                      <a:pPr marL="436562" indent="-285750" algn="just" hangingPunct="0">
                        <a:lnSpc>
                          <a:spcPct val="150000"/>
                        </a:lnSpc>
                        <a:buFont typeface="Arial" panose="020B0604020202020204" pitchFamily="34" charset="0"/>
                        <a:buChar char="•"/>
                        <a:tabLst/>
                      </a:pPr>
                      <a:r>
                        <a:rPr lang="en-US"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24</a:t>
                      </a: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小时动态血压和夜间血压与心脑血管病风险的关联甚至更密切。</a:t>
                      </a:r>
                      <a:endParaRPr lang="en-US"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p>
                      <a:pPr marL="436562" indent="-285750" algn="just" hangingPunct="0">
                        <a:lnSpc>
                          <a:spcPct val="150000"/>
                        </a:lnSpc>
                        <a:buFont typeface="Arial" panose="020B0604020202020204" pitchFamily="34" charset="0"/>
                        <a:buChar char="•"/>
                        <a:tabLst/>
                      </a:pP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尤其是家庭清晨血压，与患者预后密切相关。</a:t>
                      </a:r>
                    </a:p>
                  </a:txBody>
                  <a:tcPr anchor="ctr">
                    <a:solidFill>
                      <a:srgbClr val="CFD6EA"/>
                    </a:solidFill>
                  </a:tcPr>
                </a:tc>
                <a:extLst>
                  <a:ext uri="{0D108BD9-81ED-4DB2-BD59-A6C34878D82A}">
                    <a16:rowId xmlns:a16="http://schemas.microsoft.com/office/drawing/2014/main" val="10001"/>
                  </a:ext>
                </a:extLst>
              </a:tr>
              <a:tr h="947899">
                <a:tc>
                  <a:txBody>
                    <a:bodyPr/>
                    <a:lstStyle/>
                    <a:p>
                      <a:pPr marL="266700" marR="0" lvl="0" indent="-257175"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zh-CN" altLang="en-US" sz="1800" b="1" kern="100" dirty="0">
                          <a:solidFill>
                            <a:srgbClr val="004582"/>
                          </a:solidFill>
                          <a:effectLst/>
                          <a:latin typeface="Microsoft YaHei" panose="020B0503020204020204" pitchFamily="34" charset="-122"/>
                          <a:ea typeface="Microsoft YaHei" panose="020B0503020204020204" pitchFamily="34" charset="-122"/>
                          <a:cs typeface="Times New Roman (正文 CS 字体)"/>
                        </a:rPr>
                        <a:t>中心动脉压和肱动脉血压一样，与心血管风险密切相关。</a:t>
                      </a:r>
                      <a:endParaRPr lang="en-US" altLang="zh-CN" sz="1800" b="1" kern="100" dirty="0">
                        <a:solidFill>
                          <a:srgbClr val="004582"/>
                        </a:solidFill>
                        <a:effectLst/>
                        <a:latin typeface="Microsoft YaHei" panose="020B0503020204020204" pitchFamily="34" charset="-122"/>
                        <a:ea typeface="Microsoft YaHei" panose="020B0503020204020204" pitchFamily="34" charset="-122"/>
                        <a:cs typeface="Times New Roman (正文 CS 字体)"/>
                      </a:endParaRPr>
                    </a:p>
                    <a:p>
                      <a:pPr marL="285750" marR="0" lvl="0" indent="-285750"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中心动脉高血压患者，发生心血管事件的风险比外周中心血压均正常的患者增加</a:t>
                      </a:r>
                      <a:r>
                        <a:rPr lang="en-US"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1</a:t>
                      </a: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倍左右。</a:t>
                      </a:r>
                    </a:p>
                  </a:txBody>
                  <a:tcPr marL="251999" anchor="ctr">
                    <a:solidFill>
                      <a:srgbClr val="E9ECF5"/>
                    </a:solidFill>
                  </a:tcPr>
                </a:tc>
                <a:extLst>
                  <a:ext uri="{0D108BD9-81ED-4DB2-BD59-A6C34878D82A}">
                    <a16:rowId xmlns:a16="http://schemas.microsoft.com/office/drawing/2014/main" val="3135953435"/>
                  </a:ext>
                </a:extLst>
              </a:tr>
              <a:tr h="1398320">
                <a:tc>
                  <a:txBody>
                    <a:bodyPr/>
                    <a:lstStyle/>
                    <a:p>
                      <a:pPr marL="266700" marR="0" lvl="0" indent="-257175"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反映血压水平波动程度的血压变异（</a:t>
                      </a:r>
                      <a:r>
                        <a:rPr lang="en"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BPV</a:t>
                      </a:r>
                      <a:r>
                        <a:rPr lang="zh-CN" altLang="e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也与心血管风险相关联。 </a:t>
                      </a:r>
                      <a:endParaRPr lang="en-US" altLang="zh-CN"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p>
                      <a:pPr marL="266700" marR="0" lvl="0" indent="-257175"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我国开滦人群研究显示，访视间的</a:t>
                      </a:r>
                      <a:r>
                        <a:rPr lang="en"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SBP</a:t>
                      </a: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变异系数最高比最低五分位组全因死亡和心血管事件风险分别增高</a:t>
                      </a:r>
                      <a:r>
                        <a:rPr lang="en-US"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37%</a:t>
                      </a: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和</a:t>
                      </a:r>
                      <a:r>
                        <a:rPr lang="en-US" altLang="zh-CN"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18%</a:t>
                      </a:r>
                      <a:r>
                        <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a:t>
                      </a:r>
                    </a:p>
                  </a:txBody>
                  <a:tcPr marL="251999" anchor="ctr">
                    <a:solidFill>
                      <a:srgbClr val="CFD7EA"/>
                    </a:solidFill>
                  </a:tcPr>
                </a:tc>
                <a:extLst>
                  <a:ext uri="{0D108BD9-81ED-4DB2-BD59-A6C34878D82A}">
                    <a16:rowId xmlns:a16="http://schemas.microsoft.com/office/drawing/2014/main" val="2557323846"/>
                  </a:ext>
                </a:extLst>
              </a:tr>
            </a:tbl>
          </a:graphicData>
        </a:graphic>
      </p:graphicFrame>
    </p:spTree>
    <p:extLst>
      <p:ext uri="{BB962C8B-B14F-4D97-AF65-F5344CB8AC3E}">
        <p14:creationId xmlns:p14="http://schemas.microsoft.com/office/powerpoint/2010/main" val="425480897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375225" y="1757098"/>
            <a:ext cx="3795144" cy="3795144"/>
            <a:chOff x="304800" y="673100"/>
            <a:chExt cx="4000500" cy="4000500"/>
          </a:xfrm>
          <a:solidFill>
            <a:srgbClr val="004582"/>
          </a:solidFill>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黑体" panose="02010600030101010101" charset="-122"/>
                <a:ea typeface="黑体" panose="02010600030101010101" charset="-122"/>
              </a:endParaRPr>
            </a:p>
          </p:txBody>
        </p:sp>
        <p:sp>
          <p:nvSpPr>
            <p:cNvPr id="11" name="椭圆 10"/>
            <p:cNvSpPr/>
            <p:nvPr/>
          </p:nvSpPr>
          <p:spPr>
            <a:xfrm>
              <a:off x="392112" y="760412"/>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黑体" panose="02010600030101010101" charset="-122"/>
                <a:ea typeface="黑体" panose="02010600030101010101" charset="-122"/>
              </a:endParaRPr>
            </a:p>
          </p:txBody>
        </p:sp>
      </p:grpSp>
      <p:grpSp>
        <p:nvGrpSpPr>
          <p:cNvPr id="12" name="组合 11"/>
          <p:cNvGrpSpPr/>
          <p:nvPr/>
        </p:nvGrpSpPr>
        <p:grpSpPr>
          <a:xfrm>
            <a:off x="3944872" y="1795758"/>
            <a:ext cx="831871" cy="831871"/>
            <a:chOff x="304800" y="673100"/>
            <a:chExt cx="4000500" cy="4000500"/>
          </a:xfrm>
          <a:effectLst>
            <a:outerShdw blurRad="317500" dist="1905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3" b="1">
                <a:solidFill>
                  <a:srgbClr val="C00000"/>
                </a:solidFill>
                <a:latin typeface="黑体" panose="02010600030101010101" charset="-122"/>
                <a:ea typeface="黑体" panose="02010600030101010101" charset="-122"/>
              </a:endParaRPr>
            </a:p>
          </p:txBody>
        </p:sp>
        <p:sp>
          <p:nvSpPr>
            <p:cNvPr id="14" name="椭圆 1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33" b="1" dirty="0">
                  <a:solidFill>
                    <a:srgbClr val="004582"/>
                  </a:solidFill>
                  <a:latin typeface="黑体" panose="02010600030101010101" charset="-122"/>
                  <a:ea typeface="黑体" panose="02010600030101010101" charset="-122"/>
                </a:rPr>
                <a:t>1</a:t>
              </a:r>
            </a:p>
          </p:txBody>
        </p:sp>
      </p:grpSp>
      <p:grpSp>
        <p:nvGrpSpPr>
          <p:cNvPr id="15" name="组合 14"/>
          <p:cNvGrpSpPr/>
          <p:nvPr/>
        </p:nvGrpSpPr>
        <p:grpSpPr>
          <a:xfrm>
            <a:off x="4671603" y="3182278"/>
            <a:ext cx="831871" cy="831871"/>
            <a:chOff x="304800" y="673100"/>
            <a:chExt cx="4000500" cy="4000500"/>
          </a:xfrm>
          <a:effectLst>
            <a:outerShdw blurRad="317500" dist="1905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3" b="1">
                <a:solidFill>
                  <a:srgbClr val="C00000"/>
                </a:solidFill>
                <a:latin typeface="黑体" panose="02010600030101010101" charset="-122"/>
                <a:ea typeface="黑体" panose="02010600030101010101" charset="-122"/>
              </a:endParaRPr>
            </a:p>
          </p:txBody>
        </p:sp>
        <p:sp>
          <p:nvSpPr>
            <p:cNvPr id="17" name="椭圆 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33" b="1" dirty="0">
                  <a:solidFill>
                    <a:srgbClr val="004582"/>
                  </a:solidFill>
                  <a:latin typeface="黑体" panose="02010600030101010101" charset="-122"/>
                  <a:ea typeface="黑体" panose="02010600030101010101" charset="-122"/>
                </a:rPr>
                <a:t>2</a:t>
              </a:r>
            </a:p>
          </p:txBody>
        </p:sp>
      </p:grpSp>
      <p:grpSp>
        <p:nvGrpSpPr>
          <p:cNvPr id="18" name="组合 17"/>
          <p:cNvGrpSpPr/>
          <p:nvPr/>
        </p:nvGrpSpPr>
        <p:grpSpPr>
          <a:xfrm>
            <a:off x="3944872" y="4637542"/>
            <a:ext cx="831871" cy="831871"/>
            <a:chOff x="304800" y="673100"/>
            <a:chExt cx="4000500" cy="4000500"/>
          </a:xfrm>
          <a:effectLst>
            <a:outerShdw blurRad="317500" dist="1905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3" b="1">
                <a:solidFill>
                  <a:srgbClr val="C00000"/>
                </a:solidFill>
                <a:latin typeface="黑体" panose="02010600030101010101" charset="-122"/>
                <a:ea typeface="黑体" panose="02010600030101010101" charset="-122"/>
              </a:endParaRPr>
            </a:p>
          </p:txBody>
        </p:sp>
        <p:sp>
          <p:nvSpPr>
            <p:cNvPr id="20" name="椭圆 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33" b="1" dirty="0">
                  <a:solidFill>
                    <a:srgbClr val="004582"/>
                  </a:solidFill>
                  <a:latin typeface="黑体" panose="02010600030101010101" charset="-122"/>
                  <a:ea typeface="黑体" panose="02010600030101010101" charset="-122"/>
                </a:rPr>
                <a:t>3</a:t>
              </a:r>
            </a:p>
          </p:txBody>
        </p:sp>
      </p:grpSp>
      <p:sp>
        <p:nvSpPr>
          <p:cNvPr id="22" name="TextBox 21"/>
          <p:cNvSpPr txBox="1"/>
          <p:nvPr/>
        </p:nvSpPr>
        <p:spPr>
          <a:xfrm>
            <a:off x="5139212" y="1833420"/>
            <a:ext cx="4379438" cy="246221"/>
          </a:xfrm>
          <a:prstGeom prst="rect">
            <a:avLst/>
          </a:prstGeom>
          <a:noFill/>
        </p:spPr>
        <p:txBody>
          <a:bodyPr wrap="square" lIns="0" tIns="0" rIns="0" bIns="0" rtlCol="0">
            <a:spAutoFit/>
          </a:bodyPr>
          <a:lstStyle/>
          <a:p>
            <a:pPr lvl="0"/>
            <a:r>
              <a:rPr lang="zh-CN" altLang="en-US" sz="1600" dirty="0">
                <a:latin typeface="Microsoft YaHei" panose="020B0503020204020204" pitchFamily="34" charset="-122"/>
                <a:ea typeface="Microsoft YaHei" panose="020B0503020204020204" pitchFamily="34" charset="-122"/>
                <a:cs typeface="Times New Roman (正文 CS 字体)"/>
              </a:rPr>
              <a:t>有利于高血压的</a:t>
            </a:r>
            <a:r>
              <a:rPr lang="zh-CN" altLang="en-US" sz="1600" b="1" dirty="0">
                <a:solidFill>
                  <a:srgbClr val="C00000"/>
                </a:solidFill>
                <a:latin typeface="Microsoft YaHei" panose="020B0503020204020204" pitchFamily="34" charset="-122"/>
                <a:ea typeface="Microsoft YaHei" panose="020B0503020204020204" pitchFamily="34" charset="-122"/>
                <a:cs typeface="Times New Roman (正文 CS 字体)"/>
              </a:rPr>
              <a:t>筛查、诊断、改善高血压的管理</a:t>
            </a:r>
            <a:endParaRPr lang="zh-CN" altLang="en-US" sz="1600" b="1" dirty="0">
              <a:solidFill>
                <a:srgbClr val="C00000"/>
              </a:solidFill>
            </a:endParaRPr>
          </a:p>
        </p:txBody>
      </p:sp>
      <p:sp>
        <p:nvSpPr>
          <p:cNvPr id="23" name="TextBox 22"/>
          <p:cNvSpPr txBox="1"/>
          <p:nvPr/>
        </p:nvSpPr>
        <p:spPr>
          <a:xfrm>
            <a:off x="5715277" y="3220177"/>
            <a:ext cx="3696251" cy="738664"/>
          </a:xfrm>
          <a:prstGeom prst="rect">
            <a:avLst/>
          </a:prstGeom>
          <a:noFill/>
        </p:spPr>
        <p:txBody>
          <a:bodyPr wrap="square" lIns="0" tIns="0" rIns="0" bIns="0" rtlCol="0">
            <a:spAutoFit/>
          </a:bodyPr>
          <a:lstStyle/>
          <a:p>
            <a:pPr lvl="0"/>
            <a:r>
              <a:rPr lang="zh-CN" altLang="en-US" sz="1600" dirty="0">
                <a:latin typeface="Microsoft YaHei" panose="020B0503020204020204" pitchFamily="34" charset="-122"/>
                <a:ea typeface="Microsoft YaHei" panose="020B0503020204020204" pitchFamily="34" charset="-122"/>
                <a:cs typeface="Times New Roman (正文 CS 字体)"/>
              </a:rPr>
              <a:t>改善治疗</a:t>
            </a:r>
            <a:r>
              <a:rPr lang="zh-CN" altLang="en-US" sz="1600" b="1" dirty="0">
                <a:solidFill>
                  <a:srgbClr val="C00000"/>
                </a:solidFill>
                <a:latin typeface="Microsoft YaHei" panose="020B0503020204020204" pitchFamily="34" charset="-122"/>
                <a:ea typeface="Microsoft YaHei" panose="020B0503020204020204" pitchFamily="34" charset="-122"/>
                <a:cs typeface="Times New Roman (正文 CS 字体)"/>
              </a:rPr>
              <a:t>依从性</a:t>
            </a:r>
            <a:r>
              <a:rPr lang="zh-CN" altLang="en-US" sz="1600" dirty="0">
                <a:latin typeface="Microsoft YaHei" panose="020B0503020204020204" pitchFamily="34" charset="-122"/>
                <a:ea typeface="Microsoft YaHei" panose="020B0503020204020204" pitchFamily="34" charset="-122"/>
                <a:cs typeface="Times New Roman (正文 CS 字体)"/>
              </a:rPr>
              <a:t>，加强和优化药物使用，提高患者生活质量，减少发生心血管并发症的风险</a:t>
            </a:r>
            <a:endParaRPr lang="zh-CN" altLang="en-US" sz="1600" dirty="0"/>
          </a:p>
        </p:txBody>
      </p:sp>
      <p:sp>
        <p:nvSpPr>
          <p:cNvPr id="24" name="TextBox 23"/>
          <p:cNvSpPr txBox="1"/>
          <p:nvPr/>
        </p:nvSpPr>
        <p:spPr>
          <a:xfrm>
            <a:off x="5068072" y="4705929"/>
            <a:ext cx="4343456" cy="738664"/>
          </a:xfrm>
          <a:prstGeom prst="rect">
            <a:avLst/>
          </a:prstGeom>
          <a:noFill/>
        </p:spPr>
        <p:txBody>
          <a:bodyPr wrap="square" lIns="0" tIns="0" rIns="0" bIns="0" rtlCol="0">
            <a:spAutoFit/>
          </a:bodyPr>
          <a:lstStyle/>
          <a:p>
            <a:pPr lvl="0"/>
            <a:r>
              <a:rPr lang="zh-CN" altLang="en-US" sz="1600" dirty="0">
                <a:latin typeface="Microsoft YaHei" panose="020B0503020204020204" pitchFamily="34" charset="-122"/>
                <a:ea typeface="Microsoft YaHei" panose="020B0503020204020204" pitchFamily="34" charset="-122"/>
                <a:cs typeface="Times New Roman (正文 CS 字体)"/>
              </a:rPr>
              <a:t>可以让全科或专科医生进行更有效的社区慢性疾病管理，同时也为许多高血压患者提供一种更便捷的途径，</a:t>
            </a:r>
            <a:r>
              <a:rPr lang="zh-CN" altLang="en-US" sz="1600" b="1" dirty="0">
                <a:solidFill>
                  <a:srgbClr val="C00000"/>
                </a:solidFill>
                <a:latin typeface="Microsoft YaHei" panose="020B0503020204020204" pitchFamily="34" charset="-122"/>
                <a:ea typeface="Microsoft YaHei" panose="020B0503020204020204" pitchFamily="34" charset="-122"/>
                <a:cs typeface="Times New Roman (正文 CS 字体)"/>
              </a:rPr>
              <a:t>减少就医频率</a:t>
            </a:r>
            <a:endParaRPr lang="zh-CN" altLang="en-US" sz="1600" b="1" dirty="0">
              <a:solidFill>
                <a:srgbClr val="C00000"/>
              </a:solidFill>
            </a:endParaRPr>
          </a:p>
        </p:txBody>
      </p:sp>
      <p:sp>
        <p:nvSpPr>
          <p:cNvPr id="25" name="TextBox 24"/>
          <p:cNvSpPr txBox="1"/>
          <p:nvPr/>
        </p:nvSpPr>
        <p:spPr>
          <a:xfrm>
            <a:off x="2104722" y="3221387"/>
            <a:ext cx="2336148" cy="649986"/>
          </a:xfrm>
          <a:prstGeom prst="rect">
            <a:avLst/>
          </a:prstGeom>
          <a:noFill/>
        </p:spPr>
        <p:txBody>
          <a:bodyPr wrap="square" lIns="0" tIns="0" rIns="0" bIns="0" rtlCol="0">
            <a:spAutoFit/>
          </a:bodyPr>
          <a:lstStyle/>
          <a:p>
            <a:pPr algn="ctr">
              <a:lnSpc>
                <a:spcPct val="130000"/>
              </a:lnSpc>
            </a:pPr>
            <a:r>
              <a:rPr lang="zh-CN" altLang="en-US" sz="3600" b="1" dirty="0">
                <a:solidFill>
                  <a:schemeClr val="bg1"/>
                </a:solidFill>
                <a:latin typeface="Microsoft YaHei" panose="020B0503020204020204" pitchFamily="34" charset="-122"/>
                <a:ea typeface="Microsoft YaHei" panose="020B0503020204020204" pitchFamily="34" charset="-122"/>
              </a:rPr>
              <a:t>互联网医疗</a:t>
            </a:r>
            <a:endParaRPr lang="en-US" altLang="zh-CN" sz="3600" b="1" dirty="0">
              <a:solidFill>
                <a:schemeClr val="bg1"/>
              </a:solidFill>
              <a:latin typeface="Microsoft YaHei" panose="020B0503020204020204" pitchFamily="34" charset="-122"/>
              <a:ea typeface="Microsoft YaHei" panose="020B0503020204020204" pitchFamily="34" charset="-122"/>
            </a:endParaRPr>
          </a:p>
        </p:txBody>
      </p:sp>
      <p:sp>
        <p:nvSpPr>
          <p:cNvPr id="26" name="标题 1">
            <a:extLst>
              <a:ext uri="{FF2B5EF4-FFF2-40B4-BE49-F238E27FC236}">
                <a16:creationId xmlns:a16="http://schemas.microsoft.com/office/drawing/2014/main" id="{862DBCDF-C2DB-2697-0DBE-FB8045E85D09}"/>
              </a:ext>
            </a:extLst>
          </p:cNvPr>
          <p:cNvSpPr txBox="1">
            <a:spLocks/>
          </p:cNvSpPr>
          <p:nvPr/>
        </p:nvSpPr>
        <p:spPr>
          <a:xfrm>
            <a:off x="0" y="366986"/>
            <a:ext cx="12192000" cy="49244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高血压互联网医疗的优势</a:t>
            </a:r>
          </a:p>
        </p:txBody>
      </p:sp>
      <p:grpSp>
        <p:nvGrpSpPr>
          <p:cNvPr id="27" name="组合 26">
            <a:extLst>
              <a:ext uri="{FF2B5EF4-FFF2-40B4-BE49-F238E27FC236}">
                <a16:creationId xmlns:a16="http://schemas.microsoft.com/office/drawing/2014/main" id="{EFAD1B19-006E-E2DF-F044-DE074D603DEA}"/>
              </a:ext>
            </a:extLst>
          </p:cNvPr>
          <p:cNvGrpSpPr/>
          <p:nvPr/>
        </p:nvGrpSpPr>
        <p:grpSpPr>
          <a:xfrm>
            <a:off x="10997490" y="-29849"/>
            <a:ext cx="1360715" cy="911036"/>
            <a:chOff x="10809514" y="26404"/>
            <a:chExt cx="1375882" cy="914400"/>
          </a:xfrm>
        </p:grpSpPr>
        <p:pic>
          <p:nvPicPr>
            <p:cNvPr id="28" name="图形 27" descr="剪贴板">
              <a:extLst>
                <a:ext uri="{FF2B5EF4-FFF2-40B4-BE49-F238E27FC236}">
                  <a16:creationId xmlns:a16="http://schemas.microsoft.com/office/drawing/2014/main" id="{9C6E86B2-17F9-13D1-95EE-F216087C96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29" name="文本框 28">
              <a:extLst>
                <a:ext uri="{FF2B5EF4-FFF2-40B4-BE49-F238E27FC236}">
                  <a16:creationId xmlns:a16="http://schemas.microsoft.com/office/drawing/2014/main" id="{BE2AC98E-3400-F34D-0200-A8F8B90C4A9E}"/>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109"/>
          <p:cNvSpPr txBox="1"/>
          <p:nvPr/>
        </p:nvSpPr>
        <p:spPr>
          <a:xfrm>
            <a:off x="14146653" y="8510119"/>
            <a:ext cx="1107996" cy="461665"/>
          </a:xfrm>
          <a:prstGeom prst="rect">
            <a:avLst/>
          </a:prstGeom>
          <a:noFill/>
        </p:spPr>
        <p:txBody>
          <a:bodyPr wrap="none" rtlCol="0">
            <a:spAutoFit/>
          </a:bodyPr>
          <a:lstStyle/>
          <a:p>
            <a:r>
              <a:rPr lang="zh-CN" altLang="en-US" sz="2400" dirty="0">
                <a:latin typeface="黑体" panose="02010600030101010101" charset="-122"/>
                <a:ea typeface="黑体" panose="02010600030101010101" charset="-122"/>
              </a:rPr>
              <a:t>延时符</a:t>
            </a:r>
          </a:p>
        </p:txBody>
      </p:sp>
      <p:sp>
        <p:nvSpPr>
          <p:cNvPr id="37" name="空心弧 36"/>
          <p:cNvSpPr/>
          <p:nvPr/>
        </p:nvSpPr>
        <p:spPr>
          <a:xfrm rot="5400000">
            <a:off x="514702" y="1875805"/>
            <a:ext cx="4190637" cy="3899619"/>
          </a:xfrm>
          <a:prstGeom prst="blockArc">
            <a:avLst>
              <a:gd name="adj1" fmla="val 10897210"/>
              <a:gd name="adj2" fmla="val 6953"/>
              <a:gd name="adj3" fmla="val 1246"/>
            </a:avLst>
          </a:prstGeom>
          <a:solidFill>
            <a:srgbClr val="00458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anchor="ctr"/>
          <a:lstStyle/>
          <a:p>
            <a:pPr algn="ctr" defTabSz="1218323">
              <a:defRPr/>
            </a:pPr>
            <a:endParaRPr lang="zh-CN" altLang="en-US" sz="3320">
              <a:solidFill>
                <a:schemeClr val="tx1"/>
              </a:solidFill>
              <a:latin typeface="黑体" panose="02010600030101010101" charset="-122"/>
              <a:ea typeface="黑体" panose="02010600030101010101" charset="-122"/>
              <a:cs typeface="Arial" panose="020B0604020202020204" pitchFamily="34" charset="0"/>
            </a:endParaRPr>
          </a:p>
        </p:txBody>
      </p:sp>
      <p:cxnSp>
        <p:nvCxnSpPr>
          <p:cNvPr id="38" name="直接连接符 37"/>
          <p:cNvCxnSpPr/>
          <p:nvPr/>
        </p:nvCxnSpPr>
        <p:spPr bwMode="auto">
          <a:xfrm>
            <a:off x="3422570" y="1989445"/>
            <a:ext cx="1921933"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bwMode="auto">
          <a:xfrm>
            <a:off x="3488766" y="5710299"/>
            <a:ext cx="1919817"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bwMode="auto">
          <a:xfrm>
            <a:off x="4584729" y="3251248"/>
            <a:ext cx="1778844"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endCxn id="67" idx="2"/>
          </p:cNvCxnSpPr>
          <p:nvPr/>
        </p:nvCxnSpPr>
        <p:spPr bwMode="auto">
          <a:xfrm>
            <a:off x="4392084" y="4564575"/>
            <a:ext cx="1920933"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43" name="矩形 47"/>
          <p:cNvSpPr>
            <a:spLocks noChangeArrowheads="1"/>
          </p:cNvSpPr>
          <p:nvPr/>
        </p:nvSpPr>
        <p:spPr bwMode="auto">
          <a:xfrm>
            <a:off x="6557770" y="1448689"/>
            <a:ext cx="4833798" cy="1071052"/>
          </a:xfrm>
          <a:prstGeom prst="rect">
            <a:avLst/>
          </a:prstGeom>
          <a:noFill/>
          <a:ln>
            <a:noFill/>
          </a:ln>
        </p:spPr>
        <p:txBody>
          <a:bodyPr wrap="square" lIns="121908" tIns="60955" rIns="121908" bIns="6095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lvl="0" indent="-285750"/>
            <a:r>
              <a:rPr lang="zh-CN" altLang="en-US" sz="1400" dirty="0">
                <a:latin typeface="Microsoft YaHei" panose="020B0503020204020204" pitchFamily="34" charset="-122"/>
                <a:ea typeface="Microsoft YaHei" panose="020B0503020204020204" pitchFamily="34" charset="-122"/>
              </a:rPr>
              <a:t>互联网医疗需要整合院内、院外数据，</a:t>
            </a:r>
            <a:r>
              <a:rPr lang="zh-CN" altLang="en-US" sz="1400" b="1" dirty="0">
                <a:solidFill>
                  <a:srgbClr val="C00000"/>
                </a:solidFill>
                <a:latin typeface="Microsoft YaHei" panose="020B0503020204020204" pitchFamily="34" charset="-122"/>
                <a:ea typeface="Microsoft YaHei" panose="020B0503020204020204" pitchFamily="34" charset="-122"/>
              </a:rPr>
              <a:t>包括</a:t>
            </a:r>
          </a:p>
          <a:p>
            <a:pPr lvl="1">
              <a:buFont typeface="系统字体常规体"/>
              <a:buChar char="-"/>
            </a:pPr>
            <a:r>
              <a:rPr lang="zh-CN" altLang="en-US" sz="1400" dirty="0">
                <a:latin typeface="Microsoft YaHei" panose="020B0503020204020204" pitchFamily="34" charset="-122"/>
                <a:ea typeface="Microsoft YaHei" panose="020B0503020204020204" pitchFamily="34" charset="-122"/>
              </a:rPr>
              <a:t>血压监测、数据上传、反馈、咨询、指导、处方、教育、随访等一列活动。</a:t>
            </a:r>
          </a:p>
          <a:p>
            <a:pPr marL="457200" lvl="1" indent="0">
              <a:buNone/>
            </a:pPr>
            <a:endParaRPr lang="zh-CN" altLang="en-US" sz="1400" dirty="0">
              <a:latin typeface="Microsoft YaHei" panose="020B0503020204020204" pitchFamily="34" charset="-122"/>
              <a:ea typeface="Microsoft YaHei" panose="020B0503020204020204" pitchFamily="34" charset="-122"/>
            </a:endParaRPr>
          </a:p>
        </p:txBody>
      </p:sp>
      <p:grpSp>
        <p:nvGrpSpPr>
          <p:cNvPr id="44" name="组合 43"/>
          <p:cNvGrpSpPr/>
          <p:nvPr/>
        </p:nvGrpSpPr>
        <p:grpSpPr bwMode="auto">
          <a:xfrm>
            <a:off x="800432" y="2316636"/>
            <a:ext cx="3012857" cy="3012857"/>
            <a:chOff x="1103084" y="2155824"/>
            <a:chExt cx="3176815" cy="3176815"/>
          </a:xfrm>
        </p:grpSpPr>
        <p:sp>
          <p:nvSpPr>
            <p:cNvPr id="45" name="椭圆 44"/>
            <p:cNvSpPr/>
            <p:nvPr/>
          </p:nvSpPr>
          <p:spPr>
            <a:xfrm>
              <a:off x="1103084" y="2155824"/>
              <a:ext cx="3176815" cy="31768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323">
                <a:defRPr/>
              </a:pPr>
              <a:endParaRPr lang="zh-CN" altLang="en-US" sz="2400">
                <a:latin typeface="黑体" panose="02010600030101010101" charset="-122"/>
                <a:ea typeface="黑体" panose="02010600030101010101" charset="-122"/>
                <a:cs typeface="Arial" panose="020B0604020202020204" pitchFamily="34" charset="0"/>
              </a:endParaRPr>
            </a:p>
          </p:txBody>
        </p:sp>
        <p:sp>
          <p:nvSpPr>
            <p:cNvPr id="46" name="椭圆 45"/>
            <p:cNvSpPr/>
            <p:nvPr/>
          </p:nvSpPr>
          <p:spPr>
            <a:xfrm>
              <a:off x="1281790" y="2334530"/>
              <a:ext cx="2819403" cy="2819403"/>
            </a:xfrm>
            <a:prstGeom prst="ellipse">
              <a:avLst/>
            </a:prstGeom>
            <a:blipFill>
              <a:blip r:embed="rId4"/>
              <a:stretch>
                <a:fillRect l="-28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323">
                <a:defRPr/>
              </a:pPr>
              <a:endParaRPr lang="zh-CN" altLang="en-US" sz="2400" dirty="0">
                <a:latin typeface="黑体" panose="02010600030101010101" charset="-122"/>
                <a:ea typeface="黑体" panose="02010600030101010101" charset="-122"/>
                <a:cs typeface="Arial" panose="020B0604020202020204" pitchFamily="34" charset="0"/>
              </a:endParaRPr>
            </a:p>
          </p:txBody>
        </p:sp>
      </p:grpSp>
      <p:sp>
        <p:nvSpPr>
          <p:cNvPr id="47" name="椭圆 46"/>
          <p:cNvSpPr/>
          <p:nvPr/>
        </p:nvSpPr>
        <p:spPr>
          <a:xfrm>
            <a:off x="3119669" y="1700808"/>
            <a:ext cx="497747" cy="497747"/>
          </a:xfrm>
          <a:prstGeom prst="ellipse">
            <a:avLst/>
          </a:prstGeom>
          <a:solidFill>
            <a:srgbClr val="0045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黑体" panose="02010600030101010101" charset="-122"/>
                <a:ea typeface="黑体" panose="02010600030101010101" charset="-122"/>
              </a:rPr>
              <a:t>1</a:t>
            </a:r>
          </a:p>
        </p:txBody>
      </p:sp>
      <p:sp>
        <p:nvSpPr>
          <p:cNvPr id="48" name="椭圆 47"/>
          <p:cNvSpPr/>
          <p:nvPr/>
        </p:nvSpPr>
        <p:spPr>
          <a:xfrm>
            <a:off x="4175787" y="2982037"/>
            <a:ext cx="497747" cy="497747"/>
          </a:xfrm>
          <a:prstGeom prst="ellipse">
            <a:avLst/>
          </a:prstGeom>
          <a:solidFill>
            <a:srgbClr val="0045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34" charset="-122"/>
                <a:ea typeface="微软雅黑" panose="020B0503020204020204" pitchFamily="34" charset="-122"/>
              </a:rPr>
              <a:t>2</a:t>
            </a:r>
          </a:p>
        </p:txBody>
      </p:sp>
      <p:sp>
        <p:nvSpPr>
          <p:cNvPr id="49" name="椭圆 48"/>
          <p:cNvSpPr/>
          <p:nvPr/>
        </p:nvSpPr>
        <p:spPr>
          <a:xfrm>
            <a:off x="4147867" y="4291895"/>
            <a:ext cx="497747" cy="497747"/>
          </a:xfrm>
          <a:prstGeom prst="ellipse">
            <a:avLst/>
          </a:prstGeom>
          <a:solidFill>
            <a:srgbClr val="0045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黑体" panose="02010600030101010101" charset="-122"/>
                <a:ea typeface="黑体" panose="02010600030101010101" charset="-122"/>
              </a:rPr>
              <a:t>3</a:t>
            </a:r>
          </a:p>
        </p:txBody>
      </p:sp>
      <p:sp>
        <p:nvSpPr>
          <p:cNvPr id="50" name="椭圆 49"/>
          <p:cNvSpPr/>
          <p:nvPr/>
        </p:nvSpPr>
        <p:spPr>
          <a:xfrm>
            <a:off x="3119669" y="5425503"/>
            <a:ext cx="497747" cy="497747"/>
          </a:xfrm>
          <a:prstGeom prst="ellipse">
            <a:avLst/>
          </a:prstGeom>
          <a:solidFill>
            <a:srgbClr val="0045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黑体" panose="02010600030101010101" charset="-122"/>
                <a:ea typeface="黑体" panose="02010600030101010101" charset="-122"/>
              </a:rPr>
              <a:t>4</a:t>
            </a:r>
          </a:p>
        </p:txBody>
      </p:sp>
      <p:sp>
        <p:nvSpPr>
          <p:cNvPr id="56" name="同心圆 55"/>
          <p:cNvSpPr/>
          <p:nvPr/>
        </p:nvSpPr>
        <p:spPr>
          <a:xfrm>
            <a:off x="5319507" y="1419629"/>
            <a:ext cx="1145275" cy="1145275"/>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黑体" panose="02010600030101010101" charset="-122"/>
              <a:ea typeface="黑体" panose="02010600030101010101" charset="-122"/>
            </a:endParaRPr>
          </a:p>
        </p:txBody>
      </p:sp>
      <p:grpSp>
        <p:nvGrpSpPr>
          <p:cNvPr id="59" name="组合 58"/>
          <p:cNvGrpSpPr/>
          <p:nvPr/>
        </p:nvGrpSpPr>
        <p:grpSpPr>
          <a:xfrm>
            <a:off x="6246283" y="2597787"/>
            <a:ext cx="1145275" cy="1145275"/>
            <a:chOff x="304800" y="673100"/>
            <a:chExt cx="4000500" cy="4000500"/>
          </a:xfrm>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黑体" panose="02010600030101010101" charset="-122"/>
                <a:ea typeface="黑体" panose="02010600030101010101" charset="-122"/>
              </a:endParaRPr>
            </a:p>
          </p:txBody>
        </p:sp>
        <p:sp>
          <p:nvSpPr>
            <p:cNvPr id="62" name="椭圆 6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黑体" panose="02010600030101010101" charset="-122"/>
                <a:ea typeface="黑体" panose="02010600030101010101" charset="-122"/>
              </a:endParaRPr>
            </a:p>
          </p:txBody>
        </p:sp>
      </p:grpSp>
      <p:grpSp>
        <p:nvGrpSpPr>
          <p:cNvPr id="64" name="组合 63"/>
          <p:cNvGrpSpPr/>
          <p:nvPr/>
        </p:nvGrpSpPr>
        <p:grpSpPr>
          <a:xfrm>
            <a:off x="6288021" y="3991937"/>
            <a:ext cx="1145275" cy="1145275"/>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黑体" panose="02010600030101010101" charset="-122"/>
                <a:ea typeface="黑体" panose="02010600030101010101" charset="-122"/>
              </a:endParaRPr>
            </a:p>
          </p:txBody>
        </p:sp>
        <p:sp>
          <p:nvSpPr>
            <p:cNvPr id="67" name="椭圆 6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黑体" panose="02010600030101010101" charset="-122"/>
                <a:ea typeface="黑体" panose="02010600030101010101" charset="-122"/>
              </a:endParaRPr>
            </a:p>
          </p:txBody>
        </p:sp>
      </p:grpSp>
      <p:sp>
        <p:nvSpPr>
          <p:cNvPr id="71" name="同心圆 70"/>
          <p:cNvSpPr/>
          <p:nvPr/>
        </p:nvSpPr>
        <p:spPr>
          <a:xfrm>
            <a:off x="5329128" y="5152848"/>
            <a:ext cx="1145275" cy="1145275"/>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黑体" panose="02010600030101010101" charset="-122"/>
              <a:ea typeface="黑体" panose="02010600030101010101" charset="-122"/>
            </a:endParaRPr>
          </a:p>
        </p:txBody>
      </p:sp>
      <p:sp>
        <p:nvSpPr>
          <p:cNvPr id="74" name="矩形 47"/>
          <p:cNvSpPr>
            <a:spLocks noChangeArrowheads="1"/>
          </p:cNvSpPr>
          <p:nvPr/>
        </p:nvSpPr>
        <p:spPr bwMode="auto">
          <a:xfrm>
            <a:off x="7319344" y="2445246"/>
            <a:ext cx="4057651" cy="1846649"/>
          </a:xfrm>
          <a:prstGeom prst="rect">
            <a:avLst/>
          </a:prstGeom>
          <a:noFill/>
          <a:ln>
            <a:noFill/>
          </a:ln>
        </p:spPr>
        <p:txBody>
          <a:bodyPr lIns="121908" tIns="60955" rIns="121908" bIns="6095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lvl="0" indent="-285750"/>
            <a:r>
              <a:rPr lang="zh-CN" altLang="en-US" sz="1400" dirty="0">
                <a:latin typeface="Microsoft YaHei" panose="020B0503020204020204" pitchFamily="34" charset="-122"/>
                <a:ea typeface="Microsoft YaHei" panose="020B0503020204020204" pitchFamily="34" charset="-122"/>
              </a:rPr>
              <a:t>基于国务院等的相关要求，开展高血压互联网</a:t>
            </a:r>
            <a:r>
              <a:rPr lang="zh-CN" altLang="en-US" sz="1400" b="1" dirty="0">
                <a:solidFill>
                  <a:srgbClr val="C00000"/>
                </a:solidFill>
                <a:latin typeface="Microsoft YaHei" panose="020B0503020204020204" pitchFamily="34" charset="-122"/>
                <a:ea typeface="Microsoft YaHei" panose="020B0503020204020204" pitchFamily="34" charset="-122"/>
              </a:rPr>
              <a:t>医疗服务范围</a:t>
            </a:r>
            <a:r>
              <a:rPr lang="zh-CN" altLang="en-US" sz="1400" dirty="0">
                <a:latin typeface="Microsoft YaHei" panose="020B0503020204020204" pitchFamily="34" charset="-122"/>
                <a:ea typeface="Microsoft YaHei" panose="020B0503020204020204" pitchFamily="34" charset="-122"/>
              </a:rPr>
              <a:t>包括：</a:t>
            </a:r>
          </a:p>
          <a:p>
            <a:pPr lvl="1">
              <a:buFont typeface="系统字体常规体"/>
              <a:buChar char="-"/>
            </a:pPr>
            <a:r>
              <a:rPr lang="zh-CN" altLang="en-US" sz="1400" dirty="0">
                <a:latin typeface="Microsoft YaHei" panose="020B0503020204020204" pitchFamily="34" charset="-122"/>
                <a:ea typeface="Microsoft YaHei" panose="020B0503020204020204" pitchFamily="34" charset="-122"/>
              </a:rPr>
              <a:t>复诊及随访</a:t>
            </a:r>
          </a:p>
          <a:p>
            <a:pPr lvl="1">
              <a:buFont typeface="系统字体常规体"/>
              <a:buChar char="-"/>
            </a:pPr>
            <a:r>
              <a:rPr lang="zh-CN" altLang="en-US" sz="1400" dirty="0">
                <a:latin typeface="Microsoft YaHei" panose="020B0503020204020204" pitchFamily="34" charset="-122"/>
                <a:ea typeface="Microsoft YaHei" panose="020B0503020204020204" pitchFamily="34" charset="-122"/>
              </a:rPr>
              <a:t>处方流转</a:t>
            </a:r>
          </a:p>
          <a:p>
            <a:pPr lvl="1">
              <a:buFont typeface="系统字体常规体"/>
              <a:buChar char="-"/>
            </a:pPr>
            <a:r>
              <a:rPr lang="en-US" altLang="zh-CN" sz="1400" dirty="0">
                <a:latin typeface="Microsoft YaHei" panose="020B0503020204020204" pitchFamily="34" charset="-122"/>
                <a:ea typeface="Microsoft YaHei" panose="020B0503020204020204" pitchFamily="34" charset="-122"/>
              </a:rPr>
              <a:t>HBPM</a:t>
            </a:r>
            <a:endParaRPr lang="zh-CN" altLang="en-US" sz="1400" dirty="0">
              <a:latin typeface="Microsoft YaHei" panose="020B0503020204020204" pitchFamily="34" charset="-122"/>
              <a:ea typeface="Microsoft YaHei" panose="020B0503020204020204" pitchFamily="34" charset="-122"/>
            </a:endParaRPr>
          </a:p>
          <a:p>
            <a:pPr lvl="1">
              <a:buFont typeface="系统字体常规体"/>
              <a:buChar char="-"/>
            </a:pPr>
            <a:r>
              <a:rPr lang="zh-CN" altLang="en-US" sz="1400" dirty="0">
                <a:latin typeface="Microsoft YaHei" panose="020B0503020204020204" pitchFamily="34" charset="-122"/>
                <a:ea typeface="Microsoft YaHei" panose="020B0503020204020204" pitchFamily="34" charset="-122"/>
              </a:rPr>
              <a:t>健康管理和服务</a:t>
            </a:r>
          </a:p>
          <a:p>
            <a:pPr lvl="1">
              <a:buFont typeface="系统字体常规体"/>
              <a:buChar char="-"/>
            </a:pPr>
            <a:r>
              <a:rPr lang="zh-CN" altLang="en-US" sz="1400" dirty="0">
                <a:latin typeface="Microsoft YaHei" panose="020B0503020204020204" pitchFamily="34" charset="-122"/>
                <a:ea typeface="Microsoft YaHei" panose="020B0503020204020204" pitchFamily="34" charset="-122"/>
              </a:rPr>
              <a:t>生活行为方式指导与干预</a:t>
            </a:r>
          </a:p>
        </p:txBody>
      </p:sp>
      <p:sp>
        <p:nvSpPr>
          <p:cNvPr id="80" name="矩形 47"/>
          <p:cNvSpPr>
            <a:spLocks noChangeArrowheads="1"/>
          </p:cNvSpPr>
          <p:nvPr/>
        </p:nvSpPr>
        <p:spPr bwMode="auto">
          <a:xfrm>
            <a:off x="7482250" y="4413485"/>
            <a:ext cx="4057651" cy="769431"/>
          </a:xfrm>
          <a:prstGeom prst="rect">
            <a:avLst/>
          </a:prstGeom>
          <a:noFill/>
          <a:ln>
            <a:noFill/>
          </a:ln>
        </p:spPr>
        <p:txBody>
          <a:bodyPr lIns="121908" tIns="60955" rIns="121908" bIns="6095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lvl="0" indent="-285750"/>
            <a:r>
              <a:rPr lang="zh-CN" altLang="en-US" sz="1400" dirty="0">
                <a:latin typeface="Microsoft YaHei" panose="020B0503020204020204" pitchFamily="34" charset="-122"/>
                <a:ea typeface="Microsoft YaHei" panose="020B0503020204020204" pitchFamily="34" charset="-122"/>
              </a:rPr>
              <a:t>互联网医疗所涉及到的</a:t>
            </a:r>
            <a:r>
              <a:rPr lang="zh-CN" altLang="en-US" sz="1400" b="1" dirty="0">
                <a:solidFill>
                  <a:srgbClr val="C00000"/>
                </a:solidFill>
                <a:latin typeface="Microsoft YaHei" panose="020B0503020204020204" pitchFamily="34" charset="-122"/>
                <a:ea typeface="Microsoft YaHei" panose="020B0503020204020204" pitchFamily="34" charset="-122"/>
              </a:rPr>
              <a:t>数据隐私及安全、技术难点、责任划分以及互联网医疗服务费用</a:t>
            </a:r>
            <a:r>
              <a:rPr lang="zh-CN" altLang="en-US" sz="1400" dirty="0">
                <a:latin typeface="Microsoft YaHei" panose="020B0503020204020204" pitchFamily="34" charset="-122"/>
                <a:ea typeface="Microsoft YaHei" panose="020B0503020204020204" pitchFamily="34" charset="-122"/>
              </a:rPr>
              <a:t>等问题也需同步解决</a:t>
            </a:r>
          </a:p>
        </p:txBody>
      </p:sp>
      <p:sp>
        <p:nvSpPr>
          <p:cNvPr id="85" name="矩形 47"/>
          <p:cNvSpPr>
            <a:spLocks noChangeArrowheads="1"/>
          </p:cNvSpPr>
          <p:nvPr/>
        </p:nvSpPr>
        <p:spPr bwMode="auto">
          <a:xfrm>
            <a:off x="6630653" y="5554899"/>
            <a:ext cx="4901136" cy="1054509"/>
          </a:xfrm>
          <a:prstGeom prst="rect">
            <a:avLst/>
          </a:prstGeom>
          <a:noFill/>
          <a:ln>
            <a:noFill/>
          </a:ln>
        </p:spPr>
        <p:txBody>
          <a:bodyPr wrap="square" lIns="121908" tIns="60955" rIns="121908" bIns="6095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indent="-285750">
              <a:lnSpc>
                <a:spcPct val="150000"/>
              </a:lnSpc>
            </a:pPr>
            <a:r>
              <a:rPr lang="zh-CN" altLang="en-US" sz="1400" dirty="0">
                <a:latin typeface="Microsoft YaHei" panose="020B0503020204020204" pitchFamily="34" charset="-122"/>
                <a:ea typeface="Microsoft YaHei" panose="020B0503020204020204" pitchFamily="34" charset="-122"/>
              </a:rPr>
              <a:t>当前院外互联网医疗仍处于初级形式，应整合优化资源配置，通过互联网医疗实现</a:t>
            </a:r>
            <a:r>
              <a:rPr lang="zh-CN" altLang="en-US" sz="1400" b="1" dirty="0">
                <a:solidFill>
                  <a:srgbClr val="C00000"/>
                </a:solidFill>
                <a:latin typeface="Microsoft YaHei" panose="020B0503020204020204" pitchFamily="34" charset="-122"/>
                <a:ea typeface="Microsoft YaHei" panose="020B0503020204020204" pitchFamily="34" charset="-122"/>
              </a:rPr>
              <a:t>院内院外、线上线下</a:t>
            </a:r>
            <a:r>
              <a:rPr lang="zh-CN" altLang="en-US" sz="1400" dirty="0">
                <a:latin typeface="Microsoft YaHei" panose="020B0503020204020204" pitchFamily="34" charset="-122"/>
                <a:ea typeface="Microsoft YaHei" panose="020B0503020204020204" pitchFamily="34" charset="-122"/>
              </a:rPr>
              <a:t>紧密链接的高血压诊疗管理体系。</a:t>
            </a:r>
          </a:p>
        </p:txBody>
      </p:sp>
      <p:sp>
        <p:nvSpPr>
          <p:cNvPr id="4" name="标题 1">
            <a:extLst>
              <a:ext uri="{FF2B5EF4-FFF2-40B4-BE49-F238E27FC236}">
                <a16:creationId xmlns:a16="http://schemas.microsoft.com/office/drawing/2014/main" id="{4F46DF3C-3920-FAAE-07EB-23AB9F5511C9}"/>
              </a:ext>
            </a:extLst>
          </p:cNvPr>
          <p:cNvSpPr txBox="1">
            <a:spLocks/>
          </p:cNvSpPr>
          <p:nvPr/>
        </p:nvSpPr>
        <p:spPr>
          <a:xfrm>
            <a:off x="0" y="283741"/>
            <a:ext cx="12192000" cy="5981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我国在高血压互联网医疗方面的探索</a:t>
            </a:r>
          </a:p>
        </p:txBody>
      </p:sp>
      <p:pic>
        <p:nvPicPr>
          <p:cNvPr id="6" name="图形 5" descr="社交网络 轮廓">
            <a:extLst>
              <a:ext uri="{FF2B5EF4-FFF2-40B4-BE49-F238E27FC236}">
                <a16:creationId xmlns:a16="http://schemas.microsoft.com/office/drawing/2014/main" id="{21AB3A79-5694-4488-D899-047588E095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48505" y="5293772"/>
            <a:ext cx="782164" cy="782164"/>
          </a:xfrm>
          <a:prstGeom prst="rect">
            <a:avLst/>
          </a:prstGeom>
        </p:spPr>
      </p:pic>
      <p:pic>
        <p:nvPicPr>
          <p:cNvPr id="8" name="图形 7" descr="在线网络 轮廓">
            <a:extLst>
              <a:ext uri="{FF2B5EF4-FFF2-40B4-BE49-F238E27FC236}">
                <a16:creationId xmlns:a16="http://schemas.microsoft.com/office/drawing/2014/main" id="{B518A2E2-FC42-78EC-61D9-D15AD8BB6B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7299" y="2837424"/>
            <a:ext cx="686717" cy="686717"/>
          </a:xfrm>
          <a:prstGeom prst="rect">
            <a:avLst/>
          </a:prstGeom>
        </p:spPr>
      </p:pic>
      <p:pic>
        <p:nvPicPr>
          <p:cNvPr id="10" name="图形 9" descr="远程学习科学 纯色填充">
            <a:extLst>
              <a:ext uri="{FF2B5EF4-FFF2-40B4-BE49-F238E27FC236}">
                <a16:creationId xmlns:a16="http://schemas.microsoft.com/office/drawing/2014/main" id="{62AD0741-767C-6D8D-6B3C-3E9FC12ED2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07989" y="1580749"/>
            <a:ext cx="787551" cy="787551"/>
          </a:xfrm>
          <a:prstGeom prst="rect">
            <a:avLst/>
          </a:prstGeom>
        </p:spPr>
      </p:pic>
      <p:pic>
        <p:nvPicPr>
          <p:cNvPr id="12" name="图形 11" descr="监控摄像头 轮廓">
            <a:extLst>
              <a:ext uri="{FF2B5EF4-FFF2-40B4-BE49-F238E27FC236}">
                <a16:creationId xmlns:a16="http://schemas.microsoft.com/office/drawing/2014/main" id="{A5347FD5-57B9-9C94-A934-506C69BFF1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03201" y="4090049"/>
            <a:ext cx="758479" cy="758479"/>
          </a:xfrm>
          <a:prstGeom prst="rect">
            <a:avLst/>
          </a:prstGeom>
        </p:spPr>
      </p:pic>
      <p:grpSp>
        <p:nvGrpSpPr>
          <p:cNvPr id="2" name="组合 1">
            <a:extLst>
              <a:ext uri="{FF2B5EF4-FFF2-40B4-BE49-F238E27FC236}">
                <a16:creationId xmlns:a16="http://schemas.microsoft.com/office/drawing/2014/main" id="{63F41A0C-F08D-879E-B352-DDC1A046E688}"/>
              </a:ext>
            </a:extLst>
          </p:cNvPr>
          <p:cNvGrpSpPr/>
          <p:nvPr/>
        </p:nvGrpSpPr>
        <p:grpSpPr>
          <a:xfrm>
            <a:off x="10997490" y="-29849"/>
            <a:ext cx="1360715" cy="911036"/>
            <a:chOff x="10809514" y="26404"/>
            <a:chExt cx="1375882" cy="914400"/>
          </a:xfrm>
        </p:grpSpPr>
        <p:pic>
          <p:nvPicPr>
            <p:cNvPr id="3" name="图形 2" descr="剪贴板">
              <a:extLst>
                <a:ext uri="{FF2B5EF4-FFF2-40B4-BE49-F238E27FC236}">
                  <a16:creationId xmlns:a16="http://schemas.microsoft.com/office/drawing/2014/main" id="{38F0692B-FFD9-3EC7-1953-E8626141CD6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809514" y="26404"/>
              <a:ext cx="1375882" cy="914400"/>
            </a:xfrm>
            <a:prstGeom prst="rect">
              <a:avLst/>
            </a:prstGeom>
          </p:spPr>
        </p:pic>
        <p:sp>
          <p:nvSpPr>
            <p:cNvPr id="5" name="文本框 4">
              <a:extLst>
                <a:ext uri="{FF2B5EF4-FFF2-40B4-BE49-F238E27FC236}">
                  <a16:creationId xmlns:a16="http://schemas.microsoft.com/office/drawing/2014/main" id="{550055AE-DF73-3A32-F0FB-98FABFCC6865}"/>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F991886-DF4A-3E09-E312-FBB8C08803C8}"/>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3450509" y="2856976"/>
            <a:ext cx="5724644" cy="1446550"/>
          </a:xfrm>
          <a:prstGeom prst="rect">
            <a:avLst/>
          </a:prstGeom>
          <a:noFill/>
        </p:spPr>
        <p:txBody>
          <a:bodyPr wrap="none" rtlCol="0">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rPr>
              <a:t>14.</a:t>
            </a:r>
            <a:r>
              <a:rPr lang="zh-CN" altLang="en-US" sz="4400" b="1" dirty="0">
                <a:solidFill>
                  <a:schemeClr val="bg1"/>
                </a:solidFill>
                <a:latin typeface="微软雅黑" panose="020B0503020204020204" pitchFamily="34" charset="-122"/>
                <a:ea typeface="微软雅黑" panose="020B0503020204020204" pitchFamily="34" charset="-122"/>
              </a:rPr>
              <a:t> 高血压的防治政策</a:t>
            </a:r>
            <a:endParaRPr lang="en-US" altLang="zh-CN" sz="4400" b="1" dirty="0">
              <a:solidFill>
                <a:schemeClr val="bg1"/>
              </a:solidFill>
              <a:latin typeface="微软雅黑" panose="020B0503020204020204" pitchFamily="34" charset="-122"/>
              <a:ea typeface="微软雅黑" panose="020B0503020204020204" pitchFamily="34" charset="-122"/>
            </a:endParaRPr>
          </a:p>
          <a:p>
            <a:pPr algn="ctr"/>
            <a:r>
              <a:rPr lang="zh-CN" altLang="en-US" sz="4400" b="1" dirty="0">
                <a:solidFill>
                  <a:schemeClr val="bg1"/>
                </a:solidFill>
                <a:latin typeface="微软雅黑" panose="020B0503020204020204" pitchFamily="34" charset="-122"/>
                <a:ea typeface="微软雅黑" panose="020B0503020204020204" pitchFamily="34" charset="-122"/>
              </a:rPr>
              <a:t>及卫生服务体系</a:t>
            </a:r>
          </a:p>
        </p:txBody>
      </p:sp>
      <p:sp>
        <p:nvSpPr>
          <p:cNvPr id="3" name="文本框 2">
            <a:extLst>
              <a:ext uri="{FF2B5EF4-FFF2-40B4-BE49-F238E27FC236}">
                <a16:creationId xmlns:a16="http://schemas.microsoft.com/office/drawing/2014/main" id="{03E72CFA-C68F-A1A3-210D-048BCFD186EE}"/>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9198651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p:cNvSpPr txBox="1"/>
          <p:nvPr/>
        </p:nvSpPr>
        <p:spPr>
          <a:xfrm>
            <a:off x="14224475" y="8121013"/>
            <a:ext cx="1107996" cy="461665"/>
          </a:xfrm>
          <a:prstGeom prst="rect">
            <a:avLst/>
          </a:prstGeom>
          <a:noFill/>
        </p:spPr>
        <p:txBody>
          <a:bodyPr wrap="none" rtlCol="0">
            <a:spAutoFit/>
          </a:bodyPr>
          <a:lstStyle/>
          <a:p>
            <a:r>
              <a:rPr lang="zh-CN" altLang="en-US" sz="2400" dirty="0">
                <a:latin typeface="黑体" panose="02010600030101010101" charset="-122"/>
                <a:ea typeface="黑体" panose="02010600030101010101" charset="-122"/>
              </a:rPr>
              <a:t>延时符</a:t>
            </a:r>
          </a:p>
        </p:txBody>
      </p:sp>
      <p:sp>
        <p:nvSpPr>
          <p:cNvPr id="22" name="TextBox 21"/>
          <p:cNvSpPr txBox="1"/>
          <p:nvPr/>
        </p:nvSpPr>
        <p:spPr>
          <a:xfrm>
            <a:off x="817124" y="4137774"/>
            <a:ext cx="2437599" cy="1910459"/>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lgn="l"/>
            <a:r>
              <a:rPr lang="zh-CN" altLang="en-US" sz="1050" dirty="0">
                <a:latin typeface="Microsoft YaHei" panose="020B0503020204020204" pitchFamily="34" charset="-122"/>
                <a:ea typeface="Microsoft YaHei" panose="020B0503020204020204" pitchFamily="34" charset="-122"/>
                <a:cs typeface="Times New Roman (正文 CS 字体)"/>
              </a:rPr>
              <a:t>明确到</a:t>
            </a:r>
            <a:r>
              <a:rPr lang="en-US" altLang="zh-CN" sz="1050" dirty="0">
                <a:latin typeface="Microsoft YaHei" panose="020B0503020204020204" pitchFamily="34" charset="-122"/>
                <a:ea typeface="Microsoft YaHei" panose="020B0503020204020204" pitchFamily="34" charset="-122"/>
                <a:cs typeface="Times New Roman (正文 CS 字体)"/>
              </a:rPr>
              <a:t>2022</a:t>
            </a:r>
            <a:r>
              <a:rPr lang="zh-CN" altLang="en-US" sz="1050" dirty="0">
                <a:latin typeface="Microsoft YaHei" panose="020B0503020204020204" pitchFamily="34" charset="-122"/>
                <a:ea typeface="Microsoft YaHei" panose="020B0503020204020204" pitchFamily="34" charset="-122"/>
                <a:cs typeface="Times New Roman (正文 CS 字体)"/>
              </a:rPr>
              <a:t>年和</a:t>
            </a:r>
            <a:r>
              <a:rPr lang="en-US" altLang="zh-CN" sz="1050" dirty="0">
                <a:latin typeface="Microsoft YaHei" panose="020B0503020204020204" pitchFamily="34" charset="-122"/>
                <a:ea typeface="Microsoft YaHei" panose="020B0503020204020204" pitchFamily="34" charset="-122"/>
                <a:cs typeface="Times New Roman (正文 CS 字体)"/>
              </a:rPr>
              <a:t>2030</a:t>
            </a:r>
            <a:r>
              <a:rPr lang="zh-CN" altLang="en-US" sz="1050" dirty="0">
                <a:latin typeface="Microsoft YaHei" panose="020B0503020204020204" pitchFamily="34" charset="-122"/>
                <a:ea typeface="Microsoft YaHei" panose="020B0503020204020204" pitchFamily="34" charset="-122"/>
                <a:cs typeface="Times New Roman (正文 CS 字体)"/>
              </a:rPr>
              <a:t>年：</a:t>
            </a:r>
            <a:endParaRPr lang="en-US" altLang="zh-CN" sz="1050" dirty="0">
              <a:latin typeface="Microsoft YaHei" panose="020B0503020204020204" pitchFamily="34" charset="-122"/>
              <a:ea typeface="Microsoft YaHei" panose="020B0503020204020204" pitchFamily="34" charset="-122"/>
              <a:cs typeface="Times New Roman (正文 CS 字体)"/>
            </a:endParaRPr>
          </a:p>
          <a:p>
            <a:pPr lvl="0" algn="l"/>
            <a:r>
              <a:rPr lang="zh-CN" altLang="en-US" sz="1050" dirty="0">
                <a:latin typeface="Microsoft YaHei" panose="020B0503020204020204" pitchFamily="34" charset="-122"/>
                <a:ea typeface="Microsoft YaHei" panose="020B0503020204020204" pitchFamily="34" charset="-122"/>
                <a:cs typeface="Times New Roman (正文 CS 字体)"/>
              </a:rPr>
              <a:t>心脑血管疾病死亡率分别下降到</a:t>
            </a:r>
            <a:r>
              <a:rPr lang="en-US" altLang="zh-CN" sz="1050" b="1" dirty="0">
                <a:solidFill>
                  <a:srgbClr val="C00000"/>
                </a:solidFill>
                <a:latin typeface="Microsoft YaHei" panose="020B0503020204020204" pitchFamily="34" charset="-122"/>
                <a:ea typeface="Microsoft YaHei" panose="020B0503020204020204" pitchFamily="34" charset="-122"/>
                <a:cs typeface="Times New Roman (正文 CS 字体)"/>
              </a:rPr>
              <a:t>209.7/10</a:t>
            </a:r>
            <a:r>
              <a:rPr lang="zh-CN" altLang="en-US" sz="1050" b="1" dirty="0">
                <a:solidFill>
                  <a:srgbClr val="C00000"/>
                </a:solidFill>
                <a:latin typeface="Microsoft YaHei" panose="020B0503020204020204" pitchFamily="34" charset="-122"/>
                <a:ea typeface="Microsoft YaHei" panose="020B0503020204020204" pitchFamily="34" charset="-122"/>
                <a:cs typeface="Times New Roman (正文 CS 字体)"/>
              </a:rPr>
              <a:t>万</a:t>
            </a:r>
            <a:r>
              <a:rPr lang="zh-CN" altLang="en-US" sz="1050" dirty="0">
                <a:latin typeface="Microsoft YaHei" panose="020B0503020204020204" pitchFamily="34" charset="-122"/>
                <a:ea typeface="Microsoft YaHei" panose="020B0503020204020204" pitchFamily="34" charset="-122"/>
                <a:cs typeface="Times New Roman (正文 CS 字体)"/>
              </a:rPr>
              <a:t>及以下和</a:t>
            </a:r>
            <a:r>
              <a:rPr lang="en-US" altLang="zh-CN" sz="1050" b="1" dirty="0">
                <a:solidFill>
                  <a:srgbClr val="C00000"/>
                </a:solidFill>
                <a:latin typeface="Microsoft YaHei" panose="020B0503020204020204" pitchFamily="34" charset="-122"/>
                <a:ea typeface="Microsoft YaHei" panose="020B0503020204020204" pitchFamily="34" charset="-122"/>
                <a:cs typeface="Times New Roman (正文 CS 字体)"/>
              </a:rPr>
              <a:t>190.7/10</a:t>
            </a:r>
            <a:r>
              <a:rPr lang="zh-CN" altLang="en-US" sz="1050" b="1" dirty="0">
                <a:solidFill>
                  <a:srgbClr val="C00000"/>
                </a:solidFill>
                <a:latin typeface="Microsoft YaHei" panose="020B0503020204020204" pitchFamily="34" charset="-122"/>
                <a:ea typeface="Microsoft YaHei" panose="020B0503020204020204" pitchFamily="34" charset="-122"/>
                <a:cs typeface="Times New Roman (正文 CS 字体)"/>
              </a:rPr>
              <a:t>万</a:t>
            </a:r>
            <a:r>
              <a:rPr lang="zh-CN" altLang="en-US" sz="1050" dirty="0">
                <a:latin typeface="Microsoft YaHei" panose="020B0503020204020204" pitchFamily="34" charset="-122"/>
                <a:ea typeface="Microsoft YaHei" panose="020B0503020204020204" pitchFamily="34" charset="-122"/>
                <a:cs typeface="Times New Roman (正文 CS 字体)"/>
              </a:rPr>
              <a:t>及以下；</a:t>
            </a:r>
            <a:endParaRPr lang="en-US" altLang="zh-CN" sz="1050" dirty="0">
              <a:latin typeface="Microsoft YaHei" panose="020B0503020204020204" pitchFamily="34" charset="-122"/>
              <a:ea typeface="Microsoft YaHei" panose="020B0503020204020204" pitchFamily="34" charset="-122"/>
              <a:cs typeface="Times New Roman (正文 CS 字体)"/>
            </a:endParaRPr>
          </a:p>
          <a:p>
            <a:pPr lvl="0" algn="l"/>
            <a:r>
              <a:rPr lang="en-US" altLang="zh-CN" sz="1050" dirty="0">
                <a:latin typeface="Microsoft YaHei" panose="020B0503020204020204" pitchFamily="34" charset="-122"/>
                <a:ea typeface="Microsoft YaHei" panose="020B0503020204020204" pitchFamily="34" charset="-122"/>
                <a:cs typeface="Times New Roman (正文 CS 字体)"/>
              </a:rPr>
              <a:t>30</a:t>
            </a:r>
            <a:r>
              <a:rPr lang="zh-CN" altLang="en-US" sz="1050" dirty="0">
                <a:latin typeface="Microsoft YaHei" panose="020B0503020204020204" pitchFamily="34" charset="-122"/>
                <a:ea typeface="Microsoft YaHei" panose="020B0503020204020204" pitchFamily="34" charset="-122"/>
                <a:cs typeface="Times New Roman (正文 CS 字体)"/>
              </a:rPr>
              <a:t>岁及以上居民高血压知晓率分别不低于</a:t>
            </a:r>
            <a:r>
              <a:rPr lang="en-US" altLang="zh-CN" sz="1050" b="1" dirty="0">
                <a:solidFill>
                  <a:srgbClr val="C00000"/>
                </a:solidFill>
                <a:latin typeface="Microsoft YaHei" panose="020B0503020204020204" pitchFamily="34" charset="-122"/>
                <a:ea typeface="Microsoft YaHei" panose="020B0503020204020204" pitchFamily="34" charset="-122"/>
                <a:cs typeface="Times New Roman (正文 CS 字体)"/>
              </a:rPr>
              <a:t>55%</a:t>
            </a:r>
            <a:r>
              <a:rPr lang="zh-CN" altLang="en-US" sz="1050" b="1" dirty="0">
                <a:solidFill>
                  <a:srgbClr val="C00000"/>
                </a:solidFill>
                <a:latin typeface="Microsoft YaHei" panose="020B0503020204020204" pitchFamily="34" charset="-122"/>
                <a:ea typeface="Microsoft YaHei" panose="020B0503020204020204" pitchFamily="34" charset="-122"/>
                <a:cs typeface="Times New Roman (正文 CS 字体)"/>
              </a:rPr>
              <a:t>和</a:t>
            </a:r>
            <a:r>
              <a:rPr lang="en-US" altLang="zh-CN" sz="1050" b="1" dirty="0">
                <a:solidFill>
                  <a:srgbClr val="C00000"/>
                </a:solidFill>
                <a:latin typeface="Microsoft YaHei" panose="020B0503020204020204" pitchFamily="34" charset="-122"/>
                <a:ea typeface="Microsoft YaHei" panose="020B0503020204020204" pitchFamily="34" charset="-122"/>
                <a:cs typeface="Times New Roman (正文 CS 字体)"/>
              </a:rPr>
              <a:t>65%</a:t>
            </a:r>
            <a:r>
              <a:rPr lang="zh-CN" altLang="en-US" sz="1050" dirty="0">
                <a:latin typeface="Microsoft YaHei" panose="020B0503020204020204" pitchFamily="34" charset="-122"/>
                <a:ea typeface="Microsoft YaHei" panose="020B0503020204020204" pitchFamily="34" charset="-122"/>
                <a:cs typeface="Times New Roman (正文 CS 字体)"/>
              </a:rPr>
              <a:t>；</a:t>
            </a:r>
            <a:endParaRPr lang="en-US" altLang="zh-CN" sz="1050" dirty="0">
              <a:latin typeface="Microsoft YaHei" panose="020B0503020204020204" pitchFamily="34" charset="-122"/>
              <a:ea typeface="Microsoft YaHei" panose="020B0503020204020204" pitchFamily="34" charset="-122"/>
              <a:cs typeface="Times New Roman (正文 CS 字体)"/>
            </a:endParaRPr>
          </a:p>
          <a:p>
            <a:pPr lvl="0" algn="l"/>
            <a:r>
              <a:rPr lang="zh-CN" altLang="en-US" sz="1050" dirty="0">
                <a:latin typeface="Microsoft YaHei" panose="020B0503020204020204" pitchFamily="34" charset="-122"/>
                <a:ea typeface="Microsoft YaHei" panose="020B0503020204020204" pitchFamily="34" charset="-122"/>
                <a:cs typeface="Times New Roman (正文 CS 字体)"/>
              </a:rPr>
              <a:t>高血压患者规范管理率分别不低于</a:t>
            </a:r>
            <a:r>
              <a:rPr lang="en-US" altLang="zh-CN" sz="1050" b="1" dirty="0">
                <a:solidFill>
                  <a:srgbClr val="C00000"/>
                </a:solidFill>
                <a:latin typeface="Microsoft YaHei" panose="020B0503020204020204" pitchFamily="34" charset="-122"/>
                <a:ea typeface="Microsoft YaHei" panose="020B0503020204020204" pitchFamily="34" charset="-122"/>
                <a:cs typeface="Times New Roman (正文 CS 字体)"/>
              </a:rPr>
              <a:t>60%</a:t>
            </a:r>
            <a:r>
              <a:rPr lang="zh-CN" altLang="en-US" sz="1050" b="1" dirty="0">
                <a:solidFill>
                  <a:srgbClr val="C00000"/>
                </a:solidFill>
                <a:latin typeface="Microsoft YaHei" panose="020B0503020204020204" pitchFamily="34" charset="-122"/>
                <a:ea typeface="Microsoft YaHei" panose="020B0503020204020204" pitchFamily="34" charset="-122"/>
                <a:cs typeface="Times New Roman (正文 CS 字体)"/>
              </a:rPr>
              <a:t>和</a:t>
            </a:r>
            <a:r>
              <a:rPr lang="en-US" altLang="zh-CN" sz="1050" b="1" dirty="0">
                <a:solidFill>
                  <a:srgbClr val="C00000"/>
                </a:solidFill>
                <a:latin typeface="Microsoft YaHei" panose="020B0503020204020204" pitchFamily="34" charset="-122"/>
                <a:ea typeface="Microsoft YaHei" panose="020B0503020204020204" pitchFamily="34" charset="-122"/>
                <a:cs typeface="Times New Roman (正文 CS 字体)"/>
              </a:rPr>
              <a:t>70%</a:t>
            </a:r>
            <a:r>
              <a:rPr lang="zh-CN" altLang="en-US" sz="1050" dirty="0">
                <a:latin typeface="Microsoft YaHei" panose="020B0503020204020204" pitchFamily="34" charset="-122"/>
                <a:ea typeface="Microsoft YaHei" panose="020B0503020204020204" pitchFamily="34" charset="-122"/>
                <a:cs typeface="Times New Roman (正文 CS 字体)"/>
              </a:rPr>
              <a:t>；</a:t>
            </a:r>
            <a:endParaRPr lang="en-US" altLang="zh-CN" sz="1050" dirty="0">
              <a:latin typeface="Microsoft YaHei" panose="020B0503020204020204" pitchFamily="34" charset="-122"/>
              <a:ea typeface="Microsoft YaHei" panose="020B0503020204020204" pitchFamily="34" charset="-122"/>
              <a:cs typeface="Times New Roman (正文 CS 字体)"/>
            </a:endParaRPr>
          </a:p>
          <a:p>
            <a:pPr lvl="0" algn="l"/>
            <a:r>
              <a:rPr lang="zh-CN" altLang="en-US" sz="1050" dirty="0">
                <a:latin typeface="Microsoft YaHei" panose="020B0503020204020204" pitchFamily="34" charset="-122"/>
                <a:ea typeface="Microsoft YaHei" panose="020B0503020204020204" pitchFamily="34" charset="-122"/>
                <a:cs typeface="Times New Roman (正文 CS 字体)"/>
              </a:rPr>
              <a:t>高血压治疗率、控制率持续提高</a:t>
            </a:r>
            <a:endParaRPr lang="zh-CN" altLang="en-US" sz="1050" dirty="0">
              <a:latin typeface="Microsoft YaHei" panose="020B0503020204020204" pitchFamily="34" charset="-122"/>
              <a:ea typeface="Microsoft YaHei" panose="020B0503020204020204" pitchFamily="34" charset="-122"/>
            </a:endParaRPr>
          </a:p>
        </p:txBody>
      </p:sp>
      <p:sp>
        <p:nvSpPr>
          <p:cNvPr id="23" name="TextBox 22"/>
          <p:cNvSpPr txBox="1"/>
          <p:nvPr/>
        </p:nvSpPr>
        <p:spPr>
          <a:xfrm>
            <a:off x="3961168" y="4223052"/>
            <a:ext cx="1879137" cy="1075359"/>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r>
              <a:rPr lang="zh-CN" altLang="en-US" sz="1200" dirty="0">
                <a:latin typeface="Microsoft YaHei" panose="020B0503020204020204" pitchFamily="34" charset="-122"/>
                <a:ea typeface="Microsoft YaHei" panose="020B0503020204020204" pitchFamily="34" charset="-122"/>
                <a:cs typeface="Times New Roman (正文 CS 字体)"/>
              </a:rPr>
              <a:t>力争</a:t>
            </a:r>
            <a:r>
              <a:rPr lang="en-US" altLang="zh-CN" sz="1200" dirty="0">
                <a:latin typeface="Microsoft YaHei" panose="020B0503020204020204" pitchFamily="34" charset="-122"/>
                <a:ea typeface="Microsoft YaHei" panose="020B0503020204020204" pitchFamily="34" charset="-122"/>
                <a:cs typeface="Times New Roman (正文 CS 字体)"/>
              </a:rPr>
              <a:t>30~70</a:t>
            </a:r>
            <a:r>
              <a:rPr lang="zh-CN" altLang="en-US" sz="1200" dirty="0">
                <a:latin typeface="Microsoft YaHei" panose="020B0503020204020204" pitchFamily="34" charset="-122"/>
                <a:ea typeface="Microsoft YaHei" panose="020B0503020204020204" pitchFamily="34" charset="-122"/>
                <a:cs typeface="Times New Roman (正文 CS 字体)"/>
              </a:rPr>
              <a:t>岁人群因心脑血管疾病、癌症、慢性呼吸系统疾病和糖尿病导致的过早死亡率较</a:t>
            </a:r>
            <a:r>
              <a:rPr lang="en-US" altLang="zh-CN" sz="1200" dirty="0">
                <a:latin typeface="Microsoft YaHei" panose="020B0503020204020204" pitchFamily="34" charset="-122"/>
                <a:ea typeface="Microsoft YaHei" panose="020B0503020204020204" pitchFamily="34" charset="-122"/>
                <a:cs typeface="Times New Roman (正文 CS 字体)"/>
              </a:rPr>
              <a:t>2015</a:t>
            </a:r>
            <a:r>
              <a:rPr lang="zh-CN" altLang="en-US" sz="1200" dirty="0">
                <a:latin typeface="Microsoft YaHei" panose="020B0503020204020204" pitchFamily="34" charset="-122"/>
                <a:ea typeface="Microsoft YaHei" panose="020B0503020204020204" pitchFamily="34" charset="-122"/>
                <a:cs typeface="Times New Roman (正文 CS 字体)"/>
              </a:rPr>
              <a:t>年降低</a:t>
            </a:r>
            <a:r>
              <a:rPr lang="en-US" altLang="zh-CN" sz="1200" dirty="0">
                <a:latin typeface="Microsoft YaHei" panose="020B0503020204020204" pitchFamily="34" charset="-122"/>
                <a:ea typeface="Microsoft YaHei" panose="020B0503020204020204" pitchFamily="34" charset="-122"/>
                <a:cs typeface="Times New Roman (正文 CS 字体)"/>
              </a:rPr>
              <a:t>20%</a:t>
            </a:r>
            <a:r>
              <a:rPr lang="zh-CN" altLang="en-US" sz="1200" dirty="0">
                <a:latin typeface="Microsoft YaHei" panose="020B0503020204020204" pitchFamily="34" charset="-122"/>
                <a:ea typeface="Microsoft YaHei" panose="020B0503020204020204" pitchFamily="34" charset="-122"/>
                <a:cs typeface="Times New Roman (正文 CS 字体)"/>
              </a:rPr>
              <a:t>。</a:t>
            </a:r>
            <a:endParaRPr lang="zh-CN" altLang="en-US" sz="1400" dirty="0"/>
          </a:p>
        </p:txBody>
      </p:sp>
      <p:sp>
        <p:nvSpPr>
          <p:cNvPr id="29" name="TextBox 28"/>
          <p:cNvSpPr txBox="1"/>
          <p:nvPr/>
        </p:nvSpPr>
        <p:spPr>
          <a:xfrm>
            <a:off x="6620638" y="4283170"/>
            <a:ext cx="1879137" cy="79836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r>
              <a:rPr lang="zh-CN" altLang="en-US" sz="1200" dirty="0">
                <a:latin typeface="Microsoft YaHei" panose="020B0503020204020204" pitchFamily="34" charset="-122"/>
                <a:ea typeface="Microsoft YaHei" panose="020B0503020204020204" pitchFamily="34" charset="-122"/>
                <a:cs typeface="Times New Roman (正文 CS 字体)"/>
              </a:rPr>
              <a:t>提出首诊在基层，双向转诊、急慢分治，上下联动的分级诊疗模式。</a:t>
            </a:r>
            <a:endParaRPr lang="zh-CN" altLang="en-US" sz="1400" dirty="0"/>
          </a:p>
        </p:txBody>
      </p:sp>
      <p:sp>
        <p:nvSpPr>
          <p:cNvPr id="30" name="TextBox 29"/>
          <p:cNvSpPr txBox="1"/>
          <p:nvPr/>
        </p:nvSpPr>
        <p:spPr>
          <a:xfrm>
            <a:off x="9237845" y="4270990"/>
            <a:ext cx="1879137" cy="1352358"/>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lgn="l"/>
            <a:r>
              <a:rPr lang="zh-CN" altLang="en-US" sz="1200" dirty="0">
                <a:latin typeface="Microsoft YaHei" panose="020B0503020204020204" pitchFamily="34" charset="-122"/>
                <a:ea typeface="Microsoft YaHei" panose="020B0503020204020204" pitchFamily="34" charset="-122"/>
              </a:rPr>
              <a:t>提出将构建公共卫生体系放在第一位，完善公共卫生服务项目，强化慢性疾病预防，早期筛查和综合干预，完善心理健康服务体系。</a:t>
            </a:r>
          </a:p>
        </p:txBody>
      </p:sp>
      <p:sp>
        <p:nvSpPr>
          <p:cNvPr id="31" name="燕尾形箭头 30"/>
          <p:cNvSpPr/>
          <p:nvPr/>
        </p:nvSpPr>
        <p:spPr>
          <a:xfrm>
            <a:off x="701214" y="2847873"/>
            <a:ext cx="10945216" cy="304800"/>
          </a:xfrm>
          <a:prstGeom prst="notchedRightArrow">
            <a:avLst/>
          </a:prstGeom>
          <a:solidFill>
            <a:srgbClr val="00458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anchor="ctr"/>
          <a:lstStyle/>
          <a:p>
            <a:pPr algn="ctr" defTabSz="1218323">
              <a:defRPr/>
            </a:pPr>
            <a:endParaRPr lang="zh-CN" altLang="en-US" sz="3320">
              <a:latin typeface="黑体" panose="02010600030101010101" charset="-122"/>
              <a:ea typeface="黑体" panose="02010600030101010101" charset="-122"/>
              <a:cs typeface="Arial" panose="020B0604020202020204" pitchFamily="34" charset="0"/>
            </a:endParaRPr>
          </a:p>
        </p:txBody>
      </p:sp>
      <p:grpSp>
        <p:nvGrpSpPr>
          <p:cNvPr id="32" name="组合 31"/>
          <p:cNvGrpSpPr/>
          <p:nvPr/>
        </p:nvGrpSpPr>
        <p:grpSpPr>
          <a:xfrm>
            <a:off x="1121924" y="1791756"/>
            <a:ext cx="2263179" cy="2263180"/>
            <a:chOff x="1278794" y="3334906"/>
            <a:chExt cx="914014" cy="914014"/>
          </a:xfrm>
        </p:grpSpPr>
        <p:grpSp>
          <p:nvGrpSpPr>
            <p:cNvPr id="33" name="组合 3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黑体" panose="02010600030101010101" charset="-122"/>
                  <a:ea typeface="黑体" panose="02010600030101010101" charset="-122"/>
                </a:endParaRPr>
              </a:p>
            </p:txBody>
          </p:sp>
          <p:sp>
            <p:nvSpPr>
              <p:cNvPr id="36" name="椭圆 3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0030101010101" charset="-122"/>
                  <a:ea typeface="黑体" panose="02010600030101010101" charset="-122"/>
                </a:endParaRPr>
              </a:p>
            </p:txBody>
          </p:sp>
        </p:grpSp>
        <p:sp>
          <p:nvSpPr>
            <p:cNvPr id="34" name="TextBox 33"/>
            <p:cNvSpPr txBox="1"/>
            <p:nvPr/>
          </p:nvSpPr>
          <p:spPr>
            <a:xfrm>
              <a:off x="1383530" y="3628062"/>
              <a:ext cx="783546" cy="372899"/>
            </a:xfrm>
            <a:prstGeom prst="rect">
              <a:avLst/>
            </a:prstGeom>
            <a:noFill/>
          </p:spPr>
          <p:txBody>
            <a:bodyPr wrap="square" rtlCol="0">
              <a:spAutoFit/>
            </a:bodyPr>
            <a:lstStyle/>
            <a:p>
              <a:pPr lvl="0"/>
              <a:r>
                <a:rPr lang="en-US" altLang="zh-CN" b="1" dirty="0">
                  <a:latin typeface="Microsoft YaHei" panose="020B0503020204020204" pitchFamily="34" charset="-122"/>
                  <a:ea typeface="Microsoft YaHei" panose="020B0503020204020204" pitchFamily="34" charset="-122"/>
                  <a:cs typeface="Times New Roman (正文 CS 字体)"/>
                </a:rPr>
                <a:t>《</a:t>
              </a:r>
              <a:r>
                <a:rPr lang="zh-CN" altLang="en-US" b="1" dirty="0">
                  <a:latin typeface="Microsoft YaHei" panose="020B0503020204020204" pitchFamily="34" charset="-122"/>
                  <a:ea typeface="Microsoft YaHei" panose="020B0503020204020204" pitchFamily="34" charset="-122"/>
                  <a:cs typeface="Times New Roman (正文 CS 字体)"/>
                </a:rPr>
                <a:t>健康中国</a:t>
              </a:r>
              <a:endParaRPr lang="en-US" altLang="zh-CN" b="1" dirty="0">
                <a:latin typeface="Microsoft YaHei" panose="020B0503020204020204" pitchFamily="34" charset="-122"/>
                <a:ea typeface="Microsoft YaHei" panose="020B0503020204020204" pitchFamily="34" charset="-122"/>
                <a:cs typeface="Times New Roman (正文 CS 字体)"/>
              </a:endParaRPr>
            </a:p>
            <a:p>
              <a:pPr lvl="0"/>
              <a:r>
                <a:rPr lang="zh-CN" altLang="en-US" b="1" dirty="0">
                  <a:latin typeface="Microsoft YaHei" panose="020B0503020204020204" pitchFamily="34" charset="-122"/>
                  <a:ea typeface="Microsoft YaHei" panose="020B0503020204020204" pitchFamily="34" charset="-122"/>
                  <a:cs typeface="Times New Roman (正文 CS 字体)"/>
                </a:rPr>
                <a:t>行动（</a:t>
              </a:r>
              <a:r>
                <a:rPr lang="en-US" altLang="zh-CN" b="1" dirty="0">
                  <a:latin typeface="Microsoft YaHei" panose="020B0503020204020204" pitchFamily="34" charset="-122"/>
                  <a:ea typeface="Microsoft YaHei" panose="020B0503020204020204" pitchFamily="34" charset="-122"/>
                  <a:cs typeface="Times New Roman (正文 CS 字体)"/>
                </a:rPr>
                <a:t>2019-2030</a:t>
              </a:r>
              <a:r>
                <a:rPr lang="zh-CN" altLang="en-US" b="1" dirty="0">
                  <a:latin typeface="Microsoft YaHei" panose="020B0503020204020204" pitchFamily="34" charset="-122"/>
                  <a:ea typeface="Microsoft YaHei" panose="020B0503020204020204" pitchFamily="34" charset="-122"/>
                  <a:cs typeface="Times New Roman (正文 CS 字体)"/>
                </a:rPr>
                <a:t>年）</a:t>
              </a:r>
              <a:r>
                <a:rPr lang="en-US" altLang="zh-CN" b="1" dirty="0">
                  <a:effectLst/>
                  <a:latin typeface="Microsoft YaHei" panose="020B0503020204020204" pitchFamily="34" charset="-122"/>
                  <a:ea typeface="Microsoft YaHei" panose="020B0503020204020204" pitchFamily="34" charset="-122"/>
                  <a:cs typeface="Times New Roman (正文 CS 字体)"/>
                </a:rPr>
                <a:t>》</a:t>
              </a:r>
              <a:endParaRPr lang="zh-CN" altLang="en-US" dirty="0"/>
            </a:p>
          </p:txBody>
        </p:sp>
      </p:grpSp>
      <p:grpSp>
        <p:nvGrpSpPr>
          <p:cNvPr id="37" name="组合 36"/>
          <p:cNvGrpSpPr/>
          <p:nvPr/>
        </p:nvGrpSpPr>
        <p:grpSpPr>
          <a:xfrm>
            <a:off x="3739335" y="1796703"/>
            <a:ext cx="2454705" cy="2263180"/>
            <a:chOff x="1278794" y="3334906"/>
            <a:chExt cx="991364" cy="914014"/>
          </a:xfrm>
        </p:grpSpPr>
        <p:grpSp>
          <p:nvGrpSpPr>
            <p:cNvPr id="38" name="组合 3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黑体" panose="02010600030101010101" charset="-122"/>
                  <a:ea typeface="黑体" panose="02010600030101010101" charset="-122"/>
                </a:endParaRPr>
              </a:p>
            </p:txBody>
          </p:sp>
          <p:sp>
            <p:nvSpPr>
              <p:cNvPr id="41" name="椭圆 4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0030101010101" charset="-122"/>
                  <a:ea typeface="黑体" panose="02010600030101010101" charset="-122"/>
                </a:endParaRPr>
              </a:p>
            </p:txBody>
          </p:sp>
        </p:grpSp>
        <p:sp>
          <p:nvSpPr>
            <p:cNvPr id="39" name="TextBox 38"/>
            <p:cNvSpPr txBox="1"/>
            <p:nvPr/>
          </p:nvSpPr>
          <p:spPr>
            <a:xfrm>
              <a:off x="1368903" y="3643613"/>
              <a:ext cx="901255" cy="372899"/>
            </a:xfrm>
            <a:prstGeom prst="rect">
              <a:avLst/>
            </a:prstGeom>
            <a:noFill/>
          </p:spPr>
          <p:txBody>
            <a:bodyPr wrap="square" rtlCol="0">
              <a:spAutoFit/>
            </a:bodyPr>
            <a:lstStyle/>
            <a:p>
              <a:pPr lvl="0"/>
              <a:r>
                <a:rPr lang="en-US" altLang="zh-CN" b="1" dirty="0">
                  <a:effectLst/>
                  <a:latin typeface="Microsoft YaHei" panose="020B0503020204020204" pitchFamily="34" charset="-122"/>
                  <a:ea typeface="Microsoft YaHei" panose="020B0503020204020204" pitchFamily="34" charset="-122"/>
                  <a:cs typeface="Times New Roman (正文 CS 字体)"/>
                </a:rPr>
                <a:t>《</a:t>
              </a:r>
              <a:r>
                <a:rPr lang="zh-CN" altLang="en-US" b="1" dirty="0">
                  <a:effectLst/>
                  <a:latin typeface="Microsoft YaHei" panose="020B0503020204020204" pitchFamily="34" charset="-122"/>
                  <a:ea typeface="Microsoft YaHei" panose="020B0503020204020204" pitchFamily="34" charset="-122"/>
                  <a:cs typeface="Times New Roman (正文 CS 字体)"/>
                </a:rPr>
                <a:t>中国防治慢性</a:t>
              </a:r>
              <a:endParaRPr lang="en-US" altLang="zh-CN" b="1" dirty="0">
                <a:effectLst/>
                <a:latin typeface="Microsoft YaHei" panose="020B0503020204020204" pitchFamily="34" charset="-122"/>
                <a:ea typeface="Microsoft YaHei" panose="020B0503020204020204" pitchFamily="34" charset="-122"/>
                <a:cs typeface="Times New Roman (正文 CS 字体)"/>
              </a:endParaRPr>
            </a:p>
            <a:p>
              <a:pPr lvl="0"/>
              <a:r>
                <a:rPr lang="zh-CN" altLang="en-US" b="1" dirty="0">
                  <a:effectLst/>
                  <a:latin typeface="Microsoft YaHei" panose="020B0503020204020204" pitchFamily="34" charset="-122"/>
                  <a:ea typeface="Microsoft YaHei" panose="020B0503020204020204" pitchFamily="34" charset="-122"/>
                  <a:cs typeface="Times New Roman (正文 CS 字体)"/>
                </a:rPr>
                <a:t>病中长期规划</a:t>
              </a:r>
              <a:r>
                <a:rPr lang="en-US" altLang="zh-CN" b="1" dirty="0">
                  <a:effectLst/>
                  <a:latin typeface="Microsoft YaHei" panose="020B0503020204020204" pitchFamily="34" charset="-122"/>
                  <a:ea typeface="Microsoft YaHei" panose="020B0503020204020204" pitchFamily="34" charset="-122"/>
                  <a:cs typeface="Times New Roman (正文 CS 字体)"/>
                </a:rPr>
                <a:t>2017—2025》</a:t>
              </a:r>
              <a:endParaRPr lang="zh-CN" altLang="en-US" dirty="0"/>
            </a:p>
          </p:txBody>
        </p:sp>
      </p:grpSp>
      <p:grpSp>
        <p:nvGrpSpPr>
          <p:cNvPr id="46" name="组合 45"/>
          <p:cNvGrpSpPr/>
          <p:nvPr/>
        </p:nvGrpSpPr>
        <p:grpSpPr>
          <a:xfrm>
            <a:off x="6329177" y="1791756"/>
            <a:ext cx="2263180" cy="2263180"/>
            <a:chOff x="1278794" y="3334906"/>
            <a:chExt cx="914014" cy="914014"/>
          </a:xfrm>
        </p:grpSpPr>
        <p:grpSp>
          <p:nvGrpSpPr>
            <p:cNvPr id="48" name="组合 4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黑体" panose="02010600030101010101" charset="-122"/>
                  <a:ea typeface="黑体" panose="02010600030101010101" charset="-122"/>
                </a:endParaRPr>
              </a:p>
            </p:txBody>
          </p:sp>
          <p:sp>
            <p:nvSpPr>
              <p:cNvPr id="51" name="椭圆 5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0030101010101" charset="-122"/>
                  <a:ea typeface="黑体" panose="02010600030101010101" charset="-122"/>
                </a:endParaRPr>
              </a:p>
            </p:txBody>
          </p:sp>
        </p:grpSp>
        <p:sp>
          <p:nvSpPr>
            <p:cNvPr id="49" name="TextBox 48"/>
            <p:cNvSpPr txBox="1"/>
            <p:nvPr/>
          </p:nvSpPr>
          <p:spPr>
            <a:xfrm>
              <a:off x="1406797" y="3628062"/>
              <a:ext cx="651618" cy="372899"/>
            </a:xfrm>
            <a:prstGeom prst="rect">
              <a:avLst/>
            </a:prstGeom>
            <a:noFill/>
          </p:spPr>
          <p:txBody>
            <a:bodyPr wrap="square" rtlCol="0">
              <a:spAutoFit/>
            </a:bodyPr>
            <a:lstStyle/>
            <a:p>
              <a:pPr lvl="0"/>
              <a:r>
                <a:rPr lang="en-US" altLang="zh-CN" b="1" dirty="0">
                  <a:effectLst/>
                  <a:latin typeface="Microsoft YaHei" panose="020B0503020204020204" pitchFamily="34" charset="-122"/>
                  <a:ea typeface="Microsoft YaHei" panose="020B0503020204020204" pitchFamily="34" charset="-122"/>
                  <a:cs typeface="Times New Roman (正文 CS 字体)"/>
                </a:rPr>
                <a:t>《</a:t>
              </a:r>
              <a:r>
                <a:rPr lang="zh-CN" altLang="en-US" b="1" dirty="0">
                  <a:effectLst/>
                  <a:latin typeface="Microsoft YaHei" panose="020B0503020204020204" pitchFamily="34" charset="-122"/>
                  <a:ea typeface="Microsoft YaHei" panose="020B0503020204020204" pitchFamily="34" charset="-122"/>
                  <a:cs typeface="Times New Roman (正文 CS 字体)"/>
                </a:rPr>
                <a:t>关于推进分级诊疗制度建设的指导意见</a:t>
              </a:r>
              <a:r>
                <a:rPr lang="en-US" altLang="zh-CN" b="1" dirty="0">
                  <a:effectLst/>
                  <a:latin typeface="Microsoft YaHei" panose="020B0503020204020204" pitchFamily="34" charset="-122"/>
                  <a:ea typeface="Microsoft YaHei" panose="020B0503020204020204" pitchFamily="34" charset="-122"/>
                  <a:cs typeface="Times New Roman (正文 CS 字体)"/>
                </a:rPr>
                <a:t>》</a:t>
              </a:r>
              <a:endParaRPr lang="zh-CN" altLang="en-US" dirty="0"/>
            </a:p>
          </p:txBody>
        </p:sp>
      </p:grpSp>
      <p:grpSp>
        <p:nvGrpSpPr>
          <p:cNvPr id="52" name="组合 51"/>
          <p:cNvGrpSpPr/>
          <p:nvPr/>
        </p:nvGrpSpPr>
        <p:grpSpPr>
          <a:xfrm>
            <a:off x="8903197" y="1800923"/>
            <a:ext cx="2263180" cy="2263180"/>
            <a:chOff x="1278794" y="3334906"/>
            <a:chExt cx="914014" cy="914014"/>
          </a:xfrm>
        </p:grpSpPr>
        <p:grpSp>
          <p:nvGrpSpPr>
            <p:cNvPr id="53" name="组合 5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黑体" panose="02010600030101010101" charset="-122"/>
                  <a:ea typeface="黑体" panose="02010600030101010101" charset="-122"/>
                </a:endParaRPr>
              </a:p>
            </p:txBody>
          </p:sp>
          <p:sp>
            <p:nvSpPr>
              <p:cNvPr id="56" name="椭圆 5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0030101010101" charset="-122"/>
                  <a:ea typeface="黑体" panose="02010600030101010101" charset="-122"/>
                </a:endParaRPr>
              </a:p>
            </p:txBody>
          </p:sp>
        </p:grpSp>
        <p:sp>
          <p:nvSpPr>
            <p:cNvPr id="54" name="TextBox 53"/>
            <p:cNvSpPr txBox="1"/>
            <p:nvPr/>
          </p:nvSpPr>
          <p:spPr>
            <a:xfrm>
              <a:off x="1439554" y="3719238"/>
              <a:ext cx="540703" cy="149159"/>
            </a:xfrm>
            <a:prstGeom prst="rect">
              <a:avLst/>
            </a:prstGeom>
            <a:noFill/>
          </p:spPr>
          <p:txBody>
            <a:bodyPr wrap="none" rtlCol="0">
              <a:spAutoFit/>
            </a:bodyPr>
            <a:lstStyle/>
            <a:p>
              <a:pPr lvl="0"/>
              <a:r>
                <a:rPr lang="zh-CN" altLang="en-US" b="1" dirty="0">
                  <a:latin typeface="Microsoft YaHei" panose="020B0503020204020204" pitchFamily="34" charset="-122"/>
                  <a:ea typeface="Microsoft YaHei" panose="020B0503020204020204" pitchFamily="34" charset="-122"/>
                </a:rPr>
                <a:t>十四五规划</a:t>
              </a:r>
              <a:endParaRPr lang="zh-CN" altLang="en-US" dirty="0"/>
            </a:p>
          </p:txBody>
        </p:sp>
      </p:grpSp>
      <p:sp>
        <p:nvSpPr>
          <p:cNvPr id="57" name="椭圆 56"/>
          <p:cNvSpPr/>
          <p:nvPr/>
        </p:nvSpPr>
        <p:spPr>
          <a:xfrm>
            <a:off x="1176858" y="1599734"/>
            <a:ext cx="860485" cy="860485"/>
          </a:xfrm>
          <a:prstGeom prst="ellipse">
            <a:avLst/>
          </a:prstGeom>
          <a:solidFill>
            <a:srgbClr val="00458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黑体" panose="02010600030101010101" charset="-122"/>
              <a:ea typeface="黑体" panose="02010600030101010101" charset="-122"/>
            </a:endParaRPr>
          </a:p>
        </p:txBody>
      </p:sp>
      <p:sp>
        <p:nvSpPr>
          <p:cNvPr id="58" name="椭圆 57"/>
          <p:cNvSpPr/>
          <p:nvPr/>
        </p:nvSpPr>
        <p:spPr>
          <a:xfrm>
            <a:off x="3788729" y="1599734"/>
            <a:ext cx="860485" cy="860485"/>
          </a:xfrm>
          <a:prstGeom prst="ellipse">
            <a:avLst/>
          </a:prstGeom>
          <a:solidFill>
            <a:srgbClr val="00458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黑体" panose="02010600030101010101" charset="-122"/>
              <a:ea typeface="黑体" panose="02010600030101010101" charset="-122"/>
            </a:endParaRPr>
          </a:p>
        </p:txBody>
      </p:sp>
      <p:sp>
        <p:nvSpPr>
          <p:cNvPr id="59" name="椭圆 58"/>
          <p:cNvSpPr/>
          <p:nvPr/>
        </p:nvSpPr>
        <p:spPr>
          <a:xfrm>
            <a:off x="6425188" y="1608461"/>
            <a:ext cx="860485" cy="860485"/>
          </a:xfrm>
          <a:prstGeom prst="ellipse">
            <a:avLst/>
          </a:prstGeom>
          <a:solidFill>
            <a:srgbClr val="00458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黑体" panose="02010600030101010101" charset="-122"/>
              <a:ea typeface="黑体" panose="02010600030101010101" charset="-122"/>
            </a:endParaRPr>
          </a:p>
        </p:txBody>
      </p:sp>
      <p:sp>
        <p:nvSpPr>
          <p:cNvPr id="60" name="椭圆 59"/>
          <p:cNvSpPr/>
          <p:nvPr/>
        </p:nvSpPr>
        <p:spPr>
          <a:xfrm>
            <a:off x="9020593" y="1608461"/>
            <a:ext cx="860485" cy="860485"/>
          </a:xfrm>
          <a:prstGeom prst="ellipse">
            <a:avLst/>
          </a:prstGeom>
          <a:solidFill>
            <a:srgbClr val="00458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黑体" panose="02010600030101010101" charset="-122"/>
              <a:ea typeface="黑体" panose="02010600030101010101" charset="-122"/>
            </a:endParaRPr>
          </a:p>
        </p:txBody>
      </p:sp>
      <p:sp>
        <p:nvSpPr>
          <p:cNvPr id="2" name="标题 1">
            <a:extLst>
              <a:ext uri="{FF2B5EF4-FFF2-40B4-BE49-F238E27FC236}">
                <a16:creationId xmlns:a16="http://schemas.microsoft.com/office/drawing/2014/main" id="{F7B9C1BF-22DD-414D-EEC9-BE768733252F}"/>
              </a:ext>
            </a:extLst>
          </p:cNvPr>
          <p:cNvSpPr txBox="1">
            <a:spLocks/>
          </p:cNvSpPr>
          <p:nvPr/>
        </p:nvSpPr>
        <p:spPr>
          <a:xfrm>
            <a:off x="0" y="178351"/>
            <a:ext cx="12192000" cy="6671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我国针对慢性病管理出台的系列政策</a:t>
            </a:r>
          </a:p>
        </p:txBody>
      </p:sp>
      <p:pic>
        <p:nvPicPr>
          <p:cNvPr id="4" name="图形 3" descr="蓝图 纯色填充">
            <a:extLst>
              <a:ext uri="{FF2B5EF4-FFF2-40B4-BE49-F238E27FC236}">
                <a16:creationId xmlns:a16="http://schemas.microsoft.com/office/drawing/2014/main" id="{4CF85E5A-B4C9-EC73-03E0-F8001B00F0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1641" y="1590858"/>
            <a:ext cx="782774" cy="782774"/>
          </a:xfrm>
          <a:prstGeom prst="rect">
            <a:avLst/>
          </a:prstGeom>
        </p:spPr>
      </p:pic>
      <p:pic>
        <p:nvPicPr>
          <p:cNvPr id="6" name="图形 5" descr="甘特图 轮廓">
            <a:extLst>
              <a:ext uri="{FF2B5EF4-FFF2-40B4-BE49-F238E27FC236}">
                <a16:creationId xmlns:a16="http://schemas.microsoft.com/office/drawing/2014/main" id="{B13B4D33-EA89-E44A-90D3-7FA22E4710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76983" y="1664768"/>
            <a:ext cx="756894" cy="756894"/>
          </a:xfrm>
          <a:prstGeom prst="rect">
            <a:avLst/>
          </a:prstGeom>
        </p:spPr>
      </p:pic>
      <p:pic>
        <p:nvPicPr>
          <p:cNvPr id="8" name="图形 7" descr="会议 纯色填充">
            <a:extLst>
              <a:ext uri="{FF2B5EF4-FFF2-40B4-BE49-F238E27FC236}">
                <a16:creationId xmlns:a16="http://schemas.microsoft.com/office/drawing/2014/main" id="{DA1B0DB1-A75E-00CC-501C-EDD69188DE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59332" y="1619846"/>
            <a:ext cx="800970" cy="800970"/>
          </a:xfrm>
          <a:prstGeom prst="rect">
            <a:avLst/>
          </a:prstGeom>
        </p:spPr>
      </p:pic>
      <p:pic>
        <p:nvPicPr>
          <p:cNvPr id="10" name="图形 9" descr="火车轨道 纯色填充">
            <a:extLst>
              <a:ext uri="{FF2B5EF4-FFF2-40B4-BE49-F238E27FC236}">
                <a16:creationId xmlns:a16="http://schemas.microsoft.com/office/drawing/2014/main" id="{833A5FCC-5B4C-84E8-B2DE-8BAB0981CFE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20300" y="1578031"/>
            <a:ext cx="809568" cy="809568"/>
          </a:xfrm>
          <a:prstGeom prst="rect">
            <a:avLst/>
          </a:prstGeom>
        </p:spPr>
      </p:pic>
      <p:grpSp>
        <p:nvGrpSpPr>
          <p:cNvPr id="3" name="组合 2">
            <a:extLst>
              <a:ext uri="{FF2B5EF4-FFF2-40B4-BE49-F238E27FC236}">
                <a16:creationId xmlns:a16="http://schemas.microsoft.com/office/drawing/2014/main" id="{2BF9A4CF-7437-A862-BABC-85A08A099CFE}"/>
              </a:ext>
            </a:extLst>
          </p:cNvPr>
          <p:cNvGrpSpPr/>
          <p:nvPr/>
        </p:nvGrpSpPr>
        <p:grpSpPr>
          <a:xfrm>
            <a:off x="10997490" y="-29849"/>
            <a:ext cx="1360715" cy="911036"/>
            <a:chOff x="10809514" y="26404"/>
            <a:chExt cx="1375882" cy="914400"/>
          </a:xfrm>
        </p:grpSpPr>
        <p:pic>
          <p:nvPicPr>
            <p:cNvPr id="5" name="图形 4" descr="剪贴板">
              <a:extLst>
                <a:ext uri="{FF2B5EF4-FFF2-40B4-BE49-F238E27FC236}">
                  <a16:creationId xmlns:a16="http://schemas.microsoft.com/office/drawing/2014/main" id="{D96D9F17-3A8D-A91C-C3EF-B0BF52F9C5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809514" y="26404"/>
              <a:ext cx="1375882" cy="914400"/>
            </a:xfrm>
            <a:prstGeom prst="rect">
              <a:avLst/>
            </a:prstGeom>
          </p:spPr>
        </p:pic>
        <p:sp>
          <p:nvSpPr>
            <p:cNvPr id="7" name="文本框 6">
              <a:extLst>
                <a:ext uri="{FF2B5EF4-FFF2-40B4-BE49-F238E27FC236}">
                  <a16:creationId xmlns:a16="http://schemas.microsoft.com/office/drawing/2014/main" id="{997CDA20-0603-FF9E-FE3C-71EA61F57053}"/>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418289" y="1132983"/>
            <a:ext cx="11566187" cy="787523"/>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sym typeface="Calibri" panose="020F0502020204030204" pitchFamily="34" charset="0"/>
              </a:rPr>
              <a:t>       高血压防治服务体系体现在</a:t>
            </a:r>
            <a:r>
              <a:rPr lang="en-US" altLang="zh-CN" sz="1600" dirty="0">
                <a:latin typeface="Microsoft YaHei" panose="020B0503020204020204" pitchFamily="34" charset="-122"/>
                <a:ea typeface="Microsoft YaHei" panose="020B0503020204020204" pitchFamily="34" charset="-122"/>
                <a:sym typeface="Calibri" panose="020F0502020204030204" pitchFamily="34" charset="0"/>
              </a:rPr>
              <a:t>《</a:t>
            </a:r>
            <a:r>
              <a:rPr lang="zh-CN" altLang="en-US" sz="1600" dirty="0">
                <a:latin typeface="Microsoft YaHei" panose="020B0503020204020204" pitchFamily="34" charset="-122"/>
                <a:ea typeface="Microsoft YaHei" panose="020B0503020204020204" pitchFamily="34" charset="-122"/>
                <a:sym typeface="Calibri" panose="020F0502020204030204" pitchFamily="34" charset="0"/>
              </a:rPr>
              <a:t>基本公共卫生服务规范</a:t>
            </a:r>
            <a:r>
              <a:rPr lang="en-US" altLang="zh-CN" sz="1600" dirty="0">
                <a:latin typeface="Microsoft YaHei" panose="020B0503020204020204" pitchFamily="34" charset="-122"/>
                <a:ea typeface="Microsoft YaHei" panose="020B0503020204020204" pitchFamily="34" charset="-122"/>
                <a:sym typeface="Calibri" panose="020F0502020204030204" pitchFamily="34" charset="0"/>
              </a:rPr>
              <a:t>》</a:t>
            </a:r>
            <a:r>
              <a:rPr lang="zh-CN" altLang="en-US" sz="1600" dirty="0">
                <a:latin typeface="Microsoft YaHei" panose="020B0503020204020204" pitchFamily="34" charset="-122"/>
                <a:ea typeface="Microsoft YaHei" panose="020B0503020204020204" pitchFamily="34" charset="-122"/>
                <a:sym typeface="Calibri" panose="020F0502020204030204" pitchFamily="34" charset="0"/>
              </a:rPr>
              <a:t>中，主要体现在：系统管理高血压（为所有居民提供公平的持续的筛查、诊断、治疗、转诊及长期随访服务）主要是卫生服务体系和全体居民的共同责任。</a:t>
            </a:r>
            <a:r>
              <a:rPr lang="zh-CN" altLang="en-US" sz="1600" b="1" dirty="0">
                <a:latin typeface="Microsoft YaHei" panose="020B0503020204020204" pitchFamily="34" charset="-122"/>
                <a:ea typeface="Microsoft YaHei" panose="020B0503020204020204" pitchFamily="34" charset="-122"/>
                <a:sym typeface="Calibri" panose="020F0502020204030204" pitchFamily="34" charset="0"/>
              </a:rPr>
              <a:t>这包括以下四个方面：</a:t>
            </a:r>
            <a:endParaRPr lang="en-US" altLang="zh-CN" sz="1600" b="1" dirty="0">
              <a:latin typeface="Microsoft YaHei" panose="020B0503020204020204" pitchFamily="34" charset="-122"/>
              <a:ea typeface="Microsoft YaHei" panose="020B0503020204020204" pitchFamily="34" charset="-122"/>
              <a:sym typeface="Calibri" panose="020F0502020204030204" pitchFamily="34" charset="0"/>
            </a:endParaRPr>
          </a:p>
        </p:txBody>
      </p:sp>
      <p:sp>
        <p:nvSpPr>
          <p:cNvPr id="45" name="TextBox 44"/>
          <p:cNvSpPr txBox="1"/>
          <p:nvPr/>
        </p:nvSpPr>
        <p:spPr>
          <a:xfrm>
            <a:off x="7707336" y="2675476"/>
            <a:ext cx="3080843" cy="787460"/>
          </a:xfrm>
          <a:prstGeom prst="rect">
            <a:avLst/>
          </a:prstGeom>
          <a:noFill/>
          <a:ln>
            <a:noFill/>
          </a:ln>
        </p:spPr>
        <p:txBody>
          <a:bodyPr wrap="square" rtlCol="0">
            <a:spAutoFit/>
          </a:bodyPr>
          <a:lstStyle/>
          <a:p>
            <a:pPr lvl="0">
              <a:lnSpc>
                <a:spcPct val="150000"/>
              </a:lnSpc>
            </a:pPr>
            <a:r>
              <a:rPr lang="zh-CN" altLang="en-US" sz="1600" dirty="0">
                <a:latin typeface="Microsoft YaHei" panose="020B0503020204020204" pitchFamily="34" charset="-122"/>
                <a:ea typeface="Microsoft YaHei" panose="020B0503020204020204" pitchFamily="34" charset="-122"/>
              </a:rPr>
              <a:t>建立</a:t>
            </a:r>
            <a:r>
              <a:rPr lang="zh-CN" altLang="en-US" sz="1600" b="1" dirty="0">
                <a:solidFill>
                  <a:srgbClr val="C00000"/>
                </a:solidFill>
                <a:latin typeface="Microsoft YaHei" panose="020B0503020204020204" pitchFamily="34" charset="-122"/>
                <a:ea typeface="Microsoft YaHei" panose="020B0503020204020204" pitchFamily="34" charset="-122"/>
              </a:rPr>
              <a:t>统一的电子化的心脑血管疾病管理及专家咨询网络</a:t>
            </a:r>
          </a:p>
        </p:txBody>
      </p:sp>
      <p:sp>
        <p:nvSpPr>
          <p:cNvPr id="46" name="TextBox 45"/>
          <p:cNvSpPr txBox="1"/>
          <p:nvPr/>
        </p:nvSpPr>
        <p:spPr>
          <a:xfrm>
            <a:off x="7707336" y="4512380"/>
            <a:ext cx="3560323" cy="2264787"/>
          </a:xfrm>
          <a:prstGeom prst="rect">
            <a:avLst/>
          </a:prstGeom>
          <a:noFill/>
          <a:ln>
            <a:noFill/>
          </a:ln>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cs typeface="Times New Roman (正文 CS 字体)"/>
              </a:rPr>
              <a:t>建立并实施</a:t>
            </a:r>
            <a:r>
              <a:rPr lang="zh-CN" altLang="en-US" sz="1600" b="1" dirty="0">
                <a:solidFill>
                  <a:srgbClr val="C00000"/>
                </a:solidFill>
                <a:latin typeface="Microsoft YaHei" panose="020B0503020204020204" pitchFamily="34" charset="-122"/>
                <a:ea typeface="Microsoft YaHei" panose="020B0503020204020204" pitchFamily="34" charset="-122"/>
                <a:cs typeface="Times New Roman (正文 CS 字体)"/>
              </a:rPr>
              <a:t>以医学科研证据为基础、以服务质量与结局为指标、以全社区的心血管健康为目标</a:t>
            </a:r>
            <a:r>
              <a:rPr lang="zh-CN" altLang="en-US" sz="1600" dirty="0">
                <a:latin typeface="Microsoft YaHei" panose="020B0503020204020204" pitchFamily="34" charset="-122"/>
                <a:ea typeface="Microsoft YaHei" panose="020B0503020204020204" pitchFamily="34" charset="-122"/>
                <a:cs typeface="Times New Roman (正文 CS 字体)"/>
              </a:rPr>
              <a:t>的监督考核制度和以考核成绩为指导的资源分配与人事安排的卫生服务政策</a:t>
            </a:r>
            <a:endParaRPr lang="zh-CN" altLang="en-US" sz="1600" dirty="0">
              <a:latin typeface="Microsoft YaHei" panose="020B0503020204020204" pitchFamily="34" charset="-122"/>
              <a:ea typeface="Microsoft YaHei" panose="020B0503020204020204" pitchFamily="34" charset="-122"/>
            </a:endParaRPr>
          </a:p>
          <a:p>
            <a:pPr>
              <a:lnSpc>
                <a:spcPct val="150000"/>
              </a:lnSpc>
            </a:pPr>
            <a:endParaRPr lang="zh-CN" altLang="en-US" sz="1600" dirty="0">
              <a:latin typeface="Microsoft YaHei" panose="020B0503020204020204" pitchFamily="34" charset="-122"/>
              <a:ea typeface="Microsoft YaHei" panose="020B0503020204020204" pitchFamily="34" charset="-122"/>
            </a:endParaRPr>
          </a:p>
        </p:txBody>
      </p:sp>
      <p:sp>
        <p:nvSpPr>
          <p:cNvPr id="47" name="TextBox 46"/>
          <p:cNvSpPr txBox="1"/>
          <p:nvPr/>
        </p:nvSpPr>
        <p:spPr>
          <a:xfrm>
            <a:off x="1364799" y="4571734"/>
            <a:ext cx="2805449" cy="787460"/>
          </a:xfrm>
          <a:prstGeom prst="rect">
            <a:avLst/>
          </a:prstGeom>
          <a:noFill/>
          <a:ln>
            <a:noFill/>
          </a:ln>
        </p:spPr>
        <p:txBody>
          <a:bodyPr wrap="square" rtlCol="0">
            <a:spAutoFit/>
          </a:bodyPr>
          <a:lstStyle/>
          <a:p>
            <a:pPr algn="r">
              <a:lnSpc>
                <a:spcPct val="150000"/>
              </a:lnSpc>
            </a:pPr>
            <a:r>
              <a:rPr lang="zh-CN" altLang="en-US" sz="1600" dirty="0">
                <a:latin typeface="Microsoft YaHei" panose="020B0503020204020204" pitchFamily="34" charset="-122"/>
                <a:ea typeface="Microsoft YaHei" panose="020B0503020204020204" pitchFamily="34" charset="-122"/>
              </a:rPr>
              <a:t>高血压一旦发生，</a:t>
            </a:r>
            <a:endParaRPr lang="en-US" altLang="zh-CN" sz="1600" dirty="0">
              <a:latin typeface="Microsoft YaHei" panose="020B0503020204020204" pitchFamily="34" charset="-122"/>
              <a:ea typeface="Microsoft YaHei" panose="020B0503020204020204" pitchFamily="34" charset="-122"/>
            </a:endParaRPr>
          </a:p>
          <a:p>
            <a:pPr algn="r">
              <a:lnSpc>
                <a:spcPct val="150000"/>
              </a:lnSpc>
            </a:pPr>
            <a:r>
              <a:rPr lang="zh-CN" altLang="en-US" sz="1600" dirty="0">
                <a:latin typeface="Microsoft YaHei" panose="020B0503020204020204" pitchFamily="34" charset="-122"/>
                <a:ea typeface="Microsoft YaHei" panose="020B0503020204020204" pitchFamily="34" charset="-122"/>
              </a:rPr>
              <a:t>就需要</a:t>
            </a:r>
            <a:r>
              <a:rPr lang="zh-CN" altLang="en-US" sz="1600" b="1" dirty="0">
                <a:solidFill>
                  <a:srgbClr val="C00000"/>
                </a:solidFill>
                <a:latin typeface="Microsoft YaHei" panose="020B0503020204020204" pitchFamily="34" charset="-122"/>
                <a:ea typeface="Microsoft YaHei" panose="020B0503020204020204" pitchFamily="34" charset="-122"/>
              </a:rPr>
              <a:t>终生管理</a:t>
            </a:r>
          </a:p>
        </p:txBody>
      </p:sp>
      <p:sp>
        <p:nvSpPr>
          <p:cNvPr id="53" name="TextBox 52"/>
          <p:cNvSpPr txBox="1"/>
          <p:nvPr/>
        </p:nvSpPr>
        <p:spPr>
          <a:xfrm>
            <a:off x="1292941" y="2742934"/>
            <a:ext cx="2839665" cy="787460"/>
          </a:xfrm>
          <a:prstGeom prst="rect">
            <a:avLst/>
          </a:prstGeom>
          <a:noFill/>
          <a:ln>
            <a:noFill/>
          </a:ln>
        </p:spPr>
        <p:txBody>
          <a:bodyPr wrap="square" rtlCol="0">
            <a:spAutoFit/>
          </a:bodyPr>
          <a:lstStyle/>
          <a:p>
            <a:pPr lvl="0" algn="r">
              <a:lnSpc>
                <a:spcPct val="150000"/>
              </a:lnSpc>
            </a:pPr>
            <a:r>
              <a:rPr lang="zh-CN" altLang="en-US" sz="1600" dirty="0">
                <a:latin typeface="Microsoft YaHei" panose="020B0503020204020204" pitchFamily="34" charset="-122"/>
                <a:ea typeface="Microsoft YaHei" panose="020B0503020204020204" pitchFamily="34" charset="-122"/>
              </a:rPr>
              <a:t>将高血压的预防及治疗</a:t>
            </a:r>
            <a:endParaRPr lang="en-US" altLang="zh-CN" sz="1600" dirty="0">
              <a:latin typeface="Microsoft YaHei" panose="020B0503020204020204" pitchFamily="34" charset="-122"/>
              <a:ea typeface="Microsoft YaHei" panose="020B0503020204020204" pitchFamily="34" charset="-122"/>
            </a:endParaRPr>
          </a:p>
          <a:p>
            <a:pPr lvl="0" algn="r">
              <a:lnSpc>
                <a:spcPct val="150000"/>
              </a:lnSpc>
            </a:pPr>
            <a:r>
              <a:rPr lang="zh-CN" altLang="en-US" sz="1600" b="1" dirty="0">
                <a:solidFill>
                  <a:srgbClr val="C00000"/>
                </a:solidFill>
                <a:latin typeface="Microsoft YaHei" panose="020B0503020204020204" pitchFamily="34" charset="-122"/>
                <a:ea typeface="Microsoft YaHei" panose="020B0503020204020204" pitchFamily="34" charset="-122"/>
              </a:rPr>
              <a:t>纳入当地医疗卫生服务政策中</a:t>
            </a:r>
          </a:p>
        </p:txBody>
      </p:sp>
      <p:sp>
        <p:nvSpPr>
          <p:cNvPr id="54" name="椭圆 34"/>
          <p:cNvSpPr/>
          <p:nvPr/>
        </p:nvSpPr>
        <p:spPr>
          <a:xfrm rot="10800000">
            <a:off x="4206373" y="2412226"/>
            <a:ext cx="1436856" cy="184788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458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黑体" panose="02010600030101010101" charset="-122"/>
              <a:ea typeface="黑体" panose="02010600030101010101" charset="-122"/>
            </a:endParaRPr>
          </a:p>
        </p:txBody>
      </p:sp>
      <p:grpSp>
        <p:nvGrpSpPr>
          <p:cNvPr id="55" name="组合 54"/>
          <p:cNvGrpSpPr/>
          <p:nvPr/>
        </p:nvGrpSpPr>
        <p:grpSpPr>
          <a:xfrm rot="5400000">
            <a:off x="4478643" y="4048315"/>
            <a:ext cx="1415563" cy="1839147"/>
            <a:chOff x="4020870" y="2194485"/>
            <a:chExt cx="1102258" cy="1432090"/>
          </a:xfrm>
          <a:solidFill>
            <a:schemeClr val="accent6">
              <a:lumMod val="60000"/>
              <a:lumOff val="40000"/>
            </a:schemeClr>
          </a:solidFill>
          <a:effectLst>
            <a:outerShdw blurRad="444500" dist="254000" dir="8100000" algn="tr" rotWithShape="0">
              <a:prstClr val="black">
                <a:alpha val="50000"/>
              </a:prstClr>
            </a:outerShdw>
          </a:effectLst>
        </p:grpSpPr>
        <p:sp>
          <p:nvSpPr>
            <p:cNvPr id="5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黑体" panose="02010600030101010101" charset="-122"/>
                <a:ea typeface="黑体" panose="02010600030101010101" charset="-122"/>
              </a:endParaRPr>
            </a:p>
          </p:txBody>
        </p:sp>
        <p:sp>
          <p:nvSpPr>
            <p:cNvPr id="5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黑体" panose="02010600030101010101" charset="-122"/>
                <a:ea typeface="黑体" panose="02010600030101010101" charset="-122"/>
              </a:endParaRPr>
            </a:p>
          </p:txBody>
        </p:sp>
      </p:grpSp>
      <p:sp>
        <p:nvSpPr>
          <p:cNvPr id="58" name="椭圆 34"/>
          <p:cNvSpPr/>
          <p:nvPr/>
        </p:nvSpPr>
        <p:spPr>
          <a:xfrm>
            <a:off x="6115551" y="3827790"/>
            <a:ext cx="1436856" cy="184788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458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黑体" panose="02010600030101010101" charset="-122"/>
              <a:ea typeface="黑体" panose="02010600030101010101" charset="-122"/>
            </a:endParaRPr>
          </a:p>
        </p:txBody>
      </p:sp>
      <p:grpSp>
        <p:nvGrpSpPr>
          <p:cNvPr id="59" name="组合 58"/>
          <p:cNvGrpSpPr/>
          <p:nvPr/>
        </p:nvGrpSpPr>
        <p:grpSpPr>
          <a:xfrm rot="16200000">
            <a:off x="5855021" y="2149633"/>
            <a:ext cx="1415563" cy="1839147"/>
            <a:chOff x="4020870" y="2194485"/>
            <a:chExt cx="1102258" cy="1432090"/>
          </a:xfrm>
          <a:solidFill>
            <a:schemeClr val="accent6">
              <a:lumMod val="60000"/>
              <a:lumOff val="40000"/>
            </a:schemeClr>
          </a:solidFill>
          <a:effectLst>
            <a:outerShdw blurRad="444500" dist="254000" dir="8100000" algn="tr" rotWithShape="0">
              <a:prstClr val="black">
                <a:alpha val="50000"/>
              </a:prstClr>
            </a:outerShdw>
          </a:effectLst>
        </p:grpSpPr>
        <p:sp>
          <p:nvSpPr>
            <p:cNvPr id="6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黑体" panose="02010600030101010101" charset="-122"/>
                <a:ea typeface="黑体" panose="02010600030101010101" charset="-122"/>
              </a:endParaRPr>
            </a:p>
          </p:txBody>
        </p:sp>
        <p:sp>
          <p:nvSpPr>
            <p:cNvPr id="6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黑体" panose="02010600030101010101" charset="-122"/>
                <a:ea typeface="黑体" panose="02010600030101010101" charset="-122"/>
              </a:endParaRPr>
            </a:p>
          </p:txBody>
        </p:sp>
      </p:grpSp>
      <p:sp>
        <p:nvSpPr>
          <p:cNvPr id="67" name="TextBox 66"/>
          <p:cNvSpPr txBox="1"/>
          <p:nvPr/>
        </p:nvSpPr>
        <p:spPr>
          <a:xfrm>
            <a:off x="14146653" y="8510119"/>
            <a:ext cx="1107996" cy="461665"/>
          </a:xfrm>
          <a:prstGeom prst="rect">
            <a:avLst/>
          </a:prstGeom>
          <a:noFill/>
        </p:spPr>
        <p:txBody>
          <a:bodyPr wrap="none" rtlCol="0">
            <a:spAutoFit/>
          </a:bodyPr>
          <a:lstStyle/>
          <a:p>
            <a:r>
              <a:rPr lang="zh-CN" altLang="en-US" sz="2400" dirty="0">
                <a:latin typeface="黑体" panose="02010600030101010101" charset="-122"/>
                <a:ea typeface="黑体" panose="02010600030101010101" charset="-122"/>
              </a:rPr>
              <a:t>延时符</a:t>
            </a:r>
          </a:p>
        </p:txBody>
      </p:sp>
      <p:sp>
        <p:nvSpPr>
          <p:cNvPr id="2" name="标题 1">
            <a:extLst>
              <a:ext uri="{FF2B5EF4-FFF2-40B4-BE49-F238E27FC236}">
                <a16:creationId xmlns:a16="http://schemas.microsoft.com/office/drawing/2014/main" id="{514BF96E-5309-E9DD-0085-B9A0686D75EA}"/>
              </a:ext>
            </a:extLst>
          </p:cNvPr>
          <p:cNvSpPr txBox="1">
            <a:spLocks/>
          </p:cNvSpPr>
          <p:nvPr/>
        </p:nvSpPr>
        <p:spPr>
          <a:xfrm>
            <a:off x="0" y="263789"/>
            <a:ext cx="12192000" cy="52064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我国的高血压防治服务体系</a:t>
            </a:r>
          </a:p>
        </p:txBody>
      </p:sp>
      <p:grpSp>
        <p:nvGrpSpPr>
          <p:cNvPr id="3" name="组合 2">
            <a:extLst>
              <a:ext uri="{FF2B5EF4-FFF2-40B4-BE49-F238E27FC236}">
                <a16:creationId xmlns:a16="http://schemas.microsoft.com/office/drawing/2014/main" id="{BA5DAD54-8B38-8A81-7A90-ED44506B5FF9}"/>
              </a:ext>
            </a:extLst>
          </p:cNvPr>
          <p:cNvGrpSpPr/>
          <p:nvPr/>
        </p:nvGrpSpPr>
        <p:grpSpPr>
          <a:xfrm>
            <a:off x="10997490" y="-29849"/>
            <a:ext cx="1360715" cy="911036"/>
            <a:chOff x="10809514" y="26404"/>
            <a:chExt cx="1375882" cy="914400"/>
          </a:xfrm>
        </p:grpSpPr>
        <p:pic>
          <p:nvPicPr>
            <p:cNvPr id="4" name="图形 3" descr="剪贴板">
              <a:extLst>
                <a:ext uri="{FF2B5EF4-FFF2-40B4-BE49-F238E27FC236}">
                  <a16:creationId xmlns:a16="http://schemas.microsoft.com/office/drawing/2014/main" id="{E9F0F6E5-1BC9-3A52-AFB8-2EB65890DD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09514" y="26404"/>
              <a:ext cx="1375882" cy="914400"/>
            </a:xfrm>
            <a:prstGeom prst="rect">
              <a:avLst/>
            </a:prstGeom>
          </p:spPr>
        </p:pic>
        <p:sp>
          <p:nvSpPr>
            <p:cNvPr id="5" name="文本框 4">
              <a:extLst>
                <a:ext uri="{FF2B5EF4-FFF2-40B4-BE49-F238E27FC236}">
                  <a16:creationId xmlns:a16="http://schemas.microsoft.com/office/drawing/2014/main" id="{715BB273-CAAB-24F3-501F-F4AE1AE09857}"/>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DFBF1C1D-3ED2-3CAD-BD94-35234F458773}"/>
              </a:ext>
            </a:extLst>
          </p:cNvPr>
          <p:cNvSpPr txBox="1"/>
          <p:nvPr/>
        </p:nvSpPr>
        <p:spPr>
          <a:xfrm>
            <a:off x="4615781" y="2582666"/>
            <a:ext cx="463339" cy="1107996"/>
          </a:xfrm>
          <a:prstGeom prst="rect">
            <a:avLst/>
          </a:prstGeom>
          <a:noFill/>
        </p:spPr>
        <p:txBody>
          <a:bodyPr wrap="square">
            <a:spAutoFit/>
          </a:bodyPr>
          <a:lstStyle/>
          <a:p>
            <a:r>
              <a:rPr lang="en-US" altLang="zh-CN" sz="6600" b="1" dirty="0">
                <a:solidFill>
                  <a:schemeClr val="bg1"/>
                </a:solidFill>
                <a:latin typeface="Microsoft YaHei" panose="020B0503020204020204" pitchFamily="34" charset="-122"/>
                <a:ea typeface="Microsoft YaHei" panose="020B0503020204020204" pitchFamily="34" charset="-122"/>
                <a:sym typeface="Calibri" panose="020F0502020204030204" pitchFamily="34" charset="0"/>
              </a:rPr>
              <a:t>1</a:t>
            </a:r>
            <a:endParaRPr lang="zh-CN" altLang="en-US" sz="6600" b="1" dirty="0">
              <a:solidFill>
                <a:schemeClr val="bg1"/>
              </a:solidFill>
            </a:endParaRPr>
          </a:p>
        </p:txBody>
      </p:sp>
      <p:sp>
        <p:nvSpPr>
          <p:cNvPr id="9" name="文本框 8">
            <a:extLst>
              <a:ext uri="{FF2B5EF4-FFF2-40B4-BE49-F238E27FC236}">
                <a16:creationId xmlns:a16="http://schemas.microsoft.com/office/drawing/2014/main" id="{EC6DD8B8-41D5-6B48-1E7C-64DBD2BF102D}"/>
              </a:ext>
            </a:extLst>
          </p:cNvPr>
          <p:cNvSpPr txBox="1"/>
          <p:nvPr/>
        </p:nvSpPr>
        <p:spPr>
          <a:xfrm>
            <a:off x="6423150" y="2582666"/>
            <a:ext cx="463339" cy="1107996"/>
          </a:xfrm>
          <a:prstGeom prst="rect">
            <a:avLst/>
          </a:prstGeom>
          <a:noFill/>
        </p:spPr>
        <p:txBody>
          <a:bodyPr wrap="square">
            <a:spAutoFit/>
          </a:bodyPr>
          <a:lstStyle/>
          <a:p>
            <a:r>
              <a:rPr lang="en-US" altLang="zh-CN" sz="6600" b="1" dirty="0">
                <a:solidFill>
                  <a:schemeClr val="bg1"/>
                </a:solidFill>
                <a:latin typeface="Microsoft YaHei" panose="020B0503020204020204" pitchFamily="34" charset="-122"/>
                <a:ea typeface="Microsoft YaHei" panose="020B0503020204020204" pitchFamily="34" charset="-122"/>
                <a:sym typeface="Calibri" panose="020F0502020204030204" pitchFamily="34" charset="0"/>
              </a:rPr>
              <a:t>3</a:t>
            </a:r>
            <a:endParaRPr lang="zh-CN" altLang="en-US" sz="6600" b="1" dirty="0">
              <a:solidFill>
                <a:schemeClr val="bg1"/>
              </a:solidFill>
            </a:endParaRPr>
          </a:p>
        </p:txBody>
      </p:sp>
      <p:sp>
        <p:nvSpPr>
          <p:cNvPr id="10" name="文本框 9">
            <a:extLst>
              <a:ext uri="{FF2B5EF4-FFF2-40B4-BE49-F238E27FC236}">
                <a16:creationId xmlns:a16="http://schemas.microsoft.com/office/drawing/2014/main" id="{DB1FAB44-163D-6836-B96B-0E37BC190424}"/>
              </a:ext>
            </a:extLst>
          </p:cNvPr>
          <p:cNvSpPr txBox="1"/>
          <p:nvPr/>
        </p:nvSpPr>
        <p:spPr>
          <a:xfrm>
            <a:off x="4615781" y="4411466"/>
            <a:ext cx="463339" cy="1107996"/>
          </a:xfrm>
          <a:prstGeom prst="rect">
            <a:avLst/>
          </a:prstGeom>
          <a:noFill/>
        </p:spPr>
        <p:txBody>
          <a:bodyPr wrap="square">
            <a:spAutoFit/>
          </a:bodyPr>
          <a:lstStyle/>
          <a:p>
            <a:r>
              <a:rPr lang="en-US" altLang="zh-CN" sz="6600" b="1" dirty="0">
                <a:solidFill>
                  <a:schemeClr val="bg1"/>
                </a:solidFill>
                <a:latin typeface="Microsoft YaHei" panose="020B0503020204020204" pitchFamily="34" charset="-122"/>
                <a:ea typeface="Microsoft YaHei" panose="020B0503020204020204" pitchFamily="34" charset="-122"/>
                <a:sym typeface="Calibri" panose="020F0502020204030204" pitchFamily="34" charset="0"/>
              </a:rPr>
              <a:t>2</a:t>
            </a:r>
            <a:endParaRPr lang="zh-CN" altLang="en-US" sz="6600" b="1" dirty="0">
              <a:solidFill>
                <a:schemeClr val="bg1"/>
              </a:solidFill>
            </a:endParaRPr>
          </a:p>
        </p:txBody>
      </p:sp>
      <p:sp>
        <p:nvSpPr>
          <p:cNvPr id="11" name="文本框 10">
            <a:extLst>
              <a:ext uri="{FF2B5EF4-FFF2-40B4-BE49-F238E27FC236}">
                <a16:creationId xmlns:a16="http://schemas.microsoft.com/office/drawing/2014/main" id="{B5DAA088-6C59-9221-E1D9-C16745DE1C08}"/>
              </a:ext>
            </a:extLst>
          </p:cNvPr>
          <p:cNvSpPr txBox="1"/>
          <p:nvPr/>
        </p:nvSpPr>
        <p:spPr>
          <a:xfrm>
            <a:off x="6423150" y="4411466"/>
            <a:ext cx="463339" cy="1107996"/>
          </a:xfrm>
          <a:prstGeom prst="rect">
            <a:avLst/>
          </a:prstGeom>
          <a:noFill/>
        </p:spPr>
        <p:txBody>
          <a:bodyPr wrap="square">
            <a:spAutoFit/>
          </a:bodyPr>
          <a:lstStyle/>
          <a:p>
            <a:r>
              <a:rPr lang="en-US" altLang="zh-CN" sz="6600" b="1" dirty="0">
                <a:solidFill>
                  <a:schemeClr val="bg1"/>
                </a:solidFill>
                <a:latin typeface="Microsoft YaHei" panose="020B0503020204020204" pitchFamily="34" charset="-122"/>
                <a:ea typeface="Microsoft YaHei" panose="020B0503020204020204" pitchFamily="34" charset="-122"/>
                <a:sym typeface="Calibri" panose="020F0502020204030204" pitchFamily="34" charset="0"/>
              </a:rPr>
              <a:t>4</a:t>
            </a:r>
            <a:endParaRPr lang="zh-CN" altLang="en-US" sz="6600" b="1" dirty="0">
              <a:solidFill>
                <a:schemeClr val="bg1"/>
              </a:solidFill>
            </a:endParaRPr>
          </a:p>
        </p:txBody>
      </p:sp>
    </p:spTree>
    <p:custDataLst>
      <p:tags r:id="rId1"/>
    </p:custData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9890EF1-E777-E8AB-2DFF-8B94D50AFEA0}"/>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0" y="2856976"/>
            <a:ext cx="12192000" cy="769441"/>
          </a:xfrm>
          <a:prstGeom prst="rect">
            <a:avLst/>
          </a:prstGeom>
          <a:noFill/>
        </p:spPr>
        <p:txBody>
          <a:bodyPr wrap="square" rtlCol="0">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rPr>
              <a:t>15.</a:t>
            </a:r>
            <a:r>
              <a:rPr lang="zh-CN" altLang="en-US" sz="4400" b="1" dirty="0">
                <a:solidFill>
                  <a:schemeClr val="bg1"/>
                </a:solidFill>
                <a:latin typeface="微软雅黑" panose="020B0503020204020204" pitchFamily="34" charset="-122"/>
                <a:ea typeface="微软雅黑" panose="020B0503020204020204" pitchFamily="34" charset="-122"/>
              </a:rPr>
              <a:t> 研究展望</a:t>
            </a:r>
          </a:p>
        </p:txBody>
      </p:sp>
      <p:sp>
        <p:nvSpPr>
          <p:cNvPr id="5" name="文本框 4">
            <a:extLst>
              <a:ext uri="{FF2B5EF4-FFF2-40B4-BE49-F238E27FC236}">
                <a16:creationId xmlns:a16="http://schemas.microsoft.com/office/drawing/2014/main" id="{4B3C463D-437E-0549-E511-94164C12D0F0}"/>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1107198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a:extLst>
              <a:ext uri="{FF2B5EF4-FFF2-40B4-BE49-F238E27FC236}">
                <a16:creationId xmlns:a16="http://schemas.microsoft.com/office/drawing/2014/main" id="{1E4AC1C6-89F0-0F6F-3565-58378AF74667}"/>
              </a:ext>
            </a:extLst>
          </p:cNvPr>
          <p:cNvSpPr txBox="1">
            <a:spLocks/>
          </p:cNvSpPr>
          <p:nvPr/>
        </p:nvSpPr>
        <p:spPr>
          <a:xfrm>
            <a:off x="0" y="337876"/>
            <a:ext cx="12192000" cy="5725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未来开展高血压相关研究的方向和内容的建议</a:t>
            </a:r>
          </a:p>
        </p:txBody>
      </p:sp>
      <p:sp>
        <p:nvSpPr>
          <p:cNvPr id="28" name="TextBox 26">
            <a:extLst>
              <a:ext uri="{FF2B5EF4-FFF2-40B4-BE49-F238E27FC236}">
                <a16:creationId xmlns:a16="http://schemas.microsoft.com/office/drawing/2014/main" id="{5F5DF8FE-099D-740B-B3BA-19064A772739}"/>
              </a:ext>
            </a:extLst>
          </p:cNvPr>
          <p:cNvSpPr txBox="1"/>
          <p:nvPr/>
        </p:nvSpPr>
        <p:spPr>
          <a:xfrm>
            <a:off x="615996" y="919364"/>
            <a:ext cx="10960008" cy="5496075"/>
          </a:xfrm>
          <a:prstGeom prst="rect">
            <a:avLst/>
          </a:prstGeom>
          <a:solidFill>
            <a:schemeClr val="bg1">
              <a:lumMod val="95000"/>
            </a:schemeClr>
          </a:solidFill>
        </p:spPr>
        <p:txBody>
          <a:bodyPr wrap="square" lIns="360000" tIns="180000" rIns="360000" bIns="18000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342900" indent="-342900">
              <a:lnSpc>
                <a:spcPct val="150000"/>
              </a:lnSpc>
              <a:buFont typeface="+mj-lt"/>
              <a:buAutoNum type="arabicPeriod"/>
            </a:pP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充分利用包括互联网医疗、可穿戴设备、人工智能等前沿新兴技术，探讨和优化</a:t>
            </a: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适合我国国情</a:t>
            </a:r>
            <a:r>
              <a:rPr lang="zh-CN" altLang="en-US" sz="1400" b="1" kern="100" dirty="0">
                <a:solidFill>
                  <a:schemeClr val="tx1"/>
                </a:solidFill>
                <a:latin typeface="Microsoft YaHei" panose="020B0503020204020204" pitchFamily="34" charset="-122"/>
                <a:ea typeface="Microsoft YaHei" panose="020B0503020204020204" pitchFamily="34" charset="-122"/>
              </a:rPr>
              <a:t>的</a:t>
            </a: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高血压管理模式</a:t>
            </a:r>
            <a:endParaRPr lang="en-US" altLang="zh-CN"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p>
            <a:pPr marL="342900" indent="-342900">
              <a:lnSpc>
                <a:spcPct val="150000"/>
              </a:lnSpc>
              <a:buFont typeface="+mj-lt"/>
              <a:buAutoNum type="arabicPeriod"/>
            </a:pP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针对职场人群、体检人群等</a:t>
            </a: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特定人群</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开展高血压早期防治及心血管疾病综合管理</a:t>
            </a:r>
            <a:endParaRPr lang="en-US" altLang="zh-CN"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p>
            <a:pPr marL="342900" indent="-342900">
              <a:lnSpc>
                <a:spcPct val="150000"/>
              </a:lnSpc>
              <a:buFont typeface="+mj-lt"/>
              <a:buAutoNum type="arabicPeriod"/>
            </a:pP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进一步研究</a:t>
            </a: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特定患者</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（单纯收缩期高血压，</a:t>
            </a:r>
            <a:r>
              <a:rPr lang="en-US" altLang="zh-CN"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80</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岁以上高龄老年人，尤其是虚弱人群，心血管低危和中危患者，糖尿病，</a:t>
            </a:r>
            <a:r>
              <a:rPr lang="en" altLang="zh-CN"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CKD</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等）</a:t>
            </a:r>
            <a:r>
              <a:rPr lang="zh-CN" altLang="en-US" sz="1400" b="1" kern="100" dirty="0">
                <a:solidFill>
                  <a:schemeClr val="tx1"/>
                </a:solidFill>
                <a:latin typeface="Microsoft YaHei" panose="020B0503020204020204" pitchFamily="34" charset="-122"/>
                <a:ea typeface="Microsoft YaHei" panose="020B0503020204020204" pitchFamily="34" charset="-122"/>
              </a:rPr>
              <a:t>起始治疗的血压阈值和降压目标值</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a:t>
            </a:r>
            <a:endParaRPr lang="en-US" altLang="zh-CN"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p>
            <a:pPr marL="342900" indent="-342900">
              <a:lnSpc>
                <a:spcPct val="150000"/>
              </a:lnSpc>
              <a:buFont typeface="+mj-lt"/>
              <a:buAutoNum type="arabicPeriod"/>
            </a:pP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进一步明确</a:t>
            </a:r>
            <a:r>
              <a:rPr lang="en" altLang="zh-CN"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ABPM</a:t>
            </a: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和</a:t>
            </a:r>
            <a:r>
              <a:rPr lang="en" altLang="zh-CN"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HBPM</a:t>
            </a:r>
            <a:r>
              <a:rPr lang="zh-CN" altLang="en-US" sz="1400" b="1" kern="100" dirty="0">
                <a:solidFill>
                  <a:schemeClr val="tx1"/>
                </a:solidFill>
                <a:latin typeface="Microsoft YaHei" panose="020B0503020204020204" pitchFamily="34" charset="-122"/>
                <a:ea typeface="Microsoft YaHei" panose="020B0503020204020204" pitchFamily="34" charset="-122"/>
              </a:rPr>
              <a:t>起始治疗的血压阈值和降压目标值</a:t>
            </a:r>
          </a:p>
          <a:p>
            <a:pPr marL="342900" indent="-342900">
              <a:lnSpc>
                <a:spcPct val="150000"/>
              </a:lnSpc>
              <a:buFont typeface="+mj-lt"/>
              <a:buAutoNum type="arabicPeriod"/>
            </a:pP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生命不同阶段</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的最佳收缩压和舒张压水平</a:t>
            </a:r>
            <a:endParaRPr lang="en-US" altLang="zh-CN" sz="1400" dirty="0">
              <a:solidFill>
                <a:schemeClr val="tx1"/>
              </a:solidFill>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心血管风险评估是否应考虑</a:t>
            </a: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短期</a:t>
            </a:r>
            <a:r>
              <a:rPr lang="en" altLang="zh-CN"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BPV</a:t>
            </a: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和长期</a:t>
            </a:r>
            <a:r>
              <a:rPr lang="en" altLang="zh-CN"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BPV</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a:t>
            </a:r>
            <a:endParaRPr lang="zh-CN" altLang="en-US" sz="1400" dirty="0">
              <a:solidFill>
                <a:schemeClr val="tx1"/>
              </a:solidFill>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如何实现和评估血压</a:t>
            </a: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持续、长久达标</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？以及哪些治疗方案更有助于改善长期</a:t>
            </a:r>
            <a:r>
              <a:rPr lang="en" altLang="zh-CN"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BPV</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和</a:t>
            </a:r>
            <a:r>
              <a:rPr lang="en" altLang="zh-CN"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TTR</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并带来更多心血管获益？</a:t>
            </a:r>
            <a:endParaRPr lang="en-US" altLang="zh-CN"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p>
            <a:pPr marL="342900" indent="-342900">
              <a:lnSpc>
                <a:spcPct val="150000"/>
              </a:lnSpc>
              <a:buFont typeface="+mj-lt"/>
              <a:buAutoNum type="arabicPeriod"/>
            </a:pP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儿童和青少年</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的血压水平与心血管和肾脏结局之间的相关性</a:t>
            </a:r>
            <a:endParaRPr lang="en-US" altLang="zh-CN"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p>
            <a:pPr marL="342900" indent="-342900">
              <a:lnSpc>
                <a:spcPct val="150000"/>
              </a:lnSpc>
              <a:buFont typeface="+mj-lt"/>
              <a:buAutoNum type="arabicPeriod"/>
            </a:pP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一生中的</a:t>
            </a: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血压轨迹和高血压表型</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与心血管和肾脏结局的相关性</a:t>
            </a:r>
            <a:endParaRPr lang="en-US" altLang="zh-CN" sz="1400" dirty="0">
              <a:solidFill>
                <a:schemeClr val="tx1"/>
              </a:solidFill>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药物治疗</a:t>
            </a: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降低夜间血压</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对临床结局的影响</a:t>
            </a:r>
            <a:endParaRPr lang="en-US" altLang="zh-CN" sz="1400" dirty="0">
              <a:solidFill>
                <a:schemeClr val="tx1"/>
              </a:solidFill>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zh-CN" altLang="en-US" sz="1400" dirty="0">
                <a:solidFill>
                  <a:schemeClr val="tx1"/>
                </a:solidFill>
                <a:latin typeface="Microsoft YaHei" panose="020B0503020204020204" pitchFamily="34" charset="-122"/>
                <a:ea typeface="Microsoft YaHei" panose="020B0503020204020204" pitchFamily="34" charset="-122"/>
              </a:rPr>
              <a:t>降压治疗</a:t>
            </a:r>
            <a:r>
              <a:rPr lang="zh-CN" altLang="en-US" sz="1400" b="1" dirty="0">
                <a:solidFill>
                  <a:schemeClr val="tx1"/>
                </a:solidFill>
                <a:latin typeface="Microsoft YaHei" panose="020B0503020204020204" pitchFamily="34" charset="-122"/>
                <a:ea typeface="Microsoft YaHei" panose="020B0503020204020204" pitchFamily="34" charset="-122"/>
              </a:rPr>
              <a:t>对白大衣性高血压和隐蔽性高血压</a:t>
            </a:r>
            <a:r>
              <a:rPr lang="zh-CN" altLang="en-US" sz="1400" dirty="0">
                <a:solidFill>
                  <a:schemeClr val="tx1"/>
                </a:solidFill>
                <a:latin typeface="Microsoft YaHei" panose="020B0503020204020204" pitchFamily="34" charset="-122"/>
                <a:ea typeface="Microsoft YaHei" panose="020B0503020204020204" pitchFamily="34" charset="-122"/>
              </a:rPr>
              <a:t>患者临床结局的影响</a:t>
            </a:r>
            <a:endParaRPr lang="en-US" altLang="zh-CN" sz="1400" dirty="0">
              <a:solidFill>
                <a:schemeClr val="tx1"/>
              </a:solidFill>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真正</a:t>
            </a: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难治性高血压</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药物治疗对心血管和肾脏事件的影响</a:t>
            </a:r>
            <a:endParaRPr lang="en-US" altLang="zh-CN" sz="1400" dirty="0">
              <a:solidFill>
                <a:schemeClr val="tx1"/>
              </a:solidFill>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en" altLang="zh-CN"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RDN</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对心血管和肾脏结局的影响</a:t>
            </a:r>
            <a:endParaRPr lang="en-US" altLang="zh-CN" sz="1400" dirty="0">
              <a:solidFill>
                <a:schemeClr val="tx1"/>
              </a:solidFill>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zh-CN" altLang="en-US"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无袖带血压测量</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设备的有效性及应用</a:t>
            </a:r>
            <a:endParaRPr lang="en-US" altLang="zh-CN" sz="1400" dirty="0">
              <a:solidFill>
                <a:schemeClr val="tx1"/>
              </a:solidFill>
              <a:latin typeface="Microsoft YaHei" panose="020B0503020204020204" pitchFamily="34" charset="-122"/>
              <a:ea typeface="Microsoft YaHei" panose="020B0503020204020204" pitchFamily="34" charset="-122"/>
            </a:endParaRPr>
          </a:p>
          <a:p>
            <a:pPr marL="342900" indent="-342900">
              <a:lnSpc>
                <a:spcPct val="150000"/>
              </a:lnSpc>
              <a:buFont typeface="+mj-lt"/>
              <a:buAutoNum type="arabicPeriod"/>
            </a:pP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如何</a:t>
            </a:r>
            <a:r>
              <a:rPr lang="zh-CN" altLang="en-US" sz="1400" b="1" kern="100" dirty="0">
                <a:solidFill>
                  <a:schemeClr val="tx1"/>
                </a:solidFill>
                <a:latin typeface="Microsoft YaHei" panose="020B0503020204020204" pitchFamily="34" charset="-122"/>
                <a:ea typeface="Microsoft YaHei" panose="020B0503020204020204" pitchFamily="34" charset="-122"/>
              </a:rPr>
              <a:t>有效评估治疗依从性</a:t>
            </a:r>
            <a:r>
              <a:rPr lang="zh-CN" altLang="en-US" sz="1400"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，以及如何干预以改善依从性</a:t>
            </a:r>
            <a:endParaRPr lang="en-US" altLang="zh-CN" sz="1400" b="1" dirty="0">
              <a:solidFill>
                <a:schemeClr val="tx1"/>
              </a:solidFill>
              <a:latin typeface="Microsoft YaHei" panose="020B0503020204020204" pitchFamily="34" charset="-122"/>
              <a:ea typeface="Microsoft YaHei" panose="020B0503020204020204" pitchFamily="34" charset="-122"/>
            </a:endParaRPr>
          </a:p>
        </p:txBody>
      </p:sp>
      <p:grpSp>
        <p:nvGrpSpPr>
          <p:cNvPr id="2" name="组合 1">
            <a:extLst>
              <a:ext uri="{FF2B5EF4-FFF2-40B4-BE49-F238E27FC236}">
                <a16:creationId xmlns:a16="http://schemas.microsoft.com/office/drawing/2014/main" id="{08B87E9A-9642-9A84-9A17-D31B8D2DA09A}"/>
              </a:ext>
            </a:extLst>
          </p:cNvPr>
          <p:cNvGrpSpPr/>
          <p:nvPr/>
        </p:nvGrpSpPr>
        <p:grpSpPr>
          <a:xfrm>
            <a:off x="10997490" y="-29849"/>
            <a:ext cx="1360715" cy="911036"/>
            <a:chOff x="10809514" y="26404"/>
            <a:chExt cx="1375882" cy="914400"/>
          </a:xfrm>
        </p:grpSpPr>
        <p:pic>
          <p:nvPicPr>
            <p:cNvPr id="3" name="图形 2" descr="剪贴板">
              <a:extLst>
                <a:ext uri="{FF2B5EF4-FFF2-40B4-BE49-F238E27FC236}">
                  <a16:creationId xmlns:a16="http://schemas.microsoft.com/office/drawing/2014/main" id="{7350E856-7B4E-0735-0462-C68EE7E1E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4" name="文本框 3">
              <a:extLst>
                <a:ext uri="{FF2B5EF4-FFF2-40B4-BE49-F238E27FC236}">
                  <a16:creationId xmlns:a16="http://schemas.microsoft.com/office/drawing/2014/main" id="{33CB2F27-2CBE-9CFF-DBD3-BB25440A6B03}"/>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AF057A3-0600-EEDF-E62C-D3FA605A3E41}"/>
              </a:ext>
            </a:extLst>
          </p:cNvPr>
          <p:cNvSpPr/>
          <p:nvPr/>
        </p:nvSpPr>
        <p:spPr bwMode="ltGray">
          <a:xfrm>
            <a:off x="92869" y="78579"/>
            <a:ext cx="12001499" cy="6459381"/>
          </a:xfrm>
          <a:prstGeom prst="rect">
            <a:avLst/>
          </a:prstGeom>
          <a:solidFill>
            <a:schemeClr val="bg1">
              <a:lumMod val="9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pic>
        <p:nvPicPr>
          <p:cNvPr id="3" name="图片 2">
            <a:extLst>
              <a:ext uri="{FF2B5EF4-FFF2-40B4-BE49-F238E27FC236}">
                <a16:creationId xmlns:a16="http://schemas.microsoft.com/office/drawing/2014/main" id="{58C0AF0F-B393-1150-EE07-700DB27CDE08}"/>
              </a:ext>
            </a:extLst>
          </p:cNvPr>
          <p:cNvPicPr>
            <a:picLocks noChangeAspect="1"/>
          </p:cNvPicPr>
          <p:nvPr/>
        </p:nvPicPr>
        <p:blipFill>
          <a:blip r:embed="rId2"/>
          <a:stretch>
            <a:fillRect/>
          </a:stretch>
        </p:blipFill>
        <p:spPr>
          <a:xfrm>
            <a:off x="6389605" y="187425"/>
            <a:ext cx="4370998" cy="6241687"/>
          </a:xfrm>
          <a:prstGeom prst="rect">
            <a:avLst/>
          </a:prstGeom>
          <a:ln>
            <a:solidFill>
              <a:schemeClr val="bg1">
                <a:lumMod val="95000"/>
              </a:schemeClr>
            </a:solidFill>
          </a:ln>
        </p:spPr>
      </p:pic>
      <p:sp>
        <p:nvSpPr>
          <p:cNvPr id="4" name="文本框 3">
            <a:extLst>
              <a:ext uri="{FF2B5EF4-FFF2-40B4-BE49-F238E27FC236}">
                <a16:creationId xmlns:a16="http://schemas.microsoft.com/office/drawing/2014/main" id="{84D31155-F0E3-FE77-439F-DBC59EFBC57A}"/>
              </a:ext>
            </a:extLst>
          </p:cNvPr>
          <p:cNvSpPr txBox="1"/>
          <p:nvPr/>
        </p:nvSpPr>
        <p:spPr>
          <a:xfrm>
            <a:off x="1282544" y="308804"/>
            <a:ext cx="4451337" cy="1955151"/>
          </a:xfrm>
          <a:prstGeom prst="rect">
            <a:avLst/>
          </a:prstGeom>
          <a:noFill/>
        </p:spPr>
        <p:txBody>
          <a:bodyPr wrap="square">
            <a:spAutoFit/>
          </a:bodyPr>
          <a:lstStyle/>
          <a:p>
            <a:pPr algn="ctr">
              <a:lnSpc>
                <a:spcPct val="150000"/>
              </a:lnSpc>
            </a:pPr>
            <a:r>
              <a:rPr lang="zh-CN" altLang="en-US" sz="2800" b="1" dirty="0">
                <a:solidFill>
                  <a:srgbClr val="004582"/>
                </a:solidFill>
                <a:latin typeface="Microsoft YaHei" panose="020B0503020204020204" pitchFamily="34" charset="-122"/>
                <a:ea typeface="Microsoft YaHei" panose="020B0503020204020204" pitchFamily="34" charset="-122"/>
              </a:rPr>
              <a:t>向指南修订委员会</a:t>
            </a:r>
            <a:endParaRPr lang="en-US" altLang="zh-CN" sz="2800" b="1" dirty="0">
              <a:solidFill>
                <a:srgbClr val="004582"/>
              </a:solidFill>
              <a:latin typeface="Microsoft YaHei" panose="020B0503020204020204" pitchFamily="34" charset="-122"/>
              <a:ea typeface="Microsoft YaHei" panose="020B0503020204020204" pitchFamily="34" charset="-122"/>
            </a:endParaRPr>
          </a:p>
          <a:p>
            <a:pPr algn="ctr">
              <a:lnSpc>
                <a:spcPct val="150000"/>
              </a:lnSpc>
            </a:pPr>
            <a:r>
              <a:rPr lang="en-US" altLang="zh-CN" sz="2800" b="1" dirty="0">
                <a:solidFill>
                  <a:srgbClr val="004582"/>
                </a:solidFill>
                <a:latin typeface="Microsoft YaHei" panose="020B0503020204020204" pitchFamily="34" charset="-122"/>
                <a:ea typeface="Microsoft YaHei" panose="020B0503020204020204" pitchFamily="34" charset="-122"/>
              </a:rPr>
              <a:t>116</a:t>
            </a:r>
            <a:r>
              <a:rPr lang="zh-CN" altLang="en-US" sz="2800" b="1" dirty="0">
                <a:solidFill>
                  <a:srgbClr val="004582"/>
                </a:solidFill>
                <a:latin typeface="Microsoft YaHei" panose="020B0503020204020204" pitchFamily="34" charset="-122"/>
                <a:ea typeface="Microsoft YaHei" panose="020B0503020204020204" pitchFamily="34" charset="-122"/>
              </a:rPr>
              <a:t>名专家学者</a:t>
            </a:r>
            <a:endParaRPr lang="en-US" altLang="zh-CN" sz="2800" b="1" dirty="0">
              <a:solidFill>
                <a:srgbClr val="004582"/>
              </a:solidFill>
              <a:latin typeface="Microsoft YaHei" panose="020B0503020204020204" pitchFamily="34" charset="-122"/>
              <a:ea typeface="Microsoft YaHei" panose="020B0503020204020204" pitchFamily="34" charset="-122"/>
            </a:endParaRPr>
          </a:p>
          <a:p>
            <a:pPr algn="ctr">
              <a:lnSpc>
                <a:spcPct val="150000"/>
              </a:lnSpc>
            </a:pPr>
            <a:r>
              <a:rPr lang="zh-CN" altLang="en-US" sz="2800" b="1" dirty="0">
                <a:solidFill>
                  <a:srgbClr val="004582"/>
                </a:solidFill>
                <a:latin typeface="Microsoft YaHei" panose="020B0503020204020204" pitchFamily="34" charset="-122"/>
                <a:ea typeface="Microsoft YaHei" panose="020B0503020204020204" pitchFamily="34" charset="-122"/>
              </a:rPr>
              <a:t>表示衷心感谢！</a:t>
            </a:r>
            <a:endParaRPr lang="en-US" altLang="zh-CN" sz="2800" b="1" dirty="0">
              <a:solidFill>
                <a:srgbClr val="004582"/>
              </a:solidFill>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CFB3B9F7-751E-3DA8-0D75-8AEFB376E363}"/>
              </a:ext>
            </a:extLst>
          </p:cNvPr>
          <p:cNvPicPr>
            <a:picLocks noChangeAspect="1"/>
          </p:cNvPicPr>
          <p:nvPr/>
        </p:nvPicPr>
        <p:blipFill>
          <a:blip r:embed="rId3"/>
          <a:stretch>
            <a:fillRect/>
          </a:stretch>
        </p:blipFill>
        <p:spPr>
          <a:xfrm>
            <a:off x="1364105" y="2481865"/>
            <a:ext cx="4598720" cy="3934932"/>
          </a:xfrm>
          <a:prstGeom prst="rect">
            <a:avLst/>
          </a:prstGeom>
        </p:spPr>
      </p:pic>
    </p:spTree>
    <p:extLst>
      <p:ext uri="{BB962C8B-B14F-4D97-AF65-F5344CB8AC3E}">
        <p14:creationId xmlns:p14="http://schemas.microsoft.com/office/powerpoint/2010/main" val="243894105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5185172-6C76-9BA4-935C-7346759D794A}"/>
              </a:ext>
            </a:extLst>
          </p:cNvPr>
          <p:cNvPicPr>
            <a:picLocks noChangeAspect="1"/>
          </p:cNvPicPr>
          <p:nvPr/>
        </p:nvPicPr>
        <p:blipFill rotWithShape="1">
          <a:blip r:embed="rId2"/>
          <a:srcRect l="28315" r="25002"/>
          <a:stretch/>
        </p:blipFill>
        <p:spPr>
          <a:xfrm>
            <a:off x="406902" y="69471"/>
            <a:ext cx="4401111" cy="6547101"/>
          </a:xfrm>
          <a:prstGeom prst="rect">
            <a:avLst/>
          </a:prstGeom>
        </p:spPr>
      </p:pic>
      <p:sp>
        <p:nvSpPr>
          <p:cNvPr id="4" name="标题 1">
            <a:extLst>
              <a:ext uri="{FF2B5EF4-FFF2-40B4-BE49-F238E27FC236}">
                <a16:creationId xmlns:a16="http://schemas.microsoft.com/office/drawing/2014/main" id="{D3E33FE7-5626-9259-2DF6-CEED99663D33}"/>
              </a:ext>
            </a:extLst>
          </p:cNvPr>
          <p:cNvSpPr txBox="1">
            <a:spLocks/>
          </p:cNvSpPr>
          <p:nvPr/>
        </p:nvSpPr>
        <p:spPr>
          <a:xfrm>
            <a:off x="4855031" y="374508"/>
            <a:ext cx="5587174" cy="652971"/>
          </a:xfrm>
          <a:prstGeom prst="rect">
            <a:avLst/>
          </a:prstGeom>
        </p:spPr>
        <p:txBody>
          <a:bodyPr vert="horz" lIns="91440" tIns="45720" rIns="91440" bIns="45720" rtlCol="0" anchor="ctr">
            <a:noAutofit/>
          </a:bodyPr>
          <a:lstStyle>
            <a:defPPr>
              <a:defRPr lang="zh-CN"/>
            </a:defPPr>
            <a:lvl1pPr>
              <a:lnSpc>
                <a:spcPct val="90000"/>
              </a:lnSpc>
              <a:spcBef>
                <a:spcPct val="0"/>
              </a:spcBef>
              <a:buNone/>
              <a:defRPr sz="3200" b="1">
                <a:solidFill>
                  <a:srgbClr val="09387E"/>
                </a:solidFill>
                <a:latin typeface="Microsoft YaHei" panose="020B0503020204020204" pitchFamily="34" charset="-122"/>
                <a:ea typeface="Microsoft YaHei" panose="020B0503020204020204" pitchFamily="34" charset="-122"/>
                <a:cs typeface="+mj-cs"/>
              </a:defRPr>
            </a:lvl1pPr>
          </a:lstStyle>
          <a:p>
            <a:pPr>
              <a:lnSpc>
                <a:spcPct val="100000"/>
              </a:lnSpc>
            </a:pPr>
            <a:r>
              <a:rPr lang="en-US" altLang="zh-CN" sz="2800" dirty="0"/>
              <a:t>《</a:t>
            </a:r>
            <a:r>
              <a:rPr lang="zh-CN" altLang="en-US" sz="2800" dirty="0"/>
              <a:t>高血压指南临床实践</a:t>
            </a:r>
            <a:r>
              <a:rPr lang="en-US" altLang="zh-CN" sz="2800" dirty="0"/>
              <a:t>100</a:t>
            </a:r>
            <a:r>
              <a:rPr lang="zh-CN" altLang="en-US" sz="2800" dirty="0"/>
              <a:t>问</a:t>
            </a:r>
            <a:r>
              <a:rPr lang="en-US" altLang="zh-CN" sz="2800" dirty="0"/>
              <a:t>》</a:t>
            </a:r>
          </a:p>
          <a:p>
            <a:pPr>
              <a:lnSpc>
                <a:spcPct val="100000"/>
              </a:lnSpc>
            </a:pPr>
            <a:r>
              <a:rPr lang="zh-CN" altLang="en-US" sz="2800" dirty="0"/>
              <a:t>  已线上发布并将于</a:t>
            </a:r>
            <a:r>
              <a:rPr lang="en-US" altLang="zh-CN" sz="2800" dirty="0"/>
              <a:t>10</a:t>
            </a:r>
            <a:r>
              <a:rPr lang="zh-CN" altLang="en-US" sz="2800" dirty="0"/>
              <a:t>月正式出版</a:t>
            </a:r>
          </a:p>
        </p:txBody>
      </p:sp>
      <p:graphicFrame>
        <p:nvGraphicFramePr>
          <p:cNvPr id="2" name="表格 1">
            <a:extLst>
              <a:ext uri="{FF2B5EF4-FFF2-40B4-BE49-F238E27FC236}">
                <a16:creationId xmlns:a16="http://schemas.microsoft.com/office/drawing/2014/main" id="{7B5DFA2A-2F25-B80E-8B87-D66B6AC530F4}"/>
              </a:ext>
            </a:extLst>
          </p:cNvPr>
          <p:cNvGraphicFramePr>
            <a:graphicFrameLocks noGrp="1"/>
          </p:cNvGraphicFramePr>
          <p:nvPr/>
        </p:nvGraphicFramePr>
        <p:xfrm>
          <a:off x="5101848" y="3496911"/>
          <a:ext cx="2832100" cy="350520"/>
        </p:xfrm>
        <a:graphic>
          <a:graphicData uri="http://schemas.openxmlformats.org/drawingml/2006/table">
            <a:tbl>
              <a:tblPr>
                <a:tableStyleId>{5C22544A-7EE6-4342-B048-85BDC9FD1C3A}</a:tableStyleId>
              </a:tblPr>
              <a:tblGrid>
                <a:gridCol w="673100">
                  <a:extLst>
                    <a:ext uri="{9D8B030D-6E8A-4147-A177-3AD203B41FA5}">
                      <a16:colId xmlns:a16="http://schemas.microsoft.com/office/drawing/2014/main" val="677117239"/>
                    </a:ext>
                  </a:extLst>
                </a:gridCol>
                <a:gridCol w="2159000">
                  <a:extLst>
                    <a:ext uri="{9D8B030D-6E8A-4147-A177-3AD203B41FA5}">
                      <a16:colId xmlns:a16="http://schemas.microsoft.com/office/drawing/2014/main" val="1591621432"/>
                    </a:ext>
                  </a:extLst>
                </a:gridCol>
              </a:tblGrid>
              <a:tr h="89774">
                <a:tc>
                  <a:txBody>
                    <a:bodyPr/>
                    <a:lstStyle/>
                    <a:p>
                      <a:pPr algn="ctr" fontAlgn="b"/>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tc>
                  <a:txBody>
                    <a:bodyPr/>
                    <a:lstStyle/>
                    <a:p>
                      <a:pPr algn="ctr" fontAlgn="b"/>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extLst>
                  <a:ext uri="{0D108BD9-81ED-4DB2-BD59-A6C34878D82A}">
                    <a16:rowId xmlns:a16="http://schemas.microsoft.com/office/drawing/2014/main" val="883839941"/>
                  </a:ext>
                </a:extLst>
              </a:tr>
              <a:tr h="175260">
                <a:tc>
                  <a:txBody>
                    <a:bodyPr/>
                    <a:lstStyle/>
                    <a:p>
                      <a:pPr algn="ctr" fontAlgn="b"/>
                      <a:r>
                        <a:rPr lang="zh-CN" altLang="en-US" sz="1100" b="1" u="none" strike="noStrike" dirty="0">
                          <a:effectLst/>
                          <a:latin typeface="Microsoft YaHei Light" panose="020B0502040204020203" pitchFamily="34" charset="-122"/>
                          <a:ea typeface="Microsoft YaHei Light" panose="020B0502040204020203" pitchFamily="34" charset="-122"/>
                        </a:rPr>
                        <a:t>张宇清 </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tc>
                  <a:txBody>
                    <a:bodyPr/>
                    <a:lstStyle/>
                    <a:p>
                      <a:pPr algn="l" fontAlgn="b"/>
                      <a:r>
                        <a:rPr lang="zh-CN" altLang="en-US" sz="1100" b="1" u="none" strike="noStrike" dirty="0">
                          <a:effectLst/>
                          <a:latin typeface="Microsoft YaHei Light" panose="020B0502040204020203" pitchFamily="34" charset="-122"/>
                          <a:ea typeface="Microsoft YaHei Light" panose="020B0502040204020203" pitchFamily="34" charset="-122"/>
                        </a:rPr>
                        <a:t>中国医学科学院阜外医院</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extLst>
                  <a:ext uri="{0D108BD9-81ED-4DB2-BD59-A6C34878D82A}">
                    <a16:rowId xmlns:a16="http://schemas.microsoft.com/office/drawing/2014/main" val="2278499451"/>
                  </a:ext>
                </a:extLst>
              </a:tr>
            </a:tbl>
          </a:graphicData>
        </a:graphic>
      </p:graphicFrame>
      <p:sp>
        <p:nvSpPr>
          <p:cNvPr id="3" name="文本框 2">
            <a:extLst>
              <a:ext uri="{FF2B5EF4-FFF2-40B4-BE49-F238E27FC236}">
                <a16:creationId xmlns:a16="http://schemas.microsoft.com/office/drawing/2014/main" id="{62D53A06-BC0B-65FC-9771-78DA5D364DB8}"/>
              </a:ext>
            </a:extLst>
          </p:cNvPr>
          <p:cNvSpPr txBox="1"/>
          <p:nvPr/>
        </p:nvSpPr>
        <p:spPr>
          <a:xfrm>
            <a:off x="5129447" y="3343022"/>
            <a:ext cx="588623" cy="276999"/>
          </a:xfrm>
          <a:prstGeom prst="rect">
            <a:avLst/>
          </a:prstGeom>
          <a:noFill/>
        </p:spPr>
        <p:txBody>
          <a:bodyPr wrap="none" rtlCol="0">
            <a:spAutoFit/>
          </a:bodyPr>
          <a:lstStyle/>
          <a:p>
            <a:r>
              <a:rPr lang="zh-CN" altLang="en-US" sz="1200" b="1" dirty="0">
                <a:latin typeface="Microsoft YaHei Light" panose="020B0502040204020203" pitchFamily="34" charset="-122"/>
                <a:ea typeface="Microsoft YaHei Light" panose="020B0502040204020203" pitchFamily="34" charset="-122"/>
              </a:rPr>
              <a:t>主  编</a:t>
            </a:r>
          </a:p>
        </p:txBody>
      </p:sp>
      <p:graphicFrame>
        <p:nvGraphicFramePr>
          <p:cNvPr id="5" name="表格 4">
            <a:extLst>
              <a:ext uri="{FF2B5EF4-FFF2-40B4-BE49-F238E27FC236}">
                <a16:creationId xmlns:a16="http://schemas.microsoft.com/office/drawing/2014/main" id="{2FBC0330-2657-689B-1CBA-0A6335531EC5}"/>
              </a:ext>
            </a:extLst>
          </p:cNvPr>
          <p:cNvGraphicFramePr>
            <a:graphicFrameLocks noGrp="1"/>
          </p:cNvGraphicFramePr>
          <p:nvPr/>
        </p:nvGraphicFramePr>
        <p:xfrm>
          <a:off x="5150396" y="4516044"/>
          <a:ext cx="3378200" cy="1921383"/>
        </p:xfrm>
        <a:graphic>
          <a:graphicData uri="http://schemas.openxmlformats.org/drawingml/2006/table">
            <a:tbl>
              <a:tblPr>
                <a:tableStyleId>{5C22544A-7EE6-4342-B048-85BDC9FD1C3A}</a:tableStyleId>
              </a:tblPr>
              <a:tblGrid>
                <a:gridCol w="558800">
                  <a:extLst>
                    <a:ext uri="{9D8B030D-6E8A-4147-A177-3AD203B41FA5}">
                      <a16:colId xmlns:a16="http://schemas.microsoft.com/office/drawing/2014/main" val="2164081464"/>
                    </a:ext>
                  </a:extLst>
                </a:gridCol>
                <a:gridCol w="2819400">
                  <a:extLst>
                    <a:ext uri="{9D8B030D-6E8A-4147-A177-3AD203B41FA5}">
                      <a16:colId xmlns:a16="http://schemas.microsoft.com/office/drawing/2014/main" val="3211522892"/>
                    </a:ext>
                  </a:extLst>
                </a:gridCol>
              </a:tblGrid>
              <a:tr h="175260">
                <a:tc>
                  <a:txBody>
                    <a:bodyPr/>
                    <a:lstStyle/>
                    <a:p>
                      <a:pPr algn="ctr" fontAlgn="b">
                        <a:lnSpc>
                          <a:spcPct val="150000"/>
                        </a:lnSpc>
                      </a:pPr>
                      <a:r>
                        <a:rPr lang="zh-CN" altLang="en-US" sz="1100" b="1" u="none" strike="noStrike">
                          <a:effectLst/>
                          <a:latin typeface="Microsoft YaHei Light" panose="020B0502040204020203" pitchFamily="34" charset="-122"/>
                          <a:ea typeface="Microsoft YaHei Light" panose="020B0502040204020203" pitchFamily="34" charset="-122"/>
                        </a:rPr>
                        <a:t>邓宇晓  </a:t>
                      </a:r>
                      <a:endParaRPr lang="zh-CN" altLang="en-US" sz="1100" b="1" i="0" u="none" strike="noStrike">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tc>
                  <a:txBody>
                    <a:bodyPr/>
                    <a:lstStyle/>
                    <a:p>
                      <a:pPr algn="l" fontAlgn="b">
                        <a:lnSpc>
                          <a:spcPct val="150000"/>
                        </a:lnSpc>
                      </a:pPr>
                      <a:r>
                        <a:rPr lang="zh-CN" altLang="en-US" sz="1100" b="1" u="none" strike="noStrike" dirty="0">
                          <a:effectLst/>
                          <a:latin typeface="Microsoft YaHei Light" panose="020B0502040204020203" pitchFamily="34" charset="-122"/>
                          <a:ea typeface="Microsoft YaHei Light" panose="020B0502040204020203" pitchFamily="34" charset="-122"/>
                        </a:rPr>
                        <a:t>  南昌大学第一附属医院</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extLst>
                  <a:ext uri="{0D108BD9-81ED-4DB2-BD59-A6C34878D82A}">
                    <a16:rowId xmlns:a16="http://schemas.microsoft.com/office/drawing/2014/main" val="2989955166"/>
                  </a:ext>
                </a:extLst>
              </a:tr>
              <a:tr h="175260">
                <a:tc>
                  <a:txBody>
                    <a:bodyPr/>
                    <a:lstStyle/>
                    <a:p>
                      <a:pPr algn="ctr" fontAlgn="b">
                        <a:lnSpc>
                          <a:spcPct val="150000"/>
                        </a:lnSpc>
                      </a:pPr>
                      <a:r>
                        <a:rPr lang="zh-CN" altLang="en-US" sz="1100" b="1" u="none" strike="noStrike">
                          <a:effectLst/>
                          <a:latin typeface="Microsoft YaHei Light" panose="020B0502040204020203" pitchFamily="34" charset="-122"/>
                          <a:ea typeface="Microsoft YaHei Light" panose="020B0502040204020203" pitchFamily="34" charset="-122"/>
                        </a:rPr>
                        <a:t>蒋卫红  </a:t>
                      </a:r>
                      <a:endParaRPr lang="zh-CN" altLang="en-US" sz="1100" b="1" i="0" u="none" strike="noStrike">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tc>
                  <a:txBody>
                    <a:bodyPr/>
                    <a:lstStyle/>
                    <a:p>
                      <a:pPr algn="l" fontAlgn="b">
                        <a:lnSpc>
                          <a:spcPct val="150000"/>
                        </a:lnSpc>
                      </a:pPr>
                      <a:r>
                        <a:rPr lang="zh-CN" altLang="en-US" sz="1100" b="1" u="none" strike="noStrike" dirty="0">
                          <a:effectLst/>
                          <a:latin typeface="Microsoft YaHei Light" panose="020B0502040204020203" pitchFamily="34" charset="-122"/>
                          <a:ea typeface="Microsoft YaHei Light" panose="020B0502040204020203" pitchFamily="34" charset="-122"/>
                        </a:rPr>
                        <a:t>  中南大学湘雅三医院</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extLst>
                  <a:ext uri="{0D108BD9-81ED-4DB2-BD59-A6C34878D82A}">
                    <a16:rowId xmlns:a16="http://schemas.microsoft.com/office/drawing/2014/main" val="3444037550"/>
                  </a:ext>
                </a:extLst>
              </a:tr>
              <a:tr h="175260">
                <a:tc>
                  <a:txBody>
                    <a:bodyPr/>
                    <a:lstStyle/>
                    <a:p>
                      <a:pPr algn="ctr" fontAlgn="b">
                        <a:lnSpc>
                          <a:spcPct val="150000"/>
                        </a:lnSpc>
                      </a:pPr>
                      <a:r>
                        <a:rPr lang="zh-CN" altLang="en-US" sz="1100" b="1" u="none" strike="noStrike" dirty="0">
                          <a:effectLst/>
                          <a:latin typeface="Microsoft YaHei Light" panose="020B0502040204020203" pitchFamily="34" charset="-122"/>
                          <a:ea typeface="Microsoft YaHei Light" panose="020B0502040204020203" pitchFamily="34" charset="-122"/>
                        </a:rPr>
                        <a:t>李   莉  </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tc>
                  <a:txBody>
                    <a:bodyPr/>
                    <a:lstStyle/>
                    <a:p>
                      <a:pPr algn="l" fontAlgn="b">
                        <a:lnSpc>
                          <a:spcPct val="150000"/>
                        </a:lnSpc>
                      </a:pPr>
                      <a:r>
                        <a:rPr lang="zh-CN" altLang="en-US" sz="1100" b="1" u="none" strike="noStrike" dirty="0">
                          <a:effectLst/>
                          <a:latin typeface="Microsoft YaHei Light" panose="020B0502040204020203" pitchFamily="34" charset="-122"/>
                          <a:ea typeface="Microsoft YaHei Light" panose="020B0502040204020203" pitchFamily="34" charset="-122"/>
                        </a:rPr>
                        <a:t>  首都医科大学附属北京同仁医院</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extLst>
                  <a:ext uri="{0D108BD9-81ED-4DB2-BD59-A6C34878D82A}">
                    <a16:rowId xmlns:a16="http://schemas.microsoft.com/office/drawing/2014/main" val="2621232270"/>
                  </a:ext>
                </a:extLst>
              </a:tr>
              <a:tr h="175260">
                <a:tc>
                  <a:txBody>
                    <a:bodyPr/>
                    <a:lstStyle/>
                    <a:p>
                      <a:pPr algn="ctr" fontAlgn="b">
                        <a:lnSpc>
                          <a:spcPct val="150000"/>
                        </a:lnSpc>
                      </a:pPr>
                      <a:r>
                        <a:rPr lang="zh-CN" altLang="en-US" sz="1100" b="1" u="none" strike="noStrike" dirty="0">
                          <a:effectLst/>
                          <a:latin typeface="Microsoft YaHei Light" panose="020B0502040204020203" pitchFamily="34" charset="-122"/>
                          <a:ea typeface="Microsoft YaHei Light" panose="020B0502040204020203" pitchFamily="34" charset="-122"/>
                        </a:rPr>
                        <a:t>刘   敏  </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tc>
                  <a:txBody>
                    <a:bodyPr/>
                    <a:lstStyle/>
                    <a:p>
                      <a:pPr algn="l" fontAlgn="b">
                        <a:lnSpc>
                          <a:spcPct val="150000"/>
                        </a:lnSpc>
                      </a:pPr>
                      <a:r>
                        <a:rPr lang="zh-CN" altLang="en-US" sz="1100" b="1" u="none" strike="noStrike" dirty="0">
                          <a:effectLst/>
                          <a:latin typeface="Microsoft YaHei Light" panose="020B0502040204020203" pitchFamily="34" charset="-122"/>
                          <a:ea typeface="Microsoft YaHei Light" panose="020B0502040204020203" pitchFamily="34" charset="-122"/>
                        </a:rPr>
                        <a:t>  河南省人民医院</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extLst>
                  <a:ext uri="{0D108BD9-81ED-4DB2-BD59-A6C34878D82A}">
                    <a16:rowId xmlns:a16="http://schemas.microsoft.com/office/drawing/2014/main" val="317788962"/>
                  </a:ext>
                </a:extLst>
              </a:tr>
              <a:tr h="175260">
                <a:tc>
                  <a:txBody>
                    <a:bodyPr/>
                    <a:lstStyle/>
                    <a:p>
                      <a:pPr algn="ctr" fontAlgn="b">
                        <a:lnSpc>
                          <a:spcPct val="150000"/>
                        </a:lnSpc>
                      </a:pPr>
                      <a:r>
                        <a:rPr lang="zh-CN" altLang="en-US" sz="1100" b="1" u="none" strike="noStrike" dirty="0">
                          <a:effectLst/>
                          <a:latin typeface="Microsoft YaHei Light" panose="020B0502040204020203" pitchFamily="34" charset="-122"/>
                          <a:ea typeface="Microsoft YaHei Light" panose="020B0502040204020203" pitchFamily="34" charset="-122"/>
                        </a:rPr>
                        <a:t>舒   燕  </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tc>
                  <a:txBody>
                    <a:bodyPr/>
                    <a:lstStyle/>
                    <a:p>
                      <a:pPr algn="l" fontAlgn="b">
                        <a:lnSpc>
                          <a:spcPct val="150000"/>
                        </a:lnSpc>
                      </a:pPr>
                      <a:r>
                        <a:rPr lang="zh-CN" altLang="en-US" sz="1100" b="1" u="none" strike="noStrike" dirty="0">
                          <a:effectLst/>
                          <a:latin typeface="Microsoft YaHei Light" panose="020B0502040204020203" pitchFamily="34" charset="-122"/>
                          <a:ea typeface="Microsoft YaHei Light" panose="020B0502040204020203" pitchFamily="34" charset="-122"/>
                        </a:rPr>
                        <a:t>  四川省人民医院</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extLst>
                  <a:ext uri="{0D108BD9-81ED-4DB2-BD59-A6C34878D82A}">
                    <a16:rowId xmlns:a16="http://schemas.microsoft.com/office/drawing/2014/main" val="2397272487"/>
                  </a:ext>
                </a:extLst>
              </a:tr>
              <a:tr h="175260">
                <a:tc>
                  <a:txBody>
                    <a:bodyPr/>
                    <a:lstStyle/>
                    <a:p>
                      <a:pPr algn="ctr" fontAlgn="b">
                        <a:lnSpc>
                          <a:spcPct val="150000"/>
                        </a:lnSpc>
                      </a:pPr>
                      <a:r>
                        <a:rPr lang="zh-CN" altLang="en-US" sz="1100" b="1" u="none" strike="noStrike">
                          <a:effectLst/>
                          <a:latin typeface="Microsoft YaHei Light" panose="020B0502040204020203" pitchFamily="34" charset="-122"/>
                          <a:ea typeface="Microsoft YaHei Light" panose="020B0502040204020203" pitchFamily="34" charset="-122"/>
                        </a:rPr>
                        <a:t>王琼英  </a:t>
                      </a:r>
                      <a:endParaRPr lang="zh-CN" altLang="en-US" sz="1100" b="1" i="0" u="none" strike="noStrike">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tc>
                  <a:txBody>
                    <a:bodyPr/>
                    <a:lstStyle/>
                    <a:p>
                      <a:pPr algn="l" fontAlgn="b">
                        <a:lnSpc>
                          <a:spcPct val="150000"/>
                        </a:lnSpc>
                      </a:pPr>
                      <a:r>
                        <a:rPr lang="zh-CN" altLang="en-US" sz="1100" b="1" u="none" strike="noStrike" dirty="0">
                          <a:effectLst/>
                          <a:latin typeface="Microsoft YaHei Light" panose="020B0502040204020203" pitchFamily="34" charset="-122"/>
                          <a:ea typeface="Microsoft YaHei Light" panose="020B0502040204020203" pitchFamily="34" charset="-122"/>
                        </a:rPr>
                        <a:t>  兰州大学第二医院</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extLst>
                  <a:ext uri="{0D108BD9-81ED-4DB2-BD59-A6C34878D82A}">
                    <a16:rowId xmlns:a16="http://schemas.microsoft.com/office/drawing/2014/main" val="1537484712"/>
                  </a:ext>
                </a:extLst>
              </a:tr>
              <a:tr h="175260">
                <a:tc>
                  <a:txBody>
                    <a:bodyPr/>
                    <a:lstStyle/>
                    <a:p>
                      <a:pPr algn="ctr" fontAlgn="b">
                        <a:lnSpc>
                          <a:spcPct val="150000"/>
                        </a:lnSpc>
                      </a:pPr>
                      <a:r>
                        <a:rPr lang="zh-CN" altLang="en-US" sz="1100" b="1" u="none" strike="noStrike" dirty="0">
                          <a:effectLst/>
                          <a:latin typeface="Microsoft YaHei Light" panose="020B0502040204020203" pitchFamily="34" charset="-122"/>
                          <a:ea typeface="Microsoft YaHei Light" panose="020B0502040204020203" pitchFamily="34" charset="-122"/>
                        </a:rPr>
                        <a:t>喜   杨  </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tc>
                  <a:txBody>
                    <a:bodyPr/>
                    <a:lstStyle/>
                    <a:p>
                      <a:pPr algn="l" fontAlgn="b">
                        <a:lnSpc>
                          <a:spcPct val="150000"/>
                        </a:lnSpc>
                      </a:pPr>
                      <a:r>
                        <a:rPr lang="zh-CN" altLang="en-US" sz="1100" b="1" u="none" strike="noStrike" dirty="0">
                          <a:effectLst/>
                          <a:latin typeface="Microsoft YaHei Light" panose="020B0502040204020203" pitchFamily="34" charset="-122"/>
                          <a:ea typeface="Microsoft YaHei Light" panose="020B0502040204020203" pitchFamily="34" charset="-122"/>
                        </a:rPr>
                        <a:t>  北京大学人民医院</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extLst>
                  <a:ext uri="{0D108BD9-81ED-4DB2-BD59-A6C34878D82A}">
                    <a16:rowId xmlns:a16="http://schemas.microsoft.com/office/drawing/2014/main" val="2833941337"/>
                  </a:ext>
                </a:extLst>
              </a:tr>
              <a:tr h="175260">
                <a:tc>
                  <a:txBody>
                    <a:bodyPr/>
                    <a:lstStyle/>
                    <a:p>
                      <a:pPr algn="ctr" fontAlgn="b">
                        <a:lnSpc>
                          <a:spcPct val="150000"/>
                        </a:lnSpc>
                      </a:pPr>
                      <a:r>
                        <a:rPr lang="zh-CN" altLang="en-US" sz="1100" b="1" u="none" strike="noStrike">
                          <a:effectLst/>
                          <a:latin typeface="Microsoft YaHei Light" panose="020B0502040204020203" pitchFamily="34" charset="-122"/>
                          <a:ea typeface="Microsoft YaHei Light" panose="020B0502040204020203" pitchFamily="34" charset="-122"/>
                        </a:rPr>
                        <a:t>许建忠  </a:t>
                      </a:r>
                      <a:endParaRPr lang="zh-CN" altLang="en-US" sz="1100" b="1" i="0" u="none" strike="noStrike">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tc>
                  <a:txBody>
                    <a:bodyPr/>
                    <a:lstStyle/>
                    <a:p>
                      <a:pPr algn="l" fontAlgn="b">
                        <a:lnSpc>
                          <a:spcPct val="150000"/>
                        </a:lnSpc>
                      </a:pPr>
                      <a:r>
                        <a:rPr lang="zh-CN" altLang="en-US" sz="1100" b="1" u="none" strike="noStrike" dirty="0">
                          <a:effectLst/>
                          <a:latin typeface="Microsoft YaHei Light" panose="020B0502040204020203" pitchFamily="34" charset="-122"/>
                          <a:ea typeface="Microsoft YaHei Light" panose="020B0502040204020203" pitchFamily="34" charset="-122"/>
                        </a:rPr>
                        <a:t>  上海交通大学医学院附属瑞金医院</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extLst>
                  <a:ext uri="{0D108BD9-81ED-4DB2-BD59-A6C34878D82A}">
                    <a16:rowId xmlns:a16="http://schemas.microsoft.com/office/drawing/2014/main" val="2031311696"/>
                  </a:ext>
                </a:extLst>
              </a:tr>
              <a:tr h="175260">
                <a:tc>
                  <a:txBody>
                    <a:bodyPr/>
                    <a:lstStyle/>
                    <a:p>
                      <a:pPr algn="ctr" fontAlgn="b">
                        <a:lnSpc>
                          <a:spcPct val="150000"/>
                        </a:lnSpc>
                      </a:pPr>
                      <a:r>
                        <a:rPr lang="zh-CN" altLang="en-US" sz="1100" b="1" u="none" strike="noStrike">
                          <a:effectLst/>
                          <a:latin typeface="Microsoft YaHei Light" panose="020B0502040204020203" pitchFamily="34" charset="-122"/>
                          <a:ea typeface="Microsoft YaHei Light" panose="020B0502040204020203" pitchFamily="34" charset="-122"/>
                        </a:rPr>
                        <a:t>祖凌云  </a:t>
                      </a:r>
                      <a:endParaRPr lang="zh-CN" altLang="en-US" sz="1100" b="1" i="0" u="none" strike="noStrike">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tc>
                  <a:txBody>
                    <a:bodyPr/>
                    <a:lstStyle/>
                    <a:p>
                      <a:pPr algn="l" fontAlgn="b">
                        <a:lnSpc>
                          <a:spcPct val="150000"/>
                        </a:lnSpc>
                      </a:pPr>
                      <a:r>
                        <a:rPr lang="zh-CN" altLang="en-US" sz="1100" b="1" u="none" strike="noStrike" dirty="0">
                          <a:effectLst/>
                          <a:latin typeface="Microsoft YaHei Light" panose="020B0502040204020203" pitchFamily="34" charset="-122"/>
                          <a:ea typeface="Microsoft YaHei Light" panose="020B0502040204020203" pitchFamily="34" charset="-122"/>
                        </a:rPr>
                        <a:t>  北京大学第三医院</a:t>
                      </a:r>
                      <a:endParaRPr lang="zh-CN" altLang="en-US" sz="1100" b="1" i="0" u="none" strike="noStrike" dirty="0">
                        <a:solidFill>
                          <a:srgbClr val="000000"/>
                        </a:solidFill>
                        <a:effectLst/>
                        <a:latin typeface="Microsoft YaHei Light" panose="020B0502040204020203" pitchFamily="34" charset="-122"/>
                        <a:ea typeface="Microsoft YaHei Light" panose="020B0502040204020203" pitchFamily="34" charset="-122"/>
                      </a:endParaRPr>
                    </a:p>
                  </a:txBody>
                  <a:tcPr marL="7620" marR="7620" marT="7620" marB="0" anchor="b">
                    <a:noFill/>
                  </a:tcPr>
                </a:tc>
                <a:extLst>
                  <a:ext uri="{0D108BD9-81ED-4DB2-BD59-A6C34878D82A}">
                    <a16:rowId xmlns:a16="http://schemas.microsoft.com/office/drawing/2014/main" val="3369371849"/>
                  </a:ext>
                </a:extLst>
              </a:tr>
            </a:tbl>
          </a:graphicData>
        </a:graphic>
      </p:graphicFrame>
      <p:pic>
        <p:nvPicPr>
          <p:cNvPr id="8" name="图片 7">
            <a:extLst>
              <a:ext uri="{FF2B5EF4-FFF2-40B4-BE49-F238E27FC236}">
                <a16:creationId xmlns:a16="http://schemas.microsoft.com/office/drawing/2014/main" id="{9C57757D-EAB1-F7D4-EC25-E6D50029E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848" y="1233576"/>
            <a:ext cx="1667366" cy="1667366"/>
          </a:xfrm>
          <a:prstGeom prst="rect">
            <a:avLst/>
          </a:prstGeom>
        </p:spPr>
      </p:pic>
      <p:sp>
        <p:nvSpPr>
          <p:cNvPr id="9" name="文本框 8">
            <a:extLst>
              <a:ext uri="{FF2B5EF4-FFF2-40B4-BE49-F238E27FC236}">
                <a16:creationId xmlns:a16="http://schemas.microsoft.com/office/drawing/2014/main" id="{3630DFBD-91A1-F7A5-9A42-E904604C07C5}"/>
              </a:ext>
            </a:extLst>
          </p:cNvPr>
          <p:cNvSpPr txBox="1"/>
          <p:nvPr/>
        </p:nvSpPr>
        <p:spPr>
          <a:xfrm>
            <a:off x="5129447" y="4259625"/>
            <a:ext cx="655949" cy="276999"/>
          </a:xfrm>
          <a:prstGeom prst="rect">
            <a:avLst/>
          </a:prstGeom>
          <a:noFill/>
        </p:spPr>
        <p:txBody>
          <a:bodyPr wrap="none" rtlCol="0">
            <a:spAutoFit/>
          </a:bodyPr>
          <a:lstStyle/>
          <a:p>
            <a:r>
              <a:rPr lang="zh-CN" altLang="en-US" sz="1200" b="1" dirty="0">
                <a:latin typeface="Microsoft YaHei Light" panose="020B0502040204020203" pitchFamily="34" charset="-122"/>
                <a:ea typeface="Microsoft YaHei Light" panose="020B0502040204020203" pitchFamily="34" charset="-122"/>
              </a:rPr>
              <a:t>副主编</a:t>
            </a:r>
          </a:p>
        </p:txBody>
      </p:sp>
      <p:pic>
        <p:nvPicPr>
          <p:cNvPr id="10" name="图片 9">
            <a:extLst>
              <a:ext uri="{FF2B5EF4-FFF2-40B4-BE49-F238E27FC236}">
                <a16:creationId xmlns:a16="http://schemas.microsoft.com/office/drawing/2014/main" id="{0BEEF34A-675E-5164-B7CF-6627299B32AE}"/>
              </a:ext>
            </a:extLst>
          </p:cNvPr>
          <p:cNvPicPr>
            <a:picLocks noChangeAspect="1"/>
          </p:cNvPicPr>
          <p:nvPr/>
        </p:nvPicPr>
        <p:blipFill rotWithShape="1">
          <a:blip r:embed="rId4">
            <a:extLst>
              <a:ext uri="{28A0092B-C50C-407E-A947-70E740481C1C}">
                <a14:useLocalDpi xmlns:a14="http://schemas.microsoft.com/office/drawing/2010/main" val="0"/>
              </a:ext>
            </a:extLst>
          </a:blip>
          <a:srcRect l="14723" r="12691"/>
          <a:stretch/>
        </p:blipFill>
        <p:spPr>
          <a:xfrm>
            <a:off x="8290845" y="3008587"/>
            <a:ext cx="3297233" cy="3443345"/>
          </a:xfrm>
          <a:prstGeom prst="rect">
            <a:avLst/>
          </a:prstGeom>
          <a:ln>
            <a:noFill/>
          </a:ln>
          <a:effectLst>
            <a:outerShdw blurRad="292100" dist="139700" dir="2700000" algn="tl" rotWithShape="0">
              <a:srgbClr val="333333">
                <a:alpha val="65000"/>
              </a:srgbClr>
            </a:outerShdw>
          </a:effectLst>
        </p:spPr>
      </p:pic>
      <p:sp>
        <p:nvSpPr>
          <p:cNvPr id="16" name="文本框 15">
            <a:extLst>
              <a:ext uri="{FF2B5EF4-FFF2-40B4-BE49-F238E27FC236}">
                <a16:creationId xmlns:a16="http://schemas.microsoft.com/office/drawing/2014/main" id="{96A0BC99-0257-F1D1-251D-145575B3B66F}"/>
              </a:ext>
            </a:extLst>
          </p:cNvPr>
          <p:cNvSpPr txBox="1"/>
          <p:nvPr/>
        </p:nvSpPr>
        <p:spPr>
          <a:xfrm>
            <a:off x="6911540" y="1413829"/>
            <a:ext cx="4228174" cy="1208408"/>
          </a:xfrm>
          <a:prstGeom prst="rect">
            <a:avLst/>
          </a:prstGeom>
          <a:noFill/>
        </p:spPr>
        <p:txBody>
          <a:bodyPr wrap="square">
            <a:spAutoFit/>
          </a:bodyPr>
          <a:lstStyle/>
          <a:p>
            <a:pPr>
              <a:lnSpc>
                <a:spcPct val="150000"/>
              </a:lnSpc>
            </a:pPr>
            <a:r>
              <a:rPr lang="zh-CN" altLang="en-US" sz="1400" b="1" i="0" u="none" strike="noStrike" dirty="0">
                <a:solidFill>
                  <a:srgbClr val="444444"/>
                </a:solidFill>
                <a:effectLst/>
                <a:latin typeface="Microsoft YaHei" panose="020B0503020204020204" pitchFamily="34" charset="-122"/>
                <a:ea typeface="Microsoft YaHei" panose="020B0503020204020204" pitchFamily="34" charset="-122"/>
              </a:rPr>
              <a:t>精选全国 </a:t>
            </a:r>
            <a:r>
              <a:rPr lang="en-US" altLang="zh-CN" b="1" i="1" u="none" strike="noStrike" dirty="0">
                <a:solidFill>
                  <a:srgbClr val="444444"/>
                </a:solidFill>
                <a:effectLst/>
                <a:latin typeface="Microsoft YaHei" panose="020B0503020204020204" pitchFamily="34" charset="-122"/>
                <a:ea typeface="Microsoft YaHei" panose="020B0503020204020204" pitchFamily="34" charset="-122"/>
              </a:rPr>
              <a:t>204</a:t>
            </a:r>
            <a:r>
              <a:rPr lang="zh-CN" altLang="en-US" b="1" i="1" u="none" strike="noStrike" dirty="0">
                <a:solidFill>
                  <a:srgbClr val="444444"/>
                </a:solidFill>
                <a:effectLst/>
                <a:latin typeface="Microsoft YaHei" panose="020B0503020204020204" pitchFamily="34" charset="-122"/>
                <a:ea typeface="Microsoft YaHei" panose="020B0503020204020204" pitchFamily="34" charset="-122"/>
              </a:rPr>
              <a:t> </a:t>
            </a:r>
            <a:r>
              <a:rPr lang="zh-CN" altLang="en-US" sz="1400" b="1" i="0" u="none" strike="noStrike" dirty="0">
                <a:solidFill>
                  <a:srgbClr val="444444"/>
                </a:solidFill>
                <a:effectLst/>
                <a:latin typeface="Microsoft YaHei" panose="020B0503020204020204" pitchFamily="34" charset="-122"/>
                <a:ea typeface="Microsoft YaHei" panose="020B0503020204020204" pitchFamily="34" charset="-122"/>
              </a:rPr>
              <a:t>位医生提出的临床实际困惑及答疑</a:t>
            </a:r>
            <a:endParaRPr lang="en-US" altLang="zh-CN" sz="1400" b="1" i="0" u="none" strike="noStrike" dirty="0">
              <a:solidFill>
                <a:srgbClr val="444444"/>
              </a:solidFill>
              <a:effectLst/>
              <a:latin typeface="Microsoft YaHei" panose="020B0503020204020204" pitchFamily="34" charset="-122"/>
              <a:ea typeface="Microsoft YaHei" panose="020B0503020204020204" pitchFamily="34" charset="-122"/>
            </a:endParaRPr>
          </a:p>
          <a:p>
            <a:pPr>
              <a:lnSpc>
                <a:spcPct val="150000"/>
              </a:lnSpc>
            </a:pPr>
            <a:r>
              <a:rPr lang="zh-CN" altLang="en-US" sz="1400" b="1" i="0" u="none" strike="noStrike" dirty="0">
                <a:solidFill>
                  <a:srgbClr val="444444"/>
                </a:solidFill>
                <a:effectLst/>
                <a:latin typeface="Microsoft YaHei" panose="020B0503020204020204" pitchFamily="34" charset="-122"/>
                <a:ea typeface="Microsoft YaHei" panose="020B0503020204020204" pitchFamily="34" charset="-122"/>
              </a:rPr>
              <a:t>另有 </a:t>
            </a:r>
            <a:r>
              <a:rPr lang="en-US" altLang="zh-CN" b="1" i="1" u="none" strike="noStrike" dirty="0">
                <a:solidFill>
                  <a:srgbClr val="444444"/>
                </a:solidFill>
                <a:effectLst/>
                <a:latin typeface="Microsoft YaHei" panose="020B0503020204020204" pitchFamily="34" charset="-122"/>
                <a:ea typeface="Microsoft YaHei" panose="020B0503020204020204" pitchFamily="34" charset="-122"/>
              </a:rPr>
              <a:t>96</a:t>
            </a:r>
            <a:r>
              <a:rPr lang="zh-CN" altLang="en-US" b="1" i="1" u="none" strike="noStrike" dirty="0">
                <a:solidFill>
                  <a:srgbClr val="444444"/>
                </a:solidFill>
                <a:effectLst/>
                <a:latin typeface="Microsoft YaHei" panose="020B0503020204020204" pitchFamily="34" charset="-122"/>
                <a:ea typeface="Microsoft YaHei" panose="020B0503020204020204" pitchFamily="34" charset="-122"/>
              </a:rPr>
              <a:t> </a:t>
            </a:r>
            <a:r>
              <a:rPr lang="zh-CN" altLang="en-US" sz="1400" b="1" i="0" u="none" strike="noStrike" dirty="0">
                <a:solidFill>
                  <a:srgbClr val="444444"/>
                </a:solidFill>
                <a:effectLst/>
                <a:latin typeface="Microsoft YaHei" panose="020B0503020204020204" pitchFamily="34" charset="-122"/>
                <a:ea typeface="Microsoft YaHei" panose="020B0503020204020204" pitchFamily="34" charset="-122"/>
              </a:rPr>
              <a:t>名高血压专家进行了精解，</a:t>
            </a:r>
            <a:endParaRPr lang="en-US" altLang="zh-CN" sz="1400" b="1" i="0" u="none" strike="noStrike" dirty="0">
              <a:solidFill>
                <a:srgbClr val="444444"/>
              </a:solidFill>
              <a:effectLst/>
              <a:latin typeface="Microsoft YaHei" panose="020B0503020204020204" pitchFamily="34" charset="-122"/>
              <a:ea typeface="Microsoft YaHei" panose="020B0503020204020204" pitchFamily="34" charset="-122"/>
            </a:endParaRPr>
          </a:p>
          <a:p>
            <a:pPr>
              <a:lnSpc>
                <a:spcPct val="150000"/>
              </a:lnSpc>
            </a:pPr>
            <a:r>
              <a:rPr lang="zh-CN" altLang="en-US" sz="1400" b="1" i="0" u="none" strike="noStrike" dirty="0">
                <a:solidFill>
                  <a:srgbClr val="444444"/>
                </a:solidFill>
                <a:effectLst/>
                <a:latin typeface="Microsoft YaHei" panose="020B0503020204020204" pitchFamily="34" charset="-122"/>
                <a:ea typeface="Microsoft YaHei" panose="020B0503020204020204" pitchFamily="34" charset="-122"/>
              </a:rPr>
              <a:t>最终再由编委会进行终审、编订成册。</a:t>
            </a:r>
            <a:endParaRPr lang="zh-CN" altLang="en-US" sz="14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9022277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sp>
        <p:nvSpPr>
          <p:cNvPr id="5" name="PA_文本框 26"/>
          <p:cNvSpPr txBox="1"/>
          <p:nvPr>
            <p:custDataLst>
              <p:tags r:id="rId1"/>
            </p:custDataLst>
          </p:nvPr>
        </p:nvSpPr>
        <p:spPr>
          <a:xfrm>
            <a:off x="0" y="1452938"/>
            <a:ext cx="12192000" cy="1384995"/>
          </a:xfrm>
          <a:prstGeom prst="rect">
            <a:avLst/>
          </a:prstGeom>
          <a:noFill/>
        </p:spPr>
        <p:txBody>
          <a:bodyPr wrap="square" rtlCol="0">
            <a:spAutoFit/>
          </a:bodyPr>
          <a:lstStyle/>
          <a:p>
            <a:pPr algn="ctr" defTabSz="1219200"/>
            <a:r>
              <a:rPr lang="zh-CN" altLang="en-US" sz="36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3600" b="1" dirty="0">
                <a:solidFill>
                  <a:schemeClr val="bg1"/>
                </a:solidFill>
                <a:latin typeface="微软雅黑" panose="020B0503020204020204" pitchFamily="34" charset="-122"/>
                <a:ea typeface="微软雅黑" panose="020B0503020204020204" pitchFamily="34" charset="-122"/>
              </a:rPr>
              <a:t>(2024</a:t>
            </a:r>
            <a:r>
              <a:rPr lang="zh-CN" altLang="en-US" sz="3600" b="1" dirty="0">
                <a:solidFill>
                  <a:schemeClr val="bg1"/>
                </a:solidFill>
                <a:latin typeface="微软雅黑" panose="020B0503020204020204" pitchFamily="34" charset="-122"/>
                <a:ea typeface="微软雅黑" panose="020B0503020204020204" pitchFamily="34" charset="-122"/>
              </a:rPr>
              <a:t>年修订版）</a:t>
            </a:r>
            <a:endParaRPr lang="en-US" altLang="zh-CN" sz="3600" b="1" dirty="0">
              <a:solidFill>
                <a:schemeClr val="bg1"/>
              </a:solidFill>
              <a:latin typeface="微软雅黑" panose="020B0503020204020204" pitchFamily="34" charset="-122"/>
              <a:ea typeface="微软雅黑" panose="020B0503020204020204" pitchFamily="34" charset="-122"/>
            </a:endParaRPr>
          </a:p>
          <a:p>
            <a:pPr algn="ctr" defTabSz="1219200"/>
            <a:r>
              <a:rPr lang="zh-CN" altLang="en-US" sz="4800" b="1" dirty="0">
                <a:solidFill>
                  <a:schemeClr val="bg1"/>
                </a:solidFill>
                <a:latin typeface="微软雅黑" panose="020B0503020204020204" pitchFamily="34" charset="-122"/>
                <a:ea typeface="微软雅黑" panose="020B0503020204020204" pitchFamily="34" charset="-122"/>
              </a:rPr>
              <a:t>原文下载</a:t>
            </a:r>
          </a:p>
        </p:txBody>
      </p:sp>
      <p:cxnSp>
        <p:nvCxnSpPr>
          <p:cNvPr id="3" name="直线连接符 2"/>
          <p:cNvCxnSpPr/>
          <p:nvPr/>
        </p:nvCxnSpPr>
        <p:spPr>
          <a:xfrm>
            <a:off x="1714500" y="3036094"/>
            <a:ext cx="8979694"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图片 7" descr="QR 代码&#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1706" y="3479018"/>
            <a:ext cx="1351787" cy="1351787"/>
          </a:xfrm>
          <a:prstGeom prst="rect">
            <a:avLst/>
          </a:prstGeom>
        </p:spPr>
      </p:pic>
      <p:pic>
        <p:nvPicPr>
          <p:cNvPr id="10" name="图片 9"/>
          <p:cNvPicPr>
            <a:picLocks noChangeAspect="1"/>
          </p:cNvPicPr>
          <p:nvPr/>
        </p:nvPicPr>
        <p:blipFill>
          <a:blip r:embed="rId5"/>
          <a:stretch>
            <a:fillRect/>
          </a:stretch>
        </p:blipFill>
        <p:spPr>
          <a:xfrm>
            <a:off x="2068507" y="3479018"/>
            <a:ext cx="4366007" cy="1351777"/>
          </a:xfrm>
          <a:prstGeom prst="rect">
            <a:avLst/>
          </a:prstGeom>
        </p:spPr>
      </p:pic>
      <p:pic>
        <p:nvPicPr>
          <p:cNvPr id="7" name="图片 6"/>
          <p:cNvPicPr>
            <a:picLocks noChangeAspect="1"/>
          </p:cNvPicPr>
          <p:nvPr/>
        </p:nvPicPr>
        <p:blipFill>
          <a:blip r:embed="rId6"/>
          <a:stretch>
            <a:fillRect/>
          </a:stretch>
        </p:blipFill>
        <p:spPr>
          <a:xfrm>
            <a:off x="6920802" y="3470910"/>
            <a:ext cx="1364615" cy="136017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95630" y="77152"/>
            <a:ext cx="10515600" cy="1325563"/>
          </a:xfrm>
        </p:spPr>
        <p:txBody>
          <a:bodyPr anchor="ctr">
            <a:normAutofit/>
          </a:bodyPr>
          <a:lstStyle/>
          <a:p>
            <a:pPr algn="ctr">
              <a:defRPr/>
            </a:pPr>
            <a:r>
              <a:rPr lang="zh-CN" altLang="en-US" sz="3200" b="1" dirty="0">
                <a:latin typeface="微软雅黑" panose="020B0503020204020204" pitchFamily="34" charset="-122"/>
                <a:ea typeface="微软雅黑" panose="020B0503020204020204" pitchFamily="34" charset="-122"/>
              </a:rPr>
              <a:t>高血压患者常存在多重危险因素聚集</a:t>
            </a:r>
          </a:p>
        </p:txBody>
      </p:sp>
      <p:sp>
        <p:nvSpPr>
          <p:cNvPr id="4" name="圆角矩形 3"/>
          <p:cNvSpPr/>
          <p:nvPr>
            <p:custDataLst>
              <p:tags r:id="rId3"/>
            </p:custDataLst>
          </p:nvPr>
        </p:nvSpPr>
        <p:spPr>
          <a:xfrm>
            <a:off x="777240" y="1830070"/>
            <a:ext cx="3235960" cy="4197350"/>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圆角矩形 7"/>
          <p:cNvSpPr/>
          <p:nvPr>
            <p:custDataLst>
              <p:tags r:id="rId4"/>
            </p:custDataLst>
          </p:nvPr>
        </p:nvSpPr>
        <p:spPr>
          <a:xfrm>
            <a:off x="4445000" y="1830070"/>
            <a:ext cx="3235960" cy="4197350"/>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5"/>
            </p:custDataLst>
          </p:nvPr>
        </p:nvSpPr>
        <p:spPr>
          <a:xfrm>
            <a:off x="1005205" y="3134995"/>
            <a:ext cx="2720127" cy="2335530"/>
          </a:xfrm>
          <a:prstGeom prst="rect">
            <a:avLst/>
          </a:prstGeom>
        </p:spPr>
        <p:txBody>
          <a:bodyPr wrap="square" lIns="0" tIns="0" rIns="0" bIns="0">
            <a:noAutofit/>
          </a:bodyPr>
          <a:lstStyle/>
          <a:p>
            <a:pPr>
              <a:lnSpc>
                <a:spcPct val="150000"/>
              </a:lnSpc>
              <a:spcBef>
                <a:spcPct val="0"/>
              </a:spcBef>
              <a:spcAft>
                <a:spcPct val="0"/>
              </a:spcAft>
            </a:pPr>
            <a:r>
              <a:rPr lang="zh-CN" altLang="en-US" sz="1200" dirty="0">
                <a:ln>
                  <a:noFill/>
                  <a:prstDash val="sysDot"/>
                </a:ln>
                <a:solidFill>
                  <a:schemeClr val="tx1">
                    <a:lumMod val="85000"/>
                    <a:lumOff val="15000"/>
                  </a:schemeClr>
                </a:solidFill>
                <a:latin typeface="Microsoft YaHei" panose="020B0503020204020204" pitchFamily="34" charset="-122"/>
                <a:ea typeface="Microsoft YaHei" panose="020B0503020204020204" pitchFamily="34" charset="-122"/>
                <a:cs typeface="+mn-ea"/>
              </a:rPr>
              <a:t>我国人群队列研究显示，</a:t>
            </a:r>
            <a:r>
              <a:rPr lang="zh-CN" altLang="en-US" sz="1200" b="1" dirty="0">
                <a:ln>
                  <a:noFill/>
                  <a:prstDash val="sysDot"/>
                </a:ln>
                <a:solidFill>
                  <a:schemeClr val="tx1">
                    <a:lumMod val="85000"/>
                    <a:lumOff val="15000"/>
                  </a:schemeClr>
                </a:solidFill>
                <a:latin typeface="Microsoft YaHei" panose="020B0503020204020204" pitchFamily="34" charset="-122"/>
                <a:ea typeface="Microsoft YaHei" panose="020B0503020204020204" pitchFamily="34" charset="-122"/>
                <a:cs typeface="+mn-ea"/>
              </a:rPr>
              <a:t>高血压合并糖代谢异常、腹型肥胖、血脂异常等心血管代谢性危险因素时，</a:t>
            </a:r>
            <a:r>
              <a:rPr lang="zh-CN" altLang="en-US" sz="1200" b="1" dirty="0">
                <a:ln>
                  <a:noFill/>
                  <a:prstDash val="sysDot"/>
                </a:ln>
                <a:solidFill>
                  <a:srgbClr val="C00000"/>
                </a:solidFill>
                <a:latin typeface="Microsoft YaHei" panose="020B0503020204020204" pitchFamily="34" charset="-122"/>
                <a:ea typeface="Microsoft YaHei" panose="020B0503020204020204" pitchFamily="34" charset="-122"/>
                <a:cs typeface="+mn-ea"/>
              </a:rPr>
              <a:t>其CVD发病风险是单纯高血压患者的2.2倍</a:t>
            </a:r>
            <a:r>
              <a:rPr lang="zh-CN" altLang="en-US" sz="1200" b="1" dirty="0">
                <a:ln>
                  <a:noFill/>
                  <a:prstDash val="sysDot"/>
                </a:ln>
                <a:solidFill>
                  <a:schemeClr val="tx1">
                    <a:lumMod val="85000"/>
                    <a:lumOff val="15000"/>
                  </a:schemeClr>
                </a:solidFill>
                <a:latin typeface="Microsoft YaHei" panose="020B0503020204020204" pitchFamily="34" charset="-122"/>
                <a:ea typeface="Microsoft YaHei" panose="020B0503020204020204" pitchFamily="34" charset="-122"/>
                <a:cs typeface="+mn-ea"/>
              </a:rPr>
              <a:t>。</a:t>
            </a:r>
          </a:p>
        </p:txBody>
      </p:sp>
      <p:sp>
        <p:nvSpPr>
          <p:cNvPr id="9" name="矩形 8"/>
          <p:cNvSpPr/>
          <p:nvPr>
            <p:custDataLst>
              <p:tags r:id="rId6"/>
            </p:custDataLst>
          </p:nvPr>
        </p:nvSpPr>
        <p:spPr>
          <a:xfrm>
            <a:off x="1005205" y="2510790"/>
            <a:ext cx="2780030" cy="442595"/>
          </a:xfrm>
          <a:prstGeom prst="rect">
            <a:avLst/>
          </a:prstGeom>
          <a:noFill/>
        </p:spPr>
        <p:txBody>
          <a:bodyPr wrap="square" lIns="0" tIns="0" rIns="0" bIns="0" rtlCol="0" anchor="b" anchorCtr="0">
            <a:noAutofit/>
          </a:bodyPr>
          <a:lstStyle/>
          <a:p>
            <a:pPr algn="ctr">
              <a:spcBef>
                <a:spcPct val="0"/>
              </a:spcBef>
              <a:spcAft>
                <a:spcPct val="0"/>
              </a:spcAft>
            </a:pPr>
            <a:r>
              <a:rPr lang="zh-CN" altLang="en-US" sz="1600" b="1" kern="0" dirty="0">
                <a:solidFill>
                  <a:srgbClr val="004582"/>
                </a:solidFill>
                <a:latin typeface="Microsoft YaHei" panose="020B0503020204020204" pitchFamily="34" charset="-122"/>
                <a:ea typeface="Microsoft YaHei" panose="020B0503020204020204" pitchFamily="34" charset="-122"/>
                <a:cs typeface="+mn-ea"/>
              </a:rPr>
              <a:t>高血压患者多重危险因素聚集，可显著增加</a:t>
            </a:r>
            <a:r>
              <a:rPr lang="en-US" altLang="zh-CN" sz="1600" b="1" kern="0" dirty="0">
                <a:solidFill>
                  <a:srgbClr val="004582"/>
                </a:solidFill>
                <a:latin typeface="Microsoft YaHei" panose="020B0503020204020204" pitchFamily="34" charset="-122"/>
                <a:ea typeface="Microsoft YaHei" panose="020B0503020204020204" pitchFamily="34" charset="-122"/>
                <a:cs typeface="+mn-ea"/>
              </a:rPr>
              <a:t>CVD</a:t>
            </a:r>
            <a:r>
              <a:rPr lang="zh-CN" altLang="en-US" sz="1600" b="1" kern="0" dirty="0">
                <a:solidFill>
                  <a:srgbClr val="004582"/>
                </a:solidFill>
                <a:latin typeface="Microsoft YaHei" panose="020B0503020204020204" pitchFamily="34" charset="-122"/>
                <a:ea typeface="Microsoft YaHei" panose="020B0503020204020204" pitchFamily="34" charset="-122"/>
                <a:cs typeface="+mn-ea"/>
              </a:rPr>
              <a:t>风险</a:t>
            </a:r>
          </a:p>
        </p:txBody>
      </p:sp>
      <p:sp>
        <p:nvSpPr>
          <p:cNvPr id="10" name="矩形 9"/>
          <p:cNvSpPr/>
          <p:nvPr>
            <p:custDataLst>
              <p:tags r:id="rId7"/>
            </p:custDataLst>
          </p:nvPr>
        </p:nvSpPr>
        <p:spPr>
          <a:xfrm>
            <a:off x="4792980" y="3134995"/>
            <a:ext cx="2607310" cy="2335530"/>
          </a:xfrm>
          <a:prstGeom prst="rect">
            <a:avLst/>
          </a:prstGeom>
        </p:spPr>
        <p:txBody>
          <a:bodyPr wrap="square" lIns="0" tIns="0" rIns="0" bIns="0">
            <a:noAutofit/>
          </a:bodyPr>
          <a:lstStyle/>
          <a:p>
            <a:pPr algn="ctr">
              <a:lnSpc>
                <a:spcPct val="150000"/>
              </a:lnSpc>
              <a:spcBef>
                <a:spcPct val="0"/>
              </a:spcBef>
              <a:spcAft>
                <a:spcPct val="0"/>
              </a:spcAft>
            </a:pPr>
            <a:r>
              <a:rPr lang="zh-CN" altLang="en-US" sz="1200" dirty="0">
                <a:ln>
                  <a:noFill/>
                  <a:prstDash val="sysDot"/>
                </a:ln>
                <a:solidFill>
                  <a:schemeClr val="tx1">
                    <a:lumMod val="85000"/>
                    <a:lumOff val="15000"/>
                  </a:schemeClr>
                </a:solidFill>
                <a:latin typeface="Microsoft YaHei" panose="020B0503020204020204" pitchFamily="34" charset="-122"/>
                <a:ea typeface="Microsoft YaHei" panose="020B0503020204020204" pitchFamily="34" charset="-122"/>
                <a:cs typeface="+mn-ea"/>
              </a:rPr>
              <a:t>高血压患者如果</a:t>
            </a:r>
            <a:r>
              <a:rPr lang="zh-CN" altLang="en-US" sz="1200" b="1" dirty="0">
                <a:ln>
                  <a:noFill/>
                  <a:prstDash val="sysDot"/>
                </a:ln>
                <a:solidFill>
                  <a:schemeClr val="tx1">
                    <a:lumMod val="85000"/>
                    <a:lumOff val="15000"/>
                  </a:schemeClr>
                </a:solidFill>
                <a:latin typeface="Microsoft YaHei" panose="020B0503020204020204" pitchFamily="34" charset="-122"/>
                <a:ea typeface="Microsoft YaHei" panose="020B0503020204020204" pitchFamily="34" charset="-122"/>
                <a:cs typeface="+mn-ea"/>
              </a:rPr>
              <a:t>保持不吸烟、规律身体活动、健康膳食，同时体重指数、总胆固醇和空腹血糖水平正常的心血管健康状态，其心血管风险也较低</a:t>
            </a:r>
            <a:r>
              <a:rPr lang="zh-CN" altLang="en-US" sz="1200" dirty="0">
                <a:ln>
                  <a:noFill/>
                  <a:prstDash val="sysDot"/>
                </a:ln>
                <a:solidFill>
                  <a:schemeClr val="tx1">
                    <a:lumMod val="85000"/>
                    <a:lumOff val="15000"/>
                  </a:schemeClr>
                </a:solidFill>
                <a:latin typeface="Microsoft YaHei" panose="020B0503020204020204" pitchFamily="34" charset="-122"/>
                <a:ea typeface="Microsoft YaHei" panose="020B0503020204020204" pitchFamily="34" charset="-122"/>
                <a:cs typeface="+mn-ea"/>
              </a:rPr>
              <a:t>。</a:t>
            </a:r>
            <a:r>
              <a:rPr lang="zh-CN" altLang="en-US" sz="1200" b="1" dirty="0">
                <a:ln>
                  <a:noFill/>
                  <a:prstDash val="sysDot"/>
                </a:ln>
                <a:solidFill>
                  <a:srgbClr val="C00000"/>
                </a:solidFill>
                <a:latin typeface="Microsoft YaHei" panose="020B0503020204020204" pitchFamily="34" charset="-122"/>
                <a:ea typeface="Microsoft YaHei" panose="020B0503020204020204" pitchFamily="34" charset="-122"/>
                <a:cs typeface="+mn-ea"/>
              </a:rPr>
              <a:t>同时保持4项及以上指标正常的高血压患者CVD发病风险较≤1项指标正常者下降35%</a:t>
            </a:r>
            <a:r>
              <a:rPr lang="zh-CN" altLang="en-US" sz="1200" dirty="0">
                <a:ln>
                  <a:noFill/>
                  <a:prstDash val="sysDot"/>
                </a:ln>
                <a:solidFill>
                  <a:schemeClr val="tx1">
                    <a:lumMod val="85000"/>
                    <a:lumOff val="15000"/>
                  </a:schemeClr>
                </a:solidFill>
                <a:latin typeface="Microsoft YaHei" panose="020B0503020204020204" pitchFamily="34" charset="-122"/>
                <a:ea typeface="Microsoft YaHei" panose="020B0503020204020204" pitchFamily="34" charset="-122"/>
                <a:cs typeface="+mn-ea"/>
              </a:rPr>
              <a:t>。</a:t>
            </a:r>
          </a:p>
        </p:txBody>
      </p:sp>
      <p:sp>
        <p:nvSpPr>
          <p:cNvPr id="14" name="矩形 13"/>
          <p:cNvSpPr/>
          <p:nvPr>
            <p:custDataLst>
              <p:tags r:id="rId8"/>
            </p:custDataLst>
          </p:nvPr>
        </p:nvSpPr>
        <p:spPr>
          <a:xfrm>
            <a:off x="4672965" y="2510790"/>
            <a:ext cx="2780030" cy="442595"/>
          </a:xfrm>
          <a:prstGeom prst="rect">
            <a:avLst/>
          </a:prstGeom>
          <a:noFill/>
        </p:spPr>
        <p:txBody>
          <a:bodyPr wrap="square" lIns="0" tIns="0" rIns="0" bIns="0" rtlCol="0" anchor="b" anchorCtr="0">
            <a:noAutofit/>
          </a:bodyPr>
          <a:lstStyle/>
          <a:p>
            <a:pPr algn="ctr">
              <a:spcBef>
                <a:spcPct val="0"/>
              </a:spcBef>
              <a:spcAft>
                <a:spcPct val="0"/>
              </a:spcAft>
            </a:pPr>
            <a:r>
              <a:rPr lang="zh-CN" altLang="en-US" sz="1600" b="1" kern="0" dirty="0">
                <a:solidFill>
                  <a:srgbClr val="004582"/>
                </a:solidFill>
                <a:latin typeface="Microsoft YaHei" panose="020B0503020204020204" pitchFamily="34" charset="-122"/>
                <a:ea typeface="Microsoft YaHei" panose="020B0503020204020204" pitchFamily="34" charset="-122"/>
                <a:cs typeface="+mn-ea"/>
              </a:rPr>
              <a:t>同时保持多项健康生活方式可明显降低</a:t>
            </a:r>
            <a:r>
              <a:rPr lang="en-US" altLang="zh-CN" sz="1600" b="1" kern="0" dirty="0">
                <a:solidFill>
                  <a:srgbClr val="004582"/>
                </a:solidFill>
                <a:latin typeface="Microsoft YaHei" panose="020B0503020204020204" pitchFamily="34" charset="-122"/>
                <a:ea typeface="Microsoft YaHei" panose="020B0503020204020204" pitchFamily="34" charset="-122"/>
                <a:cs typeface="+mn-ea"/>
              </a:rPr>
              <a:t>CVD</a:t>
            </a:r>
            <a:r>
              <a:rPr lang="zh-CN" altLang="en-US" sz="1600" b="1" kern="0" dirty="0">
                <a:solidFill>
                  <a:srgbClr val="004582"/>
                </a:solidFill>
                <a:latin typeface="Microsoft YaHei" panose="020B0503020204020204" pitchFamily="34" charset="-122"/>
                <a:ea typeface="Microsoft YaHei" panose="020B0503020204020204" pitchFamily="34" charset="-122"/>
                <a:cs typeface="+mn-ea"/>
              </a:rPr>
              <a:t>风险</a:t>
            </a:r>
          </a:p>
        </p:txBody>
      </p:sp>
      <p:sp>
        <p:nvSpPr>
          <p:cNvPr id="11" name="圆角矩形 10"/>
          <p:cNvSpPr/>
          <p:nvPr>
            <p:custDataLst>
              <p:tags r:id="rId9"/>
            </p:custDataLst>
          </p:nvPr>
        </p:nvSpPr>
        <p:spPr>
          <a:xfrm>
            <a:off x="8179435" y="1830070"/>
            <a:ext cx="3235960" cy="4197350"/>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矩形 15"/>
          <p:cNvSpPr/>
          <p:nvPr>
            <p:custDataLst>
              <p:tags r:id="rId10"/>
            </p:custDataLst>
          </p:nvPr>
        </p:nvSpPr>
        <p:spPr>
          <a:xfrm>
            <a:off x="8503920" y="3134995"/>
            <a:ext cx="2607310" cy="2335530"/>
          </a:xfrm>
          <a:prstGeom prst="rect">
            <a:avLst/>
          </a:prstGeom>
        </p:spPr>
        <p:txBody>
          <a:bodyPr wrap="square" lIns="0" tIns="0" rIns="0" bIns="0">
            <a:noAutofit/>
          </a:bodyPr>
          <a:lstStyle/>
          <a:p>
            <a:pPr algn="just">
              <a:lnSpc>
                <a:spcPct val="150000"/>
              </a:lnSpc>
              <a:spcBef>
                <a:spcPct val="0"/>
              </a:spcBef>
              <a:spcAft>
                <a:spcPct val="0"/>
              </a:spcAft>
            </a:pPr>
            <a:r>
              <a:rPr lang="zh-CN" altLang="en-US" sz="1200" dirty="0">
                <a:ln>
                  <a:noFill/>
                  <a:prstDash val="sysDot"/>
                </a:ln>
                <a:solidFill>
                  <a:schemeClr val="tx1">
                    <a:lumMod val="85000"/>
                    <a:lumOff val="15000"/>
                  </a:schemeClr>
                </a:solidFill>
                <a:latin typeface="Microsoft YaHei" panose="020B0503020204020204" pitchFamily="34" charset="-122"/>
                <a:ea typeface="Microsoft YaHei" panose="020B0503020204020204" pitchFamily="34" charset="-122"/>
                <a:cs typeface="+mn-ea"/>
              </a:rPr>
              <a:t>我国研究显示，</a:t>
            </a:r>
            <a:r>
              <a:rPr lang="zh-CN" altLang="en-US" sz="1200" b="1" dirty="0">
                <a:ln>
                  <a:noFill/>
                  <a:prstDash val="sysDot"/>
                </a:ln>
                <a:solidFill>
                  <a:schemeClr val="tx1">
                    <a:lumMod val="85000"/>
                    <a:lumOff val="15000"/>
                  </a:schemeClr>
                </a:solidFill>
                <a:latin typeface="Microsoft YaHei" panose="020B0503020204020204" pitchFamily="34" charset="-122"/>
                <a:ea typeface="Microsoft YaHei" panose="020B0503020204020204" pitchFamily="34" charset="-122"/>
                <a:cs typeface="+mn-ea"/>
              </a:rPr>
              <a:t>在合并CKD的高血压患者中</a:t>
            </a:r>
            <a:r>
              <a:rPr lang="zh-CN" altLang="en-US" sz="1200" dirty="0">
                <a:ln>
                  <a:noFill/>
                  <a:prstDash val="sysDot"/>
                </a:ln>
                <a:solidFill>
                  <a:schemeClr val="tx1">
                    <a:lumMod val="85000"/>
                    <a:lumOff val="15000"/>
                  </a:schemeClr>
                </a:solidFill>
                <a:latin typeface="Microsoft YaHei" panose="020B0503020204020204" pitchFamily="34" charset="-122"/>
                <a:ea typeface="Microsoft YaHei" panose="020B0503020204020204" pitchFamily="34" charset="-122"/>
                <a:cs typeface="+mn-ea"/>
              </a:rPr>
              <a:t>，</a:t>
            </a:r>
            <a:r>
              <a:rPr lang="zh-CN" altLang="en-US" sz="1200" b="1" dirty="0">
                <a:ln>
                  <a:noFill/>
                  <a:prstDash val="sysDot"/>
                </a:ln>
                <a:solidFill>
                  <a:srgbClr val="C00000"/>
                </a:solidFill>
                <a:latin typeface="Microsoft YaHei" panose="020B0503020204020204" pitchFamily="34" charset="-122"/>
                <a:ea typeface="Microsoft YaHei" panose="020B0503020204020204" pitchFamily="34" charset="-122"/>
                <a:cs typeface="+mn-ea"/>
              </a:rPr>
              <a:t>隐蔽性未控制高血压发生左室肥厚和肾脏结局的风险均显著增加。估算的</a:t>
            </a:r>
            <a:r>
              <a:rPr lang="en-US" altLang="zh-CN" sz="1200" b="1" dirty="0">
                <a:ln>
                  <a:noFill/>
                  <a:prstDash val="sysDot"/>
                </a:ln>
                <a:solidFill>
                  <a:srgbClr val="C00000"/>
                </a:solidFill>
                <a:latin typeface="Microsoft YaHei" panose="020B0503020204020204" pitchFamily="34" charset="-122"/>
                <a:ea typeface="Microsoft YaHei" panose="020B0503020204020204" pitchFamily="34" charset="-122"/>
                <a:cs typeface="+mn-ea"/>
              </a:rPr>
              <a:t>eGFR</a:t>
            </a:r>
            <a:r>
              <a:rPr lang="zh-CN" altLang="en-US" sz="1200" b="1" dirty="0">
                <a:ln>
                  <a:noFill/>
                  <a:prstDash val="sysDot"/>
                </a:ln>
                <a:solidFill>
                  <a:srgbClr val="C00000"/>
                </a:solidFill>
                <a:latin typeface="Microsoft YaHei" panose="020B0503020204020204" pitchFamily="34" charset="-122"/>
                <a:ea typeface="Microsoft YaHei" panose="020B0503020204020204" pitchFamily="34" charset="-122"/>
                <a:cs typeface="+mn-ea"/>
              </a:rPr>
              <a:t>和尿白蛋白与肌酐比值</a:t>
            </a:r>
            <a:r>
              <a:rPr lang="en-US" altLang="zh-CN" sz="1200" b="1">
                <a:ln>
                  <a:noFill/>
                  <a:prstDash val="sysDot"/>
                </a:ln>
                <a:solidFill>
                  <a:srgbClr val="C00000"/>
                </a:solidFill>
                <a:latin typeface="Microsoft YaHei" panose="020B0503020204020204" pitchFamily="34" charset="-122"/>
                <a:ea typeface="Microsoft YaHei" panose="020B0503020204020204" pitchFamily="34" charset="-122"/>
                <a:cs typeface="+mn-ea"/>
              </a:rPr>
              <a:t>(UACR</a:t>
            </a:r>
            <a:r>
              <a:rPr lang="zh-CN" altLang="en-US" sz="1200" b="1">
                <a:ln>
                  <a:noFill/>
                  <a:prstDash val="sysDot"/>
                </a:ln>
                <a:solidFill>
                  <a:srgbClr val="C00000"/>
                </a:solidFill>
                <a:latin typeface="Microsoft YaHei" panose="020B0503020204020204" pitchFamily="34" charset="-122"/>
                <a:ea typeface="Microsoft YaHei" panose="020B0503020204020204" pitchFamily="34" charset="-122"/>
                <a:cs typeface="+mn-ea"/>
              </a:rPr>
              <a:t>）可以</a:t>
            </a:r>
            <a:r>
              <a:rPr lang="zh-CN" altLang="en-US" sz="1200" b="1" dirty="0">
                <a:ln>
                  <a:noFill/>
                  <a:prstDash val="sysDot"/>
                </a:ln>
                <a:solidFill>
                  <a:srgbClr val="C00000"/>
                </a:solidFill>
                <a:latin typeface="Microsoft YaHei" panose="020B0503020204020204" pitchFamily="34" charset="-122"/>
                <a:ea typeface="Microsoft YaHei" panose="020B0503020204020204" pitchFamily="34" charset="-122"/>
                <a:cs typeface="+mn-ea"/>
              </a:rPr>
              <a:t>在传统危险因素基础上进一步提高对心血管疾病的预测能力，</a:t>
            </a:r>
            <a:r>
              <a:rPr lang="zh-CN" altLang="en-US" sz="1200" dirty="0">
                <a:latin typeface="Microsoft YaHei" panose="020B0503020204020204" pitchFamily="34" charset="-122"/>
                <a:ea typeface="Microsoft YaHei" panose="020B0503020204020204" pitchFamily="34" charset="-122"/>
              </a:rPr>
              <a:t>其预测作用在高血压患者中更为明显。</a:t>
            </a:r>
            <a:endParaRPr lang="zh-CN" altLang="en-US" sz="1200" b="1" dirty="0">
              <a:ln>
                <a:noFill/>
                <a:prstDash val="sysDot"/>
              </a:ln>
              <a:solidFill>
                <a:srgbClr val="C00000"/>
              </a:solidFill>
              <a:latin typeface="Microsoft YaHei" panose="020B0503020204020204" pitchFamily="34" charset="-122"/>
              <a:ea typeface="Microsoft YaHei" panose="020B0503020204020204" pitchFamily="34" charset="-122"/>
              <a:cs typeface="+mn-ea"/>
            </a:endParaRPr>
          </a:p>
        </p:txBody>
      </p:sp>
      <p:sp>
        <p:nvSpPr>
          <p:cNvPr id="17" name="矩形 16"/>
          <p:cNvSpPr/>
          <p:nvPr>
            <p:custDataLst>
              <p:tags r:id="rId11"/>
            </p:custDataLst>
          </p:nvPr>
        </p:nvSpPr>
        <p:spPr>
          <a:xfrm>
            <a:off x="8407400" y="2510790"/>
            <a:ext cx="2780030" cy="442595"/>
          </a:xfrm>
          <a:prstGeom prst="rect">
            <a:avLst/>
          </a:prstGeom>
          <a:noFill/>
        </p:spPr>
        <p:txBody>
          <a:bodyPr wrap="square" lIns="0" tIns="0" rIns="0" bIns="0" rtlCol="0" anchor="b" anchorCtr="0">
            <a:noAutofit/>
          </a:bodyPr>
          <a:lstStyle/>
          <a:p>
            <a:pPr algn="ctr">
              <a:spcBef>
                <a:spcPct val="0"/>
              </a:spcBef>
              <a:spcAft>
                <a:spcPct val="0"/>
              </a:spcAft>
            </a:pPr>
            <a:r>
              <a:rPr lang="zh-CN" altLang="en-US" sz="1600" b="1" kern="0" dirty="0">
                <a:solidFill>
                  <a:srgbClr val="004582"/>
                </a:solidFill>
                <a:latin typeface="Microsoft YaHei" panose="020B0503020204020204" pitchFamily="34" charset="-122"/>
                <a:ea typeface="Microsoft YaHei" panose="020B0503020204020204" pitchFamily="34" charset="-122"/>
                <a:cs typeface="+mn-ea"/>
              </a:rPr>
              <a:t>高血压与心、肾功能密切相关，其交互作用增加</a:t>
            </a:r>
            <a:r>
              <a:rPr lang="en-US" altLang="zh-CN" sz="1600" b="1" kern="0" dirty="0">
                <a:solidFill>
                  <a:srgbClr val="004582"/>
                </a:solidFill>
                <a:latin typeface="Microsoft YaHei" panose="020B0503020204020204" pitchFamily="34" charset="-122"/>
                <a:ea typeface="Microsoft YaHei" panose="020B0503020204020204" pitchFamily="34" charset="-122"/>
                <a:cs typeface="+mn-ea"/>
              </a:rPr>
              <a:t>CVD</a:t>
            </a:r>
            <a:r>
              <a:rPr lang="zh-CN" altLang="en-US" sz="1600" b="1" kern="0" dirty="0">
                <a:solidFill>
                  <a:srgbClr val="004582"/>
                </a:solidFill>
                <a:latin typeface="Microsoft YaHei" panose="020B0503020204020204" pitchFamily="34" charset="-122"/>
                <a:ea typeface="Microsoft YaHei" panose="020B0503020204020204" pitchFamily="34" charset="-122"/>
                <a:cs typeface="+mn-ea"/>
              </a:rPr>
              <a:t>风险</a:t>
            </a:r>
          </a:p>
        </p:txBody>
      </p:sp>
      <p:cxnSp>
        <p:nvCxnSpPr>
          <p:cNvPr id="30" name="直接连接符 29"/>
          <p:cNvCxnSpPr/>
          <p:nvPr>
            <p:custDataLst>
              <p:tags r:id="rId12"/>
            </p:custDataLst>
          </p:nvPr>
        </p:nvCxnSpPr>
        <p:spPr>
          <a:xfrm>
            <a:off x="2226310" y="5709285"/>
            <a:ext cx="337820" cy="0"/>
          </a:xfrm>
          <a:prstGeom prst="line">
            <a:avLst/>
          </a:prstGeom>
          <a:ln w="47625" cap="rnd">
            <a:solidFill>
              <a:schemeClr val="accent1"/>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custDataLst>
              <p:tags r:id="rId13"/>
            </p:custDataLst>
          </p:nvPr>
        </p:nvCxnSpPr>
        <p:spPr>
          <a:xfrm>
            <a:off x="5894070" y="5709285"/>
            <a:ext cx="337820" cy="0"/>
          </a:xfrm>
          <a:prstGeom prst="line">
            <a:avLst/>
          </a:prstGeom>
          <a:ln w="47625" cap="rnd">
            <a:solidFill>
              <a:schemeClr val="accent1"/>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custDataLst>
              <p:tags r:id="rId14"/>
            </p:custDataLst>
          </p:nvPr>
        </p:nvCxnSpPr>
        <p:spPr>
          <a:xfrm>
            <a:off x="9628505" y="5709285"/>
            <a:ext cx="337820" cy="0"/>
          </a:xfrm>
          <a:prstGeom prst="line">
            <a:avLst/>
          </a:prstGeom>
          <a:ln w="47625" cap="rnd">
            <a:solidFill>
              <a:schemeClr val="accent1"/>
            </a:solidFill>
          </a:ln>
        </p:spPr>
        <p:style>
          <a:lnRef idx="2">
            <a:schemeClr val="accent1"/>
          </a:lnRef>
          <a:fillRef idx="0">
            <a:srgbClr val="FFFFFF"/>
          </a:fillRef>
          <a:effectRef idx="0">
            <a:srgbClr val="FFFFFF"/>
          </a:effectRef>
          <a:fontRef idx="minor">
            <a:schemeClr val="tx1"/>
          </a:fontRef>
        </p:style>
      </p:cxnSp>
      <p:sp>
        <p:nvSpPr>
          <p:cNvPr id="12" name="椭圆 11"/>
          <p:cNvSpPr/>
          <p:nvPr>
            <p:custDataLst>
              <p:tags r:id="rId15"/>
            </p:custDataLst>
          </p:nvPr>
        </p:nvSpPr>
        <p:spPr>
          <a:xfrm>
            <a:off x="1987550" y="1403350"/>
            <a:ext cx="890270" cy="890270"/>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椭圆 4"/>
          <p:cNvSpPr/>
          <p:nvPr>
            <p:custDataLst>
              <p:tags r:id="rId16"/>
            </p:custDataLst>
          </p:nvPr>
        </p:nvSpPr>
        <p:spPr>
          <a:xfrm>
            <a:off x="2017395" y="1402715"/>
            <a:ext cx="829945" cy="829945"/>
          </a:xfrm>
          <a:prstGeom prst="ellipse">
            <a:avLst/>
          </a:prstGeom>
          <a:solidFill>
            <a:srgbClr val="004582"/>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椭圆 2"/>
          <p:cNvSpPr/>
          <p:nvPr>
            <p:custDataLst>
              <p:tags r:id="rId17"/>
            </p:custDataLst>
          </p:nvPr>
        </p:nvSpPr>
        <p:spPr>
          <a:xfrm>
            <a:off x="5617845" y="1403350"/>
            <a:ext cx="890270" cy="890270"/>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椭圆 5"/>
          <p:cNvSpPr/>
          <p:nvPr>
            <p:custDataLst>
              <p:tags r:id="rId18"/>
            </p:custDataLst>
          </p:nvPr>
        </p:nvSpPr>
        <p:spPr>
          <a:xfrm>
            <a:off x="5647690" y="1402715"/>
            <a:ext cx="829945" cy="829945"/>
          </a:xfrm>
          <a:prstGeom prst="ellipse">
            <a:avLst/>
          </a:prstGeom>
          <a:solidFill>
            <a:srgbClr val="004582"/>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椭圆 19"/>
          <p:cNvSpPr/>
          <p:nvPr>
            <p:custDataLst>
              <p:tags r:id="rId19"/>
            </p:custDataLst>
          </p:nvPr>
        </p:nvSpPr>
        <p:spPr>
          <a:xfrm>
            <a:off x="9352280" y="1403350"/>
            <a:ext cx="890270" cy="890270"/>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椭圆 22"/>
          <p:cNvSpPr/>
          <p:nvPr>
            <p:custDataLst>
              <p:tags r:id="rId20"/>
            </p:custDataLst>
          </p:nvPr>
        </p:nvSpPr>
        <p:spPr>
          <a:xfrm>
            <a:off x="9382125" y="1403350"/>
            <a:ext cx="829945" cy="829945"/>
          </a:xfrm>
          <a:prstGeom prst="ellipse">
            <a:avLst/>
          </a:prstGeom>
          <a:solidFill>
            <a:srgbClr val="004582"/>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4" name="图形 23" descr="333438303937363b333438313038303bd7e9d6afbcdcb9b9"/>
          <p:cNvPicPr>
            <a:picLocks noChangeAspect="1"/>
          </p:cNvPicPr>
          <p:nvPr>
            <p:custDataLst>
              <p:tags r:id="rId21"/>
            </p:custDataLst>
          </p:nvPr>
        </p:nvPicPr>
        <p:blipFill>
          <a:blip r:embed="rId26">
            <a:extLst>
              <a:ext uri="{96DAC541-7B7A-43D3-8B79-37D633B846F1}">
                <asvg:svgBlip xmlns:asvg="http://schemas.microsoft.com/office/drawing/2016/SVG/main" r:embed="rId27"/>
              </a:ext>
            </a:extLst>
          </a:blip>
          <a:stretch>
            <a:fillRect/>
          </a:stretch>
        </p:blipFill>
        <p:spPr>
          <a:xfrm>
            <a:off x="5934075" y="1638935"/>
            <a:ext cx="324485" cy="324485"/>
          </a:xfrm>
          <a:prstGeom prst="rect">
            <a:avLst/>
          </a:prstGeom>
        </p:spPr>
      </p:pic>
      <p:pic>
        <p:nvPicPr>
          <p:cNvPr id="26" name="图形 25" descr="333438303937363b333438313039323bcfeec4bfbcc6bbae"/>
          <p:cNvPicPr>
            <a:picLocks noChangeAspect="1"/>
          </p:cNvPicPr>
          <p:nvPr>
            <p:custDataLst>
              <p:tags r:id="rId22"/>
            </p:custDataLst>
          </p:nvPr>
        </p:nvPicPr>
        <p:blipFill>
          <a:blip r:embed="rId28">
            <a:extLst>
              <a:ext uri="{96DAC541-7B7A-43D3-8B79-37D633B846F1}">
                <asvg:svgBlip xmlns:asvg="http://schemas.microsoft.com/office/drawing/2016/SVG/main" r:embed="rId29"/>
              </a:ext>
            </a:extLst>
          </a:blip>
          <a:stretch>
            <a:fillRect/>
          </a:stretch>
        </p:blipFill>
        <p:spPr>
          <a:xfrm>
            <a:off x="2270760" y="1673860"/>
            <a:ext cx="323850" cy="323850"/>
          </a:xfrm>
          <a:prstGeom prst="rect">
            <a:avLst/>
          </a:prstGeom>
        </p:spPr>
      </p:pic>
      <p:pic>
        <p:nvPicPr>
          <p:cNvPr id="27" name="图形 26" descr="333438303937363b333438313037333bcad0b3a1bebad5f9"/>
          <p:cNvPicPr>
            <a:picLocks noChangeAspect="1"/>
          </p:cNvPicPr>
          <p:nvPr>
            <p:custDataLst>
              <p:tags r:id="rId23"/>
            </p:custDataLst>
          </p:nvPr>
        </p:nvPicPr>
        <p:blipFill>
          <a:blip r:embed="rId30">
            <a:extLst>
              <a:ext uri="{96DAC541-7B7A-43D3-8B79-37D633B846F1}">
                <asvg:svgBlip xmlns:asvg="http://schemas.microsoft.com/office/drawing/2016/SVG/main" r:embed="rId31"/>
              </a:ext>
            </a:extLst>
          </a:blip>
          <a:stretch>
            <a:fillRect/>
          </a:stretch>
        </p:blipFill>
        <p:spPr>
          <a:xfrm>
            <a:off x="9652000" y="1673860"/>
            <a:ext cx="289560" cy="289560"/>
          </a:xfrm>
          <a:prstGeom prst="rect">
            <a:avLst/>
          </a:prstGeom>
        </p:spPr>
      </p:pic>
    </p:spTree>
    <p:custDataLst>
      <p:tags r:id="rId1"/>
    </p:custDataLst>
    <p:extLst>
      <p:ext uri="{BB962C8B-B14F-4D97-AF65-F5344CB8AC3E}">
        <p14:creationId xmlns:p14="http://schemas.microsoft.com/office/powerpoint/2010/main" val="389284312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E94C3A-93E9-A18F-1D41-BCE349334F58}"/>
              </a:ext>
            </a:extLst>
          </p:cNvPr>
          <p:cNvPicPr>
            <a:picLocks noChangeAspect="1"/>
          </p:cNvPicPr>
          <p:nvPr/>
        </p:nvPicPr>
        <p:blipFill>
          <a:blip r:embed="rId3"/>
          <a:stretch>
            <a:fillRect/>
          </a:stretch>
        </p:blipFill>
        <p:spPr>
          <a:xfrm>
            <a:off x="0" y="16024"/>
            <a:ext cx="12192000" cy="6858000"/>
          </a:xfrm>
          <a:prstGeom prst="rect">
            <a:avLst/>
          </a:prstGeom>
        </p:spPr>
      </p:pic>
      <p:sp>
        <p:nvSpPr>
          <p:cNvPr id="5" name="PA_文本框 26">
            <a:extLst>
              <a:ext uri="{FF2B5EF4-FFF2-40B4-BE49-F238E27FC236}">
                <a16:creationId xmlns:a16="http://schemas.microsoft.com/office/drawing/2014/main" id="{7954EF85-C4D6-5F33-AD0D-B19571172C3A}"/>
              </a:ext>
            </a:extLst>
          </p:cNvPr>
          <p:cNvSpPr txBox="1"/>
          <p:nvPr>
            <p:custDataLst>
              <p:tags r:id="rId1"/>
            </p:custDataLst>
          </p:nvPr>
        </p:nvSpPr>
        <p:spPr>
          <a:xfrm>
            <a:off x="0" y="1452938"/>
            <a:ext cx="12192000" cy="1600438"/>
          </a:xfrm>
          <a:prstGeom prst="rect">
            <a:avLst/>
          </a:prstGeom>
          <a:noFill/>
        </p:spPr>
        <p:txBody>
          <a:bodyPr wrap="square" rtlCol="0">
            <a:spAutoFit/>
          </a:bodyPr>
          <a:lstStyle/>
          <a:p>
            <a:pPr algn="ctr" defTabSz="1219200"/>
            <a:r>
              <a:rPr lang="zh-CN" altLang="en-US" sz="5400" b="1" dirty="0">
                <a:solidFill>
                  <a:schemeClr val="bg1"/>
                </a:solidFill>
                <a:latin typeface="Microsoft YaHei" panose="020B0503020204020204" pitchFamily="34" charset="-122"/>
                <a:ea typeface="Microsoft YaHei" panose="020B0503020204020204" pitchFamily="34" charset="-122"/>
              </a:rPr>
              <a:t>中国高血压防治指南</a:t>
            </a:r>
            <a:endParaRPr lang="en-US" altLang="zh-CN" sz="5400" b="1" dirty="0">
              <a:solidFill>
                <a:schemeClr val="bg1"/>
              </a:solidFill>
              <a:latin typeface="Microsoft YaHei" panose="020B0503020204020204" pitchFamily="34" charset="-122"/>
              <a:ea typeface="Microsoft YaHei" panose="020B0503020204020204" pitchFamily="34" charset="-122"/>
            </a:endParaRPr>
          </a:p>
          <a:p>
            <a:pPr algn="ctr" defTabSz="1219200"/>
            <a:r>
              <a:rPr lang="zh-CN" altLang="en-US" sz="4400" b="1" dirty="0">
                <a:solidFill>
                  <a:schemeClr val="bg1"/>
                </a:solidFill>
                <a:latin typeface="Microsoft YaHei" panose="020B0503020204020204" pitchFamily="34" charset="-122"/>
                <a:ea typeface="Microsoft YaHei" panose="020B0503020204020204" pitchFamily="34" charset="-122"/>
              </a:rPr>
              <a:t>（</a:t>
            </a:r>
            <a:r>
              <a:rPr lang="en-US" altLang="zh-CN" sz="4400" b="1" dirty="0">
                <a:solidFill>
                  <a:schemeClr val="bg1"/>
                </a:solidFill>
                <a:latin typeface="Microsoft YaHei" panose="020B0503020204020204" pitchFamily="34" charset="-122"/>
                <a:ea typeface="Microsoft YaHei" panose="020B0503020204020204" pitchFamily="34" charset="-122"/>
              </a:rPr>
              <a:t>2024</a:t>
            </a:r>
            <a:r>
              <a:rPr lang="zh-CN" altLang="en-US" sz="4400" b="1" dirty="0">
                <a:solidFill>
                  <a:schemeClr val="bg1"/>
                </a:solidFill>
                <a:latin typeface="Microsoft YaHei" panose="020B0503020204020204" pitchFamily="34" charset="-122"/>
                <a:ea typeface="Microsoft YaHei" panose="020B0503020204020204" pitchFamily="34" charset="-122"/>
              </a:rPr>
              <a:t>年修订版）</a:t>
            </a:r>
          </a:p>
        </p:txBody>
      </p:sp>
      <p:sp>
        <p:nvSpPr>
          <p:cNvPr id="6" name="文本框 5">
            <a:extLst>
              <a:ext uri="{FF2B5EF4-FFF2-40B4-BE49-F238E27FC236}">
                <a16:creationId xmlns:a16="http://schemas.microsoft.com/office/drawing/2014/main" id="{A202E3DB-5F4E-16A2-9D25-776B05041856}"/>
              </a:ext>
            </a:extLst>
          </p:cNvPr>
          <p:cNvSpPr txBox="1"/>
          <p:nvPr/>
        </p:nvSpPr>
        <p:spPr>
          <a:xfrm>
            <a:off x="4113295" y="3579783"/>
            <a:ext cx="3965409" cy="1839799"/>
          </a:xfrm>
          <a:prstGeom prst="rect">
            <a:avLst/>
          </a:prstGeom>
          <a:noFill/>
        </p:spPr>
        <p:txBody>
          <a:bodyPr wrap="square">
            <a:spAutoFit/>
          </a:bodyPr>
          <a:lstStyle/>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中国高血压防治指南修订委员会</a:t>
            </a:r>
          </a:p>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高血压联盟（中国）</a:t>
            </a:r>
          </a:p>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中国医疗保健国际交流促进会高血压病学分会</a:t>
            </a:r>
            <a:endParaRPr lang="en-US" altLang="zh-CN"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中国老年医学学会高血压分会</a:t>
            </a:r>
          </a:p>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中国老年保健协会高血压分会</a:t>
            </a:r>
          </a:p>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中国卒中学会 </a:t>
            </a:r>
            <a:endParaRPr lang="en-US" altLang="zh-CN"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ct val="150000"/>
              </a:lnSpc>
            </a:pPr>
            <a:r>
              <a:rPr lang="zh-CN" altLang="en-US" sz="1100" kern="10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中国疾病预防控制中心慢性非传染性疾病预防控制中心</a:t>
            </a:r>
          </a:p>
        </p:txBody>
      </p:sp>
    </p:spTree>
    <p:extLst>
      <p:ext uri="{BB962C8B-B14F-4D97-AF65-F5344CB8AC3E}">
        <p14:creationId xmlns:p14="http://schemas.microsoft.com/office/powerpoint/2010/main" val="1538619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ACEE4D-8690-8175-DC11-7E7B87DEB8F4}"/>
              </a:ext>
            </a:extLst>
          </p:cNvPr>
          <p:cNvSpPr txBox="1">
            <a:spLocks/>
          </p:cNvSpPr>
          <p:nvPr/>
        </p:nvSpPr>
        <p:spPr>
          <a:xfrm>
            <a:off x="2152650" y="181300"/>
            <a:ext cx="7886700" cy="1325563"/>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zh-CN" altLang="en-US" dirty="0"/>
              <a:t>我国高血压人群心血管风险的特点</a:t>
            </a:r>
          </a:p>
        </p:txBody>
      </p:sp>
      <p:sp>
        <p:nvSpPr>
          <p:cNvPr id="4" name="Oval 3">
            <a:extLst>
              <a:ext uri="{FF2B5EF4-FFF2-40B4-BE49-F238E27FC236}">
                <a16:creationId xmlns:a16="http://schemas.microsoft.com/office/drawing/2014/main" id="{4A2AD284-99D3-4261-C9D6-E286E5530D12}"/>
              </a:ext>
            </a:extLst>
          </p:cNvPr>
          <p:cNvSpPr>
            <a:spLocks noChangeArrowheads="1"/>
          </p:cNvSpPr>
          <p:nvPr/>
        </p:nvSpPr>
        <p:spPr bwMode="gray">
          <a:xfrm>
            <a:off x="234151" y="1653540"/>
            <a:ext cx="3784668" cy="3711417"/>
          </a:xfrm>
          <a:prstGeom prst="ellipse">
            <a:avLst/>
          </a:prstGeom>
          <a:solidFill>
            <a:schemeClr val="accent1">
              <a:lumMod val="20000"/>
              <a:lumOff val="80000"/>
            </a:schemeClr>
          </a:solidFill>
          <a:ln>
            <a:noFill/>
          </a:ln>
          <a:effectLst>
            <a:outerShdw blurRad="50800" dist="38100" algn="l" rotWithShape="0">
              <a:prstClr val="black">
                <a:alpha val="40000"/>
              </a:prst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3" name="Rectangle 27">
            <a:extLst>
              <a:ext uri="{FF2B5EF4-FFF2-40B4-BE49-F238E27FC236}">
                <a16:creationId xmlns:a16="http://schemas.microsoft.com/office/drawing/2014/main" id="{470E44B6-B5D7-5865-5121-8FB2FD692ADC}"/>
              </a:ext>
            </a:extLst>
          </p:cNvPr>
          <p:cNvSpPr>
            <a:spLocks noChangeArrowheads="1"/>
          </p:cNvSpPr>
          <p:nvPr/>
        </p:nvSpPr>
        <p:spPr bwMode="black">
          <a:xfrm>
            <a:off x="162221" y="2779937"/>
            <a:ext cx="3928529" cy="158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114300" indent="-1143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1C1C1C"/>
                </a:solidFill>
                <a:effectLst/>
                <a:uLnTx/>
                <a:uFillTx/>
                <a:latin typeface="微软雅黑" panose="020B0503020204020204" pitchFamily="34" charset="-122"/>
                <a:ea typeface="微软雅黑" panose="020B0503020204020204" pitchFamily="34" charset="-122"/>
                <a:cs typeface="+mn-cs"/>
              </a:rPr>
              <a:t>我国人群</a:t>
            </a:r>
            <a:endParaRPr kumimoji="0" lang="en-US" altLang="zh-CN" sz="1800" b="1" i="0" u="none" strike="noStrike" kern="1200" cap="none" spc="0" normalizeH="0" baseline="0" noProof="0" dirty="0">
              <a:ln>
                <a:noFill/>
              </a:ln>
              <a:solidFill>
                <a:srgbClr val="1C1C1C"/>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高血压与脑卒中的关联</a:t>
            </a:r>
            <a:endParaRPr kumimoji="0" lang="en-US" altLang="zh-CN" sz="18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显著强于与冠心病的关联</a:t>
            </a:r>
            <a:endParaRPr kumimoji="0" lang="en-US" altLang="zh-CN" sz="18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1C1C1C"/>
              </a:solidFill>
              <a:effectLst/>
              <a:uLnTx/>
              <a:uFillTx/>
              <a:latin typeface="微软雅黑" panose="020B0503020204020204" pitchFamily="34" charset="-122"/>
              <a:ea typeface="微软雅黑" panose="020B0503020204020204" pitchFamily="34" charset="-122"/>
              <a:cs typeface="+mn-cs"/>
            </a:endParaRPr>
          </a:p>
        </p:txBody>
      </p:sp>
      <p:sp>
        <p:nvSpPr>
          <p:cNvPr id="6" name="文本框 5">
            <a:extLst>
              <a:ext uri="{FF2B5EF4-FFF2-40B4-BE49-F238E27FC236}">
                <a16:creationId xmlns:a16="http://schemas.microsoft.com/office/drawing/2014/main" id="{9C730EF0-8D23-1ACC-CC05-5D375857E613}"/>
              </a:ext>
            </a:extLst>
          </p:cNvPr>
          <p:cNvSpPr txBox="1"/>
          <p:nvPr/>
        </p:nvSpPr>
        <p:spPr>
          <a:xfrm>
            <a:off x="516254" y="4195770"/>
            <a:ext cx="3272791" cy="82413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SBP/DBP≥160/100</a:t>
            </a:r>
            <a:r>
              <a:rPr kumimoji="1"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者发生</a:t>
            </a:r>
            <a:endParaRPr kumimoji="1"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zh-CN" altLang="en-US" sz="11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rPr>
              <a:t>脑卒中</a:t>
            </a:r>
            <a:r>
              <a:rPr kumimoji="1"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风险是</a:t>
            </a:r>
            <a:r>
              <a:rPr kumimoji="1"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&lt;120/80 </a:t>
            </a:r>
            <a:r>
              <a:rPr kumimoji="1"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者</a:t>
            </a:r>
            <a:r>
              <a:rPr kumimoji="1" lang="en-US" altLang="zh-CN" sz="11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rPr>
              <a:t>4.77</a:t>
            </a:r>
            <a:r>
              <a:rPr kumimoji="1" lang="zh-CN" altLang="en-US" sz="11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rPr>
              <a:t>倍</a:t>
            </a:r>
            <a:endParaRPr kumimoji="1" lang="en-US" altLang="zh-CN" sz="11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zh-CN" altLang="en-US" sz="11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rPr>
              <a:t>冠心病</a:t>
            </a:r>
            <a:r>
              <a:rPr kumimoji="1"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风险是</a:t>
            </a:r>
            <a:r>
              <a:rPr kumimoji="1"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&lt;120/80 </a:t>
            </a:r>
            <a:r>
              <a:rPr kumimoji="1"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者</a:t>
            </a:r>
            <a:r>
              <a:rPr kumimoji="1" lang="en-US" altLang="zh-CN" sz="11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rPr>
              <a:t>2.27</a:t>
            </a:r>
            <a:r>
              <a:rPr kumimoji="1" lang="zh-CN" altLang="en-US" sz="11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rPr>
              <a:t>倍</a:t>
            </a:r>
            <a:endParaRPr kumimoji="0" lang="zh-CN" altLang="en-US" sz="11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endParaRPr>
          </a:p>
        </p:txBody>
      </p:sp>
      <p:sp>
        <p:nvSpPr>
          <p:cNvPr id="5" name="Oval 3">
            <a:extLst>
              <a:ext uri="{FF2B5EF4-FFF2-40B4-BE49-F238E27FC236}">
                <a16:creationId xmlns:a16="http://schemas.microsoft.com/office/drawing/2014/main" id="{F81F74D1-A36F-AED4-E08B-7A47BAFDB8C7}"/>
              </a:ext>
            </a:extLst>
          </p:cNvPr>
          <p:cNvSpPr>
            <a:spLocks noChangeArrowheads="1"/>
          </p:cNvSpPr>
          <p:nvPr/>
        </p:nvSpPr>
        <p:spPr bwMode="gray">
          <a:xfrm>
            <a:off x="4179452" y="1653540"/>
            <a:ext cx="3784668" cy="3711417"/>
          </a:xfrm>
          <a:prstGeom prst="ellipse">
            <a:avLst/>
          </a:prstGeom>
          <a:solidFill>
            <a:schemeClr val="accent1">
              <a:lumMod val="40000"/>
              <a:lumOff val="60000"/>
            </a:schemeClr>
          </a:solidFill>
          <a:ln>
            <a:noFill/>
          </a:ln>
          <a:effectLst>
            <a:outerShdw blurRad="50800" dist="38100" algn="l" rotWithShape="0">
              <a:prstClr val="black">
                <a:alpha val="40000"/>
              </a:prst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7" name="Oval 3">
            <a:extLst>
              <a:ext uri="{FF2B5EF4-FFF2-40B4-BE49-F238E27FC236}">
                <a16:creationId xmlns:a16="http://schemas.microsoft.com/office/drawing/2014/main" id="{247ABDF4-E19C-8E37-0A71-5FCA526ECC96}"/>
              </a:ext>
            </a:extLst>
          </p:cNvPr>
          <p:cNvSpPr>
            <a:spLocks noChangeArrowheads="1"/>
          </p:cNvSpPr>
          <p:nvPr/>
        </p:nvSpPr>
        <p:spPr bwMode="gray">
          <a:xfrm>
            <a:off x="8067511" y="1653540"/>
            <a:ext cx="3784668" cy="3711417"/>
          </a:xfrm>
          <a:prstGeom prst="ellipse">
            <a:avLst/>
          </a:prstGeom>
          <a:solidFill>
            <a:schemeClr val="accent1">
              <a:lumMod val="60000"/>
              <a:lumOff val="40000"/>
            </a:schemeClr>
          </a:solidFill>
          <a:ln>
            <a:noFill/>
          </a:ln>
          <a:effectLst>
            <a:outerShdw blurRad="50800" dist="38100" algn="l" rotWithShape="0">
              <a:prstClr val="black">
                <a:alpha val="40000"/>
              </a:prst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4" name="Rectangle 27">
            <a:extLst>
              <a:ext uri="{FF2B5EF4-FFF2-40B4-BE49-F238E27FC236}">
                <a16:creationId xmlns:a16="http://schemas.microsoft.com/office/drawing/2014/main" id="{8A608A33-1686-D5C8-27D0-A64903427FD8}"/>
              </a:ext>
            </a:extLst>
          </p:cNvPr>
          <p:cNvSpPr>
            <a:spLocks noChangeArrowheads="1"/>
          </p:cNvSpPr>
          <p:nvPr/>
        </p:nvSpPr>
        <p:spPr bwMode="black">
          <a:xfrm>
            <a:off x="4018819" y="1875658"/>
            <a:ext cx="4164540" cy="89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114300" indent="-1143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cs typeface="+mn-cs"/>
              </a:rPr>
              <a:t>近</a:t>
            </a:r>
            <a:r>
              <a:rPr kumimoji="0" lang="en-US" altLang="zh-CN" sz="12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cs typeface="+mn-cs"/>
              </a:rPr>
              <a:t>30</a:t>
            </a:r>
            <a:r>
              <a:rPr kumimoji="0" lang="zh-CN" altLang="en-US" sz="12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cs typeface="+mn-cs"/>
              </a:rPr>
              <a:t>年来</a:t>
            </a:r>
            <a:endParaRPr kumimoji="0" lang="en-US" altLang="zh-CN" sz="12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我国冠心病和缺血性卒中等的</a:t>
            </a:r>
            <a:endParaRPr kumimoji="0" lang="en-US"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发病率和死亡率持续上升</a:t>
            </a:r>
            <a:endParaRPr kumimoji="0" lang="en-US"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9" name="文本框 8">
            <a:extLst>
              <a:ext uri="{FF2B5EF4-FFF2-40B4-BE49-F238E27FC236}">
                <a16:creationId xmlns:a16="http://schemas.microsoft.com/office/drawing/2014/main" id="{BE4BC9EE-241D-5051-8763-682CE4A0A2DA}"/>
              </a:ext>
            </a:extLst>
          </p:cNvPr>
          <p:cNvSpPr txBox="1"/>
          <p:nvPr/>
        </p:nvSpPr>
        <p:spPr>
          <a:xfrm>
            <a:off x="8067511" y="2463630"/>
            <a:ext cx="3848100" cy="165923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cs typeface="+mn-cs"/>
              </a:rPr>
              <a:t>我国人群</a:t>
            </a:r>
            <a:endParaRPr kumimoji="0" lang="en-US" altLang="zh-CN" sz="16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rPr>
              <a:t>心房颤动和心力衰竭</a:t>
            </a:r>
            <a:endParaRPr kumimoji="0" lang="en-US" altLang="zh-CN" sz="18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rPr>
              <a:t>等患病率的明显上升</a:t>
            </a:r>
            <a:endParaRPr kumimoji="0" lang="en-US" altLang="zh-CN" sz="18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rPr>
              <a:t>也与高血压密切相关</a:t>
            </a:r>
          </a:p>
        </p:txBody>
      </p:sp>
      <p:sp>
        <p:nvSpPr>
          <p:cNvPr id="11" name="文本框 10">
            <a:extLst>
              <a:ext uri="{FF2B5EF4-FFF2-40B4-BE49-F238E27FC236}">
                <a16:creationId xmlns:a16="http://schemas.microsoft.com/office/drawing/2014/main" id="{5BB65B41-BDEE-F99B-0A3D-CF6BC9D0B97F}"/>
              </a:ext>
            </a:extLst>
          </p:cNvPr>
          <p:cNvSpPr txBox="1"/>
          <p:nvPr/>
        </p:nvSpPr>
        <p:spPr>
          <a:xfrm>
            <a:off x="-921515" y="1755211"/>
            <a:ext cx="6096000" cy="89069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rPr>
              <a:t>心脑血管病</a:t>
            </a:r>
            <a:endParaRPr kumimoji="0" lang="en-US" altLang="zh-CN" sz="12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cs typeface="+mn-cs"/>
              </a:rPr>
              <a:t>是我国人群的主要死亡原因</a:t>
            </a:r>
            <a:endParaRPr kumimoji="0" lang="en-US" altLang="zh-CN" sz="12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cs typeface="+mn-cs"/>
              </a:rPr>
              <a:t>   </a:t>
            </a:r>
            <a:r>
              <a:rPr kumimoji="0" lang="zh-CN" altLang="en-US" sz="1200" b="1" i="0" u="none" strike="noStrike" kern="1200" cap="none" spc="0" normalizeH="0" baseline="0" noProof="0" dirty="0">
                <a:ln>
                  <a:noFill/>
                </a:ln>
                <a:solidFill>
                  <a:srgbClr val="1C1C1C"/>
                </a:solidFill>
                <a:effectLst/>
                <a:uLnTx/>
                <a:uFillTx/>
                <a:latin typeface="Microsoft YaHei" panose="020B0503020204020204" pitchFamily="34" charset="-122"/>
                <a:ea typeface="Microsoft YaHei" panose="020B0503020204020204" pitchFamily="34" charset="-122"/>
                <a:cs typeface="+mn-cs"/>
              </a:rPr>
              <a:t>占总死亡的</a:t>
            </a:r>
            <a:r>
              <a:rPr kumimoji="0" lang="en-US" altLang="zh-CN" sz="12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rPr>
              <a:t>45%</a:t>
            </a:r>
            <a:r>
              <a:rPr kumimoji="0" lang="zh-CN" altLang="en-US" sz="12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rPr>
              <a:t>以上</a:t>
            </a:r>
            <a:endParaRPr kumimoji="0" lang="en-US" altLang="zh-CN" sz="1200" b="1" i="0" u="none" strike="noStrike" kern="1200" cap="none" spc="0" normalizeH="0" baseline="0" noProof="0" dirty="0">
              <a:ln>
                <a:noFill/>
              </a:ln>
              <a:solidFill>
                <a:srgbClr val="004582"/>
              </a:solidFill>
              <a:effectLst/>
              <a:uLnTx/>
              <a:uFillTx/>
              <a:latin typeface="Microsoft YaHei" panose="020B0503020204020204" pitchFamily="34" charset="-122"/>
              <a:ea typeface="Microsoft YaHei" panose="020B0503020204020204" pitchFamily="34" charset="-122"/>
              <a:cs typeface="+mn-cs"/>
            </a:endParaRPr>
          </a:p>
        </p:txBody>
      </p:sp>
      <p:sp>
        <p:nvSpPr>
          <p:cNvPr id="15" name="文本框 14">
            <a:extLst>
              <a:ext uri="{FF2B5EF4-FFF2-40B4-BE49-F238E27FC236}">
                <a16:creationId xmlns:a16="http://schemas.microsoft.com/office/drawing/2014/main" id="{4B49AE94-74AA-BCCA-B949-0EBA8D93F403}"/>
              </a:ext>
            </a:extLst>
          </p:cNvPr>
          <p:cNvSpPr txBox="1"/>
          <p:nvPr/>
        </p:nvSpPr>
        <p:spPr>
          <a:xfrm>
            <a:off x="2817495" y="2810185"/>
            <a:ext cx="6557010" cy="21371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预防脑卒中仍是</a:t>
            </a:r>
            <a:endParaRPr kumimoji="0" lang="en-US" altLang="zh-CN" sz="18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我国高血压防控重要目标</a:t>
            </a:r>
            <a:endParaRPr kumimoji="0" lang="en-US" altLang="zh-CN" sz="18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algn="ctr">
              <a:lnSpc>
                <a:spcPct val="150000"/>
              </a:lnSpc>
              <a:defRPr/>
            </a:pPr>
            <a:r>
              <a:rPr lang="zh-CN" altLang="en-US" sz="1200" b="1" dirty="0">
                <a:solidFill>
                  <a:srgbClr val="1C1C1C"/>
                </a:solidFill>
                <a:latin typeface="Microsoft YaHei" panose="020B0503020204020204" pitchFamily="34" charset="-122"/>
                <a:ea typeface="Microsoft YaHei" panose="020B0503020204020204" pitchFamily="34" charset="-122"/>
              </a:rPr>
              <a:t>脑卒中仍是我国人群心脑血管疾病</a:t>
            </a:r>
            <a:endParaRPr lang="en-US" altLang="zh-CN" sz="1200" b="1" dirty="0">
              <a:solidFill>
                <a:srgbClr val="1C1C1C"/>
              </a:solidFill>
              <a:latin typeface="Microsoft YaHei" panose="020B0503020204020204" pitchFamily="34" charset="-122"/>
              <a:ea typeface="Microsoft YaHei" panose="020B0503020204020204" pitchFamily="34" charset="-122"/>
            </a:endParaRPr>
          </a:p>
          <a:p>
            <a:pPr algn="ctr">
              <a:lnSpc>
                <a:spcPct val="150000"/>
              </a:lnSpc>
              <a:defRPr/>
            </a:pPr>
            <a:r>
              <a:rPr lang="zh-CN" altLang="en-US" sz="1200" b="1" dirty="0">
                <a:solidFill>
                  <a:srgbClr val="1C1C1C"/>
                </a:solidFill>
                <a:latin typeface="Microsoft YaHei" panose="020B0503020204020204" pitchFamily="34" charset="-122"/>
                <a:ea typeface="Microsoft YaHei" panose="020B0503020204020204" pitchFamily="34" charset="-122"/>
              </a:rPr>
              <a:t>最主要的类型和首位死亡原因</a:t>
            </a:r>
            <a:endParaRPr lang="en-US" altLang="zh-CN" sz="1200" b="1" dirty="0">
              <a:solidFill>
                <a:srgbClr val="1C1C1C"/>
              </a:solidFill>
              <a:latin typeface="Microsoft YaHei" panose="020B0503020204020204" pitchFamily="34" charset="-122"/>
              <a:ea typeface="Microsoft YaHei" panose="020B0503020204020204" pitchFamily="34" charset="-122"/>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1C1C1C"/>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756411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27D73349-036B-BA8A-E1C9-DEB44A1D6036}"/>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39229" y="2856976"/>
            <a:ext cx="12192000" cy="769441"/>
          </a:xfrm>
          <a:prstGeom prst="rect">
            <a:avLst/>
          </a:prstGeom>
          <a:noFill/>
        </p:spPr>
        <p:txBody>
          <a:bodyPr wrap="square" rtlCol="0">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rPr>
              <a:t>3.</a:t>
            </a:r>
            <a:r>
              <a:rPr lang="zh-CN" altLang="en-US" sz="4400" b="1" dirty="0">
                <a:solidFill>
                  <a:schemeClr val="bg1"/>
                </a:solidFill>
                <a:latin typeface="微软雅黑" panose="020B0503020204020204" pitchFamily="34" charset="-122"/>
                <a:ea typeface="微软雅黑" panose="020B0503020204020204" pitchFamily="34" charset="-122"/>
              </a:rPr>
              <a:t> 血压测量</a:t>
            </a:r>
          </a:p>
        </p:txBody>
      </p:sp>
      <p:sp>
        <p:nvSpPr>
          <p:cNvPr id="2" name="文本框 1">
            <a:extLst>
              <a:ext uri="{FF2B5EF4-FFF2-40B4-BE49-F238E27FC236}">
                <a16:creationId xmlns:a16="http://schemas.microsoft.com/office/drawing/2014/main" id="{6A83DE6E-72FD-202A-0936-5B3D0D7B8610}"/>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75871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F44631F-B57B-01DB-8297-EA369B25F068}"/>
              </a:ext>
            </a:extLst>
          </p:cNvPr>
          <p:cNvSpPr/>
          <p:nvPr/>
        </p:nvSpPr>
        <p:spPr bwMode="gray">
          <a:xfrm>
            <a:off x="676835" y="1528819"/>
            <a:ext cx="10838330" cy="4191328"/>
          </a:xfrm>
          <a:prstGeom prst="rect">
            <a:avLst/>
          </a:prstGeom>
          <a:solidFill>
            <a:srgbClr val="004582">
              <a:alpha val="10000"/>
            </a:srgbClr>
          </a:solidFill>
          <a:ln w="19050" cap="rnd" algn="ctr">
            <a:solidFill>
              <a:schemeClr val="bg2"/>
            </a:solidFill>
            <a:prstDash val="sysDot"/>
            <a:miter lim="800000"/>
            <a:headEnd/>
            <a:tailEnd/>
          </a:ln>
          <a:effectLst/>
        </p:spPr>
        <p:txBody>
          <a:bodyPr wrap="none" rtlCol="0" anchor="ctr"/>
          <a:lstStyle/>
          <a:p>
            <a:pPr algn="ctr"/>
            <a:endParaRPr kumimoji="1" lang="zh-CN" altLang="en-US"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1078B86A-EE26-95CB-EB06-F4B29264FB12}"/>
              </a:ext>
            </a:extLst>
          </p:cNvPr>
          <p:cNvSpPr txBox="1"/>
          <p:nvPr/>
        </p:nvSpPr>
        <p:spPr>
          <a:xfrm>
            <a:off x="2305347" y="1917332"/>
            <a:ext cx="7581306" cy="326954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新指南中开辟一个专门章节系统论述血压测量</a:t>
            </a:r>
            <a:endParaRPr lang="en-US" altLang="zh-CN" sz="2000" b="1"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latin typeface="Microsoft YaHei" panose="020B0503020204020204" pitchFamily="34" charset="-122"/>
                <a:ea typeface="Microsoft YaHei" panose="020B0503020204020204" pitchFamily="34" charset="-122"/>
              </a:rPr>
              <a:t>介绍</a:t>
            </a:r>
            <a:r>
              <a:rPr lang="zh-CN" altLang="en-US" sz="2000" b="1" dirty="0">
                <a:effectLst/>
                <a:latin typeface="Microsoft YaHei" panose="020B0503020204020204" pitchFamily="34" charset="-122"/>
                <a:ea typeface="Microsoft YaHei" panose="020B0503020204020204" pitchFamily="34" charset="-122"/>
              </a:rPr>
              <a:t>了新的血压测量技术的应用，包括：</a:t>
            </a:r>
            <a:endParaRPr lang="en-US" altLang="zh-CN" sz="2000" b="1" dirty="0">
              <a:effectLst/>
              <a:latin typeface="Microsoft YaHei" panose="020B0503020204020204" pitchFamily="34" charset="-122"/>
              <a:ea typeface="Microsoft YaHei" panose="020B0503020204020204" pitchFamily="34" charset="-122"/>
            </a:endParaRPr>
          </a:p>
          <a:p>
            <a:pPr marL="582612" indent="-285750">
              <a:lnSpc>
                <a:spcPct val="150000"/>
              </a:lnSpc>
              <a:buFont typeface="Wingdings" pitchFamily="2" charset="2"/>
              <a:buChar char="ü"/>
            </a:pPr>
            <a:r>
              <a:rPr lang="zh-CN" altLang="en-US" sz="2000" dirty="0">
                <a:effectLst/>
                <a:latin typeface="Microsoft YaHei" panose="020B0503020204020204" pitchFamily="34" charset="-122"/>
                <a:ea typeface="Microsoft YaHei" panose="020B0503020204020204" pitchFamily="34" charset="-122"/>
              </a:rPr>
              <a:t>主要用于临床诊治的自动诊室血压测量</a:t>
            </a:r>
            <a:endParaRPr lang="en-US" altLang="zh-CN" sz="2000" dirty="0">
              <a:effectLst/>
              <a:latin typeface="Microsoft YaHei" panose="020B0503020204020204" pitchFamily="34" charset="-122"/>
              <a:ea typeface="Microsoft YaHei" panose="020B0503020204020204" pitchFamily="34" charset="-122"/>
            </a:endParaRPr>
          </a:p>
          <a:p>
            <a:pPr marL="582612" indent="-285750">
              <a:lnSpc>
                <a:spcPct val="150000"/>
              </a:lnSpc>
              <a:buFont typeface="Wingdings" pitchFamily="2" charset="2"/>
              <a:buChar char="ü"/>
            </a:pPr>
            <a:r>
              <a:rPr lang="zh-CN" altLang="en-US" sz="2000" dirty="0">
                <a:effectLst/>
                <a:latin typeface="Microsoft YaHei" panose="020B0503020204020204" pitchFamily="34" charset="-122"/>
                <a:ea typeface="Microsoft YaHei" panose="020B0503020204020204" pitchFamily="34" charset="-122"/>
              </a:rPr>
              <a:t>基于数字平台的动态血压监测和家庭血压监测</a:t>
            </a:r>
            <a:endParaRPr lang="en-US" altLang="zh-CN" sz="2000" dirty="0">
              <a:effectLst/>
              <a:latin typeface="Microsoft YaHei" panose="020B0503020204020204" pitchFamily="34" charset="-122"/>
              <a:ea typeface="Microsoft YaHei" panose="020B0503020204020204" pitchFamily="34" charset="-122"/>
            </a:endParaRPr>
          </a:p>
          <a:p>
            <a:pPr marL="582612" indent="-285750">
              <a:lnSpc>
                <a:spcPct val="150000"/>
              </a:lnSpc>
              <a:buFont typeface="Wingdings" pitchFamily="2" charset="2"/>
              <a:buChar char="ü"/>
            </a:pPr>
            <a:r>
              <a:rPr lang="zh-CN" altLang="en-US" sz="2000" dirty="0">
                <a:effectLst/>
                <a:latin typeface="Microsoft YaHei" panose="020B0503020204020204" pitchFamily="34" charset="-122"/>
                <a:ea typeface="Microsoft YaHei" panose="020B0503020204020204" pitchFamily="34" charset="-122"/>
              </a:rPr>
              <a:t>用于筛查的智慧连接的血压亭测量</a:t>
            </a:r>
            <a:endParaRPr lang="en-US" altLang="zh-CN" sz="2000" dirty="0">
              <a:effectLst/>
              <a:latin typeface="Microsoft YaHei" panose="020B0503020204020204" pitchFamily="34" charset="-122"/>
              <a:ea typeface="Microsoft YaHei" panose="020B0503020204020204" pitchFamily="34" charset="-122"/>
            </a:endParaRPr>
          </a:p>
          <a:p>
            <a:pPr marL="582612" indent="-285750">
              <a:lnSpc>
                <a:spcPct val="150000"/>
              </a:lnSpc>
              <a:buFont typeface="Wingdings" pitchFamily="2" charset="2"/>
              <a:buChar char="ü"/>
            </a:pPr>
            <a:r>
              <a:rPr lang="zh-CN" altLang="en-US" sz="2000" dirty="0">
                <a:effectLst/>
                <a:latin typeface="Microsoft YaHei" panose="020B0503020204020204" pitchFamily="34" charset="-122"/>
                <a:ea typeface="Microsoft YaHei" panose="020B0503020204020204" pitchFamily="34" charset="-122"/>
              </a:rPr>
              <a:t>可穿戴血压测量</a:t>
            </a:r>
            <a:endParaRPr lang="en-US" altLang="zh-CN" sz="2000"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latin typeface="Microsoft YaHei" panose="020B0503020204020204" pitchFamily="34" charset="-122"/>
                <a:ea typeface="Microsoft YaHei" panose="020B0503020204020204" pitchFamily="34" charset="-122"/>
              </a:rPr>
              <a:t>强调了四肢血压测量和中心动脉压测量</a:t>
            </a:r>
            <a:endParaRPr lang="zh-CN" altLang="en-US" sz="2000" b="1" dirty="0">
              <a:effectLst/>
              <a:latin typeface="Microsoft YaHei" panose="020B0503020204020204" pitchFamily="34" charset="-122"/>
              <a:ea typeface="Microsoft YaHei" panose="020B0503020204020204" pitchFamily="34" charset="-122"/>
            </a:endParaRPr>
          </a:p>
        </p:txBody>
      </p:sp>
      <p:sp>
        <p:nvSpPr>
          <p:cNvPr id="5" name="标题 1">
            <a:extLst>
              <a:ext uri="{FF2B5EF4-FFF2-40B4-BE49-F238E27FC236}">
                <a16:creationId xmlns:a16="http://schemas.microsoft.com/office/drawing/2014/main" id="{8D19B1DC-4518-FB1C-AEF1-306F9F49500A}"/>
              </a:ext>
            </a:extLst>
          </p:cNvPr>
          <p:cNvSpPr txBox="1">
            <a:spLocks/>
          </p:cNvSpPr>
          <p:nvPr/>
        </p:nvSpPr>
        <p:spPr>
          <a:xfrm>
            <a:off x="0" y="278912"/>
            <a:ext cx="12192000" cy="77776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诊室血压测量</a:t>
            </a:r>
          </a:p>
        </p:txBody>
      </p:sp>
    </p:spTree>
    <p:extLst>
      <p:ext uri="{BB962C8B-B14F-4D97-AF65-F5344CB8AC3E}">
        <p14:creationId xmlns:p14="http://schemas.microsoft.com/office/powerpoint/2010/main" val="3176555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1"/>
          <p:cNvSpPr txBox="1"/>
          <p:nvPr/>
        </p:nvSpPr>
        <p:spPr>
          <a:xfrm>
            <a:off x="238381" y="451768"/>
            <a:ext cx="10252117" cy="7761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nSpc>
                <a:spcPct val="150000"/>
              </a:lnSpc>
              <a:spcBef>
                <a:spcPts val="0"/>
              </a:spcBef>
              <a:buNone/>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zh-CN" altLang="en-US" sz="3200" b="1" dirty="0">
                <a:solidFill>
                  <a:srgbClr val="004582"/>
                </a:solidFill>
                <a:latin typeface="Microsoft YaHei" panose="020B0503020204020204" pitchFamily="34" charset="-122"/>
                <a:ea typeface="Microsoft YaHei" panose="020B0503020204020204" pitchFamily="34" charset="-122"/>
                <a:sym typeface="+mn-ea"/>
              </a:rPr>
              <a:t>3A  静息状态下血压测量步骤</a:t>
            </a:r>
            <a:endParaRPr lang="zh-CN" altLang="en-US" sz="3200" b="1" dirty="0">
              <a:solidFill>
                <a:srgbClr val="004582"/>
              </a:solidFill>
              <a:latin typeface="Microsoft YaHei" panose="020B0503020204020204" pitchFamily="34" charset="-122"/>
              <a:ea typeface="Microsoft YaHei" panose="020B0503020204020204" pitchFamily="34" charset="-122"/>
            </a:endParaRPr>
          </a:p>
        </p:txBody>
      </p:sp>
      <p:sp>
        <p:nvSpPr>
          <p:cNvPr id="50" name="TextBox 24"/>
          <p:cNvSpPr>
            <a:spLocks noChangeArrowheads="1"/>
          </p:cNvSpPr>
          <p:nvPr/>
        </p:nvSpPr>
        <p:spPr bwMode="auto">
          <a:xfrm>
            <a:off x="1132114" y="1851603"/>
            <a:ext cx="9938657" cy="419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nSpc>
                <a:spcPct val="150000"/>
              </a:lnSpc>
              <a:spcBef>
                <a:spcPts val="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坐位安静休息至少</a:t>
            </a:r>
            <a:r>
              <a:rPr lang="en-US" altLang="zh-CN" dirty="0">
                <a:latin typeface="微软雅黑" panose="020B0503020204020204" pitchFamily="34" charset="-122"/>
                <a:ea typeface="微软雅黑" panose="020B0503020204020204" pitchFamily="34" charset="-122"/>
              </a:rPr>
              <a:t>5 min</a:t>
            </a:r>
            <a:r>
              <a:rPr lang="zh-CN" altLang="en-US" dirty="0">
                <a:latin typeface="微软雅黑" panose="020B0503020204020204" pitchFamily="34" charset="-122"/>
                <a:ea typeface="微软雅黑" panose="020B0503020204020204" pitchFamily="34" charset="-122"/>
              </a:rPr>
              <a:t>后，测量上臂血压，上臂应置于心脏水平。</a:t>
            </a:r>
          </a:p>
          <a:p>
            <a:pPr marL="285750" indent="-285750">
              <a:lnSpc>
                <a:spcPct val="150000"/>
              </a:lnSpc>
              <a:spcBef>
                <a:spcPts val="0"/>
              </a:spcBef>
              <a:buFont typeface="Arial" panose="020B0604020202020204" pitchFamily="34" charset="0"/>
              <a:buChar char="•"/>
            </a:pPr>
            <a:r>
              <a:rPr lang="zh-CN" altLang="en-US" b="1" dirty="0">
                <a:solidFill>
                  <a:srgbClr val="C00000"/>
                </a:solidFill>
                <a:latin typeface="微软雅黑" panose="020B0503020204020204" pitchFamily="34" charset="-122"/>
                <a:ea typeface="微软雅黑" panose="020B0503020204020204" pitchFamily="34" charset="-122"/>
              </a:rPr>
              <a:t>推荐使用经过准确性验证的上臂式电子血压计</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I</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C</a:t>
            </a:r>
            <a:r>
              <a:rPr lang="zh-CN" altLang="en-US" dirty="0">
                <a:latin typeface="微软雅黑" panose="020B0503020204020204" pitchFamily="34" charset="-122"/>
                <a:ea typeface="微软雅黑" panose="020B0503020204020204" pitchFamily="34" charset="-122"/>
              </a:rPr>
              <a:t>），</a:t>
            </a:r>
            <a:r>
              <a:rPr lang="zh-CN" altLang="en-US" b="1" dirty="0">
                <a:solidFill>
                  <a:srgbClr val="C00000"/>
                </a:solidFill>
                <a:latin typeface="微软雅黑" panose="020B0503020204020204" pitchFamily="34" charset="-122"/>
                <a:ea typeface="微软雅黑" panose="020B0503020204020204" pitchFamily="34" charset="-122"/>
              </a:rPr>
              <a:t>不建议使用水银柱血压计</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Ⅲ</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C</a:t>
            </a:r>
            <a:r>
              <a:rPr lang="zh-CN" altLang="en-US" dirty="0">
                <a:latin typeface="微软雅黑" panose="020B0503020204020204" pitchFamily="34" charset="-122"/>
                <a:ea typeface="微软雅黑" panose="020B0503020204020204" pitchFamily="34" charset="-122"/>
              </a:rPr>
              <a:t>）。 </a:t>
            </a:r>
          </a:p>
          <a:p>
            <a:pPr marL="285750" indent="-285750">
              <a:lnSpc>
                <a:spcPct val="150000"/>
              </a:lnSpc>
              <a:spcBef>
                <a:spcPts val="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使用标准规格的袖带，臂围大者（＞</a:t>
            </a:r>
            <a:r>
              <a:rPr lang="en-US" altLang="zh-CN" dirty="0">
                <a:latin typeface="微软雅黑" panose="020B0503020204020204" pitchFamily="34" charset="-122"/>
                <a:ea typeface="微软雅黑" panose="020B0503020204020204" pitchFamily="34" charset="-122"/>
              </a:rPr>
              <a:t>32 cm</a:t>
            </a:r>
            <a:r>
              <a:rPr lang="zh-CN" altLang="en-US" dirty="0">
                <a:latin typeface="微软雅黑" panose="020B0503020204020204" pitchFamily="34" charset="-122"/>
                <a:ea typeface="微软雅黑" panose="020B0503020204020204" pitchFamily="34" charset="-122"/>
              </a:rPr>
              <a:t>）应使用大袖带，臂围小者（＜</a:t>
            </a:r>
            <a:r>
              <a:rPr lang="en-US" altLang="zh-CN" dirty="0">
                <a:latin typeface="微软雅黑" panose="020B0503020204020204" pitchFamily="34" charset="-122"/>
                <a:ea typeface="微软雅黑" panose="020B0503020204020204" pitchFamily="34" charset="-122"/>
              </a:rPr>
              <a:t>24 cm</a:t>
            </a:r>
            <a:r>
              <a:rPr lang="zh-CN" altLang="en-US" dirty="0">
                <a:latin typeface="微软雅黑" panose="020B0503020204020204" pitchFamily="34" charset="-122"/>
                <a:ea typeface="微软雅黑" panose="020B0503020204020204" pitchFamily="34" charset="-122"/>
              </a:rPr>
              <a:t>）应使用小袖带。（</a:t>
            </a:r>
            <a:r>
              <a:rPr lang="en-US" altLang="zh-CN" dirty="0">
                <a:latin typeface="微软雅黑" panose="020B0503020204020204" pitchFamily="34" charset="-122"/>
                <a:ea typeface="微软雅黑" panose="020B0503020204020204" pitchFamily="34" charset="-122"/>
              </a:rPr>
              <a:t>I</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C</a:t>
            </a:r>
            <a:r>
              <a:rPr lang="zh-CN" altLang="en-US" dirty="0">
                <a:latin typeface="微软雅黑" panose="020B0503020204020204" pitchFamily="34" charset="-122"/>
                <a:ea typeface="微软雅黑" panose="020B0503020204020204" pitchFamily="34" charset="-122"/>
              </a:rPr>
              <a:t>）</a:t>
            </a:r>
          </a:p>
          <a:p>
            <a:pPr marL="285750" indent="-285750">
              <a:lnSpc>
                <a:spcPct val="150000"/>
              </a:lnSpc>
              <a:spcBef>
                <a:spcPts val="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首诊时测量两侧上臂血压，以血压读数较高的一侧作为测量血压的上臂。（</a:t>
            </a:r>
            <a:r>
              <a:rPr lang="en-US" altLang="zh-CN" dirty="0">
                <a:latin typeface="微软雅黑" panose="020B0503020204020204" pitchFamily="34" charset="-122"/>
                <a:ea typeface="微软雅黑" panose="020B0503020204020204" pitchFamily="34" charset="-122"/>
              </a:rPr>
              <a:t>I</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B</a:t>
            </a:r>
            <a:r>
              <a:rPr lang="zh-CN" altLang="en-US" dirty="0">
                <a:latin typeface="微软雅黑" panose="020B0503020204020204" pitchFamily="34" charset="-122"/>
                <a:ea typeface="微软雅黑" panose="020B0503020204020204" pitchFamily="34" charset="-122"/>
              </a:rPr>
              <a:t>） </a:t>
            </a:r>
          </a:p>
          <a:p>
            <a:pPr marL="285750" indent="-285750">
              <a:lnSpc>
                <a:spcPct val="150000"/>
              </a:lnSpc>
              <a:spcBef>
                <a:spcPts val="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测量血压时，</a:t>
            </a:r>
            <a:r>
              <a:rPr lang="zh-CN" altLang="en-US" b="1" dirty="0">
                <a:solidFill>
                  <a:srgbClr val="C00000"/>
                </a:solidFill>
                <a:latin typeface="微软雅黑" panose="020B0503020204020204" pitchFamily="34" charset="-122"/>
                <a:ea typeface="微软雅黑" panose="020B0503020204020204" pitchFamily="34" charset="-122"/>
              </a:rPr>
              <a:t>应相隔</a:t>
            </a:r>
            <a:r>
              <a:rPr lang="en-US" altLang="zh-CN" b="1" dirty="0">
                <a:solidFill>
                  <a:srgbClr val="C00000"/>
                </a:solidFill>
                <a:latin typeface="微软雅黑" panose="020B0503020204020204" pitchFamily="34" charset="-122"/>
                <a:ea typeface="微软雅黑" panose="020B0503020204020204" pitchFamily="34" charset="-122"/>
              </a:rPr>
              <a:t>30~60s</a:t>
            </a:r>
            <a:r>
              <a:rPr lang="zh-CN" altLang="en-US" b="1" dirty="0">
                <a:solidFill>
                  <a:srgbClr val="C00000"/>
                </a:solidFill>
                <a:latin typeface="微软雅黑" panose="020B0503020204020204" pitchFamily="34" charset="-122"/>
                <a:ea typeface="微软雅黑" panose="020B0503020204020204" pitchFamily="34" charset="-122"/>
              </a:rPr>
              <a:t>重复测量，取</a:t>
            </a:r>
            <a:r>
              <a:rPr lang="en-US" altLang="zh-CN" b="1" dirty="0">
                <a:solidFill>
                  <a:srgbClr val="C00000"/>
                </a:solidFill>
                <a:latin typeface="微软雅黑" panose="020B0503020204020204" pitchFamily="34" charset="-122"/>
                <a:ea typeface="微软雅黑" panose="020B0503020204020204" pitchFamily="34" charset="-122"/>
              </a:rPr>
              <a:t>2</a:t>
            </a:r>
            <a:r>
              <a:rPr lang="zh-CN" altLang="en-US" b="1" dirty="0">
                <a:solidFill>
                  <a:srgbClr val="C00000"/>
                </a:solidFill>
                <a:latin typeface="微软雅黑" panose="020B0503020204020204" pitchFamily="34" charset="-122"/>
                <a:ea typeface="微软雅黑" panose="020B0503020204020204" pitchFamily="34" charset="-122"/>
              </a:rPr>
              <a:t>次读数的平均值记录。</a:t>
            </a:r>
            <a:r>
              <a:rPr lang="zh-CN" altLang="en-US" dirty="0">
                <a:latin typeface="微软雅黑" panose="020B0503020204020204" pitchFamily="34" charset="-122"/>
                <a:ea typeface="微软雅黑" panose="020B0503020204020204" pitchFamily="34" charset="-122"/>
              </a:rPr>
              <a:t>如果收缩压或舒张压的</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次读数相差</a:t>
            </a:r>
            <a:r>
              <a:rPr lang="en-US" altLang="zh-CN" dirty="0">
                <a:latin typeface="微软雅黑" panose="020B0503020204020204" pitchFamily="34" charset="-122"/>
                <a:ea typeface="微软雅黑" panose="020B0503020204020204" pitchFamily="34" charset="-122"/>
              </a:rPr>
              <a:t>10 mmHg</a:t>
            </a:r>
            <a:r>
              <a:rPr lang="zh-CN" altLang="en-US" dirty="0">
                <a:latin typeface="微软雅黑" panose="020B0503020204020204" pitchFamily="34" charset="-122"/>
                <a:ea typeface="微软雅黑" panose="020B0503020204020204" pitchFamily="34" charset="-122"/>
              </a:rPr>
              <a:t>以上，应再次测量，取</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次读数的平均值记录。（</a:t>
            </a:r>
            <a:r>
              <a:rPr lang="en-US" altLang="zh-CN" dirty="0">
                <a:latin typeface="微软雅黑" panose="020B0503020204020204" pitchFamily="34" charset="-122"/>
                <a:ea typeface="微软雅黑" panose="020B0503020204020204" pitchFamily="34" charset="-122"/>
              </a:rPr>
              <a:t>I</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C</a:t>
            </a:r>
            <a:r>
              <a:rPr lang="zh-CN" altLang="en-US" dirty="0">
                <a:latin typeface="微软雅黑" panose="020B0503020204020204" pitchFamily="34" charset="-122"/>
                <a:ea typeface="微软雅黑" panose="020B0503020204020204" pitchFamily="34" charset="-122"/>
              </a:rPr>
              <a:t>）</a:t>
            </a:r>
          </a:p>
          <a:p>
            <a:pPr marL="285750" indent="-285750">
              <a:lnSpc>
                <a:spcPct val="150000"/>
              </a:lnSpc>
              <a:spcBef>
                <a:spcPts val="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老年人、糖尿病或出现体位性低血压患者，应该加测站立位血压。站立位血压在卧位或坐位改为站立位后</a:t>
            </a:r>
            <a:r>
              <a:rPr lang="en-US" altLang="zh-CN" dirty="0">
                <a:latin typeface="微软雅黑" panose="020B0503020204020204" pitchFamily="34" charset="-122"/>
                <a:ea typeface="微软雅黑" panose="020B0503020204020204" pitchFamily="34" charset="-122"/>
              </a:rPr>
              <a:t>1 min</a:t>
            </a:r>
            <a:r>
              <a:rPr lang="zh-CN" altLang="en-US" dirty="0">
                <a:latin typeface="微软雅黑" panose="020B0503020204020204" pitchFamily="34" charset="-122"/>
                <a:ea typeface="微软雅黑" panose="020B0503020204020204" pitchFamily="34" charset="-122"/>
              </a:rPr>
              <a:t>和</a:t>
            </a:r>
            <a:r>
              <a:rPr lang="en-US" altLang="zh-CN" dirty="0">
                <a:latin typeface="微软雅黑" panose="020B0503020204020204" pitchFamily="34" charset="-122"/>
                <a:ea typeface="微软雅黑" panose="020B0503020204020204" pitchFamily="34" charset="-122"/>
              </a:rPr>
              <a:t>3 min</a:t>
            </a:r>
            <a:r>
              <a:rPr lang="zh-CN" altLang="en-US" dirty="0">
                <a:latin typeface="微软雅黑" panose="020B0503020204020204" pitchFamily="34" charset="-122"/>
                <a:ea typeface="微软雅黑" panose="020B0503020204020204" pitchFamily="34" charset="-122"/>
              </a:rPr>
              <a:t>时测量。</a:t>
            </a:r>
          </a:p>
          <a:p>
            <a:pPr marL="285750" indent="-285750">
              <a:lnSpc>
                <a:spcPct val="150000"/>
              </a:lnSpc>
              <a:spcBef>
                <a:spcPts val="0"/>
              </a:spcBef>
              <a:buFont typeface="Arial" panose="020B0604020202020204" pitchFamily="34" charset="0"/>
              <a:buChar char="•"/>
            </a:pPr>
            <a:r>
              <a:rPr lang="zh-CN" altLang="en-US" b="1" dirty="0">
                <a:solidFill>
                  <a:srgbClr val="C00000"/>
                </a:solidFill>
                <a:latin typeface="微软雅黑" panose="020B0503020204020204" pitchFamily="34" charset="-122"/>
                <a:ea typeface="微软雅黑" panose="020B0503020204020204" pitchFamily="34" charset="-122"/>
              </a:rPr>
              <a:t>在测量血压的同时，应测定脉率（</a:t>
            </a:r>
            <a:r>
              <a:rPr lang="en-US" altLang="zh-CN" b="1" dirty="0">
                <a:solidFill>
                  <a:srgbClr val="C00000"/>
                </a:solidFill>
                <a:latin typeface="微软雅黑" panose="020B0503020204020204" pitchFamily="34" charset="-122"/>
                <a:ea typeface="微软雅黑" panose="020B0503020204020204" pitchFamily="34" charset="-122"/>
              </a:rPr>
              <a:t>I</a:t>
            </a:r>
            <a:r>
              <a:rPr lang="zh-CN" altLang="en-US" b="1" dirty="0">
                <a:solidFill>
                  <a:srgbClr val="C00000"/>
                </a:solidFill>
                <a:latin typeface="微软雅黑" panose="020B0503020204020204" pitchFamily="34" charset="-122"/>
                <a:ea typeface="微软雅黑" panose="020B0503020204020204" pitchFamily="34" charset="-122"/>
              </a:rPr>
              <a:t>，</a:t>
            </a:r>
            <a:r>
              <a:rPr lang="en-US" altLang="zh-CN" b="1" dirty="0">
                <a:solidFill>
                  <a:srgbClr val="C00000"/>
                </a:solidFill>
                <a:latin typeface="微软雅黑" panose="020B0503020204020204" pitchFamily="34" charset="-122"/>
                <a:ea typeface="微软雅黑" panose="020B0503020204020204" pitchFamily="34" charset="-122"/>
              </a:rPr>
              <a:t>B</a:t>
            </a:r>
            <a:r>
              <a:rPr lang="zh-CN" altLang="en-US" b="1" dirty="0">
                <a:solidFill>
                  <a:srgbClr val="C00000"/>
                </a:solidFill>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sp>
        <p:nvSpPr>
          <p:cNvPr id="3" name="圆角矩形 2"/>
          <p:cNvSpPr/>
          <p:nvPr/>
        </p:nvSpPr>
        <p:spPr>
          <a:xfrm>
            <a:off x="796839" y="1658290"/>
            <a:ext cx="10389781" cy="4613892"/>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7137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1"/>
          <p:cNvSpPr txBox="1"/>
          <p:nvPr/>
        </p:nvSpPr>
        <p:spPr>
          <a:xfrm>
            <a:off x="238381" y="451768"/>
            <a:ext cx="10252117" cy="7761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nSpc>
                <a:spcPct val="150000"/>
              </a:lnSpc>
              <a:spcBef>
                <a:spcPts val="0"/>
              </a:spcBef>
              <a:buNone/>
            </a:pPr>
            <a:r>
              <a:rPr lang="zh-CN" altLang="en-US" sz="3200" b="1" dirty="0">
                <a:solidFill>
                  <a:srgbClr val="004582"/>
                </a:solidFill>
                <a:latin typeface="Microsoft YaHei" panose="020B0503020204020204" pitchFamily="34" charset="-122"/>
                <a:ea typeface="Microsoft YaHei" panose="020B0503020204020204" pitchFamily="34" charset="-122"/>
              </a:rPr>
              <a:t>要点</a:t>
            </a:r>
            <a:r>
              <a:rPr lang="zh-CN" altLang="en-US" sz="3200" b="1" dirty="0">
                <a:solidFill>
                  <a:srgbClr val="004582"/>
                </a:solidFill>
                <a:latin typeface="Microsoft YaHei" panose="020B0503020204020204" pitchFamily="34" charset="-122"/>
                <a:ea typeface="Microsoft YaHei" panose="020B0503020204020204" pitchFamily="34" charset="-122"/>
                <a:sym typeface="+mn-ea"/>
              </a:rPr>
              <a:t>3</a:t>
            </a:r>
            <a:r>
              <a:rPr lang="en-US" altLang="zh-CN" sz="3200" b="1" dirty="0">
                <a:solidFill>
                  <a:srgbClr val="004582"/>
                </a:solidFill>
                <a:latin typeface="Microsoft YaHei" panose="020B0503020204020204" pitchFamily="34" charset="-122"/>
                <a:ea typeface="Microsoft YaHei" panose="020B0503020204020204" pitchFamily="34" charset="-122"/>
                <a:sym typeface="+mn-ea"/>
              </a:rPr>
              <a:t>B</a:t>
            </a:r>
            <a:r>
              <a:rPr lang="zh-CN" altLang="en-US" sz="3200" b="1" dirty="0">
                <a:solidFill>
                  <a:srgbClr val="004582"/>
                </a:solidFill>
                <a:latin typeface="Microsoft YaHei" panose="020B0503020204020204" pitchFamily="34" charset="-122"/>
                <a:ea typeface="Microsoft YaHei" panose="020B0503020204020204" pitchFamily="34" charset="-122"/>
                <a:sym typeface="+mn-ea"/>
              </a:rPr>
              <a:t>  各种血压测量方法评价</a:t>
            </a:r>
            <a:endParaRPr lang="zh-CN" altLang="en-US" sz="3200" b="1" dirty="0">
              <a:solidFill>
                <a:srgbClr val="004582"/>
              </a:solidFill>
              <a:latin typeface="Microsoft YaHei" panose="020B0503020204020204" pitchFamily="34" charset="-122"/>
              <a:ea typeface="Microsoft YaHei" panose="020B0503020204020204" pitchFamily="34" charset="-122"/>
            </a:endParaRPr>
          </a:p>
        </p:txBody>
      </p:sp>
      <p:sp>
        <p:nvSpPr>
          <p:cNvPr id="50" name="TextBox 24"/>
          <p:cNvSpPr>
            <a:spLocks noChangeArrowheads="1"/>
          </p:cNvSpPr>
          <p:nvPr/>
        </p:nvSpPr>
        <p:spPr bwMode="auto">
          <a:xfrm>
            <a:off x="1264843" y="2001621"/>
            <a:ext cx="9662313" cy="37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nSpc>
                <a:spcPct val="150000"/>
              </a:lnSpc>
              <a:buFont typeface="Arial" panose="020B0604020202020204" pitchFamily="34" charset="0"/>
              <a:buChar char="•"/>
            </a:pPr>
            <a:r>
              <a:rPr lang="zh-CN" altLang="en-US" sz="2000" b="1" dirty="0">
                <a:solidFill>
                  <a:srgbClr val="C00000"/>
                </a:solidFill>
                <a:latin typeface="微软雅黑" panose="020B0503020204020204" pitchFamily="34" charset="-122"/>
                <a:ea typeface="微软雅黑" panose="020B0503020204020204" pitchFamily="34" charset="-122"/>
              </a:rPr>
              <a:t>诊室血压是诊断高血压、进行血压水平分级以及观察降压疗效的常用方法。</a:t>
            </a:r>
            <a:r>
              <a:rPr lang="zh-CN" altLang="en-US" sz="2000" dirty="0">
                <a:latin typeface="微软雅黑" panose="020B0503020204020204" pitchFamily="34" charset="-122"/>
                <a:ea typeface="微软雅黑" panose="020B0503020204020204" pitchFamily="34" charset="-122"/>
              </a:rPr>
              <a:t>（I，A）</a:t>
            </a:r>
          </a:p>
          <a:p>
            <a:pPr marL="285750" indent="-28575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应尽可能进行诊室外血压测量，确诊高血压，</a:t>
            </a:r>
            <a:r>
              <a:rPr lang="zh-CN" altLang="en-US" sz="2000" b="1" dirty="0">
                <a:solidFill>
                  <a:srgbClr val="C00000"/>
                </a:solidFill>
                <a:latin typeface="微软雅黑" panose="020B0503020204020204" pitchFamily="34" charset="-122"/>
                <a:ea typeface="微软雅黑" panose="020B0503020204020204" pitchFamily="34" charset="-122"/>
              </a:rPr>
              <a:t>识别白大衣高血压与隐蔽性高血压，</a:t>
            </a:r>
            <a:r>
              <a:rPr lang="zh-CN" altLang="en-US" sz="2000" dirty="0">
                <a:latin typeface="微软雅黑" panose="020B0503020204020204" pitchFamily="34" charset="-122"/>
                <a:ea typeface="微软雅黑" panose="020B0503020204020204" pitchFamily="34" charset="-122"/>
              </a:rPr>
              <a:t>评估降压疗效，诊断难治性高血压。（I，C） </a:t>
            </a:r>
          </a:p>
          <a:p>
            <a:pPr marL="285750" indent="-285750">
              <a:lnSpc>
                <a:spcPct val="150000"/>
              </a:lnSpc>
              <a:buFont typeface="Arial" panose="020B0604020202020204" pitchFamily="34" charset="0"/>
              <a:buChar char="•"/>
            </a:pPr>
            <a:r>
              <a:rPr lang="zh-CN" altLang="en-US" sz="2000" b="1" dirty="0">
                <a:solidFill>
                  <a:srgbClr val="C00000"/>
                </a:solidFill>
                <a:latin typeface="微软雅黑" panose="020B0503020204020204" pitchFamily="34" charset="-122"/>
                <a:ea typeface="微软雅黑" panose="020B0503020204020204" pitchFamily="34" charset="-122"/>
              </a:rPr>
              <a:t>动态血压监测还可评估血压昼夜节律，判断夜间高血压、清晨高血压等临床表型。 </a:t>
            </a:r>
          </a:p>
          <a:p>
            <a:pPr marL="285750" indent="-28575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基于互联网的远程实时家庭血压监测是血压管理的新模式。</a:t>
            </a:r>
          </a:p>
          <a:p>
            <a:pPr marL="285750" indent="-28575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四肢血压测量计算臂踝血压指数或两侧上臂或下肢血压差值，可用于诊断外周动脉疾病。（Ⅱa，B）</a:t>
            </a:r>
          </a:p>
          <a:p>
            <a:pPr marL="285750" indent="-285750">
              <a:lnSpc>
                <a:spcPct val="150000"/>
              </a:lnSpc>
              <a:spcBef>
                <a:spcPts val="0"/>
              </a:spcBef>
              <a:buFont typeface="Arial" panose="020B0604020202020204" pitchFamily="34" charset="0"/>
              <a:buChar char="•"/>
            </a:pPr>
            <a:endParaRPr lang="zh-CN" altLang="en-US" sz="2000" b="1" dirty="0">
              <a:solidFill>
                <a:prstClr val="black"/>
              </a:solidFill>
              <a:latin typeface="Microsoft YaHei" panose="020B0503020204020204" pitchFamily="34" charset="-122"/>
              <a:ea typeface="Microsoft YaHei" panose="020B0503020204020204" pitchFamily="34" charset="-122"/>
            </a:endParaRPr>
          </a:p>
        </p:txBody>
      </p:sp>
      <p:sp>
        <p:nvSpPr>
          <p:cNvPr id="3" name="圆角矩形 2"/>
          <p:cNvSpPr/>
          <p:nvPr/>
        </p:nvSpPr>
        <p:spPr>
          <a:xfrm>
            <a:off x="796840" y="1582090"/>
            <a:ext cx="10490286" cy="4720739"/>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164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E3F1EBD-14E9-2279-7690-CAE2CC36091C}"/>
              </a:ext>
            </a:extLst>
          </p:cNvPr>
          <p:cNvPicPr>
            <a:picLocks noChangeAspect="1"/>
          </p:cNvPicPr>
          <p:nvPr/>
        </p:nvPicPr>
        <p:blipFill rotWithShape="1">
          <a:blip r:embed="rId2"/>
          <a:srcRect r="17152"/>
          <a:stretch/>
        </p:blipFill>
        <p:spPr>
          <a:xfrm>
            <a:off x="7736977" y="5389724"/>
            <a:ext cx="3251200" cy="1464642"/>
          </a:xfrm>
          <a:prstGeom prst="rect">
            <a:avLst/>
          </a:prstGeom>
        </p:spPr>
      </p:pic>
      <p:sp>
        <p:nvSpPr>
          <p:cNvPr id="4" name="标题 1">
            <a:extLst>
              <a:ext uri="{FF2B5EF4-FFF2-40B4-BE49-F238E27FC236}">
                <a16:creationId xmlns:a16="http://schemas.microsoft.com/office/drawing/2014/main" id="{D53B0EE1-A886-FC54-8B6B-299BBFA3B069}"/>
              </a:ext>
            </a:extLst>
          </p:cNvPr>
          <p:cNvSpPr>
            <a:spLocks noGrp="1"/>
          </p:cNvSpPr>
          <p:nvPr>
            <p:ph type="title"/>
          </p:nvPr>
        </p:nvSpPr>
        <p:spPr>
          <a:xfrm>
            <a:off x="838200" y="111232"/>
            <a:ext cx="10515600" cy="787932"/>
          </a:xfrm>
        </p:spPr>
        <p:txBody>
          <a:bodyPr>
            <a:normAutofit/>
          </a:bodyPr>
          <a:lstStyle/>
          <a:p>
            <a:pPr algn="ctr" defTabSz="1219200"/>
            <a:r>
              <a:rPr lang="zh-CN" altLang="en-US" b="1" dirty="0">
                <a:latin typeface="叶根友唐楷简" panose="02010601030101010101" pitchFamily="2" charset="-122"/>
                <a:ea typeface="叶根友唐楷简" panose="02010601030101010101" pitchFamily="2" charset="-122"/>
              </a:rPr>
              <a:t>中国高血压防治指南（</a:t>
            </a:r>
            <a:r>
              <a:rPr lang="en-US" altLang="zh-CN" b="1" dirty="0">
                <a:latin typeface="叶根友唐楷简" panose="02010601030101010101" pitchFamily="2" charset="-122"/>
                <a:ea typeface="叶根友唐楷简" panose="02010601030101010101" pitchFamily="2" charset="-122"/>
              </a:rPr>
              <a:t>2024</a:t>
            </a:r>
            <a:r>
              <a:rPr lang="zh-CN" altLang="en-US" b="1" dirty="0">
                <a:latin typeface="叶根友唐楷简" panose="02010601030101010101" pitchFamily="2" charset="-122"/>
                <a:ea typeface="叶根友唐楷简" panose="02010601030101010101" pitchFamily="2" charset="-122"/>
              </a:rPr>
              <a:t>年修订版）修订过程</a:t>
            </a:r>
          </a:p>
        </p:txBody>
      </p:sp>
      <p:sp>
        <p:nvSpPr>
          <p:cNvPr id="8" name="文本框 7">
            <a:extLst>
              <a:ext uri="{FF2B5EF4-FFF2-40B4-BE49-F238E27FC236}">
                <a16:creationId xmlns:a16="http://schemas.microsoft.com/office/drawing/2014/main" id="{6E9A281B-5EEC-B9C5-9FE6-4684C672B73D}"/>
              </a:ext>
            </a:extLst>
          </p:cNvPr>
          <p:cNvSpPr txBox="1"/>
          <p:nvPr/>
        </p:nvSpPr>
        <p:spPr>
          <a:xfrm>
            <a:off x="1627379" y="1948651"/>
            <a:ext cx="4067114" cy="3065006"/>
          </a:xfrm>
          <a:prstGeom prst="rect">
            <a:avLst/>
          </a:prstGeom>
          <a:noFill/>
        </p:spPr>
        <p:txBody>
          <a:bodyPr wrap="square">
            <a:spAutoFit/>
          </a:bodyPr>
          <a:lstStyle/>
          <a:p>
            <a:pPr marL="285750" marR="0" lvl="0" indent="-285750" algn="just"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2022</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年</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3</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月</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4</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日，</a:t>
            </a:r>
            <a:endPar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ts val="24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     北京</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线上，第一次修订工作会</a:t>
            </a:r>
          </a:p>
          <a:p>
            <a:pPr marL="285750" marR="0" lvl="0" indent="-285750" algn="just"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2022</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年</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5</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月</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22</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日</a:t>
            </a:r>
            <a:endPar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ts val="24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     北京</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线上，第一次撰稿工作会</a:t>
            </a:r>
          </a:p>
          <a:p>
            <a:pPr marL="285750" marR="0" lvl="0" indent="-285750" algn="just"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2022</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年</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8</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月</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2</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日</a:t>
            </a:r>
            <a:endPar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ts val="24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     线上，第二次撰稿工作会</a:t>
            </a:r>
          </a:p>
          <a:p>
            <a:pPr marL="285750" marR="0" lvl="0" indent="-285750" algn="just"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2022</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年</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6</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月</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-12</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月</a:t>
            </a:r>
            <a:endPar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ts val="24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     线上</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线下，</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12</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场专题研讨会</a:t>
            </a:r>
          </a:p>
        </p:txBody>
      </p:sp>
      <p:pic>
        <p:nvPicPr>
          <p:cNvPr id="18" name="图片 17">
            <a:extLst>
              <a:ext uri="{FF2B5EF4-FFF2-40B4-BE49-F238E27FC236}">
                <a16:creationId xmlns:a16="http://schemas.microsoft.com/office/drawing/2014/main" id="{63C3212F-2E19-17EF-097A-09D25307AE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5389723"/>
            <a:ext cx="3254759" cy="1464641"/>
          </a:xfrm>
          <a:prstGeom prst="rect">
            <a:avLst/>
          </a:prstGeom>
        </p:spPr>
      </p:pic>
      <p:pic>
        <p:nvPicPr>
          <p:cNvPr id="19" name="图片 18">
            <a:extLst>
              <a:ext uri="{FF2B5EF4-FFF2-40B4-BE49-F238E27FC236}">
                <a16:creationId xmlns:a16="http://schemas.microsoft.com/office/drawing/2014/main" id="{E481FBE5-AD51-1CFD-86B6-37277B0B5296}"/>
              </a:ext>
            </a:extLst>
          </p:cNvPr>
          <p:cNvPicPr>
            <a:picLocks noChangeAspect="1"/>
          </p:cNvPicPr>
          <p:nvPr/>
        </p:nvPicPr>
        <p:blipFill>
          <a:blip r:embed="rId5"/>
          <a:stretch>
            <a:fillRect/>
          </a:stretch>
        </p:blipFill>
        <p:spPr>
          <a:xfrm>
            <a:off x="3254759" y="5389723"/>
            <a:ext cx="2559047" cy="1464641"/>
          </a:xfrm>
          <a:prstGeom prst="rect">
            <a:avLst/>
          </a:prstGeom>
        </p:spPr>
      </p:pic>
      <p:sp>
        <p:nvSpPr>
          <p:cNvPr id="20" name="文本框 19">
            <a:extLst>
              <a:ext uri="{FF2B5EF4-FFF2-40B4-BE49-F238E27FC236}">
                <a16:creationId xmlns:a16="http://schemas.microsoft.com/office/drawing/2014/main" id="{2E9FFDEA-6F18-A9CF-77C7-82AB11D42F14}"/>
              </a:ext>
            </a:extLst>
          </p:cNvPr>
          <p:cNvSpPr txBox="1"/>
          <p:nvPr/>
        </p:nvSpPr>
        <p:spPr>
          <a:xfrm>
            <a:off x="0" y="899163"/>
            <a:ext cx="12191999" cy="887596"/>
          </a:xfrm>
          <a:prstGeom prst="rect">
            <a:avLst/>
          </a:prstGeom>
          <a:solidFill>
            <a:schemeClr val="bg1">
              <a:lumMod val="85000"/>
            </a:schemeClr>
          </a:solidFill>
        </p:spPr>
        <p:txBody>
          <a:bodyPr wrap="square" lIns="1044000" rIns="1080000" anchor="ctr">
            <a:noAutofit/>
          </a:bodyPr>
          <a:lstStyle>
            <a:defPPr>
              <a:defRPr lang="zh-CN"/>
            </a:defPPr>
            <a:lvl1pPr algn="ctr">
              <a:lnSpc>
                <a:spcPct val="100000"/>
              </a:lnSpc>
              <a:spcAft>
                <a:spcPts val="600"/>
              </a:spcAft>
              <a:defRPr sz="1400" b="1" spc="40">
                <a:effectLst/>
                <a:latin typeface="Microsoft YaHei" panose="020B0503020204020204" pitchFamily="34" charset="-122"/>
                <a:ea typeface="Microsoft YaHei" panose="020B0503020204020204" pitchFamily="34" charset="-122"/>
                <a:cs typeface="Arial" panose="020B0604020202020204" pitchFamily="34" charset="0"/>
              </a:defRPr>
            </a:lvl1p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在</a:t>
            </a: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2018</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年版的基础上，根据国内外高血压及相关疾病领域最新研究进展进行修订完成。指南兼具教育性和实用性原则，深入分析近年来发布的临床研究证据，结合疾病的病理生理学，将研究证据与专家的智慧凝结，形成这部指导性的文件。</a:t>
            </a:r>
          </a:p>
        </p:txBody>
      </p:sp>
      <p:pic>
        <p:nvPicPr>
          <p:cNvPr id="22" name="图片 21">
            <a:extLst>
              <a:ext uri="{FF2B5EF4-FFF2-40B4-BE49-F238E27FC236}">
                <a16:creationId xmlns:a16="http://schemas.microsoft.com/office/drawing/2014/main" id="{4C50DAF9-0C59-BD26-5B94-4D13EE8F7F57}"/>
              </a:ext>
            </a:extLst>
          </p:cNvPr>
          <p:cNvPicPr>
            <a:picLocks noChangeAspect="1"/>
          </p:cNvPicPr>
          <p:nvPr/>
        </p:nvPicPr>
        <p:blipFill>
          <a:blip r:embed="rId6"/>
          <a:stretch>
            <a:fillRect/>
          </a:stretch>
        </p:blipFill>
        <p:spPr>
          <a:xfrm>
            <a:off x="5813806" y="5389724"/>
            <a:ext cx="1923171" cy="1468276"/>
          </a:xfrm>
          <a:prstGeom prst="rect">
            <a:avLst/>
          </a:prstGeom>
        </p:spPr>
      </p:pic>
      <p:sp>
        <p:nvSpPr>
          <p:cNvPr id="25" name="文本框 24">
            <a:extLst>
              <a:ext uri="{FF2B5EF4-FFF2-40B4-BE49-F238E27FC236}">
                <a16:creationId xmlns:a16="http://schemas.microsoft.com/office/drawing/2014/main" id="{33AB568F-8BDD-CC30-697E-64E4EA045080}"/>
              </a:ext>
            </a:extLst>
          </p:cNvPr>
          <p:cNvSpPr txBox="1"/>
          <p:nvPr/>
        </p:nvSpPr>
        <p:spPr>
          <a:xfrm>
            <a:off x="6474521" y="1948651"/>
            <a:ext cx="4643473" cy="3065006"/>
          </a:xfrm>
          <a:prstGeom prst="rect">
            <a:avLst/>
          </a:prstGeom>
          <a:noFill/>
        </p:spPr>
        <p:txBody>
          <a:bodyPr wrap="square">
            <a:spAutoFit/>
          </a:bodyPr>
          <a:lstStyle/>
          <a:p>
            <a:pPr marL="285750" marR="0" lvl="0" indent="-285750" algn="just"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2023</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年</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3</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月</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12</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日</a:t>
            </a:r>
            <a:endPar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ts val="24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     重庆，公布指南要点</a:t>
            </a:r>
          </a:p>
          <a:p>
            <a:pPr marL="285750" marR="0" lvl="0" indent="-285750" algn="just"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2023</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年</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3</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月</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-2024</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年</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3</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月</a:t>
            </a:r>
            <a:endPar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ts val="24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     广泛征集意见</a:t>
            </a:r>
          </a:p>
          <a:p>
            <a:pPr marL="285750" marR="0" lvl="0" indent="-285750" algn="just"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2024</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年</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4</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月</a:t>
            </a:r>
            <a:endPar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ts val="24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     杭州，多学科研讨会</a:t>
            </a:r>
          </a:p>
          <a:p>
            <a:pPr marL="285750" marR="0" lvl="0" indent="-285750" algn="just"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2024</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年</a:t>
            </a:r>
            <a:r>
              <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5</a:t>
            </a: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月</a:t>
            </a:r>
            <a:endPar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ts val="24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rPr>
              <a:t>    上海，指南审稿会</a:t>
            </a:r>
            <a:endParaRPr kumimoji="0" lang="en-US" altLang="zh-CN" sz="1600" b="1" i="0" u="none" strike="noStrike" kern="1200" cap="none" spc="0" normalizeH="0" baseline="0" noProof="0" dirty="0">
              <a:ln>
                <a:noFill/>
              </a:ln>
              <a:solidFill>
                <a:srgbClr val="004582"/>
              </a:solidFill>
              <a:effectLst/>
              <a:uLnTx/>
              <a:uFillTx/>
              <a:latin typeface="微软雅黑" panose="020B0503020204020204" pitchFamily="34" charset="-122"/>
              <a:ea typeface="微软雅黑" panose="020B0503020204020204" pitchFamily="34" charset="-122"/>
              <a:cs typeface="+mn-cs"/>
            </a:endParaRPr>
          </a:p>
        </p:txBody>
      </p:sp>
      <p:pic>
        <p:nvPicPr>
          <p:cNvPr id="26" name="图片 25">
            <a:extLst>
              <a:ext uri="{FF2B5EF4-FFF2-40B4-BE49-F238E27FC236}">
                <a16:creationId xmlns:a16="http://schemas.microsoft.com/office/drawing/2014/main" id="{F95448D5-4687-E171-0C77-AFF55B31D7CA}"/>
              </a:ext>
            </a:extLst>
          </p:cNvPr>
          <p:cNvPicPr>
            <a:picLocks noChangeAspect="1"/>
          </p:cNvPicPr>
          <p:nvPr/>
        </p:nvPicPr>
        <p:blipFill rotWithShape="1">
          <a:blip r:embed="rId7"/>
          <a:srcRect r="50054"/>
          <a:stretch/>
        </p:blipFill>
        <p:spPr>
          <a:xfrm>
            <a:off x="10988177" y="5386088"/>
            <a:ext cx="1203823" cy="1468276"/>
          </a:xfrm>
          <a:prstGeom prst="rect">
            <a:avLst/>
          </a:prstGeom>
        </p:spPr>
      </p:pic>
    </p:spTree>
    <p:extLst>
      <p:ext uri="{BB962C8B-B14F-4D97-AF65-F5344CB8AC3E}">
        <p14:creationId xmlns:p14="http://schemas.microsoft.com/office/powerpoint/2010/main" val="2842757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9B356B0F-DB4B-397F-7A28-A361A96D8F91}"/>
              </a:ext>
            </a:extLst>
          </p:cNvPr>
          <p:cNvSpPr/>
          <p:nvPr/>
        </p:nvSpPr>
        <p:spPr>
          <a:xfrm>
            <a:off x="1760880" y="2528175"/>
            <a:ext cx="3316314" cy="461633"/>
          </a:xfrm>
          <a:prstGeom prst="rect">
            <a:avLst/>
          </a:prstGeom>
        </p:spPr>
        <p:txBody>
          <a:bodyPr wrap="square" lIns="91407" tIns="45704" rIns="91407" bIns="45704">
            <a:spAutoFit/>
          </a:bodyPr>
          <a:lstStyle/>
          <a:p>
            <a:pPr algn="ctr"/>
            <a:r>
              <a:rPr lang="zh-CN" altLang="en-US" sz="2400" b="1" dirty="0">
                <a:solidFill>
                  <a:srgbClr val="004582"/>
                </a:solidFill>
                <a:latin typeface="微软雅黑" panose="020B0503020204020204" pitchFamily="34" charset="-122"/>
                <a:ea typeface="微软雅黑" panose="020B0503020204020204" pitchFamily="34" charset="-122"/>
              </a:rPr>
              <a:t>诊室血压测量</a:t>
            </a:r>
          </a:p>
        </p:txBody>
      </p:sp>
      <p:sp>
        <p:nvSpPr>
          <p:cNvPr id="8" name="矩形 47">
            <a:extLst>
              <a:ext uri="{FF2B5EF4-FFF2-40B4-BE49-F238E27FC236}">
                <a16:creationId xmlns:a16="http://schemas.microsoft.com/office/drawing/2014/main" id="{2EAB1EF7-D3DF-DCB1-8971-1F77BC45F09D}"/>
              </a:ext>
            </a:extLst>
          </p:cNvPr>
          <p:cNvSpPr>
            <a:spLocks noChangeArrowheads="1"/>
          </p:cNvSpPr>
          <p:nvPr/>
        </p:nvSpPr>
        <p:spPr bwMode="auto">
          <a:xfrm>
            <a:off x="1854790" y="3236922"/>
            <a:ext cx="3874904" cy="199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lvl="0" indent="-285750" algn="just">
              <a:lnSpc>
                <a:spcPct val="150000"/>
              </a:lnSpc>
              <a:buFont typeface="Arial" panose="020B0604020202020204" pitchFamily="34" charset="0"/>
              <a:buChar char="•"/>
            </a:pPr>
            <a:r>
              <a:rPr lang="zh-CN" altLang="en-US" sz="1600" b="1" kern="100" dirty="0">
                <a:cs typeface="Times New Roman (正文 CS 字体)"/>
              </a:rPr>
              <a:t>是由医护人员在标准条件下按统一规范进行测量。</a:t>
            </a:r>
            <a:endParaRPr lang="en-US" altLang="zh-CN" sz="1600" b="1" kern="100" dirty="0">
              <a:cs typeface="Times New Roman (正文 CS 字体)"/>
            </a:endParaRPr>
          </a:p>
          <a:p>
            <a:pPr marL="285750" lvl="0" indent="-285750" algn="just">
              <a:lnSpc>
                <a:spcPct val="150000"/>
              </a:lnSpc>
              <a:buFont typeface="Arial" panose="020B0604020202020204" pitchFamily="34" charset="0"/>
              <a:buChar char="•"/>
            </a:pPr>
            <a:r>
              <a:rPr lang="zh-CN" altLang="en-US" sz="1600" b="1" kern="100" dirty="0">
                <a:solidFill>
                  <a:srgbClr val="C00000"/>
                </a:solidFill>
                <a:cs typeface="Times New Roman (正文 CS 字体)"/>
              </a:rPr>
              <a:t>是目前诊断高血压、进行血压水平分级以及观察降压疗效的常用方法。</a:t>
            </a:r>
          </a:p>
          <a:p>
            <a:pPr lvl="0" algn="just">
              <a:lnSpc>
                <a:spcPct val="150000"/>
              </a:lnSpc>
              <a:buNone/>
            </a:pPr>
            <a:endParaRPr lang="en-US" altLang="zh-CN" sz="1600" b="1" kern="100" dirty="0">
              <a:cs typeface="Times New Roman (正文 CS 字体)"/>
            </a:endParaRPr>
          </a:p>
        </p:txBody>
      </p:sp>
      <p:cxnSp>
        <p:nvCxnSpPr>
          <p:cNvPr id="9" name="直接连接符 19">
            <a:extLst>
              <a:ext uri="{FF2B5EF4-FFF2-40B4-BE49-F238E27FC236}">
                <a16:creationId xmlns:a16="http://schemas.microsoft.com/office/drawing/2014/main" id="{485FE6C7-56D1-23AC-E769-B619FA2BFD8D}"/>
              </a:ext>
            </a:extLst>
          </p:cNvPr>
          <p:cNvCxnSpPr/>
          <p:nvPr/>
        </p:nvCxnSpPr>
        <p:spPr>
          <a:xfrm>
            <a:off x="1472539" y="3679938"/>
            <a:ext cx="0" cy="940723"/>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13" name="组合 12">
            <a:extLst>
              <a:ext uri="{FF2B5EF4-FFF2-40B4-BE49-F238E27FC236}">
                <a16:creationId xmlns:a16="http://schemas.microsoft.com/office/drawing/2014/main" id="{C685C37C-BB0C-5DE4-8CA2-C64C92FE719B}"/>
              </a:ext>
            </a:extLst>
          </p:cNvPr>
          <p:cNvGrpSpPr/>
          <p:nvPr/>
        </p:nvGrpSpPr>
        <p:grpSpPr>
          <a:xfrm>
            <a:off x="1351985" y="3236922"/>
            <a:ext cx="258653" cy="233204"/>
            <a:chOff x="3720691" y="2824413"/>
            <a:chExt cx="1341120" cy="1209172"/>
          </a:xfrm>
        </p:grpSpPr>
        <p:sp>
          <p:nvSpPr>
            <p:cNvPr id="14" name="Freeform 5">
              <a:extLst>
                <a:ext uri="{FF2B5EF4-FFF2-40B4-BE49-F238E27FC236}">
                  <a16:creationId xmlns:a16="http://schemas.microsoft.com/office/drawing/2014/main" id="{EA60976C-C41A-A538-4B45-78464A10A706}"/>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15" name="Freeform 5">
              <a:extLst>
                <a:ext uri="{FF2B5EF4-FFF2-40B4-BE49-F238E27FC236}">
                  <a16:creationId xmlns:a16="http://schemas.microsoft.com/office/drawing/2014/main" id="{D4AA4963-DD46-7F3A-BFFD-FE98DE075C8C}"/>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16" name="组合 15">
            <a:extLst>
              <a:ext uri="{FF2B5EF4-FFF2-40B4-BE49-F238E27FC236}">
                <a16:creationId xmlns:a16="http://schemas.microsoft.com/office/drawing/2014/main" id="{2873B5E3-64FE-B12A-16DB-1B77A236BCF1}"/>
              </a:ext>
            </a:extLst>
          </p:cNvPr>
          <p:cNvGrpSpPr/>
          <p:nvPr/>
        </p:nvGrpSpPr>
        <p:grpSpPr>
          <a:xfrm>
            <a:off x="1338981" y="4810558"/>
            <a:ext cx="258653" cy="233204"/>
            <a:chOff x="3720691" y="2824413"/>
            <a:chExt cx="1341120" cy="1209172"/>
          </a:xfrm>
        </p:grpSpPr>
        <p:sp>
          <p:nvSpPr>
            <p:cNvPr id="17" name="Freeform 5">
              <a:extLst>
                <a:ext uri="{FF2B5EF4-FFF2-40B4-BE49-F238E27FC236}">
                  <a16:creationId xmlns:a16="http://schemas.microsoft.com/office/drawing/2014/main" id="{1D24A450-EEA4-07DF-C338-D8DDC6E3AE8D}"/>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18" name="Freeform 5">
              <a:extLst>
                <a:ext uri="{FF2B5EF4-FFF2-40B4-BE49-F238E27FC236}">
                  <a16:creationId xmlns:a16="http://schemas.microsoft.com/office/drawing/2014/main" id="{15E8D971-6FFD-34E3-D7AA-6357101E9AD1}"/>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sp>
        <p:nvSpPr>
          <p:cNvPr id="19" name="标题 1">
            <a:extLst>
              <a:ext uri="{FF2B5EF4-FFF2-40B4-BE49-F238E27FC236}">
                <a16:creationId xmlns:a16="http://schemas.microsoft.com/office/drawing/2014/main" id="{E52F4DC2-811F-AB0D-E275-FAE9A58A8FB8}"/>
              </a:ext>
            </a:extLst>
          </p:cNvPr>
          <p:cNvSpPr txBox="1">
            <a:spLocks/>
          </p:cNvSpPr>
          <p:nvPr/>
        </p:nvSpPr>
        <p:spPr>
          <a:xfrm>
            <a:off x="0" y="278912"/>
            <a:ext cx="12192000" cy="77776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诊室血压测量</a:t>
            </a:r>
          </a:p>
        </p:txBody>
      </p:sp>
      <p:sp>
        <p:nvSpPr>
          <p:cNvPr id="22" name="矩形 21">
            <a:extLst>
              <a:ext uri="{FF2B5EF4-FFF2-40B4-BE49-F238E27FC236}">
                <a16:creationId xmlns:a16="http://schemas.microsoft.com/office/drawing/2014/main" id="{121D4579-9A8F-4E0B-DEE6-CA9EEE23685F}"/>
              </a:ext>
            </a:extLst>
          </p:cNvPr>
          <p:cNvSpPr/>
          <p:nvPr/>
        </p:nvSpPr>
        <p:spPr>
          <a:xfrm>
            <a:off x="7120580" y="2527446"/>
            <a:ext cx="3316314" cy="461633"/>
          </a:xfrm>
          <a:prstGeom prst="rect">
            <a:avLst/>
          </a:prstGeom>
        </p:spPr>
        <p:txBody>
          <a:bodyPr wrap="square" lIns="91407" tIns="45704" rIns="91407" bIns="45704">
            <a:spAutoFit/>
          </a:bodyPr>
          <a:lstStyle/>
          <a:p>
            <a:pPr algn="ctr"/>
            <a:r>
              <a:rPr lang="zh-CN" altLang="en-US" sz="2400" b="1" dirty="0">
                <a:solidFill>
                  <a:srgbClr val="004582"/>
                </a:solidFill>
                <a:latin typeface="微软雅黑" panose="020B0503020204020204" pitchFamily="34" charset="-122"/>
                <a:ea typeface="微软雅黑" panose="020B0503020204020204" pitchFamily="34" charset="-122"/>
              </a:rPr>
              <a:t>自动诊室血压测量</a:t>
            </a:r>
          </a:p>
        </p:txBody>
      </p:sp>
      <p:sp>
        <p:nvSpPr>
          <p:cNvPr id="23" name="矩形 47">
            <a:extLst>
              <a:ext uri="{FF2B5EF4-FFF2-40B4-BE49-F238E27FC236}">
                <a16:creationId xmlns:a16="http://schemas.microsoft.com/office/drawing/2014/main" id="{9A1C9749-425D-099F-7CDE-68950C1327AD}"/>
              </a:ext>
            </a:extLst>
          </p:cNvPr>
          <p:cNvSpPr>
            <a:spLocks noChangeArrowheads="1"/>
          </p:cNvSpPr>
          <p:nvPr/>
        </p:nvSpPr>
        <p:spPr bwMode="auto">
          <a:xfrm>
            <a:off x="6878611" y="3236922"/>
            <a:ext cx="3874904" cy="27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lvl="0" indent="-285750" algn="just">
              <a:lnSpc>
                <a:spcPct val="150000"/>
              </a:lnSpc>
              <a:buFont typeface="Arial" panose="020B0604020202020204" pitchFamily="34" charset="0"/>
              <a:buChar char="•"/>
            </a:pPr>
            <a:r>
              <a:rPr lang="zh-CN" altLang="en-US" sz="1600" b="1" kern="100" dirty="0">
                <a:cs typeface="Times New Roman (正文 CS 字体)"/>
              </a:rPr>
              <a:t>在一个相对独立的空间中，由患者自我操作上臂式电子血压计完成整个血压测量过程。</a:t>
            </a:r>
            <a:endParaRPr lang="en-US" altLang="zh-CN" sz="1600" b="1" kern="100" dirty="0">
              <a:cs typeface="Times New Roman (正文 CS 字体)"/>
            </a:endParaRPr>
          </a:p>
          <a:p>
            <a:pPr marL="285750" lvl="0" indent="-285750" algn="just">
              <a:lnSpc>
                <a:spcPct val="150000"/>
              </a:lnSpc>
              <a:buFont typeface="Arial" panose="020B0604020202020204" pitchFamily="34" charset="0"/>
              <a:buChar char="•"/>
            </a:pPr>
            <a:r>
              <a:rPr lang="zh-CN" altLang="en-US" sz="1600" b="1" kern="100" dirty="0">
                <a:cs typeface="Times New Roman (正文 CS 字体)"/>
              </a:rPr>
              <a:t>这种测量方法因为没有医护人员在测量现场，</a:t>
            </a:r>
            <a:r>
              <a:rPr lang="zh-CN" altLang="en-US" sz="1600" b="1" kern="100" dirty="0">
                <a:solidFill>
                  <a:srgbClr val="C00000"/>
                </a:solidFill>
                <a:cs typeface="Times New Roman (正文 CS 字体)"/>
              </a:rPr>
              <a:t>因此可在一定程度上减少白大衣效应。</a:t>
            </a:r>
          </a:p>
          <a:p>
            <a:pPr lvl="0" algn="just">
              <a:lnSpc>
                <a:spcPct val="150000"/>
              </a:lnSpc>
              <a:buNone/>
            </a:pPr>
            <a:endParaRPr lang="en-US" altLang="zh-CN" sz="1600" b="1" kern="100" dirty="0">
              <a:cs typeface="Times New Roman (正文 CS 字体)"/>
            </a:endParaRPr>
          </a:p>
        </p:txBody>
      </p:sp>
      <p:cxnSp>
        <p:nvCxnSpPr>
          <p:cNvPr id="24" name="直接连接符 19">
            <a:extLst>
              <a:ext uri="{FF2B5EF4-FFF2-40B4-BE49-F238E27FC236}">
                <a16:creationId xmlns:a16="http://schemas.microsoft.com/office/drawing/2014/main" id="{CE59FE47-3F79-19FB-5DFE-C4236B508E5D}"/>
              </a:ext>
            </a:extLst>
          </p:cNvPr>
          <p:cNvCxnSpPr/>
          <p:nvPr/>
        </p:nvCxnSpPr>
        <p:spPr>
          <a:xfrm>
            <a:off x="6582421" y="3679938"/>
            <a:ext cx="0" cy="940723"/>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25" name="组合 24">
            <a:extLst>
              <a:ext uri="{FF2B5EF4-FFF2-40B4-BE49-F238E27FC236}">
                <a16:creationId xmlns:a16="http://schemas.microsoft.com/office/drawing/2014/main" id="{AF4D21C6-3468-3366-1BC3-C91C7EB79062}"/>
              </a:ext>
            </a:extLst>
          </p:cNvPr>
          <p:cNvGrpSpPr/>
          <p:nvPr/>
        </p:nvGrpSpPr>
        <p:grpSpPr>
          <a:xfrm>
            <a:off x="6461867" y="3236922"/>
            <a:ext cx="258653" cy="233204"/>
            <a:chOff x="3720691" y="2824413"/>
            <a:chExt cx="1341120" cy="1209172"/>
          </a:xfrm>
        </p:grpSpPr>
        <p:sp>
          <p:nvSpPr>
            <p:cNvPr id="26" name="Freeform 5">
              <a:extLst>
                <a:ext uri="{FF2B5EF4-FFF2-40B4-BE49-F238E27FC236}">
                  <a16:creationId xmlns:a16="http://schemas.microsoft.com/office/drawing/2014/main" id="{7F8DB20D-F50E-2452-F28D-49CF43803659}"/>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27" name="Freeform 5">
              <a:extLst>
                <a:ext uri="{FF2B5EF4-FFF2-40B4-BE49-F238E27FC236}">
                  <a16:creationId xmlns:a16="http://schemas.microsoft.com/office/drawing/2014/main" id="{12786DD1-331C-B2CD-B371-EDDDEA165469}"/>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28" name="组合 27">
            <a:extLst>
              <a:ext uri="{FF2B5EF4-FFF2-40B4-BE49-F238E27FC236}">
                <a16:creationId xmlns:a16="http://schemas.microsoft.com/office/drawing/2014/main" id="{082EF440-965C-42D8-26A0-747906341D54}"/>
              </a:ext>
            </a:extLst>
          </p:cNvPr>
          <p:cNvGrpSpPr/>
          <p:nvPr/>
        </p:nvGrpSpPr>
        <p:grpSpPr>
          <a:xfrm>
            <a:off x="6448863" y="4810558"/>
            <a:ext cx="258653" cy="233204"/>
            <a:chOff x="3720691" y="2824413"/>
            <a:chExt cx="1341120" cy="1209172"/>
          </a:xfrm>
        </p:grpSpPr>
        <p:sp>
          <p:nvSpPr>
            <p:cNvPr id="29" name="Freeform 5">
              <a:extLst>
                <a:ext uri="{FF2B5EF4-FFF2-40B4-BE49-F238E27FC236}">
                  <a16:creationId xmlns:a16="http://schemas.microsoft.com/office/drawing/2014/main" id="{A95626F3-39CD-043B-94E8-5974FBD96292}"/>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30" name="Freeform 5">
              <a:extLst>
                <a:ext uri="{FF2B5EF4-FFF2-40B4-BE49-F238E27FC236}">
                  <a16:creationId xmlns:a16="http://schemas.microsoft.com/office/drawing/2014/main" id="{6A4FEE5F-8460-B617-AE8D-9B97741AB4C7}"/>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34" name="组合 33">
            <a:extLst>
              <a:ext uri="{FF2B5EF4-FFF2-40B4-BE49-F238E27FC236}">
                <a16:creationId xmlns:a16="http://schemas.microsoft.com/office/drawing/2014/main" id="{27B51AA6-C073-8277-68CE-7DAFFEF9CD0F}"/>
              </a:ext>
            </a:extLst>
          </p:cNvPr>
          <p:cNvGrpSpPr/>
          <p:nvPr/>
        </p:nvGrpSpPr>
        <p:grpSpPr>
          <a:xfrm>
            <a:off x="2793688" y="1156816"/>
            <a:ext cx="1272703" cy="1272703"/>
            <a:chOff x="1057027" y="2420888"/>
            <a:chExt cx="864096" cy="864096"/>
          </a:xfrm>
        </p:grpSpPr>
        <p:sp>
          <p:nvSpPr>
            <p:cNvPr id="35" name="椭圆 34">
              <a:extLst>
                <a:ext uri="{FF2B5EF4-FFF2-40B4-BE49-F238E27FC236}">
                  <a16:creationId xmlns:a16="http://schemas.microsoft.com/office/drawing/2014/main" id="{13BA2B2A-28A0-1C34-03C6-D4F7964425AD}"/>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6" name="椭圆 35">
              <a:extLst>
                <a:ext uri="{FF2B5EF4-FFF2-40B4-BE49-F238E27FC236}">
                  <a16:creationId xmlns:a16="http://schemas.microsoft.com/office/drawing/2014/main" id="{5AED6C79-90C9-9E80-8F34-064F6225BD02}"/>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39" name="图形 38" descr="秒表 纯色填充">
            <a:extLst>
              <a:ext uri="{FF2B5EF4-FFF2-40B4-BE49-F238E27FC236}">
                <a16:creationId xmlns:a16="http://schemas.microsoft.com/office/drawing/2014/main" id="{A860D506-B6E7-21EC-11C8-9DFF2E4D6E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72839" y="1326670"/>
            <a:ext cx="914400" cy="914400"/>
          </a:xfrm>
          <a:prstGeom prst="rect">
            <a:avLst/>
          </a:prstGeom>
        </p:spPr>
      </p:pic>
      <p:grpSp>
        <p:nvGrpSpPr>
          <p:cNvPr id="41" name="组合 40">
            <a:extLst>
              <a:ext uri="{FF2B5EF4-FFF2-40B4-BE49-F238E27FC236}">
                <a16:creationId xmlns:a16="http://schemas.microsoft.com/office/drawing/2014/main" id="{7DD1708E-944C-9758-0FE8-3F343EEAEE4E}"/>
              </a:ext>
            </a:extLst>
          </p:cNvPr>
          <p:cNvGrpSpPr/>
          <p:nvPr/>
        </p:nvGrpSpPr>
        <p:grpSpPr>
          <a:xfrm>
            <a:off x="8312361" y="1156816"/>
            <a:ext cx="1272703" cy="1272703"/>
            <a:chOff x="1057027" y="2420888"/>
            <a:chExt cx="864096" cy="864096"/>
          </a:xfrm>
        </p:grpSpPr>
        <p:sp>
          <p:nvSpPr>
            <p:cNvPr id="42" name="椭圆 41">
              <a:extLst>
                <a:ext uri="{FF2B5EF4-FFF2-40B4-BE49-F238E27FC236}">
                  <a16:creationId xmlns:a16="http://schemas.microsoft.com/office/drawing/2014/main" id="{DCA4DAA2-AC1F-4A88-E66E-350A43DE28DB}"/>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43" name="椭圆 42">
              <a:extLst>
                <a:ext uri="{FF2B5EF4-FFF2-40B4-BE49-F238E27FC236}">
                  <a16:creationId xmlns:a16="http://schemas.microsoft.com/office/drawing/2014/main" id="{372DA074-C796-86F6-9AED-2EDBB2FC6BBE}"/>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40" name="图形 39" descr="秒表 轮廓">
            <a:extLst>
              <a:ext uri="{FF2B5EF4-FFF2-40B4-BE49-F238E27FC236}">
                <a16:creationId xmlns:a16="http://schemas.microsoft.com/office/drawing/2014/main" id="{93F6A3A1-9F21-3232-F093-F990121F80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83912" y="1341965"/>
            <a:ext cx="914400" cy="914400"/>
          </a:xfrm>
          <a:prstGeom prst="rect">
            <a:avLst/>
          </a:prstGeom>
        </p:spPr>
      </p:pic>
    </p:spTree>
    <p:extLst>
      <p:ext uri="{BB962C8B-B14F-4D97-AF65-F5344CB8AC3E}">
        <p14:creationId xmlns:p14="http://schemas.microsoft.com/office/powerpoint/2010/main" val="2128251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E2B305FF-8F75-8882-4805-5285FC1A4DC9}"/>
              </a:ext>
            </a:extLst>
          </p:cNvPr>
          <p:cNvGrpSpPr/>
          <p:nvPr/>
        </p:nvGrpSpPr>
        <p:grpSpPr>
          <a:xfrm>
            <a:off x="8290846" y="985479"/>
            <a:ext cx="1272703" cy="1272703"/>
            <a:chOff x="1057027" y="2420888"/>
            <a:chExt cx="864096" cy="864096"/>
          </a:xfrm>
        </p:grpSpPr>
        <p:sp>
          <p:nvSpPr>
            <p:cNvPr id="33" name="椭圆 32">
              <a:extLst>
                <a:ext uri="{FF2B5EF4-FFF2-40B4-BE49-F238E27FC236}">
                  <a16:creationId xmlns:a16="http://schemas.microsoft.com/office/drawing/2014/main" id="{8566052B-1884-7C32-95A7-DAFE41B2EB1E}"/>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4" name="椭圆 33">
              <a:extLst>
                <a:ext uri="{FF2B5EF4-FFF2-40B4-BE49-F238E27FC236}">
                  <a16:creationId xmlns:a16="http://schemas.microsoft.com/office/drawing/2014/main" id="{1BC994F9-73AB-F555-F458-0D5AF8398D58}"/>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14" name="组合 13"/>
          <p:cNvGrpSpPr/>
          <p:nvPr/>
        </p:nvGrpSpPr>
        <p:grpSpPr>
          <a:xfrm>
            <a:off x="2793688" y="985479"/>
            <a:ext cx="1272703" cy="1272703"/>
            <a:chOff x="1057027" y="2420888"/>
            <a:chExt cx="864096" cy="864096"/>
          </a:xfrm>
        </p:grpSpPr>
        <p:sp>
          <p:nvSpPr>
            <p:cNvPr id="15" name="椭圆 14"/>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6" name="椭圆 15"/>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18" name="矩形 17"/>
          <p:cNvSpPr/>
          <p:nvPr/>
        </p:nvSpPr>
        <p:spPr>
          <a:xfrm>
            <a:off x="1783612" y="2347633"/>
            <a:ext cx="3452528" cy="461633"/>
          </a:xfrm>
          <a:prstGeom prst="rect">
            <a:avLst/>
          </a:prstGeom>
        </p:spPr>
        <p:txBody>
          <a:bodyPr wrap="square" lIns="91407" tIns="45704" rIns="91407" bIns="45704">
            <a:spAutoFit/>
          </a:bodyPr>
          <a:lstStyle/>
          <a:p>
            <a:pPr algn="ctr"/>
            <a:r>
              <a:rPr lang="zh-CN" altLang="en-US" sz="2400" b="1" dirty="0">
                <a:solidFill>
                  <a:srgbClr val="004582"/>
                </a:solidFill>
                <a:latin typeface="微软雅黑" panose="020B0503020204020204" pitchFamily="34" charset="-122"/>
                <a:ea typeface="微软雅黑" panose="020B0503020204020204" pitchFamily="34" charset="-122"/>
              </a:rPr>
              <a:t>动态血压监测（</a:t>
            </a:r>
            <a:r>
              <a:rPr lang="en-US" altLang="zh-CN" sz="2400" b="1" dirty="0">
                <a:solidFill>
                  <a:srgbClr val="004582"/>
                </a:solidFill>
                <a:latin typeface="微软雅黑" panose="020B0503020204020204" pitchFamily="34" charset="-122"/>
                <a:ea typeface="微软雅黑" panose="020B0503020204020204" pitchFamily="34" charset="-122"/>
              </a:rPr>
              <a:t>ABPM</a:t>
            </a:r>
            <a:r>
              <a:rPr lang="zh-CN" altLang="en" sz="2400" b="1" dirty="0">
                <a:solidFill>
                  <a:srgbClr val="004582"/>
                </a:solidFill>
                <a:latin typeface="微软雅黑" panose="020B0503020204020204" pitchFamily="34" charset="-122"/>
                <a:ea typeface="微软雅黑" panose="020B0503020204020204" pitchFamily="34" charset="-122"/>
              </a:rPr>
              <a:t>）</a:t>
            </a:r>
            <a:endParaRPr lang="en-US" altLang="zh-CN" sz="2400" b="1" dirty="0">
              <a:solidFill>
                <a:srgbClr val="004582"/>
              </a:solidFill>
              <a:latin typeface="微软雅黑" panose="020B0503020204020204" pitchFamily="34" charset="-122"/>
              <a:ea typeface="微软雅黑" panose="020B0503020204020204" pitchFamily="34" charset="-122"/>
            </a:endParaRPr>
          </a:p>
        </p:txBody>
      </p:sp>
      <p:sp>
        <p:nvSpPr>
          <p:cNvPr id="19" name="矩形 47"/>
          <p:cNvSpPr>
            <a:spLocks noChangeArrowheads="1"/>
          </p:cNvSpPr>
          <p:nvPr/>
        </p:nvSpPr>
        <p:spPr bwMode="auto">
          <a:xfrm>
            <a:off x="1783612" y="3011011"/>
            <a:ext cx="4235686" cy="278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lvl="0" indent="-285750" algn="just">
              <a:lnSpc>
                <a:spcPct val="150000"/>
              </a:lnSpc>
              <a:buFont typeface="Arial" panose="020B0604020202020204" pitchFamily="34" charset="0"/>
              <a:buChar char="•"/>
            </a:pPr>
            <a:r>
              <a:rPr lang="zh-CN" altLang="en-US" sz="1600" b="1" kern="100" dirty="0"/>
              <a:t>可显著提升血压测量的准确性</a:t>
            </a:r>
            <a:endParaRPr lang="en-US" altLang="zh-CN" sz="1600" kern="100" dirty="0"/>
          </a:p>
          <a:p>
            <a:pPr marL="285750" lvl="0" indent="-285750" algn="just">
              <a:lnSpc>
                <a:spcPct val="150000"/>
              </a:lnSpc>
              <a:buFont typeface="Arial" panose="020B0604020202020204" pitchFamily="34" charset="0"/>
              <a:buChar char="•"/>
            </a:pPr>
            <a:r>
              <a:rPr lang="zh-CN" altLang="en-US" sz="1600" kern="100" dirty="0"/>
              <a:t>可发现白大衣性高血压和隐蔽性高血压</a:t>
            </a:r>
            <a:endParaRPr lang="en-US" altLang="zh-CN" sz="1600" kern="100" dirty="0"/>
          </a:p>
          <a:p>
            <a:pPr marL="285750" lvl="0" indent="-285750" algn="just">
              <a:lnSpc>
                <a:spcPct val="150000"/>
              </a:lnSpc>
              <a:buFont typeface="Arial" panose="020B0604020202020204" pitchFamily="34" charset="0"/>
              <a:buChar char="•"/>
            </a:pPr>
            <a:r>
              <a:rPr lang="zh-CN" altLang="en-US" sz="1600" kern="100" dirty="0"/>
              <a:t>可以诊断特定</a:t>
            </a:r>
            <a:r>
              <a:rPr lang="zh-CN" altLang="en-US" sz="1600" dirty="0"/>
              <a:t>时段的高血压，包括单纯夜间高血压</a:t>
            </a:r>
            <a:endParaRPr lang="en-US" altLang="zh-CN" sz="1600" kern="100" dirty="0"/>
          </a:p>
          <a:p>
            <a:pPr marL="285750" lvl="0" indent="-285750" algn="just">
              <a:lnSpc>
                <a:spcPct val="150000"/>
              </a:lnSpc>
              <a:buFont typeface="Arial" panose="020B0604020202020204" pitchFamily="34" charset="0"/>
              <a:buChar char="•"/>
            </a:pPr>
            <a:r>
              <a:rPr lang="zh-CN" altLang="en-US" sz="1600" b="1" dirty="0"/>
              <a:t>通过使用远程动态数据分析与报告技术平台，实现了</a:t>
            </a:r>
            <a:r>
              <a:rPr lang="en-US" altLang="zh-CN" sz="1600" b="1" dirty="0"/>
              <a:t>ABPM</a:t>
            </a:r>
            <a:r>
              <a:rPr lang="zh-CN" altLang="en-US" sz="1600" b="1" dirty="0"/>
              <a:t>分析与报告的标准化</a:t>
            </a:r>
            <a:r>
              <a:rPr lang="zh-CN" altLang="en-US" sz="1600" dirty="0"/>
              <a:t>，进一步促进了</a:t>
            </a:r>
            <a:r>
              <a:rPr lang="en-US" altLang="zh-CN" sz="1600" dirty="0"/>
              <a:t>ABPM</a:t>
            </a:r>
            <a:r>
              <a:rPr lang="zh-CN" altLang="en-US" sz="1600" dirty="0"/>
              <a:t>的临床应用。</a:t>
            </a:r>
            <a:endParaRPr lang="en-US" altLang="zh-CN" sz="1600" b="1" kern="100" dirty="0">
              <a:cs typeface="Times New Roman (正文 CS 字体)"/>
            </a:endParaRPr>
          </a:p>
        </p:txBody>
      </p:sp>
      <p:cxnSp>
        <p:nvCxnSpPr>
          <p:cNvPr id="20" name="直接连接符 19"/>
          <p:cNvCxnSpPr/>
          <p:nvPr/>
        </p:nvCxnSpPr>
        <p:spPr>
          <a:xfrm>
            <a:off x="1401361" y="3448216"/>
            <a:ext cx="0" cy="940723"/>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1280807" y="3005200"/>
            <a:ext cx="258653" cy="233204"/>
            <a:chOff x="3720691" y="2824413"/>
            <a:chExt cx="1341120" cy="1209172"/>
          </a:xfrm>
        </p:grpSpPr>
        <p:sp>
          <p:nvSpPr>
            <p:cNvPr id="44"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45"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54" name="组合 53"/>
          <p:cNvGrpSpPr/>
          <p:nvPr/>
        </p:nvGrpSpPr>
        <p:grpSpPr>
          <a:xfrm>
            <a:off x="1267803" y="4578836"/>
            <a:ext cx="258653" cy="233204"/>
            <a:chOff x="3720691" y="2824413"/>
            <a:chExt cx="1341120" cy="1209172"/>
          </a:xfrm>
        </p:grpSpPr>
        <p:sp>
          <p:nvSpPr>
            <p:cNvPr id="55"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57"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sp>
        <p:nvSpPr>
          <p:cNvPr id="3" name="标题 1">
            <a:extLst>
              <a:ext uri="{FF2B5EF4-FFF2-40B4-BE49-F238E27FC236}">
                <a16:creationId xmlns:a16="http://schemas.microsoft.com/office/drawing/2014/main" id="{D221C645-451A-6BFD-A4D7-2043EBF90F50}"/>
              </a:ext>
            </a:extLst>
          </p:cNvPr>
          <p:cNvSpPr txBox="1">
            <a:spLocks/>
          </p:cNvSpPr>
          <p:nvPr/>
        </p:nvSpPr>
        <p:spPr>
          <a:xfrm>
            <a:off x="299148" y="278912"/>
            <a:ext cx="10515600" cy="777765"/>
          </a:xfrm>
          <a:prstGeom prst="rect">
            <a:avLst/>
          </a:prstGeom>
        </p:spPr>
        <p:txBody>
          <a:bodyPr vert="horz" lIns="91440" tIns="45720" rIns="91440" bIns="45720" rtlCol="0" anchor="ctr">
            <a:noAutofit/>
          </a:bodyPr>
          <a:lstStyle>
            <a:lvl1pPr algn="ctr">
              <a:lnSpc>
                <a:spcPct val="90000"/>
              </a:lnSpc>
              <a:spcBef>
                <a:spcPct val="0"/>
              </a:spcBef>
              <a:buNone/>
              <a:defRPr sz="3200" b="1">
                <a:solidFill>
                  <a:srgbClr val="004582"/>
                </a:solidFill>
                <a:latin typeface="微软雅黑" panose="020B0503020204020204" pitchFamily="34" charset="-122"/>
                <a:ea typeface="微软雅黑" panose="020B0503020204020204" pitchFamily="34" charset="-122"/>
                <a:cs typeface="+mj-cs"/>
              </a:defRPr>
            </a:lvl1pPr>
          </a:lstStyle>
          <a:p>
            <a:r>
              <a:rPr lang="zh-CN" altLang="en-US" dirty="0">
                <a:solidFill>
                  <a:schemeClr val="tx1"/>
                </a:solidFill>
              </a:rPr>
              <a:t>诊室外血压测量</a:t>
            </a:r>
          </a:p>
        </p:txBody>
      </p:sp>
      <p:sp>
        <p:nvSpPr>
          <p:cNvPr id="2" name="矩形 1">
            <a:extLst>
              <a:ext uri="{FF2B5EF4-FFF2-40B4-BE49-F238E27FC236}">
                <a16:creationId xmlns:a16="http://schemas.microsoft.com/office/drawing/2014/main" id="{FEF7C7B3-7480-5353-806D-736609C989BB}"/>
              </a:ext>
            </a:extLst>
          </p:cNvPr>
          <p:cNvSpPr/>
          <p:nvPr/>
        </p:nvSpPr>
        <p:spPr>
          <a:xfrm>
            <a:off x="7210770" y="2346400"/>
            <a:ext cx="3418499" cy="461633"/>
          </a:xfrm>
          <a:prstGeom prst="rect">
            <a:avLst/>
          </a:prstGeom>
        </p:spPr>
        <p:txBody>
          <a:bodyPr wrap="square" lIns="91407" tIns="45704" rIns="91407" bIns="45704">
            <a:spAutoFit/>
          </a:bodyPr>
          <a:lstStyle/>
          <a:p>
            <a:pPr algn="ctr"/>
            <a:r>
              <a:rPr lang="zh-CN" altLang="en-US" sz="2400" b="1" dirty="0">
                <a:solidFill>
                  <a:srgbClr val="004582"/>
                </a:solidFill>
                <a:latin typeface="微软雅黑" panose="020B0503020204020204" pitchFamily="34" charset="-122"/>
                <a:ea typeface="微软雅黑" panose="020B0503020204020204" pitchFamily="34" charset="-122"/>
              </a:rPr>
              <a:t>家庭血压监测（</a:t>
            </a:r>
            <a:r>
              <a:rPr lang="en-US" altLang="zh-CN" sz="2400" b="1" dirty="0">
                <a:solidFill>
                  <a:srgbClr val="004582"/>
                </a:solidFill>
                <a:latin typeface="微软雅黑" panose="020B0503020204020204" pitchFamily="34" charset="-122"/>
                <a:ea typeface="微软雅黑" panose="020B0503020204020204" pitchFamily="34" charset="-122"/>
              </a:rPr>
              <a:t>HBPM</a:t>
            </a:r>
            <a:r>
              <a:rPr lang="zh-CN" altLang="en" sz="2400" b="1" dirty="0">
                <a:solidFill>
                  <a:srgbClr val="004582"/>
                </a:solidFill>
                <a:latin typeface="微软雅黑" panose="020B0503020204020204" pitchFamily="34" charset="-122"/>
                <a:ea typeface="微软雅黑" panose="020B0503020204020204" pitchFamily="34" charset="-122"/>
              </a:rPr>
              <a:t>）</a:t>
            </a:r>
            <a:endParaRPr lang="en-US" altLang="zh-CN" sz="2400" b="1" dirty="0">
              <a:solidFill>
                <a:srgbClr val="004582"/>
              </a:solidFill>
              <a:latin typeface="微软雅黑" panose="020B0503020204020204" pitchFamily="34" charset="-122"/>
              <a:ea typeface="微软雅黑" panose="020B0503020204020204" pitchFamily="34" charset="-122"/>
            </a:endParaRPr>
          </a:p>
        </p:txBody>
      </p:sp>
      <p:sp>
        <p:nvSpPr>
          <p:cNvPr id="5" name="矩形 47">
            <a:extLst>
              <a:ext uri="{FF2B5EF4-FFF2-40B4-BE49-F238E27FC236}">
                <a16:creationId xmlns:a16="http://schemas.microsoft.com/office/drawing/2014/main" id="{6FF3F5DB-68F4-E1E9-6DA7-499E20ED4D81}"/>
              </a:ext>
            </a:extLst>
          </p:cNvPr>
          <p:cNvSpPr>
            <a:spLocks noChangeArrowheads="1"/>
          </p:cNvSpPr>
          <p:nvPr/>
        </p:nvSpPr>
        <p:spPr bwMode="auto">
          <a:xfrm>
            <a:off x="6782649" y="3005200"/>
            <a:ext cx="4235686" cy="236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lvl="0" indent="-285750" algn="just">
              <a:lnSpc>
                <a:spcPct val="150000"/>
              </a:lnSpc>
              <a:buFont typeface="Arial" panose="020B0604020202020204" pitchFamily="34" charset="0"/>
              <a:buChar char="•"/>
            </a:pPr>
            <a:r>
              <a:rPr lang="zh-CN" altLang="en-US" sz="1600" dirty="0"/>
              <a:t>可发现白大衣性高血压或隐蔽性高血压</a:t>
            </a:r>
            <a:endParaRPr lang="en-US" altLang="zh-CN" sz="1600" dirty="0"/>
          </a:p>
          <a:p>
            <a:pPr marL="285750" lvl="0" indent="-285750" algn="just">
              <a:lnSpc>
                <a:spcPct val="150000"/>
              </a:lnSpc>
              <a:buFont typeface="Arial" panose="020B0604020202020204" pitchFamily="34" charset="0"/>
              <a:buChar char="•"/>
            </a:pPr>
            <a:r>
              <a:rPr lang="zh-CN" altLang="en-US" sz="1600" dirty="0"/>
              <a:t>与动态血压相比，</a:t>
            </a:r>
            <a:r>
              <a:rPr lang="zh-CN" altLang="en-US" sz="1600" b="1" dirty="0"/>
              <a:t>其明显优势是可以长期进行</a:t>
            </a:r>
            <a:endParaRPr lang="en-US" altLang="zh-CN" sz="1600" dirty="0"/>
          </a:p>
          <a:p>
            <a:pPr marL="285750" lvl="0" indent="-285750" algn="just">
              <a:lnSpc>
                <a:spcPct val="150000"/>
              </a:lnSpc>
              <a:buFont typeface="Arial" panose="020B0604020202020204" pitchFamily="34" charset="0"/>
              <a:buChar char="•"/>
            </a:pPr>
            <a:r>
              <a:rPr lang="en-US" altLang="zh-CN" sz="1600" b="1" dirty="0"/>
              <a:t>HBPM</a:t>
            </a:r>
            <a:r>
              <a:rPr lang="zh-CN" altLang="en-US" sz="1600" b="1" dirty="0"/>
              <a:t>同样需要数据分析与报告的标准化，因此需要依靠远程的家庭血压数据分析与报告技术平台。</a:t>
            </a:r>
            <a:endParaRPr lang="en-US" altLang="zh-CN" sz="1600" b="1" kern="100" dirty="0">
              <a:cs typeface="Times New Roman (正文 CS 字体)"/>
            </a:endParaRPr>
          </a:p>
        </p:txBody>
      </p:sp>
      <p:cxnSp>
        <p:nvCxnSpPr>
          <p:cNvPr id="4" name="直接连接符 19">
            <a:extLst>
              <a:ext uri="{FF2B5EF4-FFF2-40B4-BE49-F238E27FC236}">
                <a16:creationId xmlns:a16="http://schemas.microsoft.com/office/drawing/2014/main" id="{E5172059-40B5-2DA5-7F1B-053EF22E403F}"/>
              </a:ext>
            </a:extLst>
          </p:cNvPr>
          <p:cNvCxnSpPr/>
          <p:nvPr/>
        </p:nvCxnSpPr>
        <p:spPr>
          <a:xfrm>
            <a:off x="6532763" y="3448216"/>
            <a:ext cx="0" cy="940723"/>
          </a:xfrm>
          <a:prstGeom prst="line">
            <a:avLst/>
          </a:prstGeom>
          <a:ln>
            <a:solidFill>
              <a:srgbClr val="414455"/>
            </a:solidFill>
            <a:prstDash val="sysDash"/>
          </a:ln>
        </p:spPr>
        <p:style>
          <a:lnRef idx="1">
            <a:schemeClr val="accent1"/>
          </a:lnRef>
          <a:fillRef idx="0">
            <a:schemeClr val="accent1"/>
          </a:fillRef>
          <a:effectRef idx="0">
            <a:schemeClr val="accent1"/>
          </a:effectRef>
          <a:fontRef idx="minor">
            <a:schemeClr val="tx1"/>
          </a:fontRef>
        </p:style>
      </p:cxnSp>
      <p:grpSp>
        <p:nvGrpSpPr>
          <p:cNvPr id="7" name="组合 6">
            <a:extLst>
              <a:ext uri="{FF2B5EF4-FFF2-40B4-BE49-F238E27FC236}">
                <a16:creationId xmlns:a16="http://schemas.microsoft.com/office/drawing/2014/main" id="{D5291EB2-B716-EFB2-A1F2-2CEDB7DD80C2}"/>
              </a:ext>
            </a:extLst>
          </p:cNvPr>
          <p:cNvGrpSpPr/>
          <p:nvPr/>
        </p:nvGrpSpPr>
        <p:grpSpPr>
          <a:xfrm>
            <a:off x="6412209" y="3005200"/>
            <a:ext cx="258653" cy="233204"/>
            <a:chOff x="3720691" y="2824413"/>
            <a:chExt cx="1341120" cy="1209172"/>
          </a:xfrm>
        </p:grpSpPr>
        <p:sp>
          <p:nvSpPr>
            <p:cNvPr id="8" name="Freeform 5">
              <a:extLst>
                <a:ext uri="{FF2B5EF4-FFF2-40B4-BE49-F238E27FC236}">
                  <a16:creationId xmlns:a16="http://schemas.microsoft.com/office/drawing/2014/main" id="{FB17D48A-18EE-3255-C652-31EDDB46E9B9}"/>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10" name="Freeform 5">
              <a:extLst>
                <a:ext uri="{FF2B5EF4-FFF2-40B4-BE49-F238E27FC236}">
                  <a16:creationId xmlns:a16="http://schemas.microsoft.com/office/drawing/2014/main" id="{2DE6B942-3C2F-12B5-3E8B-61E7C01E9F5F}"/>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grpSp>
        <p:nvGrpSpPr>
          <p:cNvPr id="11" name="组合 10">
            <a:extLst>
              <a:ext uri="{FF2B5EF4-FFF2-40B4-BE49-F238E27FC236}">
                <a16:creationId xmlns:a16="http://schemas.microsoft.com/office/drawing/2014/main" id="{10AE86CD-3D3B-FD7D-9689-7DDA9755DCD4}"/>
              </a:ext>
            </a:extLst>
          </p:cNvPr>
          <p:cNvGrpSpPr/>
          <p:nvPr/>
        </p:nvGrpSpPr>
        <p:grpSpPr>
          <a:xfrm>
            <a:off x="6399205" y="4578836"/>
            <a:ext cx="258653" cy="233204"/>
            <a:chOff x="3720691" y="2824413"/>
            <a:chExt cx="1341120" cy="1209172"/>
          </a:xfrm>
        </p:grpSpPr>
        <p:sp>
          <p:nvSpPr>
            <p:cNvPr id="12" name="Freeform 5">
              <a:extLst>
                <a:ext uri="{FF2B5EF4-FFF2-40B4-BE49-F238E27FC236}">
                  <a16:creationId xmlns:a16="http://schemas.microsoft.com/office/drawing/2014/main" id="{E0B1C8B5-8FE1-4885-DEC4-67F50BC123E5}"/>
                </a:ext>
              </a:extLst>
            </p:cNvPr>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sp>
          <p:nvSpPr>
            <p:cNvPr id="13" name="Freeform 5">
              <a:extLst>
                <a:ext uri="{FF2B5EF4-FFF2-40B4-BE49-F238E27FC236}">
                  <a16:creationId xmlns:a16="http://schemas.microsoft.com/office/drawing/2014/main" id="{56E6A393-0718-B018-E14D-AC4B11C045DA}"/>
                </a:ext>
              </a:extLst>
            </p:cNvPr>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endParaRPr lang="zh-CN" altLang="en-US" sz="1799">
                <a:latin typeface="方正兰亭黑简体" panose="02000000000000000000" pitchFamily="2" charset="-122"/>
                <a:ea typeface="方正兰亭黑简体" panose="02000000000000000000" pitchFamily="2" charset="-122"/>
              </a:endParaRPr>
            </a:p>
          </p:txBody>
        </p:sp>
      </p:grpSp>
      <p:pic>
        <p:nvPicPr>
          <p:cNvPr id="21" name="图形 20" descr="缩放 轮廓">
            <a:extLst>
              <a:ext uri="{FF2B5EF4-FFF2-40B4-BE49-F238E27FC236}">
                <a16:creationId xmlns:a16="http://schemas.microsoft.com/office/drawing/2014/main" id="{7DE11986-8F19-730C-21C5-D13DFAE919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95093" y="1200229"/>
            <a:ext cx="914400" cy="914400"/>
          </a:xfrm>
          <a:prstGeom prst="rect">
            <a:avLst/>
          </a:prstGeom>
        </p:spPr>
      </p:pic>
      <p:pic>
        <p:nvPicPr>
          <p:cNvPr id="26" name="图形 25" descr="缩放 纯色填充">
            <a:extLst>
              <a:ext uri="{FF2B5EF4-FFF2-40B4-BE49-F238E27FC236}">
                <a16:creationId xmlns:a16="http://schemas.microsoft.com/office/drawing/2014/main" id="{C8A8204E-0326-19D4-3B5B-5B93868637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2839" y="1164630"/>
            <a:ext cx="914400" cy="914400"/>
          </a:xfrm>
          <a:prstGeom prst="rect">
            <a:avLst/>
          </a:prstGeom>
        </p:spPr>
      </p:pic>
    </p:spTree>
    <p:extLst>
      <p:ext uri="{BB962C8B-B14F-4D97-AF65-F5344CB8AC3E}">
        <p14:creationId xmlns:p14="http://schemas.microsoft.com/office/powerpoint/2010/main" val="1302247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360668" y="2470500"/>
            <a:ext cx="2130497" cy="2275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主要是</a:t>
            </a:r>
            <a:r>
              <a:rPr lang="zh-CN" altLang="en-US" sz="1200" b="1" kern="100" dirty="0">
                <a:solidFill>
                  <a:srgbClr val="C00000"/>
                </a:solidFill>
                <a:latin typeface="微软雅黑" panose="020B0503020204020204" pitchFamily="34" charset="-122"/>
                <a:ea typeface="微软雅黑" panose="020B0503020204020204" pitchFamily="34" charset="-122"/>
              </a:rPr>
              <a:t>用于高血压和未控制高血压的筛查</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筛查出的血压较高者，还是需要进行标准化的诊室血压测量或</a:t>
            </a:r>
            <a:r>
              <a:rPr lang="en-US" altLang="zh-CN" sz="1200" dirty="0">
                <a:latin typeface="微软雅黑" panose="020B0503020204020204" pitchFamily="34" charset="-122"/>
                <a:ea typeface="微软雅黑" panose="020B0503020204020204" pitchFamily="34" charset="-122"/>
              </a:rPr>
              <a:t>ABPM</a:t>
            </a:r>
            <a:r>
              <a:rPr lang="zh-CN" altLang="en-US" sz="1200" dirty="0">
                <a:latin typeface="微软雅黑" panose="020B0503020204020204" pitchFamily="34" charset="-122"/>
                <a:ea typeface="微软雅黑" panose="020B0503020204020204" pitchFamily="34" charset="-122"/>
              </a:rPr>
              <a:t>或</a:t>
            </a:r>
            <a:r>
              <a:rPr lang="en-US" altLang="zh-CN" sz="1200" dirty="0">
                <a:latin typeface="微软雅黑" panose="020B0503020204020204" pitchFamily="34" charset="-122"/>
                <a:ea typeface="微软雅黑" panose="020B0503020204020204" pitchFamily="34" charset="-122"/>
              </a:rPr>
              <a:t>HBPM</a:t>
            </a:r>
            <a:r>
              <a:rPr lang="zh-CN" altLang="en-US" sz="1200" dirty="0">
                <a:latin typeface="微软雅黑" panose="020B0503020204020204" pitchFamily="34" charset="-122"/>
                <a:ea typeface="微软雅黑" panose="020B0503020204020204" pitchFamily="34" charset="-122"/>
              </a:rPr>
              <a:t>等进一步评估血压，确诊高血压或评估降压疗效。</a:t>
            </a:r>
            <a:endParaRPr lang="en-US" sz="1200" b="1" kern="100" dirty="0">
              <a:solidFill>
                <a:srgbClr val="C00000"/>
              </a:solidFill>
              <a:latin typeface="微软雅黑" panose="020B0503020204020204" pitchFamily="34" charset="-122"/>
              <a:ea typeface="微软雅黑" panose="020B0503020204020204" pitchFamily="34" charset="-122"/>
              <a:sym typeface="+mn-lt"/>
            </a:endParaRPr>
          </a:p>
        </p:txBody>
      </p:sp>
      <p:sp>
        <p:nvSpPr>
          <p:cNvPr id="55" name="TextBox 54"/>
          <p:cNvSpPr txBox="1"/>
          <p:nvPr/>
        </p:nvSpPr>
        <p:spPr>
          <a:xfrm>
            <a:off x="2700624" y="2470500"/>
            <a:ext cx="2130497" cy="3383683"/>
          </a:xfrm>
          <a:prstGeom prst="rect">
            <a:avLst/>
          </a:prstGeom>
          <a:noFill/>
        </p:spPr>
        <p:txBody>
          <a:bodyPr wrap="square" rtlCol="0">
            <a:spAutoFit/>
          </a:bodyPr>
          <a:lstStyle>
            <a:defPPr>
              <a:defRPr lang="zh-CN"/>
            </a:defPPr>
            <a:lvl1pPr algn="ctr">
              <a:lnSpc>
                <a:spcPct val="120000"/>
              </a:lnSpc>
              <a:defRPr sz="1600">
                <a:solidFill>
                  <a:schemeClr val="tx2"/>
                </a:solidFill>
                <a:cs typeface="+mn-ea"/>
              </a:defRPr>
            </a:lvl1pPr>
          </a:lstStyle>
          <a:p>
            <a:pPr marL="171450" indent="-171450" algn="l">
              <a:lnSpc>
                <a:spcPct val="150000"/>
              </a:lnSpc>
              <a:buFont typeface="Arial" panose="020B0604020202020204" pitchFamily="34" charset="0"/>
              <a:buChar char="•"/>
            </a:pPr>
            <a:r>
              <a:rPr lang="zh-CN" altLang="en-US" sz="1200" dirty="0">
                <a:solidFill>
                  <a:schemeClr val="tx1"/>
                </a:solidFill>
                <a:latin typeface="微软雅黑" panose="020B0503020204020204" pitchFamily="34" charset="-122"/>
                <a:ea typeface="微软雅黑" panose="020B0503020204020204" pitchFamily="34" charset="-122"/>
                <a:cs typeface="+mn-cs"/>
              </a:rPr>
              <a:t>在一定程度上</a:t>
            </a:r>
            <a:r>
              <a:rPr lang="zh-CN" altLang="en-US" sz="1200" b="1" kern="100" dirty="0">
                <a:solidFill>
                  <a:srgbClr val="C00000"/>
                </a:solidFill>
                <a:latin typeface="微软雅黑" panose="020B0503020204020204" pitchFamily="34" charset="-122"/>
                <a:ea typeface="微软雅黑" panose="020B0503020204020204" pitchFamily="34" charset="-122"/>
                <a:cs typeface="+mn-cs"/>
              </a:rPr>
              <a:t>突破了血压测量环境的限制，显著增加了血压测量的次数</a:t>
            </a:r>
            <a:r>
              <a:rPr lang="zh-CN" altLang="en-US" sz="1200" dirty="0">
                <a:solidFill>
                  <a:srgbClr val="C00000"/>
                </a:solidFill>
                <a:latin typeface="微软雅黑" panose="020B0503020204020204" pitchFamily="34" charset="-122"/>
                <a:ea typeface="微软雅黑" panose="020B0503020204020204" pitchFamily="34" charset="-122"/>
                <a:cs typeface="+mn-cs"/>
              </a:rPr>
              <a:t>。</a:t>
            </a:r>
            <a:endParaRPr lang="en-US" altLang="zh-CN" sz="1200" dirty="0">
              <a:solidFill>
                <a:srgbClr val="C00000"/>
              </a:solidFill>
              <a:latin typeface="微软雅黑" panose="020B0503020204020204" pitchFamily="34" charset="-122"/>
              <a:ea typeface="微软雅黑" panose="020B0503020204020204" pitchFamily="34" charset="-122"/>
              <a:cs typeface="+mn-cs"/>
            </a:endParaRPr>
          </a:p>
          <a:p>
            <a:pPr marL="171450" indent="-171450" algn="l">
              <a:lnSpc>
                <a:spcPct val="150000"/>
              </a:lnSpc>
              <a:buFont typeface="Arial" panose="020B0604020202020204" pitchFamily="34" charset="0"/>
              <a:buChar char="•"/>
            </a:pPr>
            <a:r>
              <a:rPr lang="zh-CN" altLang="en-US" sz="1200" dirty="0">
                <a:solidFill>
                  <a:schemeClr val="tx1"/>
                </a:solidFill>
                <a:latin typeface="微软雅黑" panose="020B0503020204020204" pitchFamily="34" charset="-122"/>
                <a:ea typeface="微软雅黑" panose="020B0503020204020204" pitchFamily="34" charset="-122"/>
                <a:cs typeface="+mn-cs"/>
              </a:rPr>
              <a:t>可穿戴式电子血压计同样需要根据标准化方案进行准确性验证。</a:t>
            </a:r>
            <a:endParaRPr lang="en-US" altLang="zh-CN" sz="1200" dirty="0">
              <a:solidFill>
                <a:schemeClr val="tx1"/>
              </a:solidFill>
              <a:latin typeface="微软雅黑" panose="020B0503020204020204" pitchFamily="34" charset="-122"/>
              <a:ea typeface="微软雅黑" panose="020B0503020204020204" pitchFamily="34" charset="-122"/>
              <a:cs typeface="+mn-cs"/>
            </a:endParaRPr>
          </a:p>
          <a:p>
            <a:pPr marL="171450" indent="-171450" algn="l">
              <a:lnSpc>
                <a:spcPct val="150000"/>
              </a:lnSpc>
              <a:buFont typeface="Arial" panose="020B0604020202020204" pitchFamily="34" charset="0"/>
              <a:buChar char="•"/>
            </a:pPr>
            <a:r>
              <a:rPr lang="zh-CN" altLang="en-US" sz="1200" dirty="0">
                <a:solidFill>
                  <a:schemeClr val="tx1"/>
                </a:solidFill>
                <a:latin typeface="微软雅黑" panose="020B0503020204020204" pitchFamily="34" charset="-122"/>
                <a:ea typeface="微软雅黑" panose="020B0503020204020204" pitchFamily="34" charset="-122"/>
                <a:cs typeface="+mn-cs"/>
              </a:rPr>
              <a:t>截至目前，</a:t>
            </a:r>
            <a:r>
              <a:rPr lang="zh-CN" altLang="en-US" sz="1200" b="1" dirty="0">
                <a:solidFill>
                  <a:srgbClr val="C00000"/>
                </a:solidFill>
                <a:latin typeface="微软雅黑" panose="020B0503020204020204" pitchFamily="34" charset="-122"/>
                <a:ea typeface="微软雅黑" panose="020B0503020204020204" pitchFamily="34" charset="-122"/>
                <a:cs typeface="+mn-cs"/>
              </a:rPr>
              <a:t>已有若干采用示波测量技术的可穿戴腕式电子血压计及腕表通过了准确性验证。</a:t>
            </a:r>
          </a:p>
          <a:p>
            <a:pPr marL="171450" indent="-171450" algn="l">
              <a:lnSpc>
                <a:spcPct val="150000"/>
              </a:lnSpc>
              <a:buFont typeface="Arial" panose="020B0604020202020204" pitchFamily="34" charset="0"/>
              <a:buChar char="•"/>
            </a:pPr>
            <a:endParaRPr lang="en-US" altLang="zh-CN" sz="1200" dirty="0">
              <a:solidFill>
                <a:schemeClr val="tx1"/>
              </a:solidFill>
              <a:latin typeface="微软雅黑" panose="020B0503020204020204" pitchFamily="34" charset="-122"/>
              <a:ea typeface="微软雅黑" panose="020B0503020204020204" pitchFamily="34" charset="-122"/>
              <a:cs typeface="+mn-cs"/>
            </a:endParaRPr>
          </a:p>
          <a:p>
            <a:pPr marL="171450" indent="-171450" algn="l">
              <a:lnSpc>
                <a:spcPct val="150000"/>
              </a:lnSpc>
              <a:buFont typeface="Arial" panose="020B0604020202020204" pitchFamily="34" charset="0"/>
              <a:buChar char="•"/>
            </a:pPr>
            <a:endParaRPr lang="en-US" sz="1200" dirty="0">
              <a:solidFill>
                <a:schemeClr val="tx1"/>
              </a:solidFill>
              <a:latin typeface="微软雅黑" panose="020B0503020204020204" pitchFamily="34" charset="-122"/>
              <a:ea typeface="微软雅黑" panose="020B0503020204020204" pitchFamily="34" charset="-122"/>
              <a:cs typeface="+mn-cs"/>
              <a:sym typeface="+mn-lt"/>
            </a:endParaRPr>
          </a:p>
        </p:txBody>
      </p:sp>
      <p:sp>
        <p:nvSpPr>
          <p:cNvPr id="56" name="TextBox 55"/>
          <p:cNvSpPr txBox="1"/>
          <p:nvPr/>
        </p:nvSpPr>
        <p:spPr>
          <a:xfrm>
            <a:off x="5039481" y="2562619"/>
            <a:ext cx="2125227" cy="1721690"/>
          </a:xfrm>
          <a:prstGeom prst="rect">
            <a:avLst/>
          </a:prstGeom>
          <a:noFill/>
        </p:spPr>
        <p:txBody>
          <a:bodyPr wrap="square" rtlCol="0">
            <a:spAutoFit/>
          </a:bodyPr>
          <a:lstStyle>
            <a:defPPr>
              <a:defRPr lang="zh-CN"/>
            </a:defPPr>
            <a:lvl1pPr algn="ctr">
              <a:lnSpc>
                <a:spcPct val="120000"/>
              </a:lnSpc>
              <a:defRPr sz="1600">
                <a:solidFill>
                  <a:schemeClr val="tx2"/>
                </a:solidFill>
                <a:cs typeface="+mn-ea"/>
              </a:defRPr>
            </a:lvl1pPr>
          </a:lstStyle>
          <a:p>
            <a:pPr marL="171450" lvl="0" indent="-171450" algn="l">
              <a:lnSpc>
                <a:spcPct val="150000"/>
              </a:lnSpc>
              <a:buFont typeface="Arial" panose="020B0604020202020204" pitchFamily="34" charset="0"/>
              <a:buChar char="•"/>
            </a:pPr>
            <a:r>
              <a:rPr lang="zh-CN" altLang="en-US" sz="1200" dirty="0">
                <a:solidFill>
                  <a:schemeClr val="tx1"/>
                </a:solidFill>
                <a:latin typeface="微软雅黑" panose="020B0503020204020204" pitchFamily="34" charset="-122"/>
                <a:ea typeface="微软雅黑" panose="020B0503020204020204" pitchFamily="34" charset="-122"/>
                <a:cs typeface="+mn-cs"/>
              </a:rPr>
              <a:t>中心动脉血压检测技术已日趋成熟且实现了自动化。</a:t>
            </a:r>
            <a:endParaRPr lang="en-US" altLang="zh-CN" sz="1200" dirty="0">
              <a:solidFill>
                <a:schemeClr val="tx1"/>
              </a:solidFill>
              <a:latin typeface="微软雅黑" panose="020B0503020204020204" pitchFamily="34" charset="-122"/>
              <a:ea typeface="微软雅黑" panose="020B0503020204020204" pitchFamily="34" charset="-122"/>
              <a:cs typeface="+mn-cs"/>
            </a:endParaRPr>
          </a:p>
          <a:p>
            <a:pPr marL="171450" lvl="0" indent="-171450" algn="l">
              <a:lnSpc>
                <a:spcPct val="150000"/>
              </a:lnSpc>
              <a:buFont typeface="Arial" panose="020B0604020202020204" pitchFamily="34" charset="0"/>
              <a:buChar char="•"/>
            </a:pPr>
            <a:r>
              <a:rPr lang="zh-CN" altLang="en-US" sz="1200" dirty="0">
                <a:solidFill>
                  <a:schemeClr val="tx1"/>
                </a:solidFill>
                <a:latin typeface="微软雅黑" panose="020B0503020204020204" pitchFamily="34" charset="-122"/>
                <a:ea typeface="微软雅黑" panose="020B0503020204020204" pitchFamily="34" charset="-122"/>
                <a:cs typeface="+mn-cs"/>
              </a:rPr>
              <a:t>除目前常用的压力波形分析技术，近年来采用</a:t>
            </a:r>
            <a:r>
              <a:rPr lang="zh-CN" altLang="en-US" sz="1200" b="1" kern="100" dirty="0">
                <a:solidFill>
                  <a:srgbClr val="C00000"/>
                </a:solidFill>
                <a:latin typeface="微软雅黑" panose="020B0503020204020204" pitchFamily="34" charset="-122"/>
                <a:ea typeface="微软雅黑" panose="020B0503020204020204" pitchFamily="34" charset="-122"/>
                <a:cs typeface="+mn-cs"/>
              </a:rPr>
              <a:t>示波血压测量技术动态血压计可同步评估中心动脉血压。</a:t>
            </a:r>
            <a:endParaRPr lang="en-US" altLang="zh-CN" sz="1200" b="1" kern="100" dirty="0">
              <a:solidFill>
                <a:srgbClr val="C00000"/>
              </a:solidFill>
              <a:latin typeface="微软雅黑" panose="020B0503020204020204" pitchFamily="34" charset="-122"/>
              <a:ea typeface="微软雅黑" panose="020B0503020204020204" pitchFamily="34" charset="-122"/>
              <a:cs typeface="+mn-cs"/>
            </a:endParaRPr>
          </a:p>
        </p:txBody>
      </p:sp>
      <p:sp>
        <p:nvSpPr>
          <p:cNvPr id="57" name="TextBox 56"/>
          <p:cNvSpPr txBox="1"/>
          <p:nvPr/>
        </p:nvSpPr>
        <p:spPr>
          <a:xfrm>
            <a:off x="7373067" y="2470500"/>
            <a:ext cx="2064377" cy="2829685"/>
          </a:xfrm>
          <a:prstGeom prst="rect">
            <a:avLst/>
          </a:prstGeom>
          <a:noFill/>
        </p:spPr>
        <p:txBody>
          <a:bodyPr wrap="square" rtlCol="0">
            <a:spAutoFit/>
          </a:bodyPr>
          <a:lstStyle>
            <a:defPPr>
              <a:defRPr lang="zh-CN"/>
            </a:defPPr>
            <a:lvl1pPr algn="ctr">
              <a:lnSpc>
                <a:spcPct val="120000"/>
              </a:lnSpc>
              <a:defRPr sz="1600">
                <a:solidFill>
                  <a:schemeClr val="tx2"/>
                </a:solidFill>
                <a:cs typeface="+mn-ea"/>
              </a:defRPr>
            </a:lvl1pPr>
          </a:lstStyle>
          <a:p>
            <a:pPr marL="171450" indent="-171450" algn="l">
              <a:lnSpc>
                <a:spcPct val="150000"/>
              </a:lnSpc>
              <a:buFont typeface="Arial" panose="020B0604020202020204" pitchFamily="34" charset="0"/>
              <a:buChar char="•"/>
            </a:pPr>
            <a:r>
              <a:rPr lang="zh-CN" altLang="en-US" sz="1200" dirty="0">
                <a:solidFill>
                  <a:schemeClr val="tx1"/>
                </a:solidFill>
                <a:latin typeface="微软雅黑" panose="020B0503020204020204" pitchFamily="34" charset="-122"/>
                <a:ea typeface="微软雅黑" panose="020B0503020204020204" pitchFamily="34" charset="-122"/>
                <a:cs typeface="+mn-cs"/>
              </a:rPr>
              <a:t>可以计算</a:t>
            </a:r>
            <a:r>
              <a:rPr lang="en-US" altLang="zh-CN" sz="1200" dirty="0">
                <a:solidFill>
                  <a:schemeClr val="tx1"/>
                </a:solidFill>
                <a:latin typeface="微软雅黑" panose="020B0503020204020204" pitchFamily="34" charset="-122"/>
                <a:ea typeface="微软雅黑" panose="020B0503020204020204" pitchFamily="34" charset="-122"/>
                <a:cs typeface="+mn-cs"/>
              </a:rPr>
              <a:t>ABI</a:t>
            </a:r>
            <a:r>
              <a:rPr lang="zh-CN" altLang="en-US" sz="1200" dirty="0">
                <a:solidFill>
                  <a:schemeClr val="tx1"/>
                </a:solidFill>
                <a:latin typeface="微软雅黑" panose="020B0503020204020204" pitchFamily="34" charset="-122"/>
                <a:ea typeface="微软雅黑" panose="020B0503020204020204" pitchFamily="34" charset="-122"/>
                <a:cs typeface="+mn-cs"/>
              </a:rPr>
              <a:t>和两侧上肢或两侧下肢之间的血压差别</a:t>
            </a:r>
            <a:endParaRPr lang="en-US" altLang="zh-CN" sz="1200" dirty="0">
              <a:solidFill>
                <a:schemeClr val="tx1"/>
              </a:solidFill>
              <a:latin typeface="微软雅黑" panose="020B0503020204020204" pitchFamily="34" charset="-122"/>
              <a:ea typeface="微软雅黑" panose="020B0503020204020204" pitchFamily="34" charset="-122"/>
              <a:cs typeface="+mn-cs"/>
            </a:endParaRPr>
          </a:p>
          <a:p>
            <a:pPr marL="171450" indent="-171450" algn="l">
              <a:lnSpc>
                <a:spcPct val="150000"/>
              </a:lnSpc>
              <a:buFont typeface="Arial" panose="020B0604020202020204" pitchFamily="34" charset="0"/>
              <a:buChar char="•"/>
            </a:pPr>
            <a:r>
              <a:rPr lang="zh-CN" altLang="en-US" sz="1200" b="1" kern="100" dirty="0">
                <a:solidFill>
                  <a:srgbClr val="C00000"/>
                </a:solidFill>
                <a:latin typeface="微软雅黑" panose="020B0503020204020204" pitchFamily="34" charset="-122"/>
                <a:ea typeface="微软雅黑" panose="020B0503020204020204" pitchFamily="34" charset="-122"/>
                <a:cs typeface="+mn-cs"/>
              </a:rPr>
              <a:t>可以评估降主动脉、下肢动脉和锁骨下动脉等闭塞性疾病。</a:t>
            </a:r>
            <a:endParaRPr lang="en-US" altLang="zh-CN" sz="1200" b="1" kern="100" dirty="0">
              <a:solidFill>
                <a:srgbClr val="C00000"/>
              </a:solidFill>
              <a:latin typeface="微软雅黑" panose="020B0503020204020204" pitchFamily="34" charset="-122"/>
              <a:ea typeface="微软雅黑" panose="020B0503020204020204" pitchFamily="34" charset="-122"/>
              <a:cs typeface="+mn-cs"/>
            </a:endParaRPr>
          </a:p>
          <a:p>
            <a:pPr marL="171450" indent="-171450" algn="l">
              <a:lnSpc>
                <a:spcPct val="150000"/>
              </a:lnSpc>
              <a:buFont typeface="Arial" panose="020B0604020202020204" pitchFamily="34" charset="0"/>
              <a:buChar char="•"/>
            </a:pPr>
            <a:r>
              <a:rPr lang="zh-CN" altLang="en-US" sz="1200" dirty="0">
                <a:solidFill>
                  <a:schemeClr val="tx1"/>
                </a:solidFill>
                <a:latin typeface="微软雅黑" panose="020B0503020204020204" pitchFamily="34" charset="-122"/>
                <a:ea typeface="微软雅黑" panose="020B0503020204020204" pitchFamily="34" charset="-122"/>
                <a:cs typeface="+mn-cs"/>
              </a:rPr>
              <a:t>在周围血管病风险较高的</a:t>
            </a:r>
            <a:r>
              <a:rPr lang="en-US" altLang="zh-CN" sz="1200" dirty="0">
                <a:solidFill>
                  <a:schemeClr val="tx1"/>
                </a:solidFill>
                <a:latin typeface="微软雅黑" panose="020B0503020204020204" pitchFamily="34" charset="-122"/>
                <a:ea typeface="微软雅黑" panose="020B0503020204020204" pitchFamily="34" charset="-122"/>
                <a:cs typeface="+mn-cs"/>
              </a:rPr>
              <a:t>65</a:t>
            </a:r>
            <a:r>
              <a:rPr lang="zh-CN" altLang="en-US" sz="1200" dirty="0">
                <a:solidFill>
                  <a:schemeClr val="tx1"/>
                </a:solidFill>
                <a:latin typeface="微软雅黑" panose="020B0503020204020204" pitchFamily="34" charset="-122"/>
                <a:ea typeface="微软雅黑" panose="020B0503020204020204" pitchFamily="34" charset="-122"/>
                <a:cs typeface="+mn-cs"/>
              </a:rPr>
              <a:t>岁以上老年人群中，应定期进行四肢血压测量，及时发现诊断周围血管病。</a:t>
            </a:r>
            <a:endParaRPr lang="zh-CN" altLang="zh-CN" sz="1200" dirty="0">
              <a:solidFill>
                <a:schemeClr val="tx1"/>
              </a:solidFill>
              <a:latin typeface="微软雅黑" panose="020B0503020204020204" pitchFamily="34" charset="-122"/>
              <a:ea typeface="微软雅黑" panose="020B0503020204020204" pitchFamily="34" charset="-122"/>
              <a:cs typeface="+mn-cs"/>
            </a:endParaRPr>
          </a:p>
        </p:txBody>
      </p:sp>
      <p:grpSp>
        <p:nvGrpSpPr>
          <p:cNvPr id="51" name="Group 68"/>
          <p:cNvGrpSpPr/>
          <p:nvPr/>
        </p:nvGrpSpPr>
        <p:grpSpPr>
          <a:xfrm>
            <a:off x="366536" y="1442720"/>
            <a:ext cx="2125679" cy="858639"/>
            <a:chOff x="664884" y="1725809"/>
            <a:chExt cx="1908379" cy="643979"/>
          </a:xfrm>
          <a:solidFill>
            <a:srgbClr val="004582">
              <a:alpha val="80000"/>
            </a:srgbClr>
          </a:solidFill>
        </p:grpSpPr>
        <p:sp>
          <p:nvSpPr>
            <p:cNvPr id="53" name="Flowchart: Data 26"/>
            <p:cNvSpPr/>
            <p:nvPr/>
          </p:nvSpPr>
          <p:spPr>
            <a:xfrm rot="16200000" flipH="1" flipV="1">
              <a:off x="2146236" y="1938862"/>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58" name="Flowchart: Data 27"/>
            <p:cNvSpPr/>
            <p:nvPr/>
          </p:nvSpPr>
          <p:spPr>
            <a:xfrm rot="5400000" flipV="1">
              <a:off x="451832" y="1938861"/>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59" name="Rectangle 29"/>
            <p:cNvSpPr/>
            <p:nvPr/>
          </p:nvSpPr>
          <p:spPr>
            <a:xfrm>
              <a:off x="664885" y="1856564"/>
              <a:ext cx="1907435" cy="513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kern="100" dirty="0">
                  <a:effectLst/>
                  <a:latin typeface="Microsoft YaHei" panose="020B0503020204020204" pitchFamily="34" charset="-122"/>
                  <a:ea typeface="Microsoft YaHei" panose="020B0503020204020204" pitchFamily="34" charset="-122"/>
                  <a:cs typeface="Times New Roman (正文 CS 字体)"/>
                </a:rPr>
                <a:t>血压亭测量</a:t>
              </a:r>
              <a:endParaRPr lang="en-US" altLang="zh-CN" sz="2000" b="1" kern="100" dirty="0">
                <a:effectLst/>
                <a:latin typeface="Microsoft YaHei" panose="020B0503020204020204" pitchFamily="34" charset="-122"/>
                <a:ea typeface="Microsoft YaHei" panose="020B0503020204020204" pitchFamily="34" charset="-122"/>
                <a:cs typeface="Times New Roman (正文 CS 字体)"/>
              </a:endParaRPr>
            </a:p>
          </p:txBody>
        </p:sp>
      </p:grpSp>
      <p:grpSp>
        <p:nvGrpSpPr>
          <p:cNvPr id="60" name="Group 46"/>
          <p:cNvGrpSpPr/>
          <p:nvPr/>
        </p:nvGrpSpPr>
        <p:grpSpPr>
          <a:xfrm>
            <a:off x="2700625" y="1432322"/>
            <a:ext cx="2124629" cy="858639"/>
            <a:chOff x="2630115" y="3947676"/>
            <a:chExt cx="1908379" cy="643979"/>
          </a:xfrm>
          <a:solidFill>
            <a:srgbClr val="004582">
              <a:alpha val="80222"/>
            </a:srgbClr>
          </a:solidFill>
        </p:grpSpPr>
        <p:sp>
          <p:nvSpPr>
            <p:cNvPr id="61" name="Flowchart: Data 32"/>
            <p:cNvSpPr/>
            <p:nvPr/>
          </p:nvSpPr>
          <p:spPr>
            <a:xfrm rot="16200000" flipH="1" flipV="1">
              <a:off x="4111467" y="4160729"/>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66" name="Flowchart: Data 33"/>
            <p:cNvSpPr/>
            <p:nvPr/>
          </p:nvSpPr>
          <p:spPr>
            <a:xfrm rot="5400000" flipV="1">
              <a:off x="2417063" y="4160728"/>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70" name="Rectangle 34"/>
            <p:cNvSpPr/>
            <p:nvPr/>
          </p:nvSpPr>
          <p:spPr>
            <a:xfrm>
              <a:off x="2630116" y="4078431"/>
              <a:ext cx="1907435" cy="513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kern="100" dirty="0">
                  <a:effectLst/>
                  <a:latin typeface="Microsoft YaHei" panose="020B0503020204020204" pitchFamily="34" charset="-122"/>
                  <a:ea typeface="Microsoft YaHei" panose="020B0503020204020204" pitchFamily="34" charset="-122"/>
                  <a:cs typeface="Times New Roman (正文 CS 字体)"/>
                </a:rPr>
                <a:t>可穿戴血压测量</a:t>
              </a:r>
              <a:endParaRPr lang="en-US" altLang="zh-CN" sz="2000" b="1" kern="100" dirty="0">
                <a:effectLst/>
                <a:latin typeface="Microsoft YaHei" panose="020B0503020204020204" pitchFamily="34" charset="-122"/>
                <a:ea typeface="Microsoft YaHei" panose="020B0503020204020204" pitchFamily="34" charset="-122"/>
                <a:cs typeface="Times New Roman (正文 CS 字体)"/>
              </a:endParaRPr>
            </a:p>
          </p:txBody>
        </p:sp>
      </p:grpSp>
      <p:grpSp>
        <p:nvGrpSpPr>
          <p:cNvPr id="82" name="Group 45"/>
          <p:cNvGrpSpPr/>
          <p:nvPr/>
        </p:nvGrpSpPr>
        <p:grpSpPr>
          <a:xfrm>
            <a:off x="9644755" y="1427123"/>
            <a:ext cx="2065399" cy="858639"/>
            <a:chOff x="4605506" y="1989038"/>
            <a:chExt cx="1908379" cy="643979"/>
          </a:xfrm>
          <a:solidFill>
            <a:srgbClr val="004582">
              <a:alpha val="60172"/>
            </a:srgbClr>
          </a:solidFill>
        </p:grpSpPr>
        <p:sp>
          <p:nvSpPr>
            <p:cNvPr id="83" name="Flowchart: Data 37"/>
            <p:cNvSpPr/>
            <p:nvPr/>
          </p:nvSpPr>
          <p:spPr>
            <a:xfrm rot="16200000" flipH="1" flipV="1">
              <a:off x="6086858" y="2202091"/>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84" name="Flowchart: Data 38"/>
            <p:cNvSpPr/>
            <p:nvPr/>
          </p:nvSpPr>
          <p:spPr>
            <a:xfrm rot="5400000" flipV="1">
              <a:off x="4392454" y="2202090"/>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85" name="Rectangle 39"/>
            <p:cNvSpPr/>
            <p:nvPr/>
          </p:nvSpPr>
          <p:spPr>
            <a:xfrm>
              <a:off x="4605507" y="2119793"/>
              <a:ext cx="1907435" cy="513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kern="100" dirty="0">
                  <a:effectLst/>
                  <a:latin typeface="Microsoft YaHei" panose="020B0503020204020204" pitchFamily="34" charset="-122"/>
                  <a:ea typeface="Microsoft YaHei" panose="020B0503020204020204" pitchFamily="34" charset="-122"/>
                  <a:cs typeface="Times New Roman (正文 CS 字体)"/>
                </a:rPr>
                <a:t>高血压筛查中的血压测量</a:t>
              </a:r>
              <a:endParaRPr lang="en-US" altLang="zh-CN" sz="2000" b="1" kern="100" dirty="0">
                <a:effectLst/>
                <a:latin typeface="Microsoft YaHei" panose="020B0503020204020204" pitchFamily="34" charset="-122"/>
                <a:ea typeface="Microsoft YaHei" panose="020B0503020204020204" pitchFamily="34" charset="-122"/>
                <a:cs typeface="Times New Roman (正文 CS 字体)"/>
              </a:endParaRPr>
            </a:p>
          </p:txBody>
        </p:sp>
      </p:grpSp>
      <p:grpSp>
        <p:nvGrpSpPr>
          <p:cNvPr id="86" name="Group 47"/>
          <p:cNvGrpSpPr/>
          <p:nvPr/>
        </p:nvGrpSpPr>
        <p:grpSpPr>
          <a:xfrm>
            <a:off x="5042179" y="1427123"/>
            <a:ext cx="2123578" cy="858639"/>
            <a:chOff x="6580897" y="3947676"/>
            <a:chExt cx="1908379" cy="643979"/>
          </a:xfrm>
          <a:solidFill>
            <a:srgbClr val="004582">
              <a:alpha val="59909"/>
            </a:srgbClr>
          </a:solidFill>
        </p:grpSpPr>
        <p:sp>
          <p:nvSpPr>
            <p:cNvPr id="87" name="Flowchart: Data 42"/>
            <p:cNvSpPr/>
            <p:nvPr/>
          </p:nvSpPr>
          <p:spPr>
            <a:xfrm rot="16200000" flipH="1" flipV="1">
              <a:off x="8062249" y="4160729"/>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88" name="Flowchart: Data 43"/>
            <p:cNvSpPr/>
            <p:nvPr/>
          </p:nvSpPr>
          <p:spPr>
            <a:xfrm rot="5400000" flipV="1">
              <a:off x="6367845" y="4160728"/>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89" name="Rectangle 44"/>
            <p:cNvSpPr/>
            <p:nvPr/>
          </p:nvSpPr>
          <p:spPr>
            <a:xfrm>
              <a:off x="6580898" y="4078431"/>
              <a:ext cx="1907435" cy="513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kern="100" dirty="0">
                  <a:effectLst/>
                  <a:latin typeface="Microsoft YaHei" panose="020B0503020204020204" pitchFamily="34" charset="-122"/>
                  <a:ea typeface="Microsoft YaHei" panose="020B0503020204020204" pitchFamily="34" charset="-122"/>
                  <a:cs typeface="Times New Roman (正文 CS 字体)"/>
                </a:rPr>
                <a:t>中心动脉压测量</a:t>
              </a:r>
              <a:endParaRPr lang="en-US" altLang="zh-CN" sz="2000" b="1" kern="100" dirty="0">
                <a:effectLst/>
                <a:latin typeface="Microsoft YaHei" panose="020B0503020204020204" pitchFamily="34" charset="-122"/>
                <a:ea typeface="Microsoft YaHei" panose="020B0503020204020204" pitchFamily="34" charset="-122"/>
                <a:cs typeface="Times New Roman (正文 CS 字体)"/>
              </a:endParaRPr>
            </a:p>
          </p:txBody>
        </p:sp>
      </p:grpSp>
      <p:sp>
        <p:nvSpPr>
          <p:cNvPr id="2" name="标题 1">
            <a:extLst>
              <a:ext uri="{FF2B5EF4-FFF2-40B4-BE49-F238E27FC236}">
                <a16:creationId xmlns:a16="http://schemas.microsoft.com/office/drawing/2014/main" id="{62AA057B-19AF-D63D-611C-95DB38C8295C}"/>
              </a:ext>
            </a:extLst>
          </p:cNvPr>
          <p:cNvSpPr txBox="1">
            <a:spLocks/>
          </p:cNvSpPr>
          <p:nvPr/>
        </p:nvSpPr>
        <p:spPr>
          <a:xfrm>
            <a:off x="485706" y="329100"/>
            <a:ext cx="10515600" cy="684300"/>
          </a:xfrm>
          <a:prstGeom prst="rect">
            <a:avLst/>
          </a:prstGeom>
        </p:spPr>
        <p:txBody>
          <a:bodyPr vert="horz" lIns="91440" tIns="45720" rIns="91440" bIns="45720" rtlCol="0" anchor="ctr">
            <a:noAutofit/>
          </a:bodyPr>
          <a:lstStyle>
            <a:lvl1pPr algn="ctr">
              <a:lnSpc>
                <a:spcPct val="90000"/>
              </a:lnSpc>
              <a:spcBef>
                <a:spcPct val="0"/>
              </a:spcBef>
              <a:buNone/>
              <a:defRPr sz="3200" b="1">
                <a:solidFill>
                  <a:srgbClr val="004582"/>
                </a:solidFill>
                <a:latin typeface="微软雅黑" panose="020B0503020204020204" pitchFamily="34" charset="-122"/>
                <a:ea typeface="微软雅黑" panose="020B0503020204020204" pitchFamily="34" charset="-122"/>
                <a:cs typeface="+mj-cs"/>
              </a:defRPr>
            </a:lvl1pPr>
          </a:lstStyle>
          <a:p>
            <a:r>
              <a:rPr lang="zh-CN" altLang="en-US" dirty="0">
                <a:solidFill>
                  <a:schemeClr val="tx1"/>
                </a:solidFill>
              </a:rPr>
              <a:t>其他血压测量方式</a:t>
            </a:r>
          </a:p>
        </p:txBody>
      </p:sp>
      <p:grpSp>
        <p:nvGrpSpPr>
          <p:cNvPr id="3" name="Group 45">
            <a:extLst>
              <a:ext uri="{FF2B5EF4-FFF2-40B4-BE49-F238E27FC236}">
                <a16:creationId xmlns:a16="http://schemas.microsoft.com/office/drawing/2014/main" id="{AD2B132D-35C3-3D2C-19CF-90A82E490394}"/>
              </a:ext>
            </a:extLst>
          </p:cNvPr>
          <p:cNvGrpSpPr/>
          <p:nvPr/>
        </p:nvGrpSpPr>
        <p:grpSpPr>
          <a:xfrm>
            <a:off x="7373067" y="1421924"/>
            <a:ext cx="2065399" cy="858639"/>
            <a:chOff x="4605506" y="1989038"/>
            <a:chExt cx="1908379" cy="643979"/>
          </a:xfrm>
          <a:solidFill>
            <a:srgbClr val="004582">
              <a:alpha val="60172"/>
            </a:srgbClr>
          </a:solidFill>
        </p:grpSpPr>
        <p:sp>
          <p:nvSpPr>
            <p:cNvPr id="5" name="Flowchart: Data 37">
              <a:extLst>
                <a:ext uri="{FF2B5EF4-FFF2-40B4-BE49-F238E27FC236}">
                  <a16:creationId xmlns:a16="http://schemas.microsoft.com/office/drawing/2014/main" id="{70CD6D84-3416-5D75-2698-429764FF8B7C}"/>
                </a:ext>
              </a:extLst>
            </p:cNvPr>
            <p:cNvSpPr/>
            <p:nvPr/>
          </p:nvSpPr>
          <p:spPr>
            <a:xfrm rot="16200000" flipH="1" flipV="1">
              <a:off x="6086858" y="2202091"/>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7" name="Flowchart: Data 38">
              <a:extLst>
                <a:ext uri="{FF2B5EF4-FFF2-40B4-BE49-F238E27FC236}">
                  <a16:creationId xmlns:a16="http://schemas.microsoft.com/office/drawing/2014/main" id="{A705E57D-A1C2-08E8-F3DB-C551250D6994}"/>
                </a:ext>
              </a:extLst>
            </p:cNvPr>
            <p:cNvSpPr/>
            <p:nvPr/>
          </p:nvSpPr>
          <p:spPr>
            <a:xfrm rot="5400000" flipV="1">
              <a:off x="4392454" y="2202090"/>
              <a:ext cx="640080" cy="213975"/>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cs typeface="+mn-ea"/>
                <a:sym typeface="+mn-lt"/>
              </a:endParaRPr>
            </a:p>
          </p:txBody>
        </p:sp>
        <p:sp>
          <p:nvSpPr>
            <p:cNvPr id="9" name="Rectangle 39">
              <a:extLst>
                <a:ext uri="{FF2B5EF4-FFF2-40B4-BE49-F238E27FC236}">
                  <a16:creationId xmlns:a16="http://schemas.microsoft.com/office/drawing/2014/main" id="{5A33B5D9-FA45-BD08-3B11-29DFE1A31590}"/>
                </a:ext>
              </a:extLst>
            </p:cNvPr>
            <p:cNvSpPr/>
            <p:nvPr/>
          </p:nvSpPr>
          <p:spPr>
            <a:xfrm>
              <a:off x="4605507" y="2119793"/>
              <a:ext cx="1907435" cy="513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kern="100" dirty="0">
                  <a:effectLst/>
                  <a:latin typeface="Microsoft YaHei" panose="020B0503020204020204" pitchFamily="34" charset="-122"/>
                  <a:ea typeface="Microsoft YaHei" panose="020B0503020204020204" pitchFamily="34" charset="-122"/>
                  <a:cs typeface="Times New Roman (正文 CS 字体)"/>
                </a:rPr>
                <a:t>四肢血压测量</a:t>
              </a:r>
              <a:endParaRPr lang="en-US" altLang="zh-CN" sz="2000" b="1" kern="100" dirty="0">
                <a:effectLst/>
                <a:latin typeface="Microsoft YaHei" panose="020B0503020204020204" pitchFamily="34" charset="-122"/>
                <a:ea typeface="Microsoft YaHei" panose="020B0503020204020204" pitchFamily="34" charset="-122"/>
                <a:cs typeface="Times New Roman (正文 CS 字体)"/>
              </a:endParaRPr>
            </a:p>
          </p:txBody>
        </p:sp>
      </p:grpSp>
      <p:sp>
        <p:nvSpPr>
          <p:cNvPr id="10" name="TextBox 55">
            <a:extLst>
              <a:ext uri="{FF2B5EF4-FFF2-40B4-BE49-F238E27FC236}">
                <a16:creationId xmlns:a16="http://schemas.microsoft.com/office/drawing/2014/main" id="{90B2E5AF-2FF5-598C-F6FF-84D0C6F30484}"/>
              </a:ext>
            </a:extLst>
          </p:cNvPr>
          <p:cNvSpPr txBox="1"/>
          <p:nvPr/>
        </p:nvSpPr>
        <p:spPr>
          <a:xfrm>
            <a:off x="9644755" y="2470500"/>
            <a:ext cx="2064377" cy="2552686"/>
          </a:xfrm>
          <a:prstGeom prst="rect">
            <a:avLst/>
          </a:prstGeom>
          <a:noFill/>
        </p:spPr>
        <p:txBody>
          <a:bodyPr wrap="square" rtlCol="0">
            <a:spAutoFit/>
          </a:bodyPr>
          <a:lstStyle>
            <a:defPPr>
              <a:defRPr lang="zh-CN"/>
            </a:defPPr>
            <a:lvl1pPr algn="ctr">
              <a:lnSpc>
                <a:spcPct val="120000"/>
              </a:lnSpc>
              <a:defRPr sz="1600">
                <a:solidFill>
                  <a:schemeClr val="tx2"/>
                </a:solidFill>
                <a:cs typeface="+mn-ea"/>
              </a:defRPr>
            </a:lvl1pPr>
          </a:lstStyle>
          <a:p>
            <a:pPr marL="171450" lvl="0" indent="-171450" algn="l">
              <a:lnSpc>
                <a:spcPct val="150000"/>
              </a:lnSpc>
              <a:buFont typeface="Arial" panose="020B0604020202020204" pitchFamily="34" charset="0"/>
              <a:buChar char="•"/>
            </a:pPr>
            <a:r>
              <a:rPr lang="zh-CN" altLang="en-US" sz="1200" b="1" kern="100" dirty="0">
                <a:solidFill>
                  <a:srgbClr val="C00000"/>
                </a:solidFill>
                <a:latin typeface="微软雅黑" panose="020B0503020204020204" pitchFamily="34" charset="-122"/>
                <a:ea typeface="微软雅黑" panose="020B0503020204020204" pitchFamily="34" charset="-122"/>
                <a:cs typeface="+mn-cs"/>
              </a:rPr>
              <a:t>筛查活动中的血压测量并非诊室血压</a:t>
            </a:r>
            <a:r>
              <a:rPr lang="zh-CN" altLang="en-US" sz="1200" dirty="0">
                <a:solidFill>
                  <a:schemeClr val="tx1"/>
                </a:solidFill>
                <a:latin typeface="微软雅黑" panose="020B0503020204020204" pitchFamily="34" charset="-122"/>
                <a:ea typeface="微软雅黑" panose="020B0503020204020204" pitchFamily="34" charset="-122"/>
                <a:cs typeface="+mn-cs"/>
              </a:rPr>
              <a:t>，尽管血压测量技术本身并不特殊，但测量环境差别较大。</a:t>
            </a:r>
            <a:endParaRPr lang="en-US" altLang="zh-CN" sz="1200" dirty="0">
              <a:solidFill>
                <a:schemeClr val="tx1"/>
              </a:solidFill>
              <a:latin typeface="微软雅黑" panose="020B0503020204020204" pitchFamily="34" charset="-122"/>
              <a:ea typeface="微软雅黑" panose="020B0503020204020204" pitchFamily="34" charset="-122"/>
              <a:cs typeface="+mn-cs"/>
            </a:endParaRPr>
          </a:p>
          <a:p>
            <a:pPr marL="171450" lvl="0" indent="-171450" algn="l">
              <a:lnSpc>
                <a:spcPct val="150000"/>
              </a:lnSpc>
              <a:buFont typeface="Arial" panose="020B0604020202020204" pitchFamily="34" charset="0"/>
              <a:buChar char="•"/>
            </a:pPr>
            <a:r>
              <a:rPr lang="zh-CN" altLang="en-US" sz="1200" b="1" kern="100" dirty="0">
                <a:solidFill>
                  <a:srgbClr val="C00000"/>
                </a:solidFill>
                <a:latin typeface="微软雅黑" panose="020B0503020204020204" pitchFamily="34" charset="-122"/>
                <a:ea typeface="微软雅黑" panose="020B0503020204020204" pitchFamily="34" charset="-122"/>
                <a:cs typeface="+mn-cs"/>
              </a:rPr>
              <a:t>通常只能用于高血压的初步筛查，</a:t>
            </a:r>
            <a:r>
              <a:rPr lang="zh-CN" altLang="en-US" sz="1200" dirty="0">
                <a:solidFill>
                  <a:schemeClr val="tx1"/>
                </a:solidFill>
                <a:latin typeface="微软雅黑" panose="020B0503020204020204" pitchFamily="34" charset="-122"/>
                <a:ea typeface="微软雅黑" panose="020B0503020204020204" pitchFamily="34" charset="-122"/>
                <a:cs typeface="+mn-cs"/>
              </a:rPr>
              <a:t>需要进行标准化的诊室血压测量或</a:t>
            </a:r>
            <a:r>
              <a:rPr lang="en-US" altLang="zh-CN" sz="1200" dirty="0">
                <a:solidFill>
                  <a:schemeClr val="tx1"/>
                </a:solidFill>
                <a:latin typeface="微软雅黑" panose="020B0503020204020204" pitchFamily="34" charset="-122"/>
                <a:ea typeface="微软雅黑" panose="020B0503020204020204" pitchFamily="34" charset="-122"/>
                <a:cs typeface="+mn-cs"/>
              </a:rPr>
              <a:t>ABPM</a:t>
            </a:r>
            <a:r>
              <a:rPr lang="zh-CN" altLang="en-US" sz="1200" dirty="0">
                <a:solidFill>
                  <a:schemeClr val="tx1"/>
                </a:solidFill>
                <a:latin typeface="微软雅黑" panose="020B0503020204020204" pitchFamily="34" charset="-122"/>
                <a:ea typeface="微软雅黑" panose="020B0503020204020204" pitchFamily="34" charset="-122"/>
                <a:cs typeface="+mn-cs"/>
              </a:rPr>
              <a:t>或</a:t>
            </a:r>
            <a:r>
              <a:rPr lang="en-US" altLang="zh-CN" sz="1200" dirty="0">
                <a:solidFill>
                  <a:schemeClr val="tx1"/>
                </a:solidFill>
                <a:latin typeface="微软雅黑" panose="020B0503020204020204" pitchFamily="34" charset="-122"/>
                <a:ea typeface="微软雅黑" panose="020B0503020204020204" pitchFamily="34" charset="-122"/>
                <a:cs typeface="+mn-cs"/>
              </a:rPr>
              <a:t>HBPM</a:t>
            </a:r>
            <a:r>
              <a:rPr lang="zh-CN" altLang="en-US" sz="1200" dirty="0">
                <a:solidFill>
                  <a:schemeClr val="tx1"/>
                </a:solidFill>
                <a:latin typeface="微软雅黑" panose="020B0503020204020204" pitchFamily="34" charset="-122"/>
                <a:ea typeface="微软雅黑" panose="020B0503020204020204" pitchFamily="34" charset="-122"/>
                <a:cs typeface="+mn-cs"/>
              </a:rPr>
              <a:t>，才能确诊高血压。</a:t>
            </a:r>
            <a:endParaRPr lang="en-US" altLang="zh-CN" sz="1200" dirty="0">
              <a:solidFill>
                <a:schemeClr val="tx1"/>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30E04C4-8915-0CE7-B225-8DA9E2CE82EF}"/>
              </a:ext>
            </a:extLst>
          </p:cNvPr>
          <p:cNvSpPr>
            <a:spLocks noGrp="1"/>
          </p:cNvSpPr>
          <p:nvPr>
            <p:ph type="title"/>
          </p:nvPr>
        </p:nvSpPr>
        <p:spPr>
          <a:xfrm>
            <a:off x="775253" y="383092"/>
            <a:ext cx="10515600" cy="527878"/>
          </a:xfrm>
        </p:spPr>
        <p:txBody>
          <a:bodyPr>
            <a:noAutofit/>
          </a:bodyPr>
          <a:lstStyle/>
          <a:p>
            <a:pPr algn="ctr"/>
            <a:r>
              <a:rPr lang="zh-CN" altLang="en-US" sz="3200" b="1" dirty="0">
                <a:solidFill>
                  <a:schemeClr val="tx1"/>
                </a:solidFill>
                <a:latin typeface="微软雅黑" panose="020B0503020204020204" pitchFamily="34" charset="-122"/>
                <a:ea typeface="微软雅黑" panose="020B0503020204020204" pitchFamily="34" charset="-122"/>
              </a:rPr>
              <a:t>诊室血压测量与诊室外血压测量方法的比较</a:t>
            </a:r>
          </a:p>
        </p:txBody>
      </p:sp>
      <p:graphicFrame>
        <p:nvGraphicFramePr>
          <p:cNvPr id="2" name="表格 1">
            <a:extLst>
              <a:ext uri="{FF2B5EF4-FFF2-40B4-BE49-F238E27FC236}">
                <a16:creationId xmlns:a16="http://schemas.microsoft.com/office/drawing/2014/main" id="{9F71938E-56A5-8045-E0C2-86FBE9BD11E4}"/>
              </a:ext>
            </a:extLst>
          </p:cNvPr>
          <p:cNvGraphicFramePr>
            <a:graphicFrameLocks noGrp="1"/>
          </p:cNvGraphicFramePr>
          <p:nvPr>
            <p:extLst>
              <p:ext uri="{D42A27DB-BD31-4B8C-83A1-F6EECF244321}">
                <p14:modId xmlns:p14="http://schemas.microsoft.com/office/powerpoint/2010/main" val="684410715"/>
              </p:ext>
            </p:extLst>
          </p:nvPr>
        </p:nvGraphicFramePr>
        <p:xfrm>
          <a:off x="690633" y="1172583"/>
          <a:ext cx="10810733" cy="5002307"/>
        </p:xfrm>
        <a:graphic>
          <a:graphicData uri="http://schemas.openxmlformats.org/drawingml/2006/table">
            <a:tbl>
              <a:tblPr firstRow="1" bandRow="1">
                <a:tableStyleId>{B301B821-A1FF-4177-AEE7-76D212191A09}</a:tableStyleId>
              </a:tblPr>
              <a:tblGrid>
                <a:gridCol w="1972053">
                  <a:extLst>
                    <a:ext uri="{9D8B030D-6E8A-4147-A177-3AD203B41FA5}">
                      <a16:colId xmlns:a16="http://schemas.microsoft.com/office/drawing/2014/main" val="2244145151"/>
                    </a:ext>
                  </a:extLst>
                </a:gridCol>
                <a:gridCol w="2146642">
                  <a:extLst>
                    <a:ext uri="{9D8B030D-6E8A-4147-A177-3AD203B41FA5}">
                      <a16:colId xmlns:a16="http://schemas.microsoft.com/office/drawing/2014/main" val="3440111670"/>
                    </a:ext>
                  </a:extLst>
                </a:gridCol>
                <a:gridCol w="2010202">
                  <a:extLst>
                    <a:ext uri="{9D8B030D-6E8A-4147-A177-3AD203B41FA5}">
                      <a16:colId xmlns:a16="http://schemas.microsoft.com/office/drawing/2014/main" val="2105338254"/>
                    </a:ext>
                  </a:extLst>
                </a:gridCol>
                <a:gridCol w="2328560">
                  <a:extLst>
                    <a:ext uri="{9D8B030D-6E8A-4147-A177-3AD203B41FA5}">
                      <a16:colId xmlns:a16="http://schemas.microsoft.com/office/drawing/2014/main" val="4180348915"/>
                    </a:ext>
                  </a:extLst>
                </a:gridCol>
                <a:gridCol w="2353276">
                  <a:extLst>
                    <a:ext uri="{9D8B030D-6E8A-4147-A177-3AD203B41FA5}">
                      <a16:colId xmlns:a16="http://schemas.microsoft.com/office/drawing/2014/main" val="2998243881"/>
                    </a:ext>
                  </a:extLst>
                </a:gridCol>
              </a:tblGrid>
              <a:tr h="386654">
                <a:tc rowSpan="2">
                  <a:txBody>
                    <a:bodyPr/>
                    <a:lstStyle/>
                    <a:p>
                      <a:pPr algn="ctr"/>
                      <a:r>
                        <a:rPr lang="zh-CN" altLang="en-US" sz="1400" b="1" dirty="0">
                          <a:solidFill>
                            <a:schemeClr val="bg1"/>
                          </a:solidFill>
                          <a:latin typeface="Microsoft YaHei" panose="020B0503020204020204" pitchFamily="34" charset="-122"/>
                          <a:ea typeface="Microsoft YaHei" panose="020B0503020204020204" pitchFamily="34" charset="-122"/>
                        </a:rPr>
                        <a:t>项目</a:t>
                      </a:r>
                      <a:endParaRPr lang="zh-CN" altLang="en-US" sz="1400" b="0" dirty="0">
                        <a:solidFill>
                          <a:schemeClr val="bg1"/>
                        </a:solidFill>
                        <a:latin typeface="Microsoft YaHei" panose="020B0503020204020204" pitchFamily="34" charset="-122"/>
                        <a:ea typeface="Microsoft YaHei" panose="020B0503020204020204" pitchFamily="34" charset="-122"/>
                      </a:endParaRPr>
                    </a:p>
                  </a:txBody>
                  <a:tcPr anchor="ctr">
                    <a:solidFill>
                      <a:srgbClr val="004582"/>
                    </a:solidFill>
                  </a:tcPr>
                </a:tc>
                <a:tc gridSpan="2">
                  <a:txBody>
                    <a:bodyPr/>
                    <a:lstStyle/>
                    <a:p>
                      <a:pPr algn="ctr"/>
                      <a:r>
                        <a:rPr lang="zh-CN" altLang="en-US" sz="1400" b="1" dirty="0">
                          <a:solidFill>
                            <a:schemeClr val="bg1"/>
                          </a:solidFill>
                          <a:latin typeface="Microsoft YaHei" panose="020B0503020204020204" pitchFamily="34" charset="-122"/>
                          <a:ea typeface="Microsoft YaHei" panose="020B0503020204020204" pitchFamily="34" charset="-122"/>
                        </a:rPr>
                        <a:t>诊室血压</a:t>
                      </a:r>
                    </a:p>
                  </a:txBody>
                  <a:tcPr anchor="ctr">
                    <a:solidFill>
                      <a:srgbClr val="004582"/>
                    </a:solidFill>
                  </a:tcPr>
                </a:tc>
                <a:tc hMerge="1">
                  <a:txBody>
                    <a:bodyPr/>
                    <a:lstStyle/>
                    <a:p>
                      <a:endParaRPr lang="zh-CN" altLang="en-US"/>
                    </a:p>
                  </a:txBody>
                  <a:tcPr/>
                </a:tc>
                <a:tc gridSpan="2">
                  <a:txBody>
                    <a:bodyPr/>
                    <a:lstStyle/>
                    <a:p>
                      <a:pPr algn="ctr"/>
                      <a:r>
                        <a:rPr lang="zh-CN" altLang="en-US" sz="1400" b="1" dirty="0">
                          <a:solidFill>
                            <a:schemeClr val="bg1"/>
                          </a:solidFill>
                          <a:latin typeface="Microsoft YaHei" panose="020B0503020204020204" pitchFamily="34" charset="-122"/>
                          <a:ea typeface="Microsoft YaHei" panose="020B0503020204020204" pitchFamily="34" charset="-122"/>
                        </a:rPr>
                        <a:t>诊室外血压</a:t>
                      </a:r>
                    </a:p>
                  </a:txBody>
                  <a:tcPr anchor="ctr">
                    <a:solidFill>
                      <a:srgbClr val="004582"/>
                    </a:solidFill>
                  </a:tcPr>
                </a:tc>
                <a:tc hMerge="1">
                  <a:txBody>
                    <a:bodyPr/>
                    <a:lstStyle/>
                    <a:p>
                      <a:endParaRPr lang="zh-CN" altLang="en-US"/>
                    </a:p>
                  </a:txBody>
                  <a:tcPr/>
                </a:tc>
                <a:extLst>
                  <a:ext uri="{0D108BD9-81ED-4DB2-BD59-A6C34878D82A}">
                    <a16:rowId xmlns:a16="http://schemas.microsoft.com/office/drawing/2014/main" val="1346410562"/>
                  </a:ext>
                </a:extLst>
              </a:tr>
              <a:tr h="427660">
                <a:tc vMerge="1">
                  <a:txBody>
                    <a:bodyPr/>
                    <a:lstStyle/>
                    <a:p>
                      <a:endParaRPr dirty="0"/>
                    </a:p>
                  </a:txBody>
                  <a:tcPr anchor="ctr">
                    <a:noFill/>
                  </a:tcPr>
                </a:tc>
                <a:tc>
                  <a:txBody>
                    <a:bodyPr/>
                    <a:lstStyle/>
                    <a:p>
                      <a:pPr algn="ctr"/>
                      <a:r>
                        <a:rPr lang="zh-CN" altLang="en-US" sz="1400" b="1" kern="1200" dirty="0">
                          <a:solidFill>
                            <a:schemeClr val="bg1"/>
                          </a:solidFill>
                          <a:latin typeface="Microsoft YaHei" panose="020B0503020204020204" pitchFamily="34" charset="-122"/>
                          <a:ea typeface="Microsoft YaHei" panose="020B0503020204020204" pitchFamily="34" charset="-122"/>
                        </a:rPr>
                        <a:t>诊室血压测量</a:t>
                      </a:r>
                      <a:endParaRPr lang="zh-CN" altLang="en-US" sz="1400" b="1" kern="1200" dirty="0">
                        <a:solidFill>
                          <a:schemeClr val="bg1"/>
                        </a:solidFill>
                        <a:latin typeface="Microsoft YaHei" panose="020B0503020204020204" pitchFamily="34" charset="-122"/>
                        <a:ea typeface="Microsoft YaHei" panose="020B0503020204020204" pitchFamily="34" charset="-122"/>
                        <a:cs typeface="+mn-cs"/>
                      </a:endParaRPr>
                    </a:p>
                  </a:txBody>
                  <a:tcPr anchor="ctr">
                    <a:solidFill>
                      <a:srgbClr val="004582"/>
                    </a:solidFill>
                  </a:tcPr>
                </a:tc>
                <a:tc>
                  <a:txBody>
                    <a:bodyPr/>
                    <a:lstStyle/>
                    <a:p>
                      <a:pPr marL="0" algn="ctr" defTabSz="914400" rtl="0" eaLnBrk="1" latinLnBrk="0" hangingPunct="1"/>
                      <a:r>
                        <a:rPr lang="zh-CN" altLang="en-US" sz="1400" b="1" kern="1200" dirty="0">
                          <a:solidFill>
                            <a:schemeClr val="bg1"/>
                          </a:solidFill>
                          <a:latin typeface="Microsoft YaHei" panose="020B0503020204020204" pitchFamily="34" charset="-122"/>
                          <a:ea typeface="Microsoft YaHei" panose="020B0503020204020204" pitchFamily="34" charset="-122"/>
                        </a:rPr>
                        <a:t>自动诊室血压测量</a:t>
                      </a:r>
                      <a:endParaRPr lang="zh-CN" altLang="en-US" sz="1400" b="1" kern="1200" dirty="0">
                        <a:solidFill>
                          <a:schemeClr val="bg1"/>
                        </a:solidFill>
                        <a:latin typeface="Microsoft YaHei" panose="020B0503020204020204" pitchFamily="34" charset="-122"/>
                        <a:ea typeface="Microsoft YaHei" panose="020B0503020204020204" pitchFamily="34" charset="-122"/>
                        <a:cs typeface="+mn-cs"/>
                      </a:endParaRPr>
                    </a:p>
                  </a:txBody>
                  <a:tcPr anchor="ctr">
                    <a:solidFill>
                      <a:srgbClr val="004582"/>
                    </a:solidFill>
                  </a:tcPr>
                </a:tc>
                <a:tc>
                  <a:txBody>
                    <a:bodyPr/>
                    <a:lstStyle/>
                    <a:p>
                      <a:pPr marL="0" algn="ctr" defTabSz="914400" rtl="0" eaLnBrk="1" latinLnBrk="0" hangingPunct="1"/>
                      <a:r>
                        <a:rPr lang="zh-CN" altLang="en-US" sz="1400" b="1" kern="1200" dirty="0">
                          <a:solidFill>
                            <a:schemeClr val="bg1"/>
                          </a:solidFill>
                          <a:latin typeface="Microsoft YaHei" panose="020B0503020204020204" pitchFamily="34" charset="-122"/>
                          <a:ea typeface="Microsoft YaHei" panose="020B0503020204020204" pitchFamily="34" charset="-122"/>
                        </a:rPr>
                        <a:t>家庭血压测量</a:t>
                      </a:r>
                      <a:endParaRPr lang="zh-CN" altLang="en-US" sz="1400" b="1" kern="1200" dirty="0">
                        <a:solidFill>
                          <a:schemeClr val="bg1"/>
                        </a:solidFill>
                        <a:latin typeface="Microsoft YaHei" panose="020B0503020204020204" pitchFamily="34" charset="-122"/>
                        <a:ea typeface="Microsoft YaHei" panose="020B0503020204020204" pitchFamily="34" charset="-122"/>
                        <a:cs typeface="+mn-cs"/>
                      </a:endParaRPr>
                    </a:p>
                  </a:txBody>
                  <a:tcPr anchor="ctr">
                    <a:solidFill>
                      <a:srgbClr val="004582"/>
                    </a:solidFill>
                  </a:tcPr>
                </a:tc>
                <a:tc>
                  <a:txBody>
                    <a:bodyPr/>
                    <a:lstStyle/>
                    <a:p>
                      <a:pPr marL="0" algn="ctr" defTabSz="914400" rtl="0" eaLnBrk="1" latinLnBrk="0" hangingPunct="1"/>
                      <a:r>
                        <a:rPr lang="zh-CN" altLang="en-US" sz="1400" b="1" kern="1200" dirty="0">
                          <a:solidFill>
                            <a:schemeClr val="bg1"/>
                          </a:solidFill>
                          <a:latin typeface="Microsoft YaHei" panose="020B0503020204020204" pitchFamily="34" charset="-122"/>
                          <a:ea typeface="Microsoft YaHei" panose="020B0503020204020204" pitchFamily="34" charset="-122"/>
                        </a:rPr>
                        <a:t>动态血压测量</a:t>
                      </a:r>
                      <a:endParaRPr lang="zh-CN" altLang="en-US" sz="1400" b="1" kern="1200" dirty="0">
                        <a:solidFill>
                          <a:schemeClr val="bg1"/>
                        </a:solidFill>
                        <a:latin typeface="Microsoft YaHei" panose="020B0503020204020204" pitchFamily="34" charset="-122"/>
                        <a:ea typeface="Microsoft YaHei" panose="020B0503020204020204" pitchFamily="34" charset="-122"/>
                        <a:cs typeface="+mn-cs"/>
                      </a:endParaRPr>
                    </a:p>
                  </a:txBody>
                  <a:tcPr anchor="ctr">
                    <a:solidFill>
                      <a:srgbClr val="004582"/>
                    </a:solidFill>
                  </a:tcPr>
                </a:tc>
                <a:extLst>
                  <a:ext uri="{0D108BD9-81ED-4DB2-BD59-A6C34878D82A}">
                    <a16:rowId xmlns:a16="http://schemas.microsoft.com/office/drawing/2014/main" val="2663563855"/>
                  </a:ext>
                </a:extLst>
              </a:tr>
              <a:tr h="1625580">
                <a:tc>
                  <a:txBody>
                    <a:bodyPr/>
                    <a:lstStyle/>
                    <a:p>
                      <a:pPr marL="0" marR="0" lvl="0" indent="0" algn="ctr" defTabSz="914400" rtl="0" eaLnBrk="1" fontAlgn="auto" latinLnBrk="0" hangingPunct="1">
                        <a:lnSpc>
                          <a:spcPts val="1600"/>
                        </a:lnSpc>
                        <a:spcBef>
                          <a:spcPct val="0"/>
                        </a:spcBef>
                        <a:spcAft>
                          <a:spcPct val="0"/>
                        </a:spcAft>
                        <a:buClrTx/>
                        <a:buSzTx/>
                        <a:buFontTx/>
                        <a:buNone/>
                        <a:tabLst/>
                        <a:defRPr/>
                      </a:pPr>
                      <a:r>
                        <a:rPr lang="zh-CN" altLang="zh-CN" sz="1400" b="0" kern="1200" dirty="0">
                          <a:solidFill>
                            <a:schemeClr val="tx1"/>
                          </a:solidFill>
                          <a:latin typeface="Microsoft YaHei" panose="020B0503020204020204" pitchFamily="34" charset="-122"/>
                          <a:ea typeface="Microsoft YaHei" panose="020B0503020204020204" pitchFamily="34" charset="-122"/>
                        </a:rPr>
                        <a:t>应用价值</a:t>
                      </a:r>
                      <a:endParaRPr lang="zh-CN" altLang="zh-CN" sz="1400" b="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marR="0" lvl="0" indent="0" algn="l" defTabSz="914400" rtl="0" eaLnBrk="1" fontAlgn="auto" latinLnBrk="0" hangingPunct="1">
                        <a:lnSpc>
                          <a:spcPct val="150000"/>
                        </a:lnSpc>
                        <a:spcBef>
                          <a:spcPct val="0"/>
                        </a:spcBef>
                        <a:spcAft>
                          <a:spcPct val="0"/>
                        </a:spcAft>
                        <a:buClrTx/>
                        <a:buSzTx/>
                        <a:buFontTx/>
                        <a:buNone/>
                        <a:tabLst/>
                        <a:defRPr/>
                      </a:pPr>
                      <a:r>
                        <a:rPr lang="zh-CN" altLang="zh-CN" sz="1400" kern="1200" dirty="0">
                          <a:solidFill>
                            <a:schemeClr val="tx1"/>
                          </a:solidFill>
                          <a:latin typeface="Microsoft YaHei" panose="020B0503020204020204" pitchFamily="34" charset="-122"/>
                          <a:ea typeface="Microsoft YaHei" panose="020B0503020204020204" pitchFamily="34" charset="-122"/>
                        </a:rPr>
                        <a:t>目前诊断高血压、进行血压水平分级以及观察降压疗效的常用方法</a:t>
                      </a:r>
                      <a:endParaRPr lang="zh-CN" altLang="zh-CN"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l"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可以有效解决诊室血压测量的规范化问题，有必要在全国范围内推广应用</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marR="0" lvl="0" indent="0" algn="l" defTabSz="914400" rtl="0" eaLnBrk="1" fontAlgn="auto" latinLnBrk="0" hangingPunct="1">
                        <a:lnSpc>
                          <a:spcPct val="150000"/>
                        </a:lnSpc>
                        <a:spcBef>
                          <a:spcPct val="0"/>
                        </a:spcBef>
                        <a:spcAft>
                          <a:spcPct val="0"/>
                        </a:spcAft>
                        <a:buClrTx/>
                        <a:buSzTx/>
                        <a:buFontTx/>
                        <a:buNone/>
                        <a:tabLst/>
                        <a:defRPr/>
                      </a:pPr>
                      <a:r>
                        <a:rPr lang="zh-CN" altLang="zh-CN" sz="1400" kern="1200" dirty="0">
                          <a:solidFill>
                            <a:schemeClr val="tx1"/>
                          </a:solidFill>
                          <a:latin typeface="Microsoft YaHei" panose="020B0503020204020204" pitchFamily="34" charset="-122"/>
                          <a:ea typeface="Microsoft YaHei" panose="020B0503020204020204" pitchFamily="34" charset="-122"/>
                        </a:rPr>
                        <a:t>确诊高血压</a:t>
                      </a:r>
                      <a:r>
                        <a:rPr lang="zh-CN" altLang="en-US" sz="1400" kern="1200" dirty="0">
                          <a:solidFill>
                            <a:schemeClr val="tx1"/>
                          </a:solidFill>
                          <a:latin typeface="Microsoft YaHei" panose="020B0503020204020204" pitchFamily="34" charset="-122"/>
                          <a:ea typeface="Microsoft YaHei" panose="020B0503020204020204" pitchFamily="34" charset="-122"/>
                        </a:rPr>
                        <a:t>，</a:t>
                      </a:r>
                      <a:r>
                        <a:rPr lang="zh-CN" altLang="zh-CN" sz="1400" kern="1200" dirty="0">
                          <a:solidFill>
                            <a:schemeClr val="tx1"/>
                          </a:solidFill>
                          <a:latin typeface="Microsoft YaHei" panose="020B0503020204020204" pitchFamily="34" charset="-122"/>
                          <a:ea typeface="Microsoft YaHei" panose="020B0503020204020204" pitchFamily="34" charset="-122"/>
                        </a:rPr>
                        <a:t>评估降压疗效</a:t>
                      </a:r>
                      <a:r>
                        <a:rPr lang="zh-CN" altLang="en-US" sz="1400" kern="1200" dirty="0">
                          <a:solidFill>
                            <a:schemeClr val="tx1"/>
                          </a:solidFill>
                          <a:latin typeface="Microsoft YaHei" panose="020B0503020204020204" pitchFamily="34" charset="-122"/>
                          <a:ea typeface="Microsoft YaHei" panose="020B0503020204020204" pitchFamily="34" charset="-122"/>
                        </a:rPr>
                        <a:t>，</a:t>
                      </a:r>
                      <a:r>
                        <a:rPr lang="zh-CN" altLang="zh-CN" sz="1400" kern="1200" dirty="0">
                          <a:solidFill>
                            <a:schemeClr val="tx1"/>
                          </a:solidFill>
                          <a:latin typeface="Microsoft YaHei" panose="020B0503020204020204" pitchFamily="34" charset="-122"/>
                          <a:ea typeface="Microsoft YaHei" panose="020B0503020204020204" pitchFamily="34" charset="-122"/>
                        </a:rPr>
                        <a:t>识别白大衣高血压与隐蔽性高血压</a:t>
                      </a:r>
                      <a:r>
                        <a:rPr lang="zh-CN" altLang="en-US" sz="1400" kern="1200" dirty="0">
                          <a:solidFill>
                            <a:schemeClr val="tx1"/>
                          </a:solidFill>
                          <a:latin typeface="Microsoft YaHei" panose="020B0503020204020204" pitchFamily="34" charset="-122"/>
                          <a:ea typeface="Microsoft YaHei" panose="020B0503020204020204" pitchFamily="34" charset="-122"/>
                        </a:rPr>
                        <a:t>，</a:t>
                      </a:r>
                      <a:r>
                        <a:rPr lang="zh-CN" altLang="zh-CN" sz="1400" kern="1200" dirty="0">
                          <a:solidFill>
                            <a:schemeClr val="tx1"/>
                          </a:solidFill>
                          <a:latin typeface="Microsoft YaHei" panose="020B0503020204020204" pitchFamily="34" charset="-122"/>
                          <a:ea typeface="Microsoft YaHei" panose="020B0503020204020204" pitchFamily="34" charset="-122"/>
                        </a:rPr>
                        <a:t>诊断难治性高血压</a:t>
                      </a:r>
                      <a:r>
                        <a:rPr lang="zh-CN" altLang="en-US" sz="1400" kern="1200" dirty="0">
                          <a:solidFill>
                            <a:schemeClr val="tx1"/>
                          </a:solidFill>
                          <a:latin typeface="Microsoft YaHei" panose="020B0503020204020204" pitchFamily="34" charset="-122"/>
                          <a:ea typeface="Microsoft YaHei" panose="020B0503020204020204" pitchFamily="34" charset="-122"/>
                        </a:rPr>
                        <a:t>；</a:t>
                      </a:r>
                      <a:r>
                        <a:rPr lang="zh-CN" altLang="zh-CN" sz="1400" kern="1200" dirty="0">
                          <a:solidFill>
                            <a:schemeClr val="tx1"/>
                          </a:solidFill>
                          <a:latin typeface="Microsoft YaHei" panose="020B0503020204020204" pitchFamily="34" charset="-122"/>
                          <a:ea typeface="Microsoft YaHei" panose="020B0503020204020204" pitchFamily="34" charset="-122"/>
                        </a:rPr>
                        <a:t>基于互联网的远程实时家庭血压监测是血压管理的新模式</a:t>
                      </a:r>
                      <a:endParaRPr lang="zh-CN" altLang="zh-CN"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marR="0" lvl="0" indent="0" algn="l" defTabSz="914400" rtl="0" eaLnBrk="1" fontAlgn="auto" latinLnBrk="0" hangingPunct="1">
                        <a:lnSpc>
                          <a:spcPct val="150000"/>
                        </a:lnSpc>
                        <a:spcBef>
                          <a:spcPct val="0"/>
                        </a:spcBef>
                        <a:spcAft>
                          <a:spcPct val="0"/>
                        </a:spcAft>
                        <a:buClrTx/>
                        <a:buSzTx/>
                        <a:buFontTx/>
                        <a:buNone/>
                        <a:tabLst/>
                        <a:defRPr/>
                      </a:pPr>
                      <a:r>
                        <a:rPr lang="zh-CN" altLang="zh-CN" sz="1400" kern="1200" dirty="0">
                          <a:solidFill>
                            <a:schemeClr val="tx1"/>
                          </a:solidFill>
                          <a:latin typeface="Microsoft YaHei" panose="020B0503020204020204" pitchFamily="34" charset="-122"/>
                          <a:ea typeface="Microsoft YaHei" panose="020B0503020204020204" pitchFamily="34" charset="-122"/>
                        </a:rPr>
                        <a:t>确诊高血压</a:t>
                      </a:r>
                      <a:r>
                        <a:rPr lang="zh-CN" altLang="en-US" sz="1400" kern="1200" dirty="0">
                          <a:solidFill>
                            <a:schemeClr val="tx1"/>
                          </a:solidFill>
                          <a:latin typeface="Microsoft YaHei" panose="020B0503020204020204" pitchFamily="34" charset="-122"/>
                          <a:ea typeface="Microsoft YaHei" panose="020B0503020204020204" pitchFamily="34" charset="-122"/>
                        </a:rPr>
                        <a:t>，</a:t>
                      </a:r>
                      <a:r>
                        <a:rPr lang="zh-CN" altLang="zh-CN" sz="1400" kern="1200" dirty="0">
                          <a:solidFill>
                            <a:schemeClr val="tx1"/>
                          </a:solidFill>
                          <a:latin typeface="Microsoft YaHei" panose="020B0503020204020204" pitchFamily="34" charset="-122"/>
                          <a:ea typeface="Microsoft YaHei" panose="020B0503020204020204" pitchFamily="34" charset="-122"/>
                        </a:rPr>
                        <a:t>评估降压疗效</a:t>
                      </a:r>
                      <a:r>
                        <a:rPr lang="zh-CN" altLang="en-US" sz="1400" kern="1200" dirty="0">
                          <a:solidFill>
                            <a:schemeClr val="tx1"/>
                          </a:solidFill>
                          <a:latin typeface="Microsoft YaHei" panose="020B0503020204020204" pitchFamily="34" charset="-122"/>
                          <a:ea typeface="Microsoft YaHei" panose="020B0503020204020204" pitchFamily="34" charset="-122"/>
                        </a:rPr>
                        <a:t>，</a:t>
                      </a:r>
                      <a:r>
                        <a:rPr lang="zh-CN" altLang="zh-CN" sz="1400" kern="1200" dirty="0">
                          <a:solidFill>
                            <a:schemeClr val="tx1"/>
                          </a:solidFill>
                          <a:latin typeface="Microsoft YaHei" panose="020B0503020204020204" pitchFamily="34" charset="-122"/>
                          <a:ea typeface="Microsoft YaHei" panose="020B0503020204020204" pitchFamily="34" charset="-122"/>
                        </a:rPr>
                        <a:t>识别白大衣高血压与隐蔽性高血压</a:t>
                      </a:r>
                      <a:r>
                        <a:rPr lang="zh-CN" altLang="en-US" sz="1400" kern="1200" dirty="0">
                          <a:solidFill>
                            <a:schemeClr val="tx1"/>
                          </a:solidFill>
                          <a:latin typeface="Microsoft YaHei" panose="020B0503020204020204" pitchFamily="34" charset="-122"/>
                          <a:ea typeface="Microsoft YaHei" panose="020B0503020204020204" pitchFamily="34" charset="-122"/>
                        </a:rPr>
                        <a:t>，</a:t>
                      </a:r>
                      <a:r>
                        <a:rPr lang="zh-CN" altLang="zh-CN" sz="1400" kern="1200" dirty="0">
                          <a:solidFill>
                            <a:schemeClr val="tx1"/>
                          </a:solidFill>
                          <a:latin typeface="Microsoft YaHei" panose="020B0503020204020204" pitchFamily="34" charset="-122"/>
                          <a:ea typeface="Microsoft YaHei" panose="020B0503020204020204" pitchFamily="34" charset="-122"/>
                        </a:rPr>
                        <a:t>诊断难治性高血压</a:t>
                      </a:r>
                      <a:r>
                        <a:rPr lang="zh-CN" altLang="en-US" sz="1400" kern="1200" dirty="0">
                          <a:solidFill>
                            <a:schemeClr val="tx1"/>
                          </a:solidFill>
                          <a:latin typeface="Microsoft YaHei" panose="020B0503020204020204" pitchFamily="34" charset="-122"/>
                          <a:ea typeface="Microsoft YaHei" panose="020B0503020204020204" pitchFamily="34" charset="-122"/>
                        </a:rPr>
                        <a:t>；</a:t>
                      </a:r>
                      <a:r>
                        <a:rPr lang="zh-CN" altLang="zh-CN" sz="1400" kern="1200" dirty="0">
                          <a:solidFill>
                            <a:schemeClr val="tx1"/>
                          </a:solidFill>
                          <a:latin typeface="Microsoft YaHei" panose="020B0503020204020204" pitchFamily="34" charset="-122"/>
                          <a:ea typeface="Microsoft YaHei" panose="020B0503020204020204" pitchFamily="34" charset="-122"/>
                        </a:rPr>
                        <a:t>可评估血压昼夜节律、夜间血压、清晨血压、体位性低血压、餐后低血压</a:t>
                      </a:r>
                      <a:endParaRPr lang="zh-CN" altLang="zh-CN"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extLst>
                  <a:ext uri="{0D108BD9-81ED-4DB2-BD59-A6C34878D82A}">
                    <a16:rowId xmlns:a16="http://schemas.microsoft.com/office/drawing/2014/main" val="2924841508"/>
                  </a:ext>
                </a:extLst>
              </a:tr>
              <a:tr h="427660">
                <a:tc>
                  <a:txBody>
                    <a:bodyPr/>
                    <a:lstStyle/>
                    <a:p>
                      <a:pPr marL="0" indent="0" algn="ctr">
                        <a:lnSpc>
                          <a:spcPts val="1600"/>
                        </a:lnSpc>
                        <a:spcBef>
                          <a:spcPct val="0"/>
                        </a:spcBef>
                        <a:spcAft>
                          <a:spcPct val="0"/>
                        </a:spcAft>
                      </a:pPr>
                      <a:r>
                        <a:rPr lang="zh-CN" sz="1400" dirty="0">
                          <a:latin typeface="Microsoft YaHei" panose="020B0503020204020204" pitchFamily="34" charset="-122"/>
                          <a:ea typeface="Microsoft YaHei" panose="020B0503020204020204" pitchFamily="34" charset="-122"/>
                        </a:rPr>
                        <a:t>用于高血压诊断</a:t>
                      </a: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是</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缺乏证据</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是</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是</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extLst>
                  <a:ext uri="{0D108BD9-81ED-4DB2-BD59-A6C34878D82A}">
                    <a16:rowId xmlns:a16="http://schemas.microsoft.com/office/drawing/2014/main" val="703557503"/>
                  </a:ext>
                </a:extLst>
              </a:tr>
              <a:tr h="427660">
                <a:tc>
                  <a:txBody>
                    <a:bodyPr/>
                    <a:lstStyle/>
                    <a:p>
                      <a:pPr marL="0" indent="0" algn="ctr">
                        <a:lnSpc>
                          <a:spcPts val="1600"/>
                        </a:lnSpc>
                        <a:spcBef>
                          <a:spcPct val="0"/>
                        </a:spcBef>
                        <a:spcAft>
                          <a:spcPct val="0"/>
                        </a:spcAft>
                      </a:pPr>
                      <a:r>
                        <a:rPr lang="zh-CN" sz="1400" dirty="0">
                          <a:latin typeface="Microsoft YaHei" panose="020B0503020204020204" pitchFamily="34" charset="-122"/>
                          <a:ea typeface="Microsoft YaHei" panose="020B0503020204020204" pitchFamily="34" charset="-122"/>
                        </a:rPr>
                        <a:t>评估降压疗效</a:t>
                      </a: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可能</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可能</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合适</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合适</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extLst>
                  <a:ext uri="{0D108BD9-81ED-4DB2-BD59-A6C34878D82A}">
                    <a16:rowId xmlns:a16="http://schemas.microsoft.com/office/drawing/2014/main" val="2103069592"/>
                  </a:ext>
                </a:extLst>
              </a:tr>
              <a:tr h="427660">
                <a:tc>
                  <a:txBody>
                    <a:bodyPr/>
                    <a:lstStyle/>
                    <a:p>
                      <a:pPr marL="0" indent="0" algn="ctr">
                        <a:lnSpc>
                          <a:spcPts val="1600"/>
                        </a:lnSpc>
                        <a:spcBef>
                          <a:spcPct val="0"/>
                        </a:spcBef>
                        <a:spcAft>
                          <a:spcPct val="0"/>
                        </a:spcAft>
                      </a:pPr>
                      <a:r>
                        <a:rPr lang="zh-CN" sz="1400" dirty="0">
                          <a:latin typeface="Microsoft YaHei" panose="020B0503020204020204" pitchFamily="34" charset="-122"/>
                          <a:ea typeface="Microsoft YaHei" panose="020B0503020204020204" pitchFamily="34" charset="-122"/>
                        </a:rPr>
                        <a:t>评估清晨血压</a:t>
                      </a: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可能</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可能</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合适</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合适</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extLst>
                  <a:ext uri="{0D108BD9-81ED-4DB2-BD59-A6C34878D82A}">
                    <a16:rowId xmlns:a16="http://schemas.microsoft.com/office/drawing/2014/main" val="3044692736"/>
                  </a:ext>
                </a:extLst>
              </a:tr>
              <a:tr h="531293">
                <a:tc>
                  <a:txBody>
                    <a:bodyPr/>
                    <a:lstStyle/>
                    <a:p>
                      <a:pPr marL="0" indent="0" algn="ctr">
                        <a:lnSpc>
                          <a:spcPts val="1600"/>
                        </a:lnSpc>
                        <a:spcBef>
                          <a:spcPct val="0"/>
                        </a:spcBef>
                        <a:spcAft>
                          <a:spcPct val="0"/>
                        </a:spcAft>
                      </a:pPr>
                      <a:r>
                        <a:rPr lang="zh-CN" sz="1400" dirty="0">
                          <a:latin typeface="Microsoft YaHei" panose="020B0503020204020204" pitchFamily="34" charset="-122"/>
                          <a:ea typeface="Microsoft YaHei" panose="020B0503020204020204" pitchFamily="34" charset="-122"/>
                        </a:rPr>
                        <a:t>评估夜间血压</a:t>
                      </a: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a:solidFill>
                            <a:schemeClr val="tx1"/>
                          </a:solidFill>
                          <a:latin typeface="Microsoft YaHei" panose="020B0503020204020204" pitchFamily="34" charset="-122"/>
                          <a:ea typeface="Microsoft YaHei" panose="020B0503020204020204" pitchFamily="34" charset="-122"/>
                        </a:rPr>
                        <a:t>不能</a:t>
                      </a:r>
                      <a:endParaRPr lang="zh-CN" altLang="en-US" sz="1400" kern="120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不能</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可能</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合适</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extLst>
                  <a:ext uri="{0D108BD9-81ED-4DB2-BD59-A6C34878D82A}">
                    <a16:rowId xmlns:a16="http://schemas.microsoft.com/office/drawing/2014/main" val="3811713091"/>
                  </a:ext>
                </a:extLst>
              </a:tr>
              <a:tr h="491199">
                <a:tc>
                  <a:txBody>
                    <a:bodyPr/>
                    <a:lstStyle/>
                    <a:p>
                      <a:pPr marL="0" indent="0" algn="ctr">
                        <a:lnSpc>
                          <a:spcPts val="1600"/>
                        </a:lnSpc>
                        <a:spcBef>
                          <a:spcPct val="0"/>
                        </a:spcBef>
                        <a:spcAft>
                          <a:spcPct val="0"/>
                        </a:spcAft>
                      </a:pPr>
                      <a:r>
                        <a:rPr lang="zh-CN" sz="1400" dirty="0">
                          <a:latin typeface="Microsoft YaHei" panose="020B0503020204020204" pitchFamily="34" charset="-122"/>
                          <a:ea typeface="Microsoft YaHei" panose="020B0503020204020204" pitchFamily="34" charset="-122"/>
                        </a:rPr>
                        <a:t>白大衣效应</a:t>
                      </a: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有</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可能</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无</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tc>
                  <a:txBody>
                    <a:bodyPr/>
                    <a:lstStyle/>
                    <a:p>
                      <a:pPr marL="0" indent="0" algn="ctr" defTabSz="914400" rtl="0" eaLnBrk="1" latinLnBrk="0" hangingPunct="1">
                        <a:lnSpc>
                          <a:spcPct val="150000"/>
                        </a:lnSpc>
                        <a:spcBef>
                          <a:spcPct val="0"/>
                        </a:spcBef>
                        <a:spcAft>
                          <a:spcPct val="0"/>
                        </a:spcAft>
                      </a:pPr>
                      <a:r>
                        <a:rPr lang="zh-CN" altLang="en-US" sz="1400" kern="1200" dirty="0">
                          <a:solidFill>
                            <a:schemeClr val="tx1"/>
                          </a:solidFill>
                          <a:latin typeface="Microsoft YaHei" panose="020B0503020204020204" pitchFamily="34" charset="-122"/>
                          <a:ea typeface="Microsoft YaHei" panose="020B0503020204020204" pitchFamily="34" charset="-122"/>
                        </a:rPr>
                        <a:t>无</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marL="68580" marR="68580" marT="0" marB="0" anchor="ctr"/>
                </a:tc>
                <a:extLst>
                  <a:ext uri="{0D108BD9-81ED-4DB2-BD59-A6C34878D82A}">
                    <a16:rowId xmlns:a16="http://schemas.microsoft.com/office/drawing/2014/main" val="81447722"/>
                  </a:ext>
                </a:extLst>
              </a:tr>
            </a:tbl>
          </a:graphicData>
        </a:graphic>
      </p:graphicFrame>
    </p:spTree>
    <p:extLst>
      <p:ext uri="{BB962C8B-B14F-4D97-AF65-F5344CB8AC3E}">
        <p14:creationId xmlns:p14="http://schemas.microsoft.com/office/powerpoint/2010/main" val="53752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3962780F-3A5E-2331-FEF3-F2EF92C34B07}"/>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39229" y="2856976"/>
            <a:ext cx="12192000"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4. </a:t>
            </a:r>
            <a:r>
              <a:rPr lang="zh-CN" altLang="en-US" sz="5400" b="1" dirty="0">
                <a:solidFill>
                  <a:schemeClr val="bg1"/>
                </a:solidFill>
                <a:latin typeface="微软雅黑" panose="020B0503020204020204" pitchFamily="34" charset="-122"/>
                <a:ea typeface="微软雅黑" panose="020B0503020204020204" pitchFamily="34" charset="-122"/>
              </a:rPr>
              <a:t>诊断性评估</a:t>
            </a:r>
          </a:p>
        </p:txBody>
      </p:sp>
      <p:sp>
        <p:nvSpPr>
          <p:cNvPr id="2" name="文本框 1">
            <a:extLst>
              <a:ext uri="{FF2B5EF4-FFF2-40B4-BE49-F238E27FC236}">
                <a16:creationId xmlns:a16="http://schemas.microsoft.com/office/drawing/2014/main" id="{31D7AE7C-32DE-C6AA-9E53-A96C7677F19D}"/>
              </a:ext>
            </a:extLst>
          </p:cNvPr>
          <p:cNvSpPr txBox="1"/>
          <p:nvPr/>
        </p:nvSpPr>
        <p:spPr>
          <a:xfrm>
            <a:off x="0" y="2210256"/>
            <a:ext cx="12192000"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b="1" dirty="0">
                <a:solidFill>
                  <a:schemeClr val="bg1"/>
                </a:solidFill>
                <a:latin typeface="微软雅黑" panose="020B0503020204020204" pitchFamily="34" charset="-122"/>
                <a:ea typeface="微软雅黑" panose="020B0503020204020204" pitchFamily="34" charset="-122"/>
              </a:rPr>
              <a:t>(2024</a:t>
            </a:r>
            <a:r>
              <a:rPr lang="zh-CN" altLang="en-US" sz="2400" b="1" dirty="0">
                <a:solidFill>
                  <a:schemeClr val="bg1"/>
                </a:solidFill>
                <a:latin typeface="微软雅黑" panose="020B0503020204020204" pitchFamily="34" charset="-122"/>
                <a:ea typeface="微软雅黑" panose="020B0503020204020204" pitchFamily="34" charset="-122"/>
              </a:rPr>
              <a:t>年修订版</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29584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AEA5D3D-BA56-5B68-4806-31879A3CDBC9}"/>
              </a:ext>
            </a:extLst>
          </p:cNvPr>
          <p:cNvSpPr/>
          <p:nvPr/>
        </p:nvSpPr>
        <p:spPr bwMode="gray">
          <a:xfrm>
            <a:off x="575631" y="1514531"/>
            <a:ext cx="10838330" cy="4191328"/>
          </a:xfrm>
          <a:prstGeom prst="rect">
            <a:avLst/>
          </a:prstGeom>
          <a:solidFill>
            <a:srgbClr val="004582">
              <a:alpha val="10000"/>
            </a:srgbClr>
          </a:solidFill>
          <a:ln w="19050" cap="rnd" algn="ctr">
            <a:solidFill>
              <a:schemeClr val="bg2"/>
            </a:solidFill>
            <a:prstDash val="sysDot"/>
            <a:miter lim="800000"/>
            <a:headEnd/>
            <a:tailEnd/>
          </a:ln>
          <a:effectLst/>
        </p:spPr>
        <p:txBody>
          <a:bodyPr wrap="none" rtlCol="0" anchor="ctr"/>
          <a:lstStyle/>
          <a:p>
            <a:pPr algn="ctr"/>
            <a:endParaRPr kumimoji="1" lang="zh-CN" altLang="en-US" dirty="0">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6710520A-F8C7-D792-8D03-EA38F7A0A236}"/>
              </a:ext>
            </a:extLst>
          </p:cNvPr>
          <p:cNvSpPr>
            <a:spLocks noGrp="1"/>
          </p:cNvSpPr>
          <p:nvPr>
            <p:ph type="title"/>
          </p:nvPr>
        </p:nvSpPr>
        <p:spPr>
          <a:xfrm>
            <a:off x="575631" y="328909"/>
            <a:ext cx="10515600" cy="1325563"/>
          </a:xfrm>
        </p:spPr>
        <p:txBody>
          <a:bodyPr vert="horz" lIns="91440" tIns="45720" rIns="91440" bIns="45720" rtlCol="0" anchor="ctr">
            <a:normAutofit/>
          </a:bodyPr>
          <a:lstStyle/>
          <a:p>
            <a:r>
              <a:rPr lang="en-US" altLang="zh-CN" sz="3600" b="1" dirty="0">
                <a:solidFill>
                  <a:srgbClr val="004582"/>
                </a:solidFill>
                <a:latin typeface="Microsoft YaHei" panose="020B0503020204020204" pitchFamily="34" charset="-122"/>
                <a:ea typeface="Microsoft YaHei" panose="020B0503020204020204" pitchFamily="34" charset="-122"/>
              </a:rPr>
              <a:t>4. </a:t>
            </a:r>
            <a:r>
              <a:rPr lang="zh-CN" altLang="en-US" sz="3600" b="1" dirty="0">
                <a:solidFill>
                  <a:srgbClr val="004582"/>
                </a:solidFill>
                <a:latin typeface="Microsoft YaHei" panose="020B0503020204020204" pitchFamily="34" charset="-122"/>
                <a:ea typeface="Microsoft YaHei" panose="020B0503020204020204" pitchFamily="34" charset="-122"/>
              </a:rPr>
              <a:t>诊断性评估</a:t>
            </a:r>
          </a:p>
        </p:txBody>
      </p:sp>
      <p:sp>
        <p:nvSpPr>
          <p:cNvPr id="5" name="文本框 4">
            <a:extLst>
              <a:ext uri="{FF2B5EF4-FFF2-40B4-BE49-F238E27FC236}">
                <a16:creationId xmlns:a16="http://schemas.microsoft.com/office/drawing/2014/main" id="{B3D918A8-42AF-31B4-BDC1-50A792AD48BF}"/>
              </a:ext>
            </a:extLst>
          </p:cNvPr>
          <p:cNvSpPr txBox="1"/>
          <p:nvPr/>
        </p:nvSpPr>
        <p:spPr>
          <a:xfrm>
            <a:off x="951308" y="1756140"/>
            <a:ext cx="10086975" cy="3587329"/>
          </a:xfrm>
          <a:prstGeom prst="rect">
            <a:avLst/>
          </a:prstGeom>
          <a:noFill/>
        </p:spPr>
        <p:txBody>
          <a:bodyPr wrap="square">
            <a:spAutoFit/>
          </a:bodyPr>
          <a:lstStyle/>
          <a:p>
            <a:pPr algn="just">
              <a:lnSpc>
                <a:spcPct val="150000"/>
              </a:lnSpc>
            </a:pPr>
            <a:r>
              <a:rPr lang="zh-CN" altLang="en-US" sz="2200" dirty="0">
                <a:latin typeface="微软雅黑" panose="020B0503020204020204" pitchFamily="34" charset="-122"/>
                <a:ea typeface="微软雅黑" panose="020B0503020204020204" pitchFamily="34" charset="-122"/>
              </a:rPr>
              <a:t>诊断性评估的目的是做出高血压病因的鉴别诊断和评估患者的心脑血管疾病风险程度，指导诊断与治疗。</a:t>
            </a:r>
          </a:p>
          <a:p>
            <a:pPr algn="just">
              <a:lnSpc>
                <a:spcPct val="150000"/>
              </a:lnSpc>
            </a:pPr>
            <a:r>
              <a:rPr lang="zh-CN" altLang="en-US" sz="2200" dirty="0">
                <a:latin typeface="微软雅黑" panose="020B0503020204020204" pitchFamily="34" charset="-122"/>
                <a:ea typeface="微软雅黑" panose="020B0503020204020204" pitchFamily="34" charset="-122"/>
              </a:rPr>
              <a:t>       诊断性评估的内容包括以下三方面：</a:t>
            </a:r>
            <a:endParaRPr lang="en-US" altLang="zh-CN" sz="2200" dirty="0">
              <a:latin typeface="微软雅黑" panose="020B0503020204020204" pitchFamily="34" charset="-122"/>
              <a:ea typeface="微软雅黑" panose="020B0503020204020204" pitchFamily="34" charset="-122"/>
            </a:endParaRPr>
          </a:p>
          <a:p>
            <a:pPr marL="1114425" indent="-485775" algn="just">
              <a:lnSpc>
                <a:spcPct val="150000"/>
              </a:lnSpc>
            </a:pPr>
            <a:r>
              <a:rPr lang="zh-CN" altLang="en-US" sz="2200" b="1" dirty="0">
                <a:solidFill>
                  <a:srgbClr val="C00000"/>
                </a:solidFill>
                <a:latin typeface="微软雅黑" panose="020B0503020204020204" pitchFamily="34" charset="-122"/>
                <a:ea typeface="微软雅黑" panose="020B0503020204020204" pitchFamily="34" charset="-122"/>
              </a:rPr>
              <a:t>（1）确立高血压诊断，确定血压水平分级；</a:t>
            </a:r>
            <a:endParaRPr lang="en-US" altLang="zh-CN" sz="2200" b="1" dirty="0">
              <a:solidFill>
                <a:srgbClr val="C00000"/>
              </a:solidFill>
              <a:latin typeface="微软雅黑" panose="020B0503020204020204" pitchFamily="34" charset="-122"/>
              <a:ea typeface="微软雅黑" panose="020B0503020204020204" pitchFamily="34" charset="-122"/>
            </a:endParaRPr>
          </a:p>
          <a:p>
            <a:pPr marL="1114425" indent="-485775" algn="just">
              <a:lnSpc>
                <a:spcPct val="150000"/>
              </a:lnSpc>
            </a:pPr>
            <a:r>
              <a:rPr lang="zh-CN" altLang="en-US" sz="2200" b="1" dirty="0">
                <a:solidFill>
                  <a:srgbClr val="C00000"/>
                </a:solidFill>
                <a:latin typeface="微软雅黑" panose="020B0503020204020204" pitchFamily="34" charset="-122"/>
                <a:ea typeface="微软雅黑" panose="020B0503020204020204" pitchFamily="34" charset="-122"/>
              </a:rPr>
              <a:t>（2）判断高血压的原因，区分原发性或继发性高血压；</a:t>
            </a:r>
            <a:endParaRPr lang="en-US" altLang="zh-CN" sz="2200" b="1" dirty="0">
              <a:solidFill>
                <a:srgbClr val="C00000"/>
              </a:solidFill>
              <a:latin typeface="微软雅黑" panose="020B0503020204020204" pitchFamily="34" charset="-122"/>
              <a:ea typeface="微软雅黑" panose="020B0503020204020204" pitchFamily="34" charset="-122"/>
            </a:endParaRPr>
          </a:p>
          <a:p>
            <a:pPr marL="1290638" indent="-661988" algn="just">
              <a:lnSpc>
                <a:spcPct val="150000"/>
              </a:lnSpc>
            </a:pPr>
            <a:r>
              <a:rPr lang="zh-CN" altLang="en-US" sz="2200" b="1" dirty="0">
                <a:solidFill>
                  <a:srgbClr val="C00000"/>
                </a:solidFill>
                <a:latin typeface="微软雅黑" panose="020B0503020204020204" pitchFamily="34" charset="-122"/>
                <a:ea typeface="微软雅黑" panose="020B0503020204020204" pitchFamily="34" charset="-122"/>
              </a:rPr>
              <a:t>（3）寻找其他心脑血管危险因素，评估靶器官损害，确定心血管病、脑血管病或肾脏疾病等相关临床情况。</a:t>
            </a:r>
          </a:p>
        </p:txBody>
      </p:sp>
    </p:spTree>
    <p:extLst>
      <p:ext uri="{BB962C8B-B14F-4D97-AF65-F5344CB8AC3E}">
        <p14:creationId xmlns:p14="http://schemas.microsoft.com/office/powerpoint/2010/main" val="2590480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箭头连接符 10">
            <a:extLst>
              <a:ext uri="{FF2B5EF4-FFF2-40B4-BE49-F238E27FC236}">
                <a16:creationId xmlns:a16="http://schemas.microsoft.com/office/drawing/2014/main" id="{74294297-F899-D19E-F226-3839BB0E1459}"/>
              </a:ext>
            </a:extLst>
          </p:cNvPr>
          <p:cNvCxnSpPr>
            <a:cxnSpLocks/>
            <a:stCxn id="2" idx="2"/>
            <a:endCxn id="5" idx="0"/>
          </p:cNvCxnSpPr>
          <p:nvPr/>
        </p:nvCxnSpPr>
        <p:spPr>
          <a:xfrm flipH="1">
            <a:off x="2784212" y="1799213"/>
            <a:ext cx="1" cy="1735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矩形 2">
            <a:extLst>
              <a:ext uri="{FF2B5EF4-FFF2-40B4-BE49-F238E27FC236}">
                <a16:creationId xmlns:a16="http://schemas.microsoft.com/office/drawing/2014/main" id="{D247B98F-0141-D9D6-480D-0665B866AFB5}"/>
              </a:ext>
            </a:extLst>
          </p:cNvPr>
          <p:cNvSpPr>
            <a:spLocks noChangeArrowheads="1"/>
          </p:cNvSpPr>
          <p:nvPr/>
        </p:nvSpPr>
        <p:spPr bwMode="auto">
          <a:xfrm>
            <a:off x="1818078" y="1145163"/>
            <a:ext cx="1932269" cy="654050"/>
          </a:xfrm>
          <a:prstGeom prst="rect">
            <a:avLst/>
          </a:prstGeom>
          <a:solidFill>
            <a:srgbClr val="004582"/>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详细了解病史</a:t>
            </a:r>
            <a:endParaRPr kumimoji="0" lang="zh-CN" altLang="zh-CN" sz="3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8D91136E-1367-7068-7226-73E074F6530F}"/>
              </a:ext>
            </a:extLst>
          </p:cNvPr>
          <p:cNvSpPr>
            <a:spLocks noChangeArrowheads="1"/>
          </p:cNvSpPr>
          <p:nvPr/>
        </p:nvSpPr>
        <p:spPr bwMode="auto">
          <a:xfrm>
            <a:off x="4521199" y="1151499"/>
            <a:ext cx="5943597" cy="666750"/>
          </a:xfrm>
          <a:prstGeom prst="rect">
            <a:avLst/>
          </a:prstGeom>
          <a:solidFill>
            <a:srgbClr val="004582">
              <a:alpha val="11000"/>
            </a:srgbClr>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0" fontAlgn="base" latinLnBrk="0" hangingPunct="0">
              <a:lnSpc>
                <a:spcPts val="22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(1)</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病程；</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(2)</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症状；</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(3)</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既往史；</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(4)</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家族史</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 (5)</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继发性高血压的线索；</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(6)</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生活方式；</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(7)</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心理社会因素。</a:t>
            </a:r>
            <a:endParaRPr kumimoji="0" lang="zh-CN" altLang="en-US" sz="3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sp>
        <p:nvSpPr>
          <p:cNvPr id="5" name="矩形 12">
            <a:extLst>
              <a:ext uri="{FF2B5EF4-FFF2-40B4-BE49-F238E27FC236}">
                <a16:creationId xmlns:a16="http://schemas.microsoft.com/office/drawing/2014/main" id="{B8229F52-C007-C407-761E-5D3C36AA62F5}"/>
              </a:ext>
            </a:extLst>
          </p:cNvPr>
          <p:cNvSpPr>
            <a:spLocks noChangeArrowheads="1"/>
          </p:cNvSpPr>
          <p:nvPr/>
        </p:nvSpPr>
        <p:spPr bwMode="auto">
          <a:xfrm>
            <a:off x="1825485" y="1972788"/>
            <a:ext cx="1917453" cy="1136650"/>
          </a:xfrm>
          <a:prstGeom prst="rect">
            <a:avLst/>
          </a:prstGeom>
          <a:solidFill>
            <a:srgbClr val="004582"/>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体格检查</a:t>
            </a:r>
            <a:endParaRPr kumimoji="0" lang="zh-CN" altLang="zh-CN" sz="3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p:txBody>
      </p:sp>
      <p:sp>
        <p:nvSpPr>
          <p:cNvPr id="7" name="矩形 15">
            <a:extLst>
              <a:ext uri="{FF2B5EF4-FFF2-40B4-BE49-F238E27FC236}">
                <a16:creationId xmlns:a16="http://schemas.microsoft.com/office/drawing/2014/main" id="{1B1549B6-3FEC-725C-C7D3-F0721EFBC16C}"/>
              </a:ext>
            </a:extLst>
          </p:cNvPr>
          <p:cNvSpPr>
            <a:spLocks noChangeArrowheads="1"/>
          </p:cNvSpPr>
          <p:nvPr/>
        </p:nvSpPr>
        <p:spPr bwMode="auto">
          <a:xfrm>
            <a:off x="4527546" y="1984228"/>
            <a:ext cx="5943601" cy="1136650"/>
          </a:xfrm>
          <a:prstGeom prst="rect">
            <a:avLst/>
          </a:prstGeom>
          <a:solidFill>
            <a:srgbClr val="004582">
              <a:alpha val="11000"/>
            </a:srgbClr>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0" fontAlgn="base" latinLnBrk="0" hangingPunct="0">
              <a:lnSpc>
                <a:spcPts val="2200"/>
              </a:lnSpc>
              <a:spcBef>
                <a:spcPct val="0"/>
              </a:spcBef>
              <a:spcAft>
                <a:spcPct val="0"/>
              </a:spcAft>
              <a:buClrTx/>
              <a:buSzTx/>
              <a:buFontTx/>
              <a:buNone/>
              <a:tabLst/>
            </a:pPr>
            <a:r>
              <a:rPr kumimoji="0" lang="en-US" altLang="zh-CN"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(1)</a:t>
            </a:r>
            <a:r>
              <a:rPr kumimoji="0" lang="zh-CN" altLang="en-US"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测量</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血压，脉率，体重指数、腰围及臀围；</a:t>
            </a:r>
            <a:endPar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just" defTabSz="914400" rtl="0" eaLnBrk="0" fontAlgn="base" latinLnBrk="0" hangingPunct="0">
              <a:lnSpc>
                <a:spcPts val="2200"/>
              </a:lnSpc>
              <a:spcBef>
                <a:spcPct val="0"/>
              </a:spcBef>
              <a:spcAft>
                <a:spcPct val="0"/>
              </a:spcAft>
              <a:buClrTx/>
              <a:buSzTx/>
              <a:buFontTx/>
              <a:buNone/>
              <a:tabLst/>
            </a:pPr>
            <a:r>
              <a:rPr kumimoji="0" lang="en-US" altLang="zh-CN"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(2)</a:t>
            </a:r>
            <a:r>
              <a:rPr kumimoji="0" lang="zh-CN" altLang="en-US"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观察</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有无继发性高血压等特殊体征；</a:t>
            </a:r>
            <a:endPar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just" defTabSz="914400" rtl="0" eaLnBrk="0" fontAlgn="base" latinLnBrk="0" hangingPunct="0">
              <a:lnSpc>
                <a:spcPts val="2200"/>
              </a:lnSpc>
              <a:spcBef>
                <a:spcPct val="0"/>
              </a:spcBef>
              <a:spcAft>
                <a:spcPct val="0"/>
              </a:spcAft>
              <a:buClrTx/>
              <a:buSzTx/>
              <a:buFontTx/>
              <a:buNone/>
              <a:tabLst/>
            </a:pPr>
            <a:r>
              <a:rPr kumimoji="0" lang="en-US" altLang="zh-CN"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(3)</a:t>
            </a:r>
            <a:r>
              <a:rPr kumimoji="0" lang="zh-CN" altLang="en-US"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听诊</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心脏、颈动脉、胸主动脉、腹部动脉和股动脉有无杂音；</a:t>
            </a:r>
            <a:endPar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just" defTabSz="914400" rtl="0" eaLnBrk="0" fontAlgn="base" latinLnBrk="0" hangingPunct="0">
              <a:lnSpc>
                <a:spcPts val="2200"/>
              </a:lnSpc>
              <a:spcBef>
                <a:spcPct val="0"/>
              </a:spcBef>
              <a:spcAft>
                <a:spcPct val="0"/>
              </a:spcAft>
              <a:buClrTx/>
              <a:buSzTx/>
              <a:buFontTx/>
              <a:buNone/>
              <a:tabLst/>
            </a:pPr>
            <a:r>
              <a:rPr kumimoji="0" lang="en-US" altLang="zh-CN"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(4)</a:t>
            </a:r>
            <a:r>
              <a:rPr kumimoji="0" lang="zh-CN" altLang="en-US"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触诊</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甲状腺</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检查四肢动脉搏动和神经系统体征。</a:t>
            </a:r>
            <a:endParaRPr kumimoji="0" lang="zh-CN" altLang="en-US" sz="3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sp>
        <p:nvSpPr>
          <p:cNvPr id="8" name="矩形 18">
            <a:extLst>
              <a:ext uri="{FF2B5EF4-FFF2-40B4-BE49-F238E27FC236}">
                <a16:creationId xmlns:a16="http://schemas.microsoft.com/office/drawing/2014/main" id="{A690A0D2-77A1-8FF4-590C-A71D9CF92C28}"/>
              </a:ext>
            </a:extLst>
          </p:cNvPr>
          <p:cNvSpPr>
            <a:spLocks noChangeArrowheads="1"/>
          </p:cNvSpPr>
          <p:nvPr/>
        </p:nvSpPr>
        <p:spPr bwMode="auto">
          <a:xfrm>
            <a:off x="1818077" y="3275208"/>
            <a:ext cx="1917453" cy="1413731"/>
          </a:xfrm>
          <a:prstGeom prst="rect">
            <a:avLst/>
          </a:prstGeom>
          <a:solidFill>
            <a:srgbClr val="004582"/>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正文 CS 字体)"/>
              </a:rPr>
              <a:t>实验室检查</a:t>
            </a:r>
            <a:endParaRPr kumimoji="0" lang="zh-CN" altLang="zh-CN" sz="3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p:txBody>
      </p:sp>
      <p:sp>
        <p:nvSpPr>
          <p:cNvPr id="9" name="矩形 17">
            <a:extLst>
              <a:ext uri="{FF2B5EF4-FFF2-40B4-BE49-F238E27FC236}">
                <a16:creationId xmlns:a16="http://schemas.microsoft.com/office/drawing/2014/main" id="{2504C1A9-8248-836F-4C16-69CCC89AE098}"/>
              </a:ext>
            </a:extLst>
          </p:cNvPr>
          <p:cNvSpPr>
            <a:spLocks noChangeArrowheads="1"/>
          </p:cNvSpPr>
          <p:nvPr/>
        </p:nvSpPr>
        <p:spPr bwMode="auto">
          <a:xfrm>
            <a:off x="4514846" y="3275172"/>
            <a:ext cx="5956301" cy="1413731"/>
          </a:xfrm>
          <a:prstGeom prst="rect">
            <a:avLst/>
          </a:prstGeom>
          <a:solidFill>
            <a:srgbClr val="004582">
              <a:alpha val="11000"/>
            </a:srgbClr>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228600" marR="0" lvl="0" indent="-228600" algn="just" defTabSz="914400" rtl="0" eaLnBrk="0" fontAlgn="base" latinLnBrk="0" hangingPunct="0">
              <a:lnSpc>
                <a:spcPts val="2000"/>
              </a:lnSpc>
              <a:spcBef>
                <a:spcPct val="0"/>
              </a:spcBef>
              <a:spcAft>
                <a:spcPct val="0"/>
              </a:spcAft>
              <a:buClrTx/>
              <a:buSzTx/>
              <a:buFontTx/>
              <a:buAutoNum type="arabicParenBoth"/>
              <a:tabLst/>
            </a:pPr>
            <a:r>
              <a:rPr kumimoji="0" lang="zh-CN" altLang="en-US"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基本项目</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：血生化（电解质、血糖、血脂和肌酐）、血常规、尿液分析、心电图；</a:t>
            </a:r>
            <a:endPar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228600" marR="0" lvl="0" indent="-228600" algn="just" defTabSz="914400" rtl="0" eaLnBrk="0" fontAlgn="base" latinLnBrk="0" hangingPunct="0">
              <a:lnSpc>
                <a:spcPts val="2000"/>
              </a:lnSpc>
              <a:spcBef>
                <a:spcPct val="0"/>
              </a:spcBef>
              <a:spcAft>
                <a:spcPct val="0"/>
              </a:spcAft>
              <a:buClrTx/>
              <a:buSzTx/>
              <a:buFontTx/>
              <a:buAutoNum type="arabicParenBoth"/>
              <a:tabLst/>
            </a:pPr>
            <a:r>
              <a:rPr kumimoji="0" lang="zh-CN" altLang="en-US"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推荐项目</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：超声心动图、颈动脉超声、口服葡萄糖耐量试验、糖化血红蛋白、血高敏</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C</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反应蛋白、血同型半胱氨酸、</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UACR</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、眼底、胸部</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X</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线摄片、</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PWV</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以及</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ABI</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等；</a:t>
            </a:r>
            <a:endPar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228600" marR="0" lvl="0" indent="-228600" algn="just" defTabSz="914400" rtl="0" eaLnBrk="0" fontAlgn="base" latinLnBrk="0" hangingPunct="0">
              <a:lnSpc>
                <a:spcPts val="2000"/>
              </a:lnSpc>
              <a:spcBef>
                <a:spcPct val="0"/>
              </a:spcBef>
              <a:spcAft>
                <a:spcPct val="0"/>
              </a:spcAft>
              <a:buClrTx/>
              <a:buSzTx/>
              <a:buFontTx/>
              <a:buAutoNum type="arabicParenBoth"/>
              <a:tabLst/>
            </a:pPr>
            <a:r>
              <a:rPr kumimoji="0" lang="zh-CN" altLang="en-US"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选择项目：</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对怀疑继发性高血压者完善相关检查；对有合并症高血压患者，完善心功能、肾功能、下肢血管彩超等检查。</a:t>
            </a:r>
            <a:endParaRPr kumimoji="0" lang="zh-CN" altLang="en-US" sz="3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cxnSp>
        <p:nvCxnSpPr>
          <p:cNvPr id="10" name="直接箭头连接符 9">
            <a:extLst>
              <a:ext uri="{FF2B5EF4-FFF2-40B4-BE49-F238E27FC236}">
                <a16:creationId xmlns:a16="http://schemas.microsoft.com/office/drawing/2014/main" id="{4B571B6E-CAAA-99E0-EF90-2C5F56A993FB}"/>
              </a:ext>
            </a:extLst>
          </p:cNvPr>
          <p:cNvCxnSpPr>
            <a:cxnSpLocks/>
          </p:cNvCxnSpPr>
          <p:nvPr/>
        </p:nvCxnSpPr>
        <p:spPr>
          <a:xfrm>
            <a:off x="3821427" y="5544282"/>
            <a:ext cx="632459"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sp>
        <p:nvSpPr>
          <p:cNvPr id="12" name="矩形 63">
            <a:extLst>
              <a:ext uri="{FF2B5EF4-FFF2-40B4-BE49-F238E27FC236}">
                <a16:creationId xmlns:a16="http://schemas.microsoft.com/office/drawing/2014/main" id="{18F55CE4-3123-27EB-9627-57830E9B6CC6}"/>
              </a:ext>
            </a:extLst>
          </p:cNvPr>
          <p:cNvSpPr>
            <a:spLocks noChangeArrowheads="1"/>
          </p:cNvSpPr>
          <p:nvPr/>
        </p:nvSpPr>
        <p:spPr bwMode="auto">
          <a:xfrm>
            <a:off x="1818078" y="4844891"/>
            <a:ext cx="1917453" cy="1440347"/>
          </a:xfrm>
          <a:prstGeom prst="rect">
            <a:avLst/>
          </a:prstGeom>
          <a:solidFill>
            <a:srgbClr val="004582"/>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正文 CS 字体)"/>
              </a:rPr>
              <a:t>评估靶器官损害</a:t>
            </a:r>
            <a:endParaRPr kumimoji="0" lang="zh-CN" altLang="zh-CN" sz="3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p:txBody>
      </p:sp>
      <p:cxnSp>
        <p:nvCxnSpPr>
          <p:cNvPr id="13" name="直接箭头连接符 12">
            <a:extLst>
              <a:ext uri="{FF2B5EF4-FFF2-40B4-BE49-F238E27FC236}">
                <a16:creationId xmlns:a16="http://schemas.microsoft.com/office/drawing/2014/main" id="{8E23233E-B151-C9AF-4A08-AB9A78A93EFA}"/>
              </a:ext>
            </a:extLst>
          </p:cNvPr>
          <p:cNvCxnSpPr/>
          <p:nvPr/>
        </p:nvCxnSpPr>
        <p:spPr>
          <a:xfrm>
            <a:off x="5309870" y="6961054"/>
            <a:ext cx="4808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矩形 22">
            <a:extLst>
              <a:ext uri="{FF2B5EF4-FFF2-40B4-BE49-F238E27FC236}">
                <a16:creationId xmlns:a16="http://schemas.microsoft.com/office/drawing/2014/main" id="{2503E1F0-F207-DA74-6D37-1F6EF6A9315F}"/>
              </a:ext>
            </a:extLst>
          </p:cNvPr>
          <p:cNvSpPr>
            <a:spLocks noChangeArrowheads="1"/>
          </p:cNvSpPr>
          <p:nvPr/>
        </p:nvSpPr>
        <p:spPr bwMode="auto">
          <a:xfrm>
            <a:off x="4533899" y="4824109"/>
            <a:ext cx="5943601" cy="1440348"/>
          </a:xfrm>
          <a:prstGeom prst="rect">
            <a:avLst/>
          </a:prstGeom>
          <a:solidFill>
            <a:srgbClr val="004582">
              <a:alpha val="11000"/>
            </a:srgbClr>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0" fontAlgn="base" latinLnBrk="0" hangingPunct="0">
              <a:lnSpc>
                <a:spcPts val="2200"/>
              </a:lnSpc>
              <a:spcBef>
                <a:spcPct val="0"/>
              </a:spcBef>
              <a:spcAft>
                <a:spcPct val="0"/>
              </a:spcAft>
              <a:buClrTx/>
              <a:buSzTx/>
              <a:buFontTx/>
              <a:buNone/>
              <a:tabLst/>
            </a:pPr>
            <a:r>
              <a:rPr lang="en-US" altLang="zh-CN" sz="1200" b="1"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a:t>
            </a:r>
            <a:r>
              <a:rPr kumimoji="0" lang="en-US" altLang="zh-CN"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1) </a:t>
            </a:r>
            <a:r>
              <a:rPr kumimoji="0" lang="zh-CN" altLang="en-US"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Times New Roman (正文 CS 字体)"/>
              </a:rPr>
              <a:t>心脏</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：心电图和心脏彩超；</a:t>
            </a:r>
            <a:endPar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just" defTabSz="914400" rtl="0" eaLnBrk="0" fontAlgn="base" latinLnBrk="0" hangingPunct="0">
              <a:lnSpc>
                <a:spcPts val="2200"/>
              </a:lnSpc>
              <a:spcBef>
                <a:spcPct val="0"/>
              </a:spcBef>
              <a:spcAft>
                <a:spcPct val="0"/>
              </a:spcAft>
              <a:buClrTx/>
              <a:buSzTx/>
              <a:buFontTx/>
              <a:buNone/>
              <a:tabLst/>
            </a:pPr>
            <a:r>
              <a:rPr kumimoji="0" lang="en-US" altLang="zh-CN"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(2)</a:t>
            </a:r>
            <a:r>
              <a:rPr kumimoji="0" lang="zh-CN" altLang="en-US"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Times New Roman (正文 CS 字体)"/>
              </a:rPr>
              <a:t>肾脏</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；尿常规，血肌酐评估肾小球滤过率，肾脏和双肾血管彩超；</a:t>
            </a:r>
            <a:endPar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just" defTabSz="914400" rtl="0" eaLnBrk="0" fontAlgn="base" latinLnBrk="0" hangingPunct="0">
              <a:lnSpc>
                <a:spcPts val="2200"/>
              </a:lnSpc>
              <a:spcBef>
                <a:spcPct val="0"/>
              </a:spcBef>
              <a:spcAft>
                <a:spcPct val="0"/>
              </a:spcAft>
              <a:buClrTx/>
              <a:buSzTx/>
              <a:buFontTx/>
              <a:buNone/>
              <a:tabLst/>
            </a:pPr>
            <a:r>
              <a:rPr kumimoji="0" lang="en-US" altLang="zh-CN"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(3)</a:t>
            </a:r>
            <a:r>
              <a:rPr kumimoji="0" lang="zh-CN" altLang="en-US"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脑</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CT</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或</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MRI</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；认知功能量表；</a:t>
            </a:r>
            <a:endPar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just" defTabSz="914400" rtl="0" eaLnBrk="0" fontAlgn="base" latinLnBrk="0" hangingPunct="0">
              <a:lnSpc>
                <a:spcPts val="2200"/>
              </a:lnSpc>
              <a:spcBef>
                <a:spcPct val="0"/>
              </a:spcBef>
              <a:spcAft>
                <a:spcPct val="0"/>
              </a:spcAft>
              <a:buClrTx/>
              <a:buSzTx/>
              <a:buFontTx/>
              <a:buNone/>
              <a:tabLst/>
            </a:pPr>
            <a:r>
              <a:rPr kumimoji="0" lang="en-US" altLang="zh-CN"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(4)</a:t>
            </a:r>
            <a:r>
              <a:rPr kumimoji="0" lang="zh-CN" altLang="en-US"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眼底</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：眼底镜检查；</a:t>
            </a:r>
            <a:endPar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just" defTabSz="914400" rtl="0" eaLnBrk="0" fontAlgn="base" latinLnBrk="0" hangingPunct="0">
              <a:lnSpc>
                <a:spcPts val="2200"/>
              </a:lnSpc>
              <a:spcBef>
                <a:spcPct val="0"/>
              </a:spcBef>
              <a:spcAft>
                <a:spcPct val="0"/>
              </a:spcAft>
              <a:buClrTx/>
              <a:buSzTx/>
              <a:buFontTx/>
              <a:buNone/>
              <a:tabLst/>
            </a:pPr>
            <a:r>
              <a:rPr kumimoji="0" lang="en-US" altLang="zh-CN"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(5)</a:t>
            </a:r>
            <a:r>
              <a:rPr kumimoji="0" lang="zh-CN" altLang="en-US" sz="12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大血管</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：颈动脉</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IMT</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a:t>
            </a:r>
            <a:r>
              <a:rPr kumimoji="0" lang="en-US" altLang="zh-CN" sz="1200" b="0" i="0" u="none" strike="noStrike" cap="none" normalizeH="0" baseline="0" dirty="0" err="1">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c</a:t>
            </a:r>
            <a:r>
              <a:rPr kumimoji="0" lang="en-US" altLang="zh-CN" sz="1200" b="0" i="0" u="none" strike="noStrike" cap="none" normalizeH="0" baseline="0" dirty="0" err="1" bmk="">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fPWV</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和</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ABI</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a:t>
            </a:r>
            <a:endParaRPr kumimoji="0" lang="zh-CN" altLang="en-US" sz="3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069D55EF-80B8-57CA-D5FE-68EFDB6B6616}"/>
              </a:ext>
            </a:extLst>
          </p:cNvPr>
          <p:cNvSpPr txBox="1"/>
          <p:nvPr/>
        </p:nvSpPr>
        <p:spPr>
          <a:xfrm>
            <a:off x="0" y="6386354"/>
            <a:ext cx="12191999" cy="253916"/>
          </a:xfrm>
          <a:prstGeom prst="rect">
            <a:avLst/>
          </a:prstGeom>
          <a:noFill/>
        </p:spPr>
        <p:txBody>
          <a:bodyPr wrap="square">
            <a:spAutoFit/>
          </a:bodyPr>
          <a:lstStyle/>
          <a:p>
            <a:pPr algn="ctr"/>
            <a:r>
              <a:rPr lang="zh-CN" altLang="en-US" sz="1000" dirty="0">
                <a:latin typeface="微软雅黑" panose="020B0503020204020204" pitchFamily="34" charset="-122"/>
                <a:ea typeface="微软雅黑" panose="020B0503020204020204" pitchFamily="34" charset="-122"/>
              </a:rPr>
              <a:t>注：UACR，尿白蛋白与肌酐比值；PWV，脉搏波传导速度；ABI，踝/臂血压指数；CT，电子计算机断层扫描；MRI，磁共振成像；IMT，内膜中层厚度；cfPWV，颈股动脉脉搏波传导速度。</a:t>
            </a:r>
          </a:p>
        </p:txBody>
      </p:sp>
      <p:sp>
        <p:nvSpPr>
          <p:cNvPr id="21" name="矩形 20">
            <a:extLst>
              <a:ext uri="{FF2B5EF4-FFF2-40B4-BE49-F238E27FC236}">
                <a16:creationId xmlns:a16="http://schemas.microsoft.com/office/drawing/2014/main" id="{1D9E9293-7C32-7217-50EB-D86FD8BFF02D}"/>
              </a:ext>
            </a:extLst>
          </p:cNvPr>
          <p:cNvSpPr/>
          <p:nvPr/>
        </p:nvSpPr>
        <p:spPr>
          <a:xfrm>
            <a:off x="910874" y="95468"/>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高血压初步诊断评估简易流程图</a:t>
            </a:r>
            <a:endParaRPr lang="zh-CN" altLang="en-US" sz="3200" dirty="0">
              <a:solidFill>
                <a:schemeClr val="tx1"/>
              </a:solidFill>
              <a:latin typeface="Microsoft YaHei" panose="020B0503020204020204" pitchFamily="34" charset="-122"/>
              <a:ea typeface="Microsoft YaHei" panose="020B0503020204020204" pitchFamily="34" charset="-122"/>
            </a:endParaRPr>
          </a:p>
        </p:txBody>
      </p:sp>
      <p:cxnSp>
        <p:nvCxnSpPr>
          <p:cNvPr id="30" name="直接箭头连接符 29">
            <a:extLst>
              <a:ext uri="{FF2B5EF4-FFF2-40B4-BE49-F238E27FC236}">
                <a16:creationId xmlns:a16="http://schemas.microsoft.com/office/drawing/2014/main" id="{4A20B306-34E6-BB6D-A97F-627FF1A479FC}"/>
              </a:ext>
            </a:extLst>
          </p:cNvPr>
          <p:cNvCxnSpPr>
            <a:cxnSpLocks/>
          </p:cNvCxnSpPr>
          <p:nvPr/>
        </p:nvCxnSpPr>
        <p:spPr>
          <a:xfrm>
            <a:off x="3821426" y="3961291"/>
            <a:ext cx="632459"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31" name="直接箭头连接符 30">
            <a:extLst>
              <a:ext uri="{FF2B5EF4-FFF2-40B4-BE49-F238E27FC236}">
                <a16:creationId xmlns:a16="http://schemas.microsoft.com/office/drawing/2014/main" id="{4E6CB8D2-BBD5-647B-3883-902A1826B749}"/>
              </a:ext>
            </a:extLst>
          </p:cNvPr>
          <p:cNvCxnSpPr>
            <a:cxnSpLocks/>
          </p:cNvCxnSpPr>
          <p:nvPr/>
        </p:nvCxnSpPr>
        <p:spPr>
          <a:xfrm>
            <a:off x="3821426" y="2552553"/>
            <a:ext cx="632459"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32" name="直接箭头连接符 31">
            <a:extLst>
              <a:ext uri="{FF2B5EF4-FFF2-40B4-BE49-F238E27FC236}">
                <a16:creationId xmlns:a16="http://schemas.microsoft.com/office/drawing/2014/main" id="{B6D3AF76-3A42-56D6-AFB5-203FD3B6BB58}"/>
              </a:ext>
            </a:extLst>
          </p:cNvPr>
          <p:cNvCxnSpPr>
            <a:cxnSpLocks/>
          </p:cNvCxnSpPr>
          <p:nvPr/>
        </p:nvCxnSpPr>
        <p:spPr>
          <a:xfrm>
            <a:off x="3821426" y="1466438"/>
            <a:ext cx="632459"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19" name="直接箭头连接符 10">
            <a:extLst>
              <a:ext uri="{FF2B5EF4-FFF2-40B4-BE49-F238E27FC236}">
                <a16:creationId xmlns:a16="http://schemas.microsoft.com/office/drawing/2014/main" id="{F5B3C2EF-2808-BD3A-FB6E-D2FE662690FE}"/>
              </a:ext>
            </a:extLst>
          </p:cNvPr>
          <p:cNvCxnSpPr>
            <a:cxnSpLocks/>
          </p:cNvCxnSpPr>
          <p:nvPr/>
        </p:nvCxnSpPr>
        <p:spPr>
          <a:xfrm flipH="1">
            <a:off x="2784212" y="3108467"/>
            <a:ext cx="1" cy="1735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直接箭头连接符 10">
            <a:extLst>
              <a:ext uri="{FF2B5EF4-FFF2-40B4-BE49-F238E27FC236}">
                <a16:creationId xmlns:a16="http://schemas.microsoft.com/office/drawing/2014/main" id="{4730727D-22DD-C350-20B0-BF51AA4D64A5}"/>
              </a:ext>
            </a:extLst>
          </p:cNvPr>
          <p:cNvCxnSpPr>
            <a:cxnSpLocks/>
          </p:cNvCxnSpPr>
          <p:nvPr/>
        </p:nvCxnSpPr>
        <p:spPr>
          <a:xfrm flipH="1">
            <a:off x="2784212" y="4656713"/>
            <a:ext cx="1" cy="1735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41828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82D95D-B269-83C8-530C-A07FFD6A75FC}"/>
              </a:ext>
            </a:extLst>
          </p:cNvPr>
          <p:cNvSpPr/>
          <p:nvPr/>
        </p:nvSpPr>
        <p:spPr>
          <a:xfrm>
            <a:off x="1339674" y="2079601"/>
            <a:ext cx="9759447" cy="280794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a:t>
            </a:r>
            <a:r>
              <a:rPr lang="zh-CN" altLang="en-US" sz="2000" b="1" dirty="0">
                <a:solidFill>
                  <a:srgbClr val="C00000"/>
                </a:solidFill>
                <a:latin typeface="Microsoft YaHei" panose="020B0503020204020204" pitchFamily="34" charset="-122"/>
                <a:ea typeface="Microsoft YaHei" panose="020B0503020204020204" pitchFamily="34" charset="-122"/>
              </a:rPr>
              <a:t>高血压定义 </a:t>
            </a:r>
            <a:r>
              <a:rPr lang="zh-CN" altLang="en-US" sz="2000" dirty="0">
                <a:solidFill>
                  <a:schemeClr val="tx1"/>
                </a:solidFill>
                <a:latin typeface="Microsoft YaHei" panose="020B0503020204020204" pitchFamily="34" charset="-122"/>
                <a:ea typeface="Microsoft YaHei" panose="020B0503020204020204" pitchFamily="34" charset="-122"/>
              </a:rPr>
              <a:t>在未使用降压药的情况下：</a:t>
            </a:r>
            <a:r>
              <a:rPr lang="zh-CN" altLang="en-US" sz="2000" b="1" dirty="0">
                <a:solidFill>
                  <a:schemeClr val="tx1"/>
                </a:solidFill>
                <a:latin typeface="Microsoft YaHei" panose="020B0503020204020204" pitchFamily="34" charset="-122"/>
                <a:ea typeface="Microsoft YaHei" panose="020B0503020204020204" pitchFamily="34" charset="-122"/>
              </a:rPr>
              <a:t>诊室血压≥</a:t>
            </a:r>
            <a:r>
              <a:rPr lang="en-US" altLang="zh-CN" sz="2000" b="1" dirty="0">
                <a:solidFill>
                  <a:schemeClr val="tx1"/>
                </a:solidFill>
                <a:latin typeface="Microsoft YaHei" panose="020B0503020204020204" pitchFamily="34" charset="-122"/>
                <a:ea typeface="Microsoft YaHei" panose="020B0503020204020204" pitchFamily="34" charset="-122"/>
              </a:rPr>
              <a:t>140/90 </a:t>
            </a:r>
            <a:r>
              <a:rPr lang="en-US" altLang="zh-CN" sz="2000" dirty="0">
                <a:solidFill>
                  <a:schemeClr val="tx1"/>
                </a:solidFill>
                <a:latin typeface="Microsoft YaHei" panose="020B0503020204020204" pitchFamily="34" charset="-122"/>
                <a:ea typeface="Microsoft YaHei" panose="020B0503020204020204" pitchFamily="34" charset="-122"/>
              </a:rPr>
              <a:t>mmHg</a:t>
            </a:r>
            <a:r>
              <a:rPr lang="zh-CN" altLang="en-US" sz="2000" dirty="0">
                <a:solidFill>
                  <a:schemeClr val="tx1"/>
                </a:solidFill>
                <a:latin typeface="Microsoft YaHei" panose="020B0503020204020204" pitchFamily="34" charset="-122"/>
                <a:ea typeface="Microsoft YaHei" panose="020B0503020204020204" pitchFamily="34" charset="-122"/>
              </a:rPr>
              <a:t>；或</a:t>
            </a:r>
            <a:r>
              <a:rPr lang="zh-CN" altLang="en-US" sz="2000" b="1" dirty="0">
                <a:solidFill>
                  <a:schemeClr val="tx1"/>
                </a:solidFill>
                <a:latin typeface="Microsoft YaHei" panose="020B0503020204020204" pitchFamily="34" charset="-122"/>
                <a:ea typeface="Microsoft YaHei" panose="020B0503020204020204" pitchFamily="34" charset="-122"/>
              </a:rPr>
              <a:t>家庭血压≥</a:t>
            </a:r>
            <a:r>
              <a:rPr lang="en-US" altLang="zh-CN" sz="2000" b="1" dirty="0">
                <a:solidFill>
                  <a:schemeClr val="tx1"/>
                </a:solidFill>
                <a:latin typeface="Microsoft YaHei" panose="020B0503020204020204" pitchFamily="34" charset="-122"/>
                <a:ea typeface="Microsoft YaHei" panose="020B0503020204020204" pitchFamily="34" charset="-122"/>
              </a:rPr>
              <a:t>135/85 </a:t>
            </a:r>
            <a:r>
              <a:rPr lang="en-US" altLang="zh-CN" sz="2000" dirty="0">
                <a:solidFill>
                  <a:schemeClr val="tx1"/>
                </a:solidFill>
                <a:latin typeface="Microsoft YaHei" panose="020B0503020204020204" pitchFamily="34" charset="-122"/>
                <a:ea typeface="Microsoft YaHei" panose="020B0503020204020204" pitchFamily="34" charset="-122"/>
              </a:rPr>
              <a:t>mmHg</a:t>
            </a:r>
            <a:r>
              <a:rPr lang="zh-CN" altLang="en-US" sz="2000" dirty="0">
                <a:solidFill>
                  <a:schemeClr val="tx1"/>
                </a:solidFill>
                <a:latin typeface="Microsoft YaHei" panose="020B0503020204020204" pitchFamily="34" charset="-122"/>
                <a:ea typeface="Microsoft YaHei" panose="020B0503020204020204" pitchFamily="34" charset="-122"/>
              </a:rPr>
              <a:t>；或</a:t>
            </a:r>
            <a:r>
              <a:rPr lang="en-US" altLang="zh-CN" sz="2000" b="1" dirty="0">
                <a:solidFill>
                  <a:schemeClr val="tx1"/>
                </a:solidFill>
                <a:latin typeface="Microsoft YaHei" panose="020B0503020204020204" pitchFamily="34" charset="-122"/>
                <a:ea typeface="Microsoft YaHei" panose="020B0503020204020204" pitchFamily="34" charset="-122"/>
              </a:rPr>
              <a:t>24h</a:t>
            </a:r>
            <a:r>
              <a:rPr lang="zh-CN" altLang="en-US" sz="2000" b="1" dirty="0">
                <a:solidFill>
                  <a:schemeClr val="tx1"/>
                </a:solidFill>
                <a:latin typeface="Microsoft YaHei" panose="020B0503020204020204" pitchFamily="34" charset="-122"/>
                <a:ea typeface="Microsoft YaHei" panose="020B0503020204020204" pitchFamily="34" charset="-122"/>
              </a:rPr>
              <a:t>动态血压≥</a:t>
            </a:r>
            <a:r>
              <a:rPr lang="en-US" altLang="zh-CN" sz="2000" b="1" dirty="0">
                <a:solidFill>
                  <a:schemeClr val="tx1"/>
                </a:solidFill>
                <a:latin typeface="Microsoft YaHei" panose="020B0503020204020204" pitchFamily="34" charset="-122"/>
                <a:ea typeface="Microsoft YaHei" panose="020B0503020204020204" pitchFamily="34" charset="-122"/>
              </a:rPr>
              <a:t>130/80 </a:t>
            </a:r>
            <a:r>
              <a:rPr lang="en-US" altLang="zh-CN" sz="2000" dirty="0">
                <a:solidFill>
                  <a:schemeClr val="tx1"/>
                </a:solidFill>
                <a:latin typeface="Microsoft YaHei" panose="020B0503020204020204" pitchFamily="34" charset="-122"/>
                <a:ea typeface="Microsoft YaHei" panose="020B0503020204020204" pitchFamily="34" charset="-122"/>
              </a:rPr>
              <a:t>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zh-CN" altLang="en-US" sz="2000" b="1" dirty="0">
                <a:solidFill>
                  <a:schemeClr val="tx1"/>
                </a:solidFill>
                <a:latin typeface="Microsoft YaHei" panose="020B0503020204020204" pitchFamily="34" charset="-122"/>
                <a:ea typeface="Microsoft YaHei" panose="020B0503020204020204" pitchFamily="34" charset="-122"/>
              </a:rPr>
              <a:t>白天血压≥</a:t>
            </a:r>
            <a:r>
              <a:rPr lang="en-US" altLang="zh-CN" sz="2000" b="1" dirty="0">
                <a:solidFill>
                  <a:schemeClr val="tx1"/>
                </a:solidFill>
                <a:latin typeface="Microsoft YaHei" panose="020B0503020204020204" pitchFamily="34" charset="-122"/>
                <a:ea typeface="Microsoft YaHei" panose="020B0503020204020204" pitchFamily="34" charset="-122"/>
              </a:rPr>
              <a:t>135/85 </a:t>
            </a:r>
            <a:r>
              <a:rPr lang="en-US" altLang="zh-CN" sz="2000" dirty="0">
                <a:solidFill>
                  <a:schemeClr val="tx1"/>
                </a:solidFill>
                <a:latin typeface="Microsoft YaHei" panose="020B0503020204020204" pitchFamily="34" charset="-122"/>
                <a:ea typeface="Microsoft YaHei" panose="020B0503020204020204" pitchFamily="34" charset="-122"/>
              </a:rPr>
              <a:t>mmHg</a:t>
            </a:r>
            <a:r>
              <a:rPr lang="zh-CN" altLang="en-US" sz="2000" dirty="0">
                <a:solidFill>
                  <a:schemeClr val="tx1"/>
                </a:solidFill>
                <a:latin typeface="Microsoft YaHei" panose="020B0503020204020204" pitchFamily="34" charset="-122"/>
                <a:ea typeface="Microsoft YaHei" panose="020B0503020204020204" pitchFamily="34" charset="-122"/>
              </a:rPr>
              <a:t>，</a:t>
            </a:r>
            <a:r>
              <a:rPr lang="zh-CN" altLang="en-US" sz="2000" b="1" dirty="0">
                <a:solidFill>
                  <a:schemeClr val="tx1"/>
                </a:solidFill>
                <a:latin typeface="Microsoft YaHei" panose="020B0503020204020204" pitchFamily="34" charset="-122"/>
                <a:ea typeface="Microsoft YaHei" panose="020B0503020204020204" pitchFamily="34" charset="-122"/>
              </a:rPr>
              <a:t>夜间血压≥</a:t>
            </a:r>
            <a:r>
              <a:rPr lang="en-US" altLang="zh-CN" sz="2000" b="1" dirty="0">
                <a:solidFill>
                  <a:schemeClr val="tx1"/>
                </a:solidFill>
                <a:latin typeface="Microsoft YaHei" panose="020B0503020204020204" pitchFamily="34" charset="-122"/>
                <a:ea typeface="Microsoft YaHei" panose="020B0503020204020204" pitchFamily="34" charset="-122"/>
              </a:rPr>
              <a:t>120/70 </a:t>
            </a:r>
            <a:r>
              <a:rPr lang="en-US" altLang="zh-CN" sz="2000" dirty="0">
                <a:solidFill>
                  <a:schemeClr val="tx1"/>
                </a:solidFill>
                <a:latin typeface="Microsoft YaHei" panose="020B0503020204020204" pitchFamily="34" charset="-122"/>
                <a:ea typeface="Microsoft YaHei" panose="020B0503020204020204" pitchFamily="34" charset="-122"/>
              </a:rPr>
              <a:t>mmHg</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根据诊室血压升高水平，将</a:t>
            </a:r>
            <a:r>
              <a:rPr lang="zh-CN" altLang="en-US" sz="2000" b="1" dirty="0">
                <a:solidFill>
                  <a:srgbClr val="C00000"/>
                </a:solidFill>
                <a:latin typeface="Microsoft YaHei" panose="020B0503020204020204" pitchFamily="34" charset="-122"/>
                <a:ea typeface="Microsoft YaHei" panose="020B0503020204020204" pitchFamily="34" charset="-122"/>
              </a:rPr>
              <a:t>高血压分为</a:t>
            </a:r>
            <a:r>
              <a:rPr lang="en-US" altLang="zh-CN" sz="2000" b="1" dirty="0">
                <a:solidFill>
                  <a:srgbClr val="C00000"/>
                </a:solidFill>
                <a:latin typeface="Microsoft YaHei" panose="020B0503020204020204" pitchFamily="34" charset="-122"/>
                <a:ea typeface="Microsoft YaHei" panose="020B0503020204020204" pitchFamily="34" charset="-122"/>
              </a:rPr>
              <a:t>1</a:t>
            </a:r>
            <a:r>
              <a:rPr lang="zh-CN" altLang="en-US" sz="2000" b="1" dirty="0">
                <a:solidFill>
                  <a:srgbClr val="C00000"/>
                </a:solidFill>
                <a:latin typeface="Microsoft YaHei" panose="020B0503020204020204" pitchFamily="34" charset="-122"/>
                <a:ea typeface="Microsoft YaHei" panose="020B0503020204020204" pitchFamily="34" charset="-122"/>
              </a:rPr>
              <a:t>级、</a:t>
            </a:r>
            <a:r>
              <a:rPr lang="en-US" altLang="zh-CN" sz="2000" b="1" dirty="0">
                <a:solidFill>
                  <a:srgbClr val="C00000"/>
                </a:solidFill>
                <a:latin typeface="Microsoft YaHei" panose="020B0503020204020204" pitchFamily="34" charset="-122"/>
                <a:ea typeface="Microsoft YaHei" panose="020B0503020204020204" pitchFamily="34" charset="-122"/>
              </a:rPr>
              <a:t>2</a:t>
            </a:r>
            <a:r>
              <a:rPr lang="zh-CN" altLang="en-US" sz="2000" b="1" dirty="0">
                <a:solidFill>
                  <a:srgbClr val="C00000"/>
                </a:solidFill>
                <a:latin typeface="Microsoft YaHei" panose="020B0503020204020204" pitchFamily="34" charset="-122"/>
                <a:ea typeface="Microsoft YaHei" panose="020B0503020204020204" pitchFamily="34" charset="-122"/>
              </a:rPr>
              <a:t>级和</a:t>
            </a:r>
            <a:r>
              <a:rPr lang="en-US" altLang="zh-CN" sz="2000" b="1" dirty="0">
                <a:solidFill>
                  <a:srgbClr val="C00000"/>
                </a:solidFill>
                <a:latin typeface="Microsoft YaHei" panose="020B0503020204020204" pitchFamily="34" charset="-122"/>
                <a:ea typeface="Microsoft YaHei" panose="020B0503020204020204" pitchFamily="34" charset="-122"/>
              </a:rPr>
              <a:t>3</a:t>
            </a:r>
            <a:r>
              <a:rPr lang="zh-CN" altLang="en-US" sz="2000" b="1" dirty="0">
                <a:solidFill>
                  <a:srgbClr val="C00000"/>
                </a:solidFill>
                <a:latin typeface="Microsoft YaHei" panose="020B0503020204020204" pitchFamily="34" charset="-122"/>
                <a:ea typeface="Microsoft YaHei" panose="020B0503020204020204" pitchFamily="34" charset="-122"/>
              </a:rPr>
              <a:t>级</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根据血压水平、心血管危险因素、靶器官损害、临床并发症以及糖尿病和慢性肾脏病等合并症进行心血管危险分层，分为</a:t>
            </a:r>
            <a:r>
              <a:rPr lang="zh-CN" altLang="en-US" sz="2000" b="1" dirty="0">
                <a:solidFill>
                  <a:srgbClr val="C00000"/>
                </a:solidFill>
                <a:latin typeface="Microsoft YaHei" panose="020B0503020204020204" pitchFamily="34" charset="-122"/>
                <a:ea typeface="Microsoft YaHei" panose="020B0503020204020204" pitchFamily="34" charset="-122"/>
              </a:rPr>
              <a:t>低危、中危、高危和很高危</a:t>
            </a:r>
            <a:r>
              <a:rPr lang="en-US" altLang="zh-CN" sz="2000" b="1" dirty="0">
                <a:solidFill>
                  <a:srgbClr val="C00000"/>
                </a:solidFill>
                <a:latin typeface="Microsoft YaHei" panose="020B0503020204020204" pitchFamily="34" charset="-122"/>
                <a:ea typeface="Microsoft YaHei" panose="020B0503020204020204" pitchFamily="34" charset="-122"/>
              </a:rPr>
              <a:t>4</a:t>
            </a:r>
            <a:r>
              <a:rPr lang="zh-CN" altLang="en-US" sz="2000" b="1" dirty="0">
                <a:solidFill>
                  <a:srgbClr val="C00000"/>
                </a:solidFill>
                <a:latin typeface="Microsoft YaHei" panose="020B0503020204020204" pitchFamily="34" charset="-122"/>
                <a:ea typeface="Microsoft YaHei" panose="020B0503020204020204" pitchFamily="34" charset="-122"/>
              </a:rPr>
              <a:t>个层次</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Ⅰ</a:t>
            </a:r>
            <a:r>
              <a:rPr lang="zh-CN" altLang="en-US" sz="2000" dirty="0">
                <a:solidFill>
                  <a:schemeClr val="tx1"/>
                </a:solidFill>
                <a:latin typeface="Microsoft YaHei" panose="020B0503020204020204" pitchFamily="34" charset="-122"/>
                <a:ea typeface="Microsoft YaHei" panose="020B0503020204020204" pitchFamily="34" charset="-122"/>
              </a:rPr>
              <a:t>，</a:t>
            </a:r>
            <a:r>
              <a:rPr lang="en-US" altLang="zh-CN" sz="2000" dirty="0">
                <a:solidFill>
                  <a:schemeClr val="tx1"/>
                </a:solidFill>
                <a:latin typeface="Microsoft YaHei" panose="020B0503020204020204" pitchFamily="34" charset="-122"/>
                <a:ea typeface="Microsoft YaHei" panose="020B0503020204020204" pitchFamily="34" charset="-122"/>
              </a:rPr>
              <a:t>C</a:t>
            </a:r>
            <a:r>
              <a:rPr lang="zh-CN" altLang="en-US" sz="2000" dirty="0">
                <a:solidFill>
                  <a:schemeClr val="tx1"/>
                </a:solidFill>
                <a:latin typeface="Microsoft YaHei" panose="020B0503020204020204" pitchFamily="34" charset="-122"/>
                <a:ea typeface="Microsoft YaHei" panose="020B0503020204020204" pitchFamily="34" charset="-122"/>
              </a:rPr>
              <a:t>）</a:t>
            </a:r>
          </a:p>
        </p:txBody>
      </p:sp>
      <p:sp>
        <p:nvSpPr>
          <p:cNvPr id="3" name="圆角矩形 4">
            <a:extLst>
              <a:ext uri="{FF2B5EF4-FFF2-40B4-BE49-F238E27FC236}">
                <a16:creationId xmlns:a16="http://schemas.microsoft.com/office/drawing/2014/main" id="{44F0DB2E-5873-B1E4-B65E-F441E26B2E3E}"/>
              </a:ext>
            </a:extLst>
          </p:cNvPr>
          <p:cNvSpPr/>
          <p:nvPr/>
        </p:nvSpPr>
        <p:spPr>
          <a:xfrm>
            <a:off x="838200" y="1662545"/>
            <a:ext cx="10762397" cy="3781325"/>
          </a:xfrm>
          <a:prstGeom prst="roundRect">
            <a:avLst/>
          </a:prstGeom>
          <a:noFill/>
          <a:ln w="28575">
            <a:solidFill>
              <a:srgbClr val="00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4" name="矩形 3">
            <a:extLst>
              <a:ext uri="{FF2B5EF4-FFF2-40B4-BE49-F238E27FC236}">
                <a16:creationId xmlns:a16="http://schemas.microsoft.com/office/drawing/2014/main" id="{20AFA821-CE90-CC6E-A680-A41C45A7DD52}"/>
              </a:ext>
            </a:extLst>
          </p:cNvPr>
          <p:cNvSpPr/>
          <p:nvPr/>
        </p:nvSpPr>
        <p:spPr>
          <a:xfrm>
            <a:off x="372448" y="362238"/>
            <a:ext cx="10054721" cy="743986"/>
          </a:xfrm>
          <a:prstGeom prst="rect">
            <a:avLst/>
          </a:prstGeom>
        </p:spPr>
        <p:txBody>
          <a:bodyPr>
            <a:normAutofit/>
          </a:bodyPr>
          <a:lstStyle/>
          <a:p>
            <a:pPr>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cs typeface="+mj-cs"/>
              </a:rPr>
              <a:t>要点</a:t>
            </a:r>
            <a:r>
              <a:rPr lang="en-US" altLang="zh-CN" sz="3200" b="1" dirty="0">
                <a:solidFill>
                  <a:srgbClr val="004582"/>
                </a:solidFill>
                <a:latin typeface="Microsoft YaHei" panose="020B0503020204020204" pitchFamily="34" charset="-122"/>
                <a:ea typeface="Microsoft YaHei" panose="020B0503020204020204" pitchFamily="34" charset="-122"/>
                <a:cs typeface="+mj-cs"/>
              </a:rPr>
              <a:t>4 </a:t>
            </a:r>
            <a:r>
              <a:rPr lang="zh-CN" altLang="en-US" sz="3200" b="1" dirty="0">
                <a:solidFill>
                  <a:srgbClr val="004582"/>
                </a:solidFill>
                <a:latin typeface="Microsoft YaHei" panose="020B0503020204020204" pitchFamily="34" charset="-122"/>
                <a:ea typeface="Microsoft YaHei" panose="020B0503020204020204" pitchFamily="34" charset="-122"/>
                <a:cs typeface="+mj-cs"/>
              </a:rPr>
              <a:t> 血压分类与心血管危险分层</a:t>
            </a:r>
          </a:p>
        </p:txBody>
      </p:sp>
    </p:spTree>
    <p:extLst>
      <p:ext uri="{BB962C8B-B14F-4D97-AF65-F5344CB8AC3E}">
        <p14:creationId xmlns:p14="http://schemas.microsoft.com/office/powerpoint/2010/main" val="2537492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内容占位符 3">
            <a:extLst>
              <a:ext uri="{FF2B5EF4-FFF2-40B4-BE49-F238E27FC236}">
                <a16:creationId xmlns:a16="http://schemas.microsoft.com/office/drawing/2014/main" id="{2BCD371E-3BDB-61E3-851A-B08F550CFD54}"/>
              </a:ext>
            </a:extLst>
          </p:cNvPr>
          <p:cNvGraphicFramePr>
            <a:graphicFrameLocks noGrp="1"/>
          </p:cNvGraphicFramePr>
          <p:nvPr>
            <p:ph idx="1"/>
            <p:extLst>
              <p:ext uri="{D42A27DB-BD31-4B8C-83A1-F6EECF244321}">
                <p14:modId xmlns:p14="http://schemas.microsoft.com/office/powerpoint/2010/main" val="3398877863"/>
              </p:ext>
            </p:extLst>
          </p:nvPr>
        </p:nvGraphicFramePr>
        <p:xfrm>
          <a:off x="1470330" y="1938013"/>
          <a:ext cx="9251337" cy="4365644"/>
        </p:xfrm>
        <a:graphic>
          <a:graphicData uri="http://schemas.openxmlformats.org/drawingml/2006/table">
            <a:tbl>
              <a:tblPr firstRow="1" bandRow="1">
                <a:tableStyleId>{21E4AEA4-8DFA-4A89-87EB-49C32662AFE0}</a:tableStyleId>
              </a:tblPr>
              <a:tblGrid>
                <a:gridCol w="2635997">
                  <a:extLst>
                    <a:ext uri="{9D8B030D-6E8A-4147-A177-3AD203B41FA5}">
                      <a16:colId xmlns:a16="http://schemas.microsoft.com/office/drawing/2014/main" val="20000"/>
                    </a:ext>
                  </a:extLst>
                </a:gridCol>
                <a:gridCol w="2539021">
                  <a:extLst>
                    <a:ext uri="{9D8B030D-6E8A-4147-A177-3AD203B41FA5}">
                      <a16:colId xmlns:a16="http://schemas.microsoft.com/office/drawing/2014/main" val="20001"/>
                    </a:ext>
                  </a:extLst>
                </a:gridCol>
                <a:gridCol w="1705905">
                  <a:extLst>
                    <a:ext uri="{9D8B030D-6E8A-4147-A177-3AD203B41FA5}">
                      <a16:colId xmlns:a16="http://schemas.microsoft.com/office/drawing/2014/main" val="3152027511"/>
                    </a:ext>
                  </a:extLst>
                </a:gridCol>
                <a:gridCol w="2370414">
                  <a:extLst>
                    <a:ext uri="{9D8B030D-6E8A-4147-A177-3AD203B41FA5}">
                      <a16:colId xmlns:a16="http://schemas.microsoft.com/office/drawing/2014/main" val="20002"/>
                    </a:ext>
                  </a:extLst>
                </a:gridCol>
              </a:tblGrid>
              <a:tr h="526604">
                <a:tc>
                  <a:txBody>
                    <a:bodyPr/>
                    <a:lstStyle/>
                    <a:p>
                      <a:pPr>
                        <a:lnSpc>
                          <a:spcPct val="150000"/>
                        </a:lnSpc>
                      </a:pPr>
                      <a:r>
                        <a:rPr lang="zh-CN" altLang="en-US" sz="1800" baseline="0" dirty="0">
                          <a:latin typeface="Microsoft YaHei" panose="020B0503020204020204" pitchFamily="34" charset="-122"/>
                          <a:ea typeface="Microsoft YaHei" panose="020B0503020204020204" pitchFamily="34" charset="-122"/>
                        </a:rPr>
                        <a:t>分类</a:t>
                      </a:r>
                    </a:p>
                  </a:txBody>
                  <a:tcPr anchor="ctr">
                    <a:solidFill>
                      <a:srgbClr val="004582"/>
                    </a:solidFill>
                  </a:tcPr>
                </a:tc>
                <a:tc>
                  <a:txBody>
                    <a:bodyPr/>
                    <a:lstStyle/>
                    <a:p>
                      <a:pPr algn="ctr">
                        <a:lnSpc>
                          <a:spcPct val="150000"/>
                        </a:lnSpc>
                      </a:pPr>
                      <a:r>
                        <a:rPr lang="zh-CN" altLang="en-US" sz="1800" b="1" kern="1200" baseline="0" dirty="0">
                          <a:solidFill>
                            <a:schemeClr val="lt1"/>
                          </a:solidFill>
                          <a:latin typeface="Microsoft YaHei" panose="020B0503020204020204" pitchFamily="34" charset="-122"/>
                          <a:ea typeface="Microsoft YaHei" panose="020B0503020204020204" pitchFamily="34" charset="-122"/>
                          <a:cs typeface="+mn-cs"/>
                        </a:rPr>
                        <a:t>收缩压（</a:t>
                      </a:r>
                      <a:r>
                        <a:rPr lang="en-US" altLang="zh-CN" sz="1800" b="1" kern="1200" baseline="0" dirty="0">
                          <a:solidFill>
                            <a:schemeClr val="lt1"/>
                          </a:solidFill>
                          <a:latin typeface="Microsoft YaHei" panose="020B0503020204020204" pitchFamily="34" charset="-122"/>
                          <a:ea typeface="Microsoft YaHei" panose="020B0503020204020204" pitchFamily="34" charset="-122"/>
                          <a:cs typeface="+mn-cs"/>
                        </a:rPr>
                        <a:t>mmHg</a:t>
                      </a:r>
                      <a:r>
                        <a:rPr lang="zh-CN" altLang="en-US" sz="1800" b="1" kern="1200" baseline="0" dirty="0">
                          <a:solidFill>
                            <a:schemeClr val="lt1"/>
                          </a:solidFill>
                          <a:latin typeface="Microsoft YaHei" panose="020B0503020204020204" pitchFamily="34" charset="-122"/>
                          <a:ea typeface="Microsoft YaHei" panose="020B0503020204020204" pitchFamily="34" charset="-122"/>
                          <a:cs typeface="+mn-cs"/>
                        </a:rPr>
                        <a:t>）</a:t>
                      </a:r>
                    </a:p>
                  </a:txBody>
                  <a:tcPr anchor="ctr">
                    <a:solidFill>
                      <a:srgbClr val="004582"/>
                    </a:solidFill>
                  </a:tcPr>
                </a:tc>
                <a:tc>
                  <a:txBody>
                    <a:bodyPr/>
                    <a:lstStyle/>
                    <a:p>
                      <a:pPr marL="0" marR="0" lvl="0" indent="0" algn="ctr" defTabSz="514350" rtl="0" eaLnBrk="1" fontAlgn="auto" latinLnBrk="0" hangingPunct="1">
                        <a:lnSpc>
                          <a:spcPct val="150000"/>
                        </a:lnSpc>
                        <a:spcBef>
                          <a:spcPts val="0"/>
                        </a:spcBef>
                        <a:spcAft>
                          <a:spcPts val="0"/>
                        </a:spcAft>
                        <a:buClrTx/>
                        <a:buSzTx/>
                        <a:buFontTx/>
                        <a:buNone/>
                        <a:tabLst/>
                        <a:defRPr/>
                      </a:pPr>
                      <a:endParaRPr lang="zh-CN" altLang="en-US" sz="1800" b="1" kern="1200" baseline="0" dirty="0">
                        <a:solidFill>
                          <a:schemeClr val="lt1"/>
                        </a:solidFill>
                        <a:latin typeface="Microsoft YaHei" panose="020B0503020204020204" pitchFamily="34" charset="-122"/>
                        <a:ea typeface="Microsoft YaHei" panose="020B0503020204020204" pitchFamily="34" charset="-122"/>
                        <a:cs typeface="+mn-cs"/>
                      </a:endParaRPr>
                    </a:p>
                  </a:txBody>
                  <a:tcPr anchor="ctr">
                    <a:solidFill>
                      <a:srgbClr val="004582"/>
                    </a:solidFill>
                  </a:tcPr>
                </a:tc>
                <a:tc>
                  <a:txBody>
                    <a:bodyPr/>
                    <a:lstStyle/>
                    <a:p>
                      <a:pPr marL="0" marR="0" lvl="0" indent="0" algn="ctr" defTabSz="514350" rtl="0" eaLnBrk="1" fontAlgn="auto" latinLnBrk="0" hangingPunct="1">
                        <a:lnSpc>
                          <a:spcPct val="150000"/>
                        </a:lnSpc>
                        <a:spcBef>
                          <a:spcPts val="0"/>
                        </a:spcBef>
                        <a:spcAft>
                          <a:spcPts val="0"/>
                        </a:spcAft>
                        <a:buClrTx/>
                        <a:buSzTx/>
                        <a:buFontTx/>
                        <a:buNone/>
                        <a:tabLst/>
                        <a:defRPr/>
                      </a:pPr>
                      <a:r>
                        <a:rPr lang="zh-CN" altLang="en-US" sz="1800" b="1" kern="1200" baseline="0" dirty="0">
                          <a:solidFill>
                            <a:schemeClr val="lt1"/>
                          </a:solidFill>
                          <a:latin typeface="Microsoft YaHei" panose="020B0503020204020204" pitchFamily="34" charset="-122"/>
                          <a:ea typeface="Microsoft YaHei" panose="020B0503020204020204" pitchFamily="34" charset="-122"/>
                          <a:cs typeface="+mn-cs"/>
                        </a:rPr>
                        <a:t>舒张压（</a:t>
                      </a:r>
                      <a:r>
                        <a:rPr lang="en-US" altLang="zh-CN" sz="1800" b="1" kern="1200" baseline="0" dirty="0">
                          <a:solidFill>
                            <a:schemeClr val="lt1"/>
                          </a:solidFill>
                          <a:latin typeface="Microsoft YaHei" panose="020B0503020204020204" pitchFamily="34" charset="-122"/>
                          <a:ea typeface="Microsoft YaHei" panose="020B0503020204020204" pitchFamily="34" charset="-122"/>
                          <a:cs typeface="+mn-cs"/>
                        </a:rPr>
                        <a:t>mmHg</a:t>
                      </a:r>
                      <a:r>
                        <a:rPr lang="zh-CN" altLang="en-US" sz="1800" b="1" kern="1200" baseline="0" dirty="0">
                          <a:solidFill>
                            <a:schemeClr val="lt1"/>
                          </a:solidFill>
                          <a:latin typeface="Microsoft YaHei" panose="020B0503020204020204" pitchFamily="34" charset="-122"/>
                          <a:ea typeface="Microsoft YaHei" panose="020B0503020204020204" pitchFamily="34" charset="-122"/>
                          <a:cs typeface="+mn-cs"/>
                        </a:rPr>
                        <a:t>）</a:t>
                      </a:r>
                    </a:p>
                  </a:txBody>
                  <a:tcPr anchor="ctr">
                    <a:solidFill>
                      <a:srgbClr val="004582"/>
                    </a:solidFill>
                  </a:tcPr>
                </a:tc>
                <a:extLst>
                  <a:ext uri="{0D108BD9-81ED-4DB2-BD59-A6C34878D82A}">
                    <a16:rowId xmlns:a16="http://schemas.microsoft.com/office/drawing/2014/main" val="10000"/>
                  </a:ext>
                </a:extLst>
              </a:tr>
              <a:tr h="479880">
                <a:tc>
                  <a:txBody>
                    <a:bodyPr/>
                    <a:lstStyle/>
                    <a:p>
                      <a:pPr>
                        <a:lnSpc>
                          <a:spcPct val="150000"/>
                        </a:lnSpc>
                      </a:pPr>
                      <a:r>
                        <a:rPr lang="zh-CN" altLang="en-US" sz="1600" baseline="0" dirty="0">
                          <a:latin typeface="Microsoft YaHei" panose="020B0503020204020204" pitchFamily="34" charset="-122"/>
                          <a:ea typeface="Microsoft YaHei" panose="020B0503020204020204" pitchFamily="34" charset="-122"/>
                        </a:rPr>
                        <a:t>正常血压</a:t>
                      </a:r>
                    </a:p>
                  </a:txBody>
                  <a:tcPr anchor="ctr">
                    <a:solidFill>
                      <a:srgbClr val="004582">
                        <a:alpha val="10000"/>
                      </a:srgbClr>
                    </a:solidFill>
                  </a:tcPr>
                </a:tc>
                <a:tc>
                  <a:txBody>
                    <a:bodyPr/>
                    <a:lstStyle/>
                    <a:p>
                      <a:pPr algn="ctr">
                        <a:lnSpc>
                          <a:spcPct val="150000"/>
                        </a:lnSpc>
                      </a:pPr>
                      <a:r>
                        <a:rPr lang="en-US" altLang="zh-CN" sz="1600" baseline="0" dirty="0">
                          <a:latin typeface="Microsoft YaHei" panose="020B0503020204020204" pitchFamily="34" charset="-122"/>
                          <a:ea typeface="Microsoft YaHei" panose="020B0503020204020204" pitchFamily="34" charset="-122"/>
                        </a:rPr>
                        <a:t>&lt;120</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和</a:t>
                      </a:r>
                    </a:p>
                  </a:txBody>
                  <a:tcPr anchor="ctr">
                    <a:solidFill>
                      <a:srgbClr val="004582">
                        <a:alpha val="10000"/>
                      </a:srgbClr>
                    </a:solidFill>
                  </a:tcPr>
                </a:tc>
                <a:tc>
                  <a:txBody>
                    <a:bodyPr/>
                    <a:lstStyle/>
                    <a:p>
                      <a:pPr algn="ctr">
                        <a:lnSpc>
                          <a:spcPct val="150000"/>
                        </a:lnSpc>
                      </a:pPr>
                      <a:r>
                        <a:rPr lang="en-US" altLang="zh-CN" sz="1600" baseline="0" dirty="0">
                          <a:latin typeface="Microsoft YaHei" panose="020B0503020204020204" pitchFamily="34" charset="-122"/>
                          <a:ea typeface="Microsoft YaHei" panose="020B0503020204020204" pitchFamily="34" charset="-122"/>
                        </a:rPr>
                        <a:t>&lt;80</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extLst>
                  <a:ext uri="{0D108BD9-81ED-4DB2-BD59-A6C34878D82A}">
                    <a16:rowId xmlns:a16="http://schemas.microsoft.com/office/drawing/2014/main" val="10001"/>
                  </a:ext>
                </a:extLst>
              </a:tr>
              <a:tr h="479880">
                <a:tc>
                  <a:txBody>
                    <a:bodyPr/>
                    <a:lstStyle/>
                    <a:p>
                      <a:pPr>
                        <a:lnSpc>
                          <a:spcPct val="150000"/>
                        </a:lnSpc>
                      </a:pPr>
                      <a:r>
                        <a:rPr lang="zh-CN" altLang="en-US" sz="1600" baseline="0" dirty="0">
                          <a:latin typeface="Microsoft YaHei" panose="020B0503020204020204" pitchFamily="34" charset="-122"/>
                          <a:ea typeface="Microsoft YaHei" panose="020B0503020204020204" pitchFamily="34" charset="-122"/>
                        </a:rPr>
                        <a:t>正常高值</a:t>
                      </a:r>
                    </a:p>
                  </a:txBody>
                  <a:tcPr anchor="ctr">
                    <a:solidFill>
                      <a:srgbClr val="004582">
                        <a:alpha val="30000"/>
                      </a:srgbClr>
                    </a:solidFill>
                  </a:tcPr>
                </a:tc>
                <a:tc>
                  <a:txBody>
                    <a:bodyPr/>
                    <a:lstStyle/>
                    <a:p>
                      <a:pPr algn="ctr">
                        <a:lnSpc>
                          <a:spcPct val="150000"/>
                        </a:lnSpc>
                      </a:pPr>
                      <a:r>
                        <a:rPr lang="en-US" altLang="zh-CN" sz="1600" baseline="0" dirty="0">
                          <a:latin typeface="Microsoft YaHei" panose="020B0503020204020204" pitchFamily="34" charset="-122"/>
                          <a:ea typeface="Microsoft YaHei" panose="020B0503020204020204" pitchFamily="34" charset="-122"/>
                        </a:rPr>
                        <a:t>120~139</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3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和</a:t>
                      </a:r>
                      <a:r>
                        <a:rPr lang="en-US" altLang="zh-CN" sz="1600" baseline="0" dirty="0">
                          <a:latin typeface="Microsoft YaHei" panose="020B0503020204020204" pitchFamily="34" charset="-122"/>
                          <a:ea typeface="Microsoft YaHei" panose="020B0503020204020204" pitchFamily="34" charset="-122"/>
                        </a:rPr>
                        <a:t>/</a:t>
                      </a:r>
                      <a:r>
                        <a:rPr lang="zh-CN" altLang="en-US" sz="1600" baseline="0" dirty="0">
                          <a:latin typeface="Microsoft YaHei" panose="020B0503020204020204" pitchFamily="34" charset="-122"/>
                          <a:ea typeface="Microsoft YaHei" panose="020B0503020204020204" pitchFamily="34" charset="-122"/>
                        </a:rPr>
                        <a:t>或</a:t>
                      </a:r>
                    </a:p>
                  </a:txBody>
                  <a:tcPr anchor="ctr">
                    <a:solidFill>
                      <a:srgbClr val="004582">
                        <a:alpha val="30000"/>
                      </a:srgbClr>
                    </a:solidFill>
                  </a:tcPr>
                </a:tc>
                <a:tc>
                  <a:txBody>
                    <a:bodyPr/>
                    <a:lstStyle/>
                    <a:p>
                      <a:pPr algn="ctr">
                        <a:lnSpc>
                          <a:spcPct val="150000"/>
                        </a:lnSpc>
                      </a:pPr>
                      <a:r>
                        <a:rPr lang="en-US" altLang="zh-CN" sz="1600" baseline="0" dirty="0">
                          <a:latin typeface="Microsoft YaHei" panose="020B0503020204020204" pitchFamily="34" charset="-122"/>
                          <a:ea typeface="Microsoft YaHei" panose="020B0503020204020204" pitchFamily="34" charset="-122"/>
                        </a:rPr>
                        <a:t>80~89</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30000"/>
                      </a:srgbClr>
                    </a:solidFill>
                  </a:tcPr>
                </a:tc>
                <a:extLst>
                  <a:ext uri="{0D108BD9-81ED-4DB2-BD59-A6C34878D82A}">
                    <a16:rowId xmlns:a16="http://schemas.microsoft.com/office/drawing/2014/main" val="10002"/>
                  </a:ext>
                </a:extLst>
              </a:tr>
              <a:tr h="479880">
                <a:tc>
                  <a:txBody>
                    <a:bodyPr/>
                    <a:lstStyle/>
                    <a:p>
                      <a:pPr>
                        <a:lnSpc>
                          <a:spcPct val="150000"/>
                        </a:lnSpc>
                      </a:pPr>
                      <a:r>
                        <a:rPr lang="zh-CN" altLang="en-US" sz="1600" baseline="0" dirty="0">
                          <a:latin typeface="Microsoft YaHei" panose="020B0503020204020204" pitchFamily="34" charset="-122"/>
                          <a:ea typeface="Microsoft YaHei" panose="020B0503020204020204" pitchFamily="34" charset="-122"/>
                        </a:rPr>
                        <a:t>高血压</a:t>
                      </a:r>
                    </a:p>
                  </a:txBody>
                  <a:tcPr anchor="ctr">
                    <a:solidFill>
                      <a:srgbClr val="004582">
                        <a:alpha val="1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a:t>
                      </a:r>
                      <a:r>
                        <a:rPr lang="en-US" altLang="zh-CN" sz="1600" baseline="0" dirty="0">
                          <a:latin typeface="Microsoft YaHei" panose="020B0503020204020204" pitchFamily="34" charset="-122"/>
                          <a:ea typeface="Microsoft YaHei" panose="020B0503020204020204" pitchFamily="34" charset="-122"/>
                        </a:rPr>
                        <a:t>140</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和</a:t>
                      </a:r>
                      <a:r>
                        <a:rPr lang="en-US" altLang="zh-CN" sz="1600" baseline="0" dirty="0">
                          <a:latin typeface="Microsoft YaHei" panose="020B0503020204020204" pitchFamily="34" charset="-122"/>
                          <a:ea typeface="Microsoft YaHei" panose="020B0503020204020204" pitchFamily="34" charset="-122"/>
                        </a:rPr>
                        <a:t>/</a:t>
                      </a:r>
                      <a:r>
                        <a:rPr lang="zh-CN" altLang="en-US" sz="1600" baseline="0" dirty="0">
                          <a:latin typeface="Microsoft YaHei" panose="020B0503020204020204" pitchFamily="34" charset="-122"/>
                          <a:ea typeface="Microsoft YaHei" panose="020B0503020204020204" pitchFamily="34" charset="-122"/>
                        </a:rPr>
                        <a:t>或</a:t>
                      </a:r>
                    </a:p>
                  </a:txBody>
                  <a:tcPr anchor="ctr">
                    <a:solidFill>
                      <a:srgbClr val="004582">
                        <a:alpha val="1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a:t>
                      </a:r>
                      <a:r>
                        <a:rPr lang="en-US" altLang="zh-CN" sz="1600" baseline="0" dirty="0">
                          <a:latin typeface="Microsoft YaHei" panose="020B0503020204020204" pitchFamily="34" charset="-122"/>
                          <a:ea typeface="Microsoft YaHei" panose="020B0503020204020204" pitchFamily="34" charset="-122"/>
                        </a:rPr>
                        <a:t>90</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extLst>
                  <a:ext uri="{0D108BD9-81ED-4DB2-BD59-A6C34878D82A}">
                    <a16:rowId xmlns:a16="http://schemas.microsoft.com/office/drawing/2014/main" val="10003"/>
                  </a:ext>
                </a:extLst>
              </a:tr>
              <a:tr h="479880">
                <a:tc>
                  <a:txBody>
                    <a:bodyPr/>
                    <a:lstStyle/>
                    <a:p>
                      <a:pPr lvl="0">
                        <a:lnSpc>
                          <a:spcPct val="150000"/>
                        </a:lnSpc>
                      </a:pPr>
                      <a:r>
                        <a:rPr lang="zh-CN" altLang="en-US" sz="1600" baseline="0" dirty="0">
                          <a:latin typeface="Microsoft YaHei" panose="020B0503020204020204" pitchFamily="34" charset="-122"/>
                          <a:ea typeface="Microsoft YaHei" panose="020B0503020204020204" pitchFamily="34" charset="-122"/>
                        </a:rPr>
                        <a:t>   </a:t>
                      </a:r>
                      <a:r>
                        <a:rPr lang="en-US" altLang="zh-CN" sz="1600" baseline="0" dirty="0">
                          <a:latin typeface="Microsoft YaHei" panose="020B0503020204020204" pitchFamily="34" charset="-122"/>
                          <a:ea typeface="Microsoft YaHei" panose="020B0503020204020204" pitchFamily="34" charset="-122"/>
                        </a:rPr>
                        <a:t>1</a:t>
                      </a:r>
                      <a:r>
                        <a:rPr lang="zh-CN" altLang="en-US" sz="1600" baseline="0" dirty="0">
                          <a:latin typeface="Microsoft YaHei" panose="020B0503020204020204" pitchFamily="34" charset="-122"/>
                          <a:ea typeface="Microsoft YaHei" panose="020B0503020204020204" pitchFamily="34" charset="-122"/>
                        </a:rPr>
                        <a:t>级高血压（轻度）</a:t>
                      </a:r>
                    </a:p>
                  </a:txBody>
                  <a:tcPr anchor="ctr">
                    <a:solidFill>
                      <a:srgbClr val="004582">
                        <a:alpha val="30000"/>
                      </a:srgbClr>
                    </a:solidFill>
                  </a:tcPr>
                </a:tc>
                <a:tc>
                  <a:txBody>
                    <a:bodyPr/>
                    <a:lstStyle/>
                    <a:p>
                      <a:pPr algn="ctr">
                        <a:lnSpc>
                          <a:spcPct val="150000"/>
                        </a:lnSpc>
                      </a:pPr>
                      <a:r>
                        <a:rPr lang="en-US" altLang="zh-CN" sz="1600" baseline="0" dirty="0">
                          <a:latin typeface="Microsoft YaHei" panose="020B0503020204020204" pitchFamily="34" charset="-122"/>
                          <a:ea typeface="Microsoft YaHei" panose="020B0503020204020204" pitchFamily="34" charset="-122"/>
                        </a:rPr>
                        <a:t>140~159</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3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和</a:t>
                      </a:r>
                      <a:r>
                        <a:rPr lang="en-US" altLang="zh-CN" sz="1600" baseline="0" dirty="0">
                          <a:latin typeface="Microsoft YaHei" panose="020B0503020204020204" pitchFamily="34" charset="-122"/>
                          <a:ea typeface="Microsoft YaHei" panose="020B0503020204020204" pitchFamily="34" charset="-122"/>
                        </a:rPr>
                        <a:t>/</a:t>
                      </a:r>
                      <a:r>
                        <a:rPr lang="zh-CN" altLang="en-US" sz="1600" baseline="0" dirty="0">
                          <a:latin typeface="Microsoft YaHei" panose="020B0503020204020204" pitchFamily="34" charset="-122"/>
                          <a:ea typeface="Microsoft YaHei" panose="020B0503020204020204" pitchFamily="34" charset="-122"/>
                        </a:rPr>
                        <a:t>或</a:t>
                      </a:r>
                    </a:p>
                  </a:txBody>
                  <a:tcPr anchor="ctr">
                    <a:solidFill>
                      <a:srgbClr val="004582">
                        <a:alpha val="30000"/>
                      </a:srgbClr>
                    </a:solidFill>
                  </a:tcPr>
                </a:tc>
                <a:tc>
                  <a:txBody>
                    <a:bodyPr/>
                    <a:lstStyle/>
                    <a:p>
                      <a:pPr algn="ctr">
                        <a:lnSpc>
                          <a:spcPct val="150000"/>
                        </a:lnSpc>
                      </a:pPr>
                      <a:r>
                        <a:rPr lang="en-US" altLang="zh-CN" sz="1600" baseline="0" dirty="0">
                          <a:latin typeface="Microsoft YaHei" panose="020B0503020204020204" pitchFamily="34" charset="-122"/>
                          <a:ea typeface="Microsoft YaHei" panose="020B0503020204020204" pitchFamily="34" charset="-122"/>
                        </a:rPr>
                        <a:t>90~99</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30000"/>
                      </a:srgbClr>
                    </a:solidFill>
                  </a:tcPr>
                </a:tc>
                <a:extLst>
                  <a:ext uri="{0D108BD9-81ED-4DB2-BD59-A6C34878D82A}">
                    <a16:rowId xmlns:a16="http://schemas.microsoft.com/office/drawing/2014/main" val="10004"/>
                  </a:ext>
                </a:extLst>
              </a:tr>
              <a:tr h="479880">
                <a:tc>
                  <a:txBody>
                    <a:bodyPr/>
                    <a:lstStyle/>
                    <a:p>
                      <a:pPr>
                        <a:lnSpc>
                          <a:spcPct val="150000"/>
                        </a:lnSpc>
                      </a:pPr>
                      <a:r>
                        <a:rPr lang="en-US" altLang="zh-CN" sz="1600" baseline="0" dirty="0">
                          <a:latin typeface="Microsoft YaHei" panose="020B0503020204020204" pitchFamily="34" charset="-122"/>
                          <a:ea typeface="Microsoft YaHei" panose="020B0503020204020204" pitchFamily="34" charset="-122"/>
                        </a:rPr>
                        <a:t>   2</a:t>
                      </a:r>
                      <a:r>
                        <a:rPr lang="zh-CN" altLang="en-US" sz="1600" baseline="0" dirty="0">
                          <a:latin typeface="Microsoft YaHei" panose="020B0503020204020204" pitchFamily="34" charset="-122"/>
                          <a:ea typeface="Microsoft YaHei" panose="020B0503020204020204" pitchFamily="34" charset="-122"/>
                        </a:rPr>
                        <a:t>级高血压（中度）</a:t>
                      </a:r>
                    </a:p>
                  </a:txBody>
                  <a:tcPr anchor="ctr">
                    <a:solidFill>
                      <a:srgbClr val="004582">
                        <a:alpha val="10000"/>
                      </a:srgbClr>
                    </a:solidFill>
                  </a:tcPr>
                </a:tc>
                <a:tc>
                  <a:txBody>
                    <a:bodyPr/>
                    <a:lstStyle/>
                    <a:p>
                      <a:pPr algn="ctr">
                        <a:lnSpc>
                          <a:spcPct val="150000"/>
                        </a:lnSpc>
                      </a:pPr>
                      <a:r>
                        <a:rPr lang="en-US" altLang="zh-CN" sz="1600" baseline="0" dirty="0">
                          <a:latin typeface="Microsoft YaHei" panose="020B0503020204020204" pitchFamily="34" charset="-122"/>
                          <a:ea typeface="Microsoft YaHei" panose="020B0503020204020204" pitchFamily="34" charset="-122"/>
                        </a:rPr>
                        <a:t>160~179</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和</a:t>
                      </a:r>
                      <a:r>
                        <a:rPr lang="en-US" altLang="zh-CN" sz="1600" baseline="0" dirty="0">
                          <a:latin typeface="Microsoft YaHei" panose="020B0503020204020204" pitchFamily="34" charset="-122"/>
                          <a:ea typeface="Microsoft YaHei" panose="020B0503020204020204" pitchFamily="34" charset="-122"/>
                        </a:rPr>
                        <a:t>/</a:t>
                      </a:r>
                      <a:r>
                        <a:rPr lang="zh-CN" altLang="en-US" sz="1600" baseline="0" dirty="0">
                          <a:latin typeface="Microsoft YaHei" panose="020B0503020204020204" pitchFamily="34" charset="-122"/>
                          <a:ea typeface="Microsoft YaHei" panose="020B0503020204020204" pitchFamily="34" charset="-122"/>
                        </a:rPr>
                        <a:t>或</a:t>
                      </a:r>
                    </a:p>
                  </a:txBody>
                  <a:tcPr anchor="ctr">
                    <a:solidFill>
                      <a:srgbClr val="004582">
                        <a:alpha val="10000"/>
                      </a:srgbClr>
                    </a:solidFill>
                  </a:tcPr>
                </a:tc>
                <a:tc>
                  <a:txBody>
                    <a:bodyPr/>
                    <a:lstStyle/>
                    <a:p>
                      <a:pPr algn="ctr">
                        <a:lnSpc>
                          <a:spcPct val="150000"/>
                        </a:lnSpc>
                      </a:pPr>
                      <a:r>
                        <a:rPr lang="en-US" altLang="zh-CN" sz="1600" baseline="0" dirty="0">
                          <a:latin typeface="Microsoft YaHei" panose="020B0503020204020204" pitchFamily="34" charset="-122"/>
                          <a:ea typeface="Microsoft YaHei" panose="020B0503020204020204" pitchFamily="34" charset="-122"/>
                        </a:rPr>
                        <a:t>100~109</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extLst>
                  <a:ext uri="{0D108BD9-81ED-4DB2-BD59-A6C34878D82A}">
                    <a16:rowId xmlns:a16="http://schemas.microsoft.com/office/drawing/2014/main" val="10005"/>
                  </a:ext>
                </a:extLst>
              </a:tr>
              <a:tr h="479880">
                <a:tc>
                  <a:txBody>
                    <a:bodyPr/>
                    <a:lstStyle/>
                    <a:p>
                      <a:pPr>
                        <a:lnSpc>
                          <a:spcPct val="150000"/>
                        </a:lnSpc>
                      </a:pPr>
                      <a:r>
                        <a:rPr lang="en-US" altLang="zh-CN" sz="1600" baseline="0" dirty="0">
                          <a:latin typeface="Microsoft YaHei" panose="020B0503020204020204" pitchFamily="34" charset="-122"/>
                          <a:ea typeface="Microsoft YaHei" panose="020B0503020204020204" pitchFamily="34" charset="-122"/>
                        </a:rPr>
                        <a:t>   3</a:t>
                      </a:r>
                      <a:r>
                        <a:rPr lang="zh-CN" altLang="en-US" sz="1600" baseline="0" dirty="0">
                          <a:latin typeface="Microsoft YaHei" panose="020B0503020204020204" pitchFamily="34" charset="-122"/>
                          <a:ea typeface="Microsoft YaHei" panose="020B0503020204020204" pitchFamily="34" charset="-122"/>
                        </a:rPr>
                        <a:t>级高血压（重度）</a:t>
                      </a:r>
                    </a:p>
                  </a:txBody>
                  <a:tcPr anchor="ctr">
                    <a:solidFill>
                      <a:srgbClr val="004582">
                        <a:alpha val="3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a:t>
                      </a:r>
                      <a:r>
                        <a:rPr lang="en-US" altLang="zh-CN" sz="1600" baseline="0" dirty="0">
                          <a:latin typeface="Microsoft YaHei" panose="020B0503020204020204" pitchFamily="34" charset="-122"/>
                          <a:ea typeface="Microsoft YaHei" panose="020B0503020204020204" pitchFamily="34" charset="-122"/>
                        </a:rPr>
                        <a:t>180</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3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和</a:t>
                      </a:r>
                      <a:r>
                        <a:rPr lang="en-US" altLang="zh-CN" sz="1600" baseline="0" dirty="0">
                          <a:latin typeface="Microsoft YaHei" panose="020B0503020204020204" pitchFamily="34" charset="-122"/>
                          <a:ea typeface="Microsoft YaHei" panose="020B0503020204020204" pitchFamily="34" charset="-122"/>
                        </a:rPr>
                        <a:t>/</a:t>
                      </a:r>
                      <a:r>
                        <a:rPr lang="zh-CN" altLang="en-US" sz="1600" baseline="0" dirty="0">
                          <a:latin typeface="Microsoft YaHei" panose="020B0503020204020204" pitchFamily="34" charset="-122"/>
                          <a:ea typeface="Microsoft YaHei" panose="020B0503020204020204" pitchFamily="34" charset="-122"/>
                        </a:rPr>
                        <a:t>或</a:t>
                      </a:r>
                    </a:p>
                  </a:txBody>
                  <a:tcPr anchor="ctr">
                    <a:solidFill>
                      <a:srgbClr val="004582">
                        <a:alpha val="3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a:t>
                      </a:r>
                      <a:r>
                        <a:rPr lang="en-US" altLang="zh-CN" sz="1600" baseline="0" dirty="0">
                          <a:latin typeface="Microsoft YaHei" panose="020B0503020204020204" pitchFamily="34" charset="-122"/>
                          <a:ea typeface="Microsoft YaHei" panose="020B0503020204020204" pitchFamily="34" charset="-122"/>
                        </a:rPr>
                        <a:t>110</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30000"/>
                      </a:srgbClr>
                    </a:solidFill>
                  </a:tcPr>
                </a:tc>
                <a:extLst>
                  <a:ext uri="{0D108BD9-81ED-4DB2-BD59-A6C34878D82A}">
                    <a16:rowId xmlns:a16="http://schemas.microsoft.com/office/drawing/2014/main" val="10006"/>
                  </a:ext>
                </a:extLst>
              </a:tr>
              <a:tr h="479880">
                <a:tc>
                  <a:txBody>
                    <a:bodyPr/>
                    <a:lstStyle/>
                    <a:p>
                      <a:pPr>
                        <a:lnSpc>
                          <a:spcPct val="150000"/>
                        </a:lnSpc>
                      </a:pPr>
                      <a:r>
                        <a:rPr lang="zh-CN" altLang="en-US" sz="1600" baseline="0" dirty="0">
                          <a:latin typeface="Microsoft YaHei" panose="020B0503020204020204" pitchFamily="34" charset="-122"/>
                          <a:ea typeface="Microsoft YaHei" panose="020B0503020204020204" pitchFamily="34" charset="-122"/>
                        </a:rPr>
                        <a:t>单纯收缩期高血压</a:t>
                      </a:r>
                    </a:p>
                  </a:txBody>
                  <a:tcPr anchor="ctr">
                    <a:solidFill>
                      <a:srgbClr val="004582">
                        <a:alpha val="1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a:t>
                      </a:r>
                      <a:r>
                        <a:rPr lang="en-US" altLang="zh-CN" sz="1600" baseline="0" dirty="0">
                          <a:latin typeface="Microsoft YaHei" panose="020B0503020204020204" pitchFamily="34" charset="-122"/>
                          <a:ea typeface="Microsoft YaHei" panose="020B0503020204020204" pitchFamily="34" charset="-122"/>
                        </a:rPr>
                        <a:t>140</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和</a:t>
                      </a:r>
                    </a:p>
                  </a:txBody>
                  <a:tcPr anchor="ctr">
                    <a:solidFill>
                      <a:srgbClr val="004582">
                        <a:alpha val="10000"/>
                      </a:srgbClr>
                    </a:solidFill>
                  </a:tcPr>
                </a:tc>
                <a:tc>
                  <a:txBody>
                    <a:bodyPr/>
                    <a:lstStyle/>
                    <a:p>
                      <a:pPr algn="ctr">
                        <a:lnSpc>
                          <a:spcPct val="150000"/>
                        </a:lnSpc>
                      </a:pPr>
                      <a:r>
                        <a:rPr lang="en-US" altLang="zh-CN" sz="1600" baseline="0" dirty="0">
                          <a:latin typeface="Microsoft YaHei" panose="020B0503020204020204" pitchFamily="34" charset="-122"/>
                          <a:ea typeface="Microsoft YaHei" panose="020B0503020204020204" pitchFamily="34" charset="-122"/>
                        </a:rPr>
                        <a:t>&lt;90</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extLst>
                  <a:ext uri="{0D108BD9-81ED-4DB2-BD59-A6C34878D82A}">
                    <a16:rowId xmlns:a16="http://schemas.microsoft.com/office/drawing/2014/main" val="10007"/>
                  </a:ext>
                </a:extLst>
              </a:tr>
              <a:tr h="47988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baseline="0" dirty="0">
                          <a:latin typeface="Microsoft YaHei" panose="020B0503020204020204" pitchFamily="34" charset="-122"/>
                          <a:ea typeface="Microsoft YaHei" panose="020B0503020204020204" pitchFamily="34" charset="-122"/>
                        </a:rPr>
                        <a:t>单纯舒张期高血压</a:t>
                      </a:r>
                    </a:p>
                  </a:txBody>
                  <a:tcPr anchor="ctr">
                    <a:solidFill>
                      <a:srgbClr val="004582">
                        <a:alpha val="3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a:t>
                      </a:r>
                      <a:r>
                        <a:rPr lang="en-US" altLang="zh-CN" sz="1600" baseline="0" dirty="0">
                          <a:latin typeface="Microsoft YaHei" panose="020B0503020204020204" pitchFamily="34" charset="-122"/>
                          <a:ea typeface="Microsoft YaHei" panose="020B0503020204020204" pitchFamily="34" charset="-122"/>
                        </a:rPr>
                        <a:t>140</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3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和</a:t>
                      </a:r>
                    </a:p>
                  </a:txBody>
                  <a:tcPr anchor="ctr">
                    <a:solidFill>
                      <a:srgbClr val="004582">
                        <a:alpha val="30000"/>
                      </a:srgbClr>
                    </a:solidFill>
                  </a:tcPr>
                </a:tc>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a:t>
                      </a:r>
                      <a:r>
                        <a:rPr lang="en-US" altLang="zh-CN" sz="1600" baseline="0" dirty="0">
                          <a:latin typeface="Microsoft YaHei" panose="020B0503020204020204" pitchFamily="34" charset="-122"/>
                          <a:ea typeface="Microsoft YaHei" panose="020B0503020204020204" pitchFamily="34" charset="-122"/>
                        </a:rPr>
                        <a:t>90</a:t>
                      </a:r>
                      <a:endParaRPr lang="zh-CN" altLang="en-US" sz="1600" baseline="0" dirty="0">
                        <a:latin typeface="Microsoft YaHei" panose="020B0503020204020204" pitchFamily="34" charset="-122"/>
                        <a:ea typeface="Microsoft YaHei" panose="020B0503020204020204" pitchFamily="34" charset="-122"/>
                      </a:endParaRPr>
                    </a:p>
                  </a:txBody>
                  <a:tcPr anchor="ctr">
                    <a:solidFill>
                      <a:srgbClr val="004582">
                        <a:alpha val="30000"/>
                      </a:srgbClr>
                    </a:solidFill>
                  </a:tcPr>
                </a:tc>
                <a:extLst>
                  <a:ext uri="{0D108BD9-81ED-4DB2-BD59-A6C34878D82A}">
                    <a16:rowId xmlns:a16="http://schemas.microsoft.com/office/drawing/2014/main" val="3831896837"/>
                  </a:ext>
                </a:extLst>
              </a:tr>
            </a:tbl>
          </a:graphicData>
        </a:graphic>
      </p:graphicFrame>
      <p:sp>
        <p:nvSpPr>
          <p:cNvPr id="4" name="矩形 3">
            <a:extLst>
              <a:ext uri="{FF2B5EF4-FFF2-40B4-BE49-F238E27FC236}">
                <a16:creationId xmlns:a16="http://schemas.microsoft.com/office/drawing/2014/main" id="{3EB15272-542D-58F1-D6EE-227AE5782C5B}"/>
              </a:ext>
            </a:extLst>
          </p:cNvPr>
          <p:cNvSpPr/>
          <p:nvPr/>
        </p:nvSpPr>
        <p:spPr>
          <a:xfrm>
            <a:off x="1482473" y="6303657"/>
            <a:ext cx="7886700" cy="246221"/>
          </a:xfrm>
          <a:prstGeom prst="rect">
            <a:avLst/>
          </a:prstGeom>
        </p:spPr>
        <p:txBody>
          <a:bodyPr wrap="square">
            <a:spAutoFit/>
          </a:bodyPr>
          <a:lstStyle/>
          <a:p>
            <a:r>
              <a:rPr lang="zh-CN" altLang="zh-CN" sz="1000" spc="10" dirty="0">
                <a:latin typeface="微软雅黑" panose="020B0503020204020204" pitchFamily="34" charset="-122"/>
                <a:ea typeface="微软雅黑" panose="020B0503020204020204" pitchFamily="34" charset="-122"/>
                <a:cs typeface="Times New Roman" panose="02020603050405020304" pitchFamily="18" charset="0"/>
              </a:rPr>
              <a:t>注：当</a:t>
            </a:r>
            <a:r>
              <a:rPr lang="zh-CN" altLang="en-US" sz="1000" spc="10" dirty="0">
                <a:latin typeface="微软雅黑" panose="020B0503020204020204" pitchFamily="34" charset="-122"/>
                <a:ea typeface="微软雅黑" panose="020B0503020204020204" pitchFamily="34" charset="-122"/>
                <a:cs typeface="Times New Roman" panose="02020603050405020304" pitchFamily="18" charset="0"/>
              </a:rPr>
              <a:t>收缩压</a:t>
            </a:r>
            <a:r>
              <a:rPr lang="zh-CN" altLang="zh-CN" sz="1000" spc="10" dirty="0">
                <a:latin typeface="微软雅黑" panose="020B0503020204020204" pitchFamily="34" charset="-122"/>
                <a:ea typeface="微软雅黑" panose="020B0503020204020204" pitchFamily="34" charset="-122"/>
                <a:cs typeface="Times New Roman" panose="02020603050405020304" pitchFamily="18" charset="0"/>
              </a:rPr>
              <a:t>和</a:t>
            </a:r>
            <a:r>
              <a:rPr lang="zh-CN" altLang="en-US" sz="1000" spc="10" dirty="0">
                <a:latin typeface="微软雅黑" panose="020B0503020204020204" pitchFamily="34" charset="-122"/>
                <a:ea typeface="微软雅黑" panose="020B0503020204020204" pitchFamily="34" charset="-122"/>
                <a:cs typeface="Times New Roman" panose="02020603050405020304" pitchFamily="18" charset="0"/>
              </a:rPr>
              <a:t>舒张压</a:t>
            </a:r>
            <a:r>
              <a:rPr lang="zh-CN" altLang="zh-CN" sz="1000" spc="10" dirty="0">
                <a:latin typeface="微软雅黑" panose="020B0503020204020204" pitchFamily="34" charset="-122"/>
                <a:ea typeface="微软雅黑" panose="020B0503020204020204" pitchFamily="34" charset="-122"/>
                <a:cs typeface="Times New Roman" panose="02020603050405020304" pitchFamily="18" charset="0"/>
              </a:rPr>
              <a:t>分属于不同级别时，以较高的分级为准</a:t>
            </a:r>
            <a:r>
              <a:rPr lang="zh-CN" altLang="en-US" sz="1000" spc="1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000" spc="1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标题 1">
            <a:extLst>
              <a:ext uri="{FF2B5EF4-FFF2-40B4-BE49-F238E27FC236}">
                <a16:creationId xmlns:a16="http://schemas.microsoft.com/office/drawing/2014/main" id="{0DA16547-761C-B4F8-39A9-610CBBF58855}"/>
              </a:ext>
            </a:extLst>
          </p:cNvPr>
          <p:cNvSpPr txBox="1">
            <a:spLocks/>
          </p:cNvSpPr>
          <p:nvPr/>
        </p:nvSpPr>
        <p:spPr>
          <a:xfrm>
            <a:off x="762000" y="280106"/>
            <a:ext cx="10515600" cy="10835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j-cs"/>
              </a:rPr>
              <a:t>基于诊室血压的血压分类和高血压分级 </a:t>
            </a:r>
            <a:endParaRPr kumimoji="0" lang="en-GB" altLang="zh-CN" sz="3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j-cs"/>
            </a:endParaRPr>
          </a:p>
        </p:txBody>
      </p:sp>
      <p:sp>
        <p:nvSpPr>
          <p:cNvPr id="5" name="文本框 4">
            <a:extLst>
              <a:ext uri="{FF2B5EF4-FFF2-40B4-BE49-F238E27FC236}">
                <a16:creationId xmlns:a16="http://schemas.microsoft.com/office/drawing/2014/main" id="{BC535B24-7E84-4836-2B01-2D128899A65A}"/>
              </a:ext>
            </a:extLst>
          </p:cNvPr>
          <p:cNvSpPr txBox="1"/>
          <p:nvPr/>
        </p:nvSpPr>
        <p:spPr>
          <a:xfrm>
            <a:off x="0" y="1167587"/>
            <a:ext cx="12191999" cy="613694"/>
          </a:xfrm>
          <a:prstGeom prst="rect">
            <a:avLst/>
          </a:prstGeom>
          <a:solidFill>
            <a:schemeClr val="bg1">
              <a:lumMod val="95000"/>
            </a:schemeClr>
          </a:solidFill>
        </p:spPr>
        <p:txBody>
          <a:bodyPr wrap="square" lIns="360000" rIns="360000">
            <a:spAutoFit/>
          </a:bodyPr>
          <a:lstStyle/>
          <a:p>
            <a:pPr>
              <a:lnSpc>
                <a:spcPct val="150000"/>
              </a:lnSpc>
            </a:pPr>
            <a:r>
              <a:rPr lang="zh-CN" altLang="en-US" sz="1200" dirty="0">
                <a:effectLst/>
                <a:latin typeface="Microsoft YaHei" panose="020B0503020204020204" pitchFamily="34" charset="-122"/>
                <a:ea typeface="Microsoft YaHei" panose="020B0503020204020204" pitchFamily="34" charset="-122"/>
              </a:rPr>
              <a:t>保留</a:t>
            </a:r>
            <a:r>
              <a:rPr lang="en-US" altLang="zh-CN" sz="1200" dirty="0">
                <a:effectLst/>
                <a:latin typeface="Microsoft YaHei" panose="020B0503020204020204" pitchFamily="34" charset="-122"/>
                <a:ea typeface="Microsoft YaHei" panose="020B0503020204020204" pitchFamily="34" charset="-122"/>
              </a:rPr>
              <a:t>3</a:t>
            </a:r>
            <a:r>
              <a:rPr lang="zh-CN" altLang="en-US" sz="1200" dirty="0">
                <a:effectLst/>
                <a:latin typeface="Microsoft YaHei" panose="020B0503020204020204" pitchFamily="34" charset="-122"/>
                <a:ea typeface="Microsoft YaHei" panose="020B0503020204020204" pitchFamily="34" charset="-122"/>
              </a:rPr>
              <a:t>级高血压</a:t>
            </a:r>
            <a:r>
              <a:rPr lang="zh-CN" altLang="en-US" sz="1200" dirty="0">
                <a:latin typeface="Microsoft YaHei" panose="020B0503020204020204" pitchFamily="34" charset="-122"/>
                <a:ea typeface="Microsoft YaHei" panose="020B0503020204020204" pitchFamily="34" charset="-122"/>
              </a:rPr>
              <a:t>，</a:t>
            </a:r>
            <a:r>
              <a:rPr lang="zh-CN" altLang="en-US" sz="1200" dirty="0">
                <a:effectLst/>
                <a:latin typeface="Microsoft YaHei" panose="020B0503020204020204" pitchFamily="34" charset="-122"/>
                <a:ea typeface="Microsoft YaHei" panose="020B0503020204020204" pitchFamily="34" charset="-122"/>
              </a:rPr>
              <a:t>主要原因在于，我国高血压患者中 </a:t>
            </a:r>
            <a:r>
              <a:rPr lang="en-US" altLang="zh-CN" sz="1200" dirty="0">
                <a:effectLst/>
                <a:latin typeface="Microsoft YaHei" panose="020B0503020204020204" pitchFamily="34" charset="-122"/>
                <a:ea typeface="Microsoft YaHei" panose="020B0503020204020204" pitchFamily="34" charset="-122"/>
              </a:rPr>
              <a:t>8%</a:t>
            </a:r>
            <a:r>
              <a:rPr lang="zh-CN" altLang="en-US" sz="1200" dirty="0">
                <a:effectLst/>
                <a:latin typeface="Microsoft YaHei" panose="020B0503020204020204" pitchFamily="34" charset="-122"/>
                <a:ea typeface="Microsoft YaHei" panose="020B0503020204020204" pitchFamily="34" charset="-122"/>
              </a:rPr>
              <a:t>以上为</a:t>
            </a:r>
            <a:r>
              <a:rPr lang="en-US" altLang="zh-CN" sz="1200" dirty="0">
                <a:effectLst/>
                <a:latin typeface="Microsoft YaHei" panose="020B0503020204020204" pitchFamily="34" charset="-122"/>
                <a:ea typeface="Microsoft YaHei" panose="020B0503020204020204" pitchFamily="34" charset="-122"/>
              </a:rPr>
              <a:t>3</a:t>
            </a:r>
            <a:r>
              <a:rPr lang="zh-CN" altLang="en-US" sz="1200" dirty="0">
                <a:effectLst/>
                <a:latin typeface="Microsoft YaHei" panose="020B0503020204020204" pitchFamily="34" charset="-122"/>
                <a:ea typeface="Microsoft YaHei" panose="020B0503020204020204" pitchFamily="34" charset="-122"/>
              </a:rPr>
              <a:t>级高血压，估计我国</a:t>
            </a:r>
            <a:r>
              <a:rPr lang="en-US" altLang="zh-CN" sz="1200" dirty="0">
                <a:effectLst/>
                <a:latin typeface="Microsoft YaHei" panose="020B0503020204020204" pitchFamily="34" charset="-122"/>
                <a:ea typeface="Microsoft YaHei" panose="020B0503020204020204" pitchFamily="34" charset="-122"/>
              </a:rPr>
              <a:t>3</a:t>
            </a:r>
            <a:r>
              <a:rPr lang="zh-CN" altLang="en-US" sz="1200" dirty="0">
                <a:effectLst/>
                <a:latin typeface="Microsoft YaHei" panose="020B0503020204020204" pitchFamily="34" charset="-122"/>
                <a:ea typeface="Microsoft YaHei" panose="020B0503020204020204" pitchFamily="34" charset="-122"/>
              </a:rPr>
              <a:t>级高血压患者超过</a:t>
            </a:r>
            <a:r>
              <a:rPr lang="en-US" altLang="zh-CN" sz="1200" dirty="0">
                <a:effectLst/>
                <a:latin typeface="Microsoft YaHei" panose="020B0503020204020204" pitchFamily="34" charset="-122"/>
                <a:ea typeface="Microsoft YaHei" panose="020B0503020204020204" pitchFamily="34" charset="-122"/>
              </a:rPr>
              <a:t>2000</a:t>
            </a:r>
            <a:r>
              <a:rPr lang="zh-CN" altLang="en-US" sz="1200" dirty="0">
                <a:effectLst/>
                <a:latin typeface="Microsoft YaHei" panose="020B0503020204020204" pitchFamily="34" charset="-122"/>
                <a:ea typeface="Microsoft YaHei" panose="020B0503020204020204" pitchFamily="34" charset="-122"/>
              </a:rPr>
              <a:t>万人，这部分患者的诊断和干预策略与风险较低的</a:t>
            </a:r>
            <a:r>
              <a:rPr lang="en-US" altLang="zh-CN" sz="1200" dirty="0">
                <a:effectLst/>
                <a:latin typeface="Microsoft YaHei" panose="020B0503020204020204" pitchFamily="34" charset="-122"/>
                <a:ea typeface="Microsoft YaHei" panose="020B0503020204020204" pitchFamily="34" charset="-122"/>
              </a:rPr>
              <a:t>1</a:t>
            </a:r>
            <a:r>
              <a:rPr lang="zh-CN" altLang="en-US" sz="1200" dirty="0">
                <a:effectLst/>
                <a:latin typeface="Microsoft YaHei" panose="020B0503020204020204" pitchFamily="34" charset="-122"/>
                <a:ea typeface="Microsoft YaHei" panose="020B0503020204020204" pitchFamily="34" charset="-122"/>
              </a:rPr>
              <a:t>、</a:t>
            </a:r>
            <a:r>
              <a:rPr lang="en-US" altLang="zh-CN" sz="1200" dirty="0">
                <a:effectLst/>
                <a:latin typeface="Microsoft YaHei" panose="020B0503020204020204" pitchFamily="34" charset="-122"/>
                <a:ea typeface="Microsoft YaHei" panose="020B0503020204020204" pitchFamily="34" charset="-122"/>
              </a:rPr>
              <a:t>2</a:t>
            </a:r>
            <a:r>
              <a:rPr lang="zh-CN" altLang="en-US" sz="1200" dirty="0">
                <a:effectLst/>
                <a:latin typeface="Microsoft YaHei" panose="020B0503020204020204" pitchFamily="34" charset="-122"/>
                <a:ea typeface="Microsoft YaHei" panose="020B0503020204020204" pitchFamily="34" charset="-122"/>
              </a:rPr>
              <a:t>级高血压有着显著不同，需要特别关注这部分患者并进行积极监测与治疗，避免发生靶器官损害及临床并发症。</a:t>
            </a:r>
            <a:endParaRPr lang="en" altLang="zh-CN" sz="1200"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61975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E6267A2-73C2-9A09-313C-406C9C801EAF}"/>
              </a:ext>
            </a:extLst>
          </p:cNvPr>
          <p:cNvSpPr/>
          <p:nvPr/>
        </p:nvSpPr>
        <p:spPr>
          <a:xfrm>
            <a:off x="945092" y="246130"/>
            <a:ext cx="10054721" cy="74398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pPr>
            <a:r>
              <a:rPr lang="zh-CN" altLang="en-US" sz="3200" b="1" dirty="0">
                <a:solidFill>
                  <a:schemeClr val="tx1"/>
                </a:solidFill>
                <a:latin typeface="Microsoft YaHei" panose="020B0503020204020204" pitchFamily="34" charset="-122"/>
                <a:ea typeface="Microsoft YaHei" panose="020B0503020204020204" pitchFamily="34" charset="-122"/>
              </a:rPr>
              <a:t>高血压的诊断标准</a:t>
            </a:r>
            <a:endParaRPr lang="en-US" altLang="zh-CN" sz="3200" b="1" dirty="0">
              <a:solidFill>
                <a:schemeClr val="tx1"/>
              </a:solidFill>
              <a:latin typeface="Microsoft YaHei" panose="020B0503020204020204" pitchFamily="34" charset="-122"/>
              <a:ea typeface="Microsoft YaHei" panose="020B0503020204020204" pitchFamily="34" charset="-122"/>
            </a:endParaRPr>
          </a:p>
        </p:txBody>
      </p:sp>
      <p:graphicFrame>
        <p:nvGraphicFramePr>
          <p:cNvPr id="6" name="内容占位符 3">
            <a:extLst>
              <a:ext uri="{FF2B5EF4-FFF2-40B4-BE49-F238E27FC236}">
                <a16:creationId xmlns:a16="http://schemas.microsoft.com/office/drawing/2014/main" id="{BCC6B749-AE66-CE29-09D5-9652CF5C3298}"/>
              </a:ext>
            </a:extLst>
          </p:cNvPr>
          <p:cNvGraphicFramePr>
            <a:graphicFrameLocks/>
          </p:cNvGraphicFramePr>
          <p:nvPr>
            <p:extLst>
              <p:ext uri="{D42A27DB-BD31-4B8C-83A1-F6EECF244321}">
                <p14:modId xmlns:p14="http://schemas.microsoft.com/office/powerpoint/2010/main" val="3370029453"/>
              </p:ext>
            </p:extLst>
          </p:nvPr>
        </p:nvGraphicFramePr>
        <p:xfrm>
          <a:off x="1085346" y="2025538"/>
          <a:ext cx="9914467" cy="4185557"/>
        </p:xfrm>
        <a:graphic>
          <a:graphicData uri="http://schemas.openxmlformats.org/drawingml/2006/table">
            <a:tbl>
              <a:tblPr firstRow="1" bandRow="1">
                <a:tableStyleId>{21E4AEA4-8DFA-4A89-87EB-49C32662AFE0}</a:tableStyleId>
              </a:tblPr>
              <a:tblGrid>
                <a:gridCol w="1545257">
                  <a:extLst>
                    <a:ext uri="{9D8B030D-6E8A-4147-A177-3AD203B41FA5}">
                      <a16:colId xmlns:a16="http://schemas.microsoft.com/office/drawing/2014/main" val="20000"/>
                    </a:ext>
                  </a:extLst>
                </a:gridCol>
                <a:gridCol w="4321085">
                  <a:extLst>
                    <a:ext uri="{9D8B030D-6E8A-4147-A177-3AD203B41FA5}">
                      <a16:colId xmlns:a16="http://schemas.microsoft.com/office/drawing/2014/main" val="3908282847"/>
                    </a:ext>
                  </a:extLst>
                </a:gridCol>
                <a:gridCol w="4048125">
                  <a:extLst>
                    <a:ext uri="{9D8B030D-6E8A-4147-A177-3AD203B41FA5}">
                      <a16:colId xmlns:a16="http://schemas.microsoft.com/office/drawing/2014/main" val="20001"/>
                    </a:ext>
                  </a:extLst>
                </a:gridCol>
              </a:tblGrid>
              <a:tr h="906312">
                <a:tc>
                  <a:txBody>
                    <a:bodyPr/>
                    <a:lstStyle/>
                    <a:p>
                      <a:pPr algn="ctr">
                        <a:lnSpc>
                          <a:spcPct val="150000"/>
                        </a:lnSpc>
                      </a:pPr>
                      <a:r>
                        <a:rPr lang="zh-CN" altLang="en-US" sz="1800" baseline="0" dirty="0">
                          <a:latin typeface="Microsoft YaHei" panose="020B0503020204020204" pitchFamily="34" charset="-122"/>
                          <a:ea typeface="Microsoft YaHei" panose="020B0503020204020204" pitchFamily="34" charset="-122"/>
                        </a:rPr>
                        <a:t>血压类型</a:t>
                      </a:r>
                    </a:p>
                  </a:txBody>
                  <a:tcPr anchor="ctr">
                    <a:solidFill>
                      <a:srgbClr val="004582"/>
                    </a:solidFill>
                  </a:tcPr>
                </a:tc>
                <a:tc>
                  <a:txBody>
                    <a:bodyPr/>
                    <a:lstStyle/>
                    <a:p>
                      <a:pPr>
                        <a:lnSpc>
                          <a:spcPct val="150000"/>
                        </a:lnSpc>
                      </a:pPr>
                      <a:r>
                        <a:rPr lang="zh-CN" altLang="en-US" sz="1800" baseline="0" dirty="0">
                          <a:latin typeface="Microsoft YaHei" panose="020B0503020204020204" pitchFamily="34" charset="-122"/>
                          <a:ea typeface="Microsoft YaHei" panose="020B0503020204020204" pitchFamily="34" charset="-122"/>
                        </a:rPr>
                        <a:t>测量方式</a:t>
                      </a:r>
                    </a:p>
                  </a:txBody>
                  <a:tcPr anchor="ctr">
                    <a:solidFill>
                      <a:srgbClr val="004582"/>
                    </a:solidFill>
                  </a:tcPr>
                </a:tc>
                <a:tc>
                  <a:txBody>
                    <a:bodyPr/>
                    <a:lstStyle/>
                    <a:p>
                      <a:pPr algn="ctr">
                        <a:lnSpc>
                          <a:spcPct val="150000"/>
                        </a:lnSpc>
                      </a:pPr>
                      <a:r>
                        <a:rPr lang="zh-CN" altLang="en-US" sz="1800" baseline="0" dirty="0">
                          <a:latin typeface="Microsoft YaHei" panose="020B0503020204020204" pitchFamily="34" charset="-122"/>
                          <a:ea typeface="Microsoft YaHei" panose="020B0503020204020204" pitchFamily="34" charset="-122"/>
                        </a:rPr>
                        <a:t>诊断标准</a:t>
                      </a:r>
                      <a:endParaRPr lang="en-US" altLang="zh-CN" sz="1800" baseline="0" dirty="0">
                        <a:latin typeface="Microsoft YaHei" panose="020B0503020204020204" pitchFamily="34" charset="-122"/>
                        <a:ea typeface="Microsoft YaHei" panose="020B0503020204020204" pitchFamily="34" charset="-122"/>
                      </a:endParaRPr>
                    </a:p>
                    <a:p>
                      <a:pPr algn="ctr">
                        <a:lnSpc>
                          <a:spcPct val="150000"/>
                        </a:lnSpc>
                      </a:pPr>
                      <a:r>
                        <a:rPr lang="zh-CN" altLang="en-US" sz="1800" baseline="0" dirty="0">
                          <a:latin typeface="Microsoft YaHei" panose="020B0503020204020204" pitchFamily="34" charset="-122"/>
                          <a:ea typeface="Microsoft YaHei" panose="020B0503020204020204" pitchFamily="34" charset="-122"/>
                        </a:rPr>
                        <a:t>收缩压（</a:t>
                      </a:r>
                      <a:r>
                        <a:rPr lang="en-US" altLang="zh-CN" sz="1800" baseline="0" dirty="0">
                          <a:latin typeface="Microsoft YaHei" panose="020B0503020204020204" pitchFamily="34" charset="-122"/>
                          <a:ea typeface="Microsoft YaHei" panose="020B0503020204020204" pitchFamily="34" charset="-122"/>
                        </a:rPr>
                        <a:t>SBP</a:t>
                      </a:r>
                      <a:r>
                        <a:rPr lang="zh-CN" altLang="en-US" sz="1800" baseline="0" dirty="0">
                          <a:latin typeface="Microsoft YaHei" panose="020B0503020204020204" pitchFamily="34" charset="-122"/>
                          <a:ea typeface="Microsoft YaHei" panose="020B0503020204020204" pitchFamily="34" charset="-122"/>
                        </a:rPr>
                        <a:t>）</a:t>
                      </a:r>
                      <a:r>
                        <a:rPr lang="en-US" altLang="zh-CN" sz="1800" baseline="0" dirty="0">
                          <a:latin typeface="Microsoft YaHei" panose="020B0503020204020204" pitchFamily="34" charset="-122"/>
                          <a:ea typeface="Microsoft YaHei" panose="020B0503020204020204" pitchFamily="34" charset="-122"/>
                        </a:rPr>
                        <a:t>/</a:t>
                      </a:r>
                      <a:r>
                        <a:rPr lang="zh-CN" altLang="en-US" sz="1800" baseline="0" dirty="0">
                          <a:latin typeface="Microsoft YaHei" panose="020B0503020204020204" pitchFamily="34" charset="-122"/>
                          <a:ea typeface="Microsoft YaHei" panose="020B0503020204020204" pitchFamily="34" charset="-122"/>
                        </a:rPr>
                        <a:t>舒张压（</a:t>
                      </a:r>
                      <a:r>
                        <a:rPr lang="en-US" altLang="zh-CN" sz="1800" baseline="0" dirty="0">
                          <a:latin typeface="Microsoft YaHei" panose="020B0503020204020204" pitchFamily="34" charset="-122"/>
                          <a:ea typeface="Microsoft YaHei" panose="020B0503020204020204" pitchFamily="34" charset="-122"/>
                        </a:rPr>
                        <a:t>DBP</a:t>
                      </a:r>
                      <a:r>
                        <a:rPr lang="zh-CN" altLang="en-US" sz="1800" baseline="0" dirty="0">
                          <a:latin typeface="Microsoft YaHei" panose="020B0503020204020204" pitchFamily="34" charset="-122"/>
                          <a:ea typeface="Microsoft YaHei" panose="020B0503020204020204" pitchFamily="34" charset="-122"/>
                        </a:rPr>
                        <a:t>）</a:t>
                      </a:r>
                    </a:p>
                  </a:txBody>
                  <a:tcPr anchor="ctr">
                    <a:solidFill>
                      <a:srgbClr val="004582"/>
                    </a:solidFill>
                  </a:tcPr>
                </a:tc>
                <a:extLst>
                  <a:ext uri="{0D108BD9-81ED-4DB2-BD59-A6C34878D82A}">
                    <a16:rowId xmlns:a16="http://schemas.microsoft.com/office/drawing/2014/main" val="10000"/>
                  </a:ext>
                </a:extLst>
              </a:tr>
              <a:tr h="824453">
                <a:tc>
                  <a:txBody>
                    <a:bodyPr/>
                    <a:lstStyle/>
                    <a:p>
                      <a:pPr algn="ctr">
                        <a:lnSpc>
                          <a:spcPct val="150000"/>
                        </a:lnSpc>
                      </a:pPr>
                      <a:r>
                        <a:rPr lang="zh-CN" altLang="en-US" sz="1800" b="1" baseline="0" dirty="0">
                          <a:latin typeface="Microsoft YaHei" panose="020B0503020204020204" pitchFamily="34" charset="-122"/>
                          <a:ea typeface="Microsoft YaHei" panose="020B0503020204020204" pitchFamily="34" charset="-122"/>
                        </a:rPr>
                        <a:t>诊室血压</a:t>
                      </a:r>
                    </a:p>
                  </a:txBody>
                  <a:tcPr anchor="ctr">
                    <a:solidFill>
                      <a:srgbClr val="004582">
                        <a:alpha val="10000"/>
                      </a:srgbClr>
                    </a:solidFill>
                  </a:tcPr>
                </a:tc>
                <a:tc>
                  <a:txBody>
                    <a:bodyPr/>
                    <a:lstStyle/>
                    <a:p>
                      <a:pPr>
                        <a:lnSpc>
                          <a:spcPct val="150000"/>
                        </a:lnSpc>
                      </a:pPr>
                      <a:r>
                        <a:rPr lang="zh-CN" altLang="en-US" sz="1600" b="0" baseline="0" dirty="0">
                          <a:latin typeface="Microsoft YaHei" panose="020B0503020204020204" pitchFamily="34" charset="-122"/>
                          <a:ea typeface="Microsoft YaHei" panose="020B0503020204020204" pitchFamily="34" charset="-122"/>
                        </a:rPr>
                        <a:t>非同日</a:t>
                      </a:r>
                      <a:r>
                        <a:rPr lang="en-US" altLang="zh-CN" sz="1600" b="0" baseline="0" dirty="0">
                          <a:latin typeface="Microsoft YaHei" panose="020B0503020204020204" pitchFamily="34" charset="-122"/>
                          <a:ea typeface="Microsoft YaHei" panose="020B0503020204020204" pitchFamily="34" charset="-122"/>
                        </a:rPr>
                        <a:t>3</a:t>
                      </a:r>
                      <a:r>
                        <a:rPr lang="zh-CN" altLang="en-US" sz="1600" b="0" baseline="0" dirty="0">
                          <a:latin typeface="Microsoft YaHei" panose="020B0503020204020204" pitchFamily="34" charset="-122"/>
                          <a:ea typeface="Microsoft YaHei" panose="020B0503020204020204" pitchFamily="34" charset="-122"/>
                        </a:rPr>
                        <a:t>次规范化测量诊室血压，</a:t>
                      </a:r>
                      <a:endParaRPr lang="en-US" altLang="zh-CN" sz="1600" b="0" baseline="0" dirty="0">
                        <a:latin typeface="Microsoft YaHei" panose="020B0503020204020204" pitchFamily="34" charset="-122"/>
                        <a:ea typeface="Microsoft YaHei" panose="020B0503020204020204" pitchFamily="34" charset="-122"/>
                      </a:endParaRPr>
                    </a:p>
                    <a:p>
                      <a:pPr>
                        <a:lnSpc>
                          <a:spcPct val="150000"/>
                        </a:lnSpc>
                      </a:pPr>
                      <a:r>
                        <a:rPr lang="en-US" altLang="zh-CN" sz="1600" b="0" baseline="0" dirty="0">
                          <a:latin typeface="Microsoft YaHei" panose="020B0503020204020204" pitchFamily="34" charset="-122"/>
                          <a:ea typeface="Microsoft YaHei" panose="020B0503020204020204" pitchFamily="34" charset="-122"/>
                        </a:rPr>
                        <a:t>3</a:t>
                      </a:r>
                      <a:r>
                        <a:rPr lang="zh-CN" altLang="en-US" sz="1600" b="0" baseline="0" dirty="0">
                          <a:latin typeface="Microsoft YaHei" panose="020B0503020204020204" pitchFamily="34" charset="-122"/>
                          <a:ea typeface="Microsoft YaHei" panose="020B0503020204020204" pitchFamily="34" charset="-122"/>
                        </a:rPr>
                        <a:t>次测量的全部血压值</a:t>
                      </a:r>
                    </a:p>
                  </a:txBody>
                  <a:tcPr anchor="ctr">
                    <a:solidFill>
                      <a:srgbClr val="004582">
                        <a:alpha val="10000"/>
                      </a:srgbClr>
                    </a:solidFill>
                  </a:tcPr>
                </a:tc>
                <a:tc>
                  <a:txBody>
                    <a:bodyPr/>
                    <a:lstStyle/>
                    <a:p>
                      <a:pPr algn="ctr">
                        <a:lnSpc>
                          <a:spcPct val="150000"/>
                        </a:lnSpc>
                      </a:pPr>
                      <a:r>
                        <a:rPr lang="en" altLang="zh-CN" sz="1800" b="1" spc="10"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1800" b="1" spc="10" dirty="0">
                          <a:latin typeface="Microsoft YaHei" panose="020B0503020204020204" pitchFamily="34" charset="-122"/>
                          <a:ea typeface="Microsoft YaHei" panose="020B0503020204020204" pitchFamily="34" charset="-122"/>
                          <a:cs typeface="Times New Roman" panose="02020603050405020304" pitchFamily="18" charset="0"/>
                        </a:rPr>
                        <a:t>140/</a:t>
                      </a:r>
                      <a:r>
                        <a:rPr lang="en" altLang="zh-CN" sz="1800" b="1" spc="10" dirty="0">
                          <a:latin typeface="Microsoft YaHei" panose="020B0503020204020204" pitchFamily="34" charset="-122"/>
                          <a:ea typeface="Microsoft YaHei" panose="020B0503020204020204" pitchFamily="34" charset="-122"/>
                          <a:cs typeface="Times New Roman" panose="02020603050405020304" pitchFamily="18" charset="0"/>
                        </a:rPr>
                        <a:t>90mmHg</a:t>
                      </a:r>
                      <a:endParaRPr lang="zh-CN" altLang="en-US" sz="1800" b="1"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extLst>
                  <a:ext uri="{0D108BD9-81ED-4DB2-BD59-A6C34878D82A}">
                    <a16:rowId xmlns:a16="http://schemas.microsoft.com/office/drawing/2014/main" val="10001"/>
                  </a:ext>
                </a:extLst>
              </a:tr>
              <a:tr h="989198">
                <a:tc>
                  <a:txBody>
                    <a:bodyPr/>
                    <a:lstStyle/>
                    <a:p>
                      <a:pPr algn="ctr">
                        <a:lnSpc>
                          <a:spcPct val="150000"/>
                        </a:lnSpc>
                      </a:pPr>
                      <a:r>
                        <a:rPr lang="zh-CN" altLang="en-US" sz="1800" b="1" baseline="0" dirty="0">
                          <a:latin typeface="Microsoft YaHei" panose="020B0503020204020204" pitchFamily="34" charset="-122"/>
                          <a:ea typeface="Microsoft YaHei" panose="020B0503020204020204" pitchFamily="34" charset="-122"/>
                        </a:rPr>
                        <a:t>家庭血压</a:t>
                      </a:r>
                    </a:p>
                  </a:txBody>
                  <a:tcPr anchor="ctr">
                    <a:solidFill>
                      <a:srgbClr val="004582">
                        <a:alpha val="30000"/>
                      </a:srgbClr>
                    </a:solidFill>
                  </a:tcPr>
                </a:tc>
                <a:tc>
                  <a:txBody>
                    <a:bodyPr/>
                    <a:lstStyle/>
                    <a:p>
                      <a:pPr>
                        <a:lnSpc>
                          <a:spcPct val="150000"/>
                        </a:lnSpc>
                      </a:pPr>
                      <a:r>
                        <a:rPr lang="zh-CN" altLang="en-US" sz="1600" b="0" baseline="0" dirty="0">
                          <a:latin typeface="Microsoft YaHei" panose="020B0503020204020204" pitchFamily="34" charset="-122"/>
                          <a:ea typeface="Microsoft YaHei" panose="020B0503020204020204" pitchFamily="34" charset="-122"/>
                        </a:rPr>
                        <a:t>连续</a:t>
                      </a:r>
                      <a:r>
                        <a:rPr lang="en-US" altLang="zh-CN" sz="1600" b="0" baseline="0" dirty="0">
                          <a:latin typeface="Microsoft YaHei" panose="020B0503020204020204" pitchFamily="34" charset="-122"/>
                          <a:ea typeface="Microsoft YaHei" panose="020B0503020204020204" pitchFamily="34" charset="-122"/>
                        </a:rPr>
                        <a:t>5~7</a:t>
                      </a:r>
                      <a:r>
                        <a:rPr lang="zh-CN" altLang="en-US" sz="1600" b="0" baseline="0" dirty="0">
                          <a:latin typeface="Microsoft YaHei" panose="020B0503020204020204" pitchFamily="34" charset="-122"/>
                          <a:ea typeface="Microsoft YaHei" panose="020B0503020204020204" pitchFamily="34" charset="-122"/>
                        </a:rPr>
                        <a:t>天规范化测量家庭血压，</a:t>
                      </a:r>
                      <a:endParaRPr lang="en-US" altLang="zh-CN" sz="1600" b="0" baseline="0" dirty="0">
                        <a:latin typeface="Microsoft YaHei" panose="020B0503020204020204" pitchFamily="34" charset="-122"/>
                        <a:ea typeface="Microsoft YaHei" panose="020B0503020204020204" pitchFamily="34" charset="-122"/>
                      </a:endParaRPr>
                    </a:p>
                    <a:p>
                      <a:pPr>
                        <a:lnSpc>
                          <a:spcPct val="150000"/>
                        </a:lnSpc>
                      </a:pPr>
                      <a:r>
                        <a:rPr lang="zh-CN" altLang="en-US" sz="1600" b="0" baseline="0" dirty="0">
                          <a:latin typeface="Microsoft YaHei" panose="020B0503020204020204" pitchFamily="34" charset="-122"/>
                          <a:ea typeface="Microsoft YaHei" panose="020B0503020204020204" pitchFamily="34" charset="-122"/>
                        </a:rPr>
                        <a:t>所有测量血压读数的平均值</a:t>
                      </a:r>
                    </a:p>
                  </a:txBody>
                  <a:tcPr anchor="ctr">
                    <a:solidFill>
                      <a:srgbClr val="004582">
                        <a:alpha val="30000"/>
                      </a:srgb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 altLang="zh-CN" sz="1800" b="1" spc="10"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1800" b="1" spc="10" dirty="0">
                          <a:latin typeface="Microsoft YaHei" panose="020B0503020204020204" pitchFamily="34" charset="-122"/>
                          <a:ea typeface="Microsoft YaHei" panose="020B0503020204020204" pitchFamily="34" charset="-122"/>
                          <a:cs typeface="Times New Roman" panose="02020603050405020304" pitchFamily="18" charset="0"/>
                        </a:rPr>
                        <a:t>135/85</a:t>
                      </a:r>
                      <a:r>
                        <a:rPr lang="en" altLang="zh-CN" sz="1800" b="1" spc="10" dirty="0">
                          <a:latin typeface="Microsoft YaHei" panose="020B0503020204020204" pitchFamily="34" charset="-122"/>
                          <a:ea typeface="Microsoft YaHei" panose="020B0503020204020204" pitchFamily="34" charset="-122"/>
                          <a:cs typeface="Times New Roman" panose="02020603050405020304" pitchFamily="18" charset="0"/>
                        </a:rPr>
                        <a:t>mmHg</a:t>
                      </a:r>
                      <a:endParaRPr lang="zh-CN" altLang="en-US" sz="1800" b="1" baseline="0" dirty="0">
                        <a:latin typeface="Microsoft YaHei" panose="020B0503020204020204" pitchFamily="34" charset="-122"/>
                        <a:ea typeface="Microsoft YaHei" panose="020B0503020204020204" pitchFamily="34" charset="-122"/>
                      </a:endParaRPr>
                    </a:p>
                  </a:txBody>
                  <a:tcPr anchor="ctr">
                    <a:solidFill>
                      <a:srgbClr val="004582">
                        <a:alpha val="30000"/>
                      </a:srgbClr>
                    </a:solidFill>
                  </a:tcPr>
                </a:tc>
                <a:extLst>
                  <a:ext uri="{0D108BD9-81ED-4DB2-BD59-A6C34878D82A}">
                    <a16:rowId xmlns:a16="http://schemas.microsoft.com/office/drawing/2014/main" val="2316006200"/>
                  </a:ext>
                </a:extLst>
              </a:tr>
              <a:tr h="1465594">
                <a:tc>
                  <a:txBody>
                    <a:bodyPr/>
                    <a:lstStyle/>
                    <a:p>
                      <a:pPr algn="ctr">
                        <a:lnSpc>
                          <a:spcPct val="150000"/>
                        </a:lnSpc>
                      </a:pPr>
                      <a:r>
                        <a:rPr lang="zh-CN" altLang="en-US" sz="1800" b="1" baseline="0" dirty="0">
                          <a:latin typeface="Microsoft YaHei" panose="020B0503020204020204" pitchFamily="34" charset="-122"/>
                          <a:ea typeface="Microsoft YaHei" panose="020B0503020204020204" pitchFamily="34" charset="-122"/>
                        </a:rPr>
                        <a:t>动态血压</a:t>
                      </a:r>
                    </a:p>
                  </a:txBody>
                  <a:tcPr anchor="ctr">
                    <a:solidFill>
                      <a:srgbClr val="004582">
                        <a:alpha val="10000"/>
                      </a:srgbClr>
                    </a:solidFill>
                  </a:tcPr>
                </a:tc>
                <a:tc>
                  <a:txBody>
                    <a:bodyPr/>
                    <a:lstStyle/>
                    <a:p>
                      <a:pPr>
                        <a:lnSpc>
                          <a:spcPct val="150000"/>
                        </a:lnSpc>
                      </a:pPr>
                      <a:r>
                        <a:rPr lang="en-US" altLang="zh-CN" sz="1600" b="0" baseline="0" dirty="0">
                          <a:latin typeface="Microsoft YaHei" panose="020B0503020204020204" pitchFamily="34" charset="-122"/>
                          <a:ea typeface="Microsoft YaHei" panose="020B0503020204020204" pitchFamily="34" charset="-122"/>
                        </a:rPr>
                        <a:t>24h</a:t>
                      </a:r>
                      <a:r>
                        <a:rPr lang="zh-CN" altLang="en-US" sz="1600" b="0" baseline="0" dirty="0">
                          <a:latin typeface="Microsoft YaHei" panose="020B0503020204020204" pitchFamily="34" charset="-122"/>
                          <a:ea typeface="Microsoft YaHei" panose="020B0503020204020204" pitchFamily="34" charset="-122"/>
                        </a:rPr>
                        <a:t>平均值</a:t>
                      </a:r>
                    </a:p>
                    <a:p>
                      <a:pPr>
                        <a:lnSpc>
                          <a:spcPct val="150000"/>
                        </a:lnSpc>
                      </a:pPr>
                      <a:r>
                        <a:rPr lang="zh-CN" altLang="en-US" sz="1600" b="0" baseline="0" dirty="0">
                          <a:latin typeface="Microsoft YaHei" panose="020B0503020204020204" pitchFamily="34" charset="-122"/>
                          <a:ea typeface="Microsoft YaHei" panose="020B0503020204020204" pitchFamily="34" charset="-122"/>
                        </a:rPr>
                        <a:t>白天（或清醒状态的）平均值</a:t>
                      </a:r>
                    </a:p>
                    <a:p>
                      <a:pPr>
                        <a:lnSpc>
                          <a:spcPct val="150000"/>
                        </a:lnSpc>
                      </a:pPr>
                      <a:r>
                        <a:rPr lang="zh-CN" altLang="en-US" sz="1600" b="0" baseline="0" dirty="0">
                          <a:latin typeface="Microsoft YaHei" panose="020B0503020204020204" pitchFamily="34" charset="-122"/>
                          <a:ea typeface="Microsoft YaHei" panose="020B0503020204020204" pitchFamily="34" charset="-122"/>
                        </a:rPr>
                        <a:t>夜间（或睡眠状态的）平均值</a:t>
                      </a:r>
                    </a:p>
                  </a:txBody>
                  <a:tcPr anchor="ctr">
                    <a:solidFill>
                      <a:srgbClr val="004582">
                        <a:alpha val="10000"/>
                      </a:srgbClr>
                    </a:solidFill>
                  </a:tcPr>
                </a:tc>
                <a:tc>
                  <a:txBody>
                    <a:bodyPr/>
                    <a:lstStyle/>
                    <a:p>
                      <a:pPr algn="ctr">
                        <a:lnSpc>
                          <a:spcPct val="150000"/>
                        </a:lnSpc>
                      </a:pPr>
                      <a:r>
                        <a:rPr lang="en-US" altLang="zh-CN" sz="1800" b="1" baseline="0" dirty="0">
                          <a:latin typeface="Microsoft YaHei" panose="020B0503020204020204" pitchFamily="34" charset="-122"/>
                          <a:ea typeface="Microsoft YaHei" panose="020B0503020204020204" pitchFamily="34" charset="-122"/>
                        </a:rPr>
                        <a:t>≥130/80mmHg</a:t>
                      </a:r>
                    </a:p>
                    <a:p>
                      <a:pPr algn="ctr">
                        <a:lnSpc>
                          <a:spcPct val="150000"/>
                        </a:lnSpc>
                      </a:pPr>
                      <a:r>
                        <a:rPr lang="zh-CN" altLang="en-US" sz="1800" b="1" baseline="0" dirty="0">
                          <a:latin typeface="Microsoft YaHei" panose="020B0503020204020204" pitchFamily="34" charset="-122"/>
                          <a:ea typeface="Microsoft YaHei" panose="020B0503020204020204" pitchFamily="34" charset="-122"/>
                        </a:rPr>
                        <a:t>≥</a:t>
                      </a:r>
                      <a:r>
                        <a:rPr lang="en-US" altLang="zh-CN" sz="1800" b="1" baseline="0" dirty="0">
                          <a:latin typeface="Microsoft YaHei" panose="020B0503020204020204" pitchFamily="34" charset="-122"/>
                          <a:ea typeface="Microsoft YaHei" panose="020B0503020204020204" pitchFamily="34" charset="-122"/>
                        </a:rPr>
                        <a:t>135/85mmHg</a:t>
                      </a:r>
                    </a:p>
                    <a:p>
                      <a:pPr algn="ctr">
                        <a:lnSpc>
                          <a:spcPct val="150000"/>
                        </a:lnSpc>
                      </a:pPr>
                      <a:r>
                        <a:rPr lang="zh-CN" altLang="en-US" sz="1800" b="1" baseline="0" dirty="0">
                          <a:latin typeface="Microsoft YaHei" panose="020B0503020204020204" pitchFamily="34" charset="-122"/>
                          <a:ea typeface="Microsoft YaHei" panose="020B0503020204020204" pitchFamily="34" charset="-122"/>
                        </a:rPr>
                        <a:t>≥</a:t>
                      </a:r>
                      <a:r>
                        <a:rPr lang="en-US" altLang="zh-CN" sz="1800" b="1" baseline="0" dirty="0">
                          <a:latin typeface="Microsoft YaHei" panose="020B0503020204020204" pitchFamily="34" charset="-122"/>
                          <a:ea typeface="Microsoft YaHei" panose="020B0503020204020204" pitchFamily="34" charset="-122"/>
                        </a:rPr>
                        <a:t>120/70mmHg</a:t>
                      </a:r>
                      <a:endParaRPr lang="zh-CN" altLang="en-US" sz="1800" b="1"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extLst>
                  <a:ext uri="{0D108BD9-81ED-4DB2-BD59-A6C34878D82A}">
                    <a16:rowId xmlns:a16="http://schemas.microsoft.com/office/drawing/2014/main" val="10002"/>
                  </a:ext>
                </a:extLst>
              </a:tr>
            </a:tbl>
          </a:graphicData>
        </a:graphic>
      </p:graphicFrame>
      <p:sp>
        <p:nvSpPr>
          <p:cNvPr id="7" name="矩形 6">
            <a:extLst>
              <a:ext uri="{FF2B5EF4-FFF2-40B4-BE49-F238E27FC236}">
                <a16:creationId xmlns:a16="http://schemas.microsoft.com/office/drawing/2014/main" id="{017465AF-9C67-26F3-E23C-2E56455A70A5}"/>
              </a:ext>
            </a:extLst>
          </p:cNvPr>
          <p:cNvSpPr/>
          <p:nvPr/>
        </p:nvSpPr>
        <p:spPr>
          <a:xfrm>
            <a:off x="0" y="1095120"/>
            <a:ext cx="12191999" cy="743986"/>
          </a:xfrm>
          <a:prstGeom prst="rect">
            <a:avLst/>
          </a:prstGeom>
          <a:solidFill>
            <a:schemeClr val="bg1">
              <a:lumMod val="95000"/>
            </a:schemeClr>
          </a:solidFill>
        </p:spPr>
        <p:txBody>
          <a:bodyPr wrap="square" lIns="360000" rIns="360000">
            <a:noAutofit/>
          </a:bodyPr>
          <a:lstStyle/>
          <a:p>
            <a:pPr algn="just">
              <a:lnSpc>
                <a:spcPct val="150000"/>
              </a:lnSpc>
            </a:pP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 在未使用降压药的情况下，非同日</a:t>
            </a:r>
            <a:r>
              <a:rPr lang="en-US" altLang="zh-CN" sz="1200" spc="1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次测量诊室血压≥</a:t>
            </a:r>
            <a:r>
              <a:rPr lang="en-US" altLang="zh-CN" sz="1200" spc="10" dirty="0">
                <a:latin typeface="微软雅黑" panose="020B0503020204020204" pitchFamily="34" charset="-122"/>
                <a:ea typeface="微软雅黑" panose="020B0503020204020204" pitchFamily="34" charset="-122"/>
                <a:cs typeface="Times New Roman" panose="02020603050405020304" pitchFamily="18" charset="0"/>
              </a:rPr>
              <a:t>140/90 mmHg</a:t>
            </a: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；或连续</a:t>
            </a:r>
            <a:r>
              <a:rPr lang="en-US" altLang="zh-CN" sz="1200" spc="10" dirty="0">
                <a:latin typeface="微软雅黑" panose="020B0503020204020204" pitchFamily="34" charset="-122"/>
                <a:ea typeface="微软雅黑" panose="020B0503020204020204" pitchFamily="34" charset="-122"/>
                <a:cs typeface="Times New Roman" panose="02020603050405020304" pitchFamily="18" charset="0"/>
              </a:rPr>
              <a:t>5~7</a:t>
            </a: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天测量家庭血压≥</a:t>
            </a:r>
            <a:r>
              <a:rPr lang="en-US" altLang="zh-CN" sz="1200" spc="10" dirty="0">
                <a:latin typeface="微软雅黑" panose="020B0503020204020204" pitchFamily="34" charset="-122"/>
                <a:ea typeface="微软雅黑" panose="020B0503020204020204" pitchFamily="34" charset="-122"/>
                <a:cs typeface="Times New Roman" panose="02020603050405020304" pitchFamily="18" charset="0"/>
              </a:rPr>
              <a:t>135/85 mmHg</a:t>
            </a: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；或</a:t>
            </a:r>
            <a:r>
              <a:rPr lang="en-US" altLang="zh-CN" sz="1200" spc="10" dirty="0">
                <a:latin typeface="微软雅黑" panose="020B0503020204020204" pitchFamily="34" charset="-122"/>
                <a:ea typeface="微软雅黑" panose="020B0503020204020204" pitchFamily="34" charset="-122"/>
                <a:cs typeface="Times New Roman" panose="02020603050405020304" pitchFamily="18" charset="0"/>
              </a:rPr>
              <a:t>24 h</a:t>
            </a: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动态血压≥</a:t>
            </a:r>
            <a:r>
              <a:rPr lang="en-US" altLang="zh-CN" sz="1200" spc="10" dirty="0">
                <a:latin typeface="微软雅黑" panose="020B0503020204020204" pitchFamily="34" charset="-122"/>
                <a:ea typeface="微软雅黑" panose="020B0503020204020204" pitchFamily="34" charset="-122"/>
                <a:cs typeface="Times New Roman" panose="02020603050405020304" pitchFamily="18" charset="0"/>
              </a:rPr>
              <a:t>130/80 mmHg</a:t>
            </a: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，白天血压≥</a:t>
            </a:r>
            <a:r>
              <a:rPr lang="en-US" altLang="zh-CN" sz="1200" spc="10" dirty="0">
                <a:latin typeface="微软雅黑" panose="020B0503020204020204" pitchFamily="34" charset="-122"/>
                <a:ea typeface="微软雅黑" panose="020B0503020204020204" pitchFamily="34" charset="-122"/>
                <a:cs typeface="Times New Roman" panose="02020603050405020304" pitchFamily="18" charset="0"/>
              </a:rPr>
              <a:t>135/85 mmHg</a:t>
            </a: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，夜间血压≥</a:t>
            </a:r>
            <a:r>
              <a:rPr lang="en-US" altLang="zh-CN" sz="1200" spc="10" dirty="0">
                <a:latin typeface="微软雅黑" panose="020B0503020204020204" pitchFamily="34" charset="-122"/>
                <a:ea typeface="微软雅黑" panose="020B0503020204020204" pitchFamily="34" charset="-122"/>
                <a:cs typeface="Times New Roman" panose="02020603050405020304" pitchFamily="18" charset="0"/>
              </a:rPr>
              <a:t>120/70 mmHg</a:t>
            </a: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。患者既往有高血压史，目前使用降压药，血压虽然低于上述诊断界值，仍应诊断为高血压。</a:t>
            </a:r>
          </a:p>
        </p:txBody>
      </p:sp>
    </p:spTree>
    <p:extLst>
      <p:ext uri="{BB962C8B-B14F-4D97-AF65-F5344CB8AC3E}">
        <p14:creationId xmlns:p14="http://schemas.microsoft.com/office/powerpoint/2010/main" val="3774807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 name="组合 48">
            <a:extLst>
              <a:ext uri="{FF2B5EF4-FFF2-40B4-BE49-F238E27FC236}">
                <a16:creationId xmlns:a16="http://schemas.microsoft.com/office/drawing/2014/main" id="{E5E9B957-180E-A52F-5C27-012C8178EE3A}"/>
              </a:ext>
            </a:extLst>
          </p:cNvPr>
          <p:cNvGrpSpPr/>
          <p:nvPr/>
        </p:nvGrpSpPr>
        <p:grpSpPr>
          <a:xfrm>
            <a:off x="4656632" y="4619042"/>
            <a:ext cx="1261332" cy="1260030"/>
            <a:chOff x="3720691" y="2824413"/>
            <a:chExt cx="1341120" cy="1209172"/>
          </a:xfrm>
        </p:grpSpPr>
        <p:sp>
          <p:nvSpPr>
            <p:cNvPr id="50" name="Freeform 5">
              <a:extLst>
                <a:ext uri="{FF2B5EF4-FFF2-40B4-BE49-F238E27FC236}">
                  <a16:creationId xmlns:a16="http://schemas.microsoft.com/office/drawing/2014/main" id="{FB39260F-FD3C-E54E-2CE1-DE5DB4E830F2}"/>
                </a:ext>
              </a:extLst>
            </p:cNvPr>
            <p:cNvSpPr/>
            <p:nvPr/>
          </p:nvSpPr>
          <p:spPr bwMode="auto">
            <a:xfrm rot="1855731">
              <a:off x="3720691" y="2824413"/>
              <a:ext cx="1341120" cy="1209172"/>
            </a:xfrm>
            <a:prstGeom prst="ellipse">
              <a:avLst/>
            </a:pr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5">
              <a:extLst>
                <a:ext uri="{FF2B5EF4-FFF2-40B4-BE49-F238E27FC236}">
                  <a16:creationId xmlns:a16="http://schemas.microsoft.com/office/drawing/2014/main" id="{3A22B1D9-F459-7252-A966-1FFAFF3B19B2}"/>
                </a:ext>
              </a:extLst>
            </p:cNvPr>
            <p:cNvSpPr/>
            <p:nvPr/>
          </p:nvSpPr>
          <p:spPr bwMode="auto">
            <a:xfrm rot="1855731">
              <a:off x="3764581" y="2863367"/>
              <a:ext cx="1264630" cy="1140208"/>
            </a:xfrm>
            <a:prstGeom prst="ellipse">
              <a:avLst/>
            </a:pr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52" name="组合 51">
            <a:extLst>
              <a:ext uri="{FF2B5EF4-FFF2-40B4-BE49-F238E27FC236}">
                <a16:creationId xmlns:a16="http://schemas.microsoft.com/office/drawing/2014/main" id="{E1936D7C-8B41-4E79-971B-238D477827A1}"/>
              </a:ext>
            </a:extLst>
          </p:cNvPr>
          <p:cNvGrpSpPr/>
          <p:nvPr/>
        </p:nvGrpSpPr>
        <p:grpSpPr>
          <a:xfrm>
            <a:off x="7820247" y="4619042"/>
            <a:ext cx="1261332" cy="1260030"/>
            <a:chOff x="3720691" y="2824413"/>
            <a:chExt cx="1341120" cy="1209172"/>
          </a:xfrm>
        </p:grpSpPr>
        <p:sp>
          <p:nvSpPr>
            <p:cNvPr id="53" name="Freeform 5">
              <a:extLst>
                <a:ext uri="{FF2B5EF4-FFF2-40B4-BE49-F238E27FC236}">
                  <a16:creationId xmlns:a16="http://schemas.microsoft.com/office/drawing/2014/main" id="{9D65BDB1-9646-4C3C-3B2A-683FA065B477}"/>
                </a:ext>
              </a:extLst>
            </p:cNvPr>
            <p:cNvSpPr/>
            <p:nvPr/>
          </p:nvSpPr>
          <p:spPr bwMode="auto">
            <a:xfrm rot="1855731">
              <a:off x="3720691" y="2824413"/>
              <a:ext cx="1341120" cy="1209172"/>
            </a:xfrm>
            <a:prstGeom prst="ellipse">
              <a:avLst/>
            </a:pr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5">
              <a:extLst>
                <a:ext uri="{FF2B5EF4-FFF2-40B4-BE49-F238E27FC236}">
                  <a16:creationId xmlns:a16="http://schemas.microsoft.com/office/drawing/2014/main" id="{8DB94FC4-3301-5380-E3D9-0EA816CF9D17}"/>
                </a:ext>
              </a:extLst>
            </p:cNvPr>
            <p:cNvSpPr/>
            <p:nvPr/>
          </p:nvSpPr>
          <p:spPr bwMode="auto">
            <a:xfrm rot="1855731">
              <a:off x="3764581" y="2863367"/>
              <a:ext cx="1264630" cy="1140208"/>
            </a:xfrm>
            <a:prstGeom prst="ellipse">
              <a:avLst/>
            </a:pr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35" name="组合 34">
            <a:extLst>
              <a:ext uri="{FF2B5EF4-FFF2-40B4-BE49-F238E27FC236}">
                <a16:creationId xmlns:a16="http://schemas.microsoft.com/office/drawing/2014/main" id="{A295961B-8F20-EA9F-E7E6-28293810F4E5}"/>
              </a:ext>
            </a:extLst>
          </p:cNvPr>
          <p:cNvGrpSpPr/>
          <p:nvPr/>
        </p:nvGrpSpPr>
        <p:grpSpPr>
          <a:xfrm>
            <a:off x="1408937" y="4619042"/>
            <a:ext cx="1261332" cy="1260030"/>
            <a:chOff x="3720691" y="2824413"/>
            <a:chExt cx="1341120" cy="1209172"/>
          </a:xfrm>
        </p:grpSpPr>
        <p:sp>
          <p:nvSpPr>
            <p:cNvPr id="36" name="Freeform 5">
              <a:extLst>
                <a:ext uri="{FF2B5EF4-FFF2-40B4-BE49-F238E27FC236}">
                  <a16:creationId xmlns:a16="http://schemas.microsoft.com/office/drawing/2014/main" id="{06EACEB0-840D-8042-DAC0-B2817CF687B2}"/>
                </a:ext>
              </a:extLst>
            </p:cNvPr>
            <p:cNvSpPr/>
            <p:nvPr/>
          </p:nvSpPr>
          <p:spPr bwMode="auto">
            <a:xfrm rot="1855731">
              <a:off x="3720691" y="2824413"/>
              <a:ext cx="1341120" cy="1209172"/>
            </a:xfrm>
            <a:prstGeom prst="ellipse">
              <a:avLst/>
            </a:prstGeom>
            <a:gradFill>
              <a:gsLst>
                <a:gs pos="0">
                  <a:srgbClr val="D3D3D3"/>
                </a:gs>
                <a:gs pos="100000">
                  <a:srgbClr val="F9F9F9"/>
                </a:gs>
              </a:gsLst>
              <a:lin ang="16200000" scaled="0"/>
            </a:gradFill>
            <a:ln w="12700" cap="flat">
              <a:no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5">
              <a:extLst>
                <a:ext uri="{FF2B5EF4-FFF2-40B4-BE49-F238E27FC236}">
                  <a16:creationId xmlns:a16="http://schemas.microsoft.com/office/drawing/2014/main" id="{66CED3C1-95D5-0CF7-857A-F2818963F1F7}"/>
                </a:ext>
              </a:extLst>
            </p:cNvPr>
            <p:cNvSpPr/>
            <p:nvPr/>
          </p:nvSpPr>
          <p:spPr bwMode="auto">
            <a:xfrm rot="1855731">
              <a:off x="3764581" y="2863367"/>
              <a:ext cx="1264630" cy="1140208"/>
            </a:xfrm>
            <a:prstGeom prst="ellipse">
              <a:avLst/>
            </a:prstGeom>
            <a:gradFill>
              <a:gsLst>
                <a:gs pos="0">
                  <a:srgbClr val="D3D3D3"/>
                </a:gs>
                <a:gs pos="100000">
                  <a:srgbClr val="F9F9F9"/>
                </a:gs>
              </a:gsLst>
              <a:lin ang="21594000" scaled="0"/>
            </a:gradFill>
            <a:ln w="12700" cap="flat">
              <a:noFill/>
              <a:prstDash val="solid"/>
              <a:miter lim="800000"/>
            </a:ln>
            <a:effectLst>
              <a:outerShdw blurRad="50800" dist="38100" dir="2700000" algn="tl" rotWithShape="0">
                <a:prstClr val="black">
                  <a:alpha val="40000"/>
                </a:prstClr>
              </a:outerShdw>
            </a:effec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2" name="标题 1"/>
          <p:cNvSpPr>
            <a:spLocks noGrp="1"/>
          </p:cNvSpPr>
          <p:nvPr>
            <p:ph type="title"/>
          </p:nvPr>
        </p:nvSpPr>
        <p:spPr>
          <a:xfrm>
            <a:off x="0" y="260475"/>
            <a:ext cx="12191998" cy="787932"/>
          </a:xfrm>
        </p:spPr>
        <p:txBody>
          <a:bodyPr>
            <a:noAutofit/>
          </a:bodyPr>
          <a:lstStyle/>
          <a:p>
            <a:pPr algn="ctr"/>
            <a:r>
              <a:rPr lang="zh-CN" altLang="en-US" b="1" dirty="0">
                <a:latin typeface="叶根友唐楷简" panose="02010601030101010101" pitchFamily="2" charset="-122"/>
                <a:ea typeface="叶根友唐楷简" panose="02010601030101010101" pitchFamily="2" charset="-122"/>
              </a:rPr>
              <a:t>中国高血压防治指南（</a:t>
            </a:r>
            <a:r>
              <a:rPr lang="en-US" altLang="zh-CN" b="1" dirty="0">
                <a:latin typeface="叶根友唐楷简" panose="02010601030101010101" pitchFamily="2" charset="-122"/>
                <a:ea typeface="叶根友唐楷简" panose="02010601030101010101" pitchFamily="2" charset="-122"/>
              </a:rPr>
              <a:t>2024</a:t>
            </a:r>
            <a:r>
              <a:rPr lang="zh-CN" altLang="en-US" b="1" dirty="0">
                <a:latin typeface="叶根友唐楷简" panose="02010601030101010101" pitchFamily="2" charset="-122"/>
                <a:ea typeface="叶根友唐楷简" panose="02010601030101010101" pitchFamily="2" charset="-122"/>
              </a:rPr>
              <a:t>年修订版）</a:t>
            </a:r>
            <a:br>
              <a:rPr lang="en-US" altLang="zh-CN" b="1" dirty="0">
                <a:latin typeface="叶根友唐楷简" panose="02010601030101010101" pitchFamily="2" charset="-122"/>
                <a:ea typeface="叶根友唐楷简" panose="02010601030101010101" pitchFamily="2" charset="-122"/>
              </a:rPr>
            </a:br>
            <a:r>
              <a:rPr lang="zh-CN" altLang="en-US" dirty="0">
                <a:ea typeface="叶根友唐楷简" panose="02010601030101010101" pitchFamily="2" charset="-122"/>
              </a:rPr>
              <a:t>凝聚了我国高血压领域</a:t>
            </a:r>
            <a:r>
              <a:rPr lang="zh-CN" altLang="zh-CN" spc="70" dirty="0">
                <a:effectLst/>
                <a:latin typeface="Microsoft YaHei" panose="020B0503020204020204" pitchFamily="34" charset="-122"/>
                <a:ea typeface="Microsoft YaHei" panose="020B0503020204020204" pitchFamily="34" charset="-122"/>
                <a:cs typeface="Arial" panose="020B0604020202020204" pitchFamily="34" charset="0"/>
              </a:rPr>
              <a:t>多个学术团体及专家学者</a:t>
            </a:r>
            <a:r>
              <a:rPr lang="zh-CN" altLang="en-US" dirty="0">
                <a:ea typeface="叶根友唐楷简" panose="02010601030101010101" pitchFamily="2" charset="-122"/>
              </a:rPr>
              <a:t>的心血和智慧</a:t>
            </a:r>
          </a:p>
        </p:txBody>
      </p:sp>
      <p:sp>
        <p:nvSpPr>
          <p:cNvPr id="23" name="文本框 22">
            <a:extLst>
              <a:ext uri="{FF2B5EF4-FFF2-40B4-BE49-F238E27FC236}">
                <a16:creationId xmlns:a16="http://schemas.microsoft.com/office/drawing/2014/main" id="{8B18EC78-7146-B67E-2A1F-AF76B8F99BC7}"/>
              </a:ext>
            </a:extLst>
          </p:cNvPr>
          <p:cNvSpPr txBox="1"/>
          <p:nvPr/>
        </p:nvSpPr>
        <p:spPr>
          <a:xfrm>
            <a:off x="0" y="1221754"/>
            <a:ext cx="12191999" cy="783277"/>
          </a:xfrm>
          <a:prstGeom prst="rect">
            <a:avLst/>
          </a:prstGeom>
          <a:solidFill>
            <a:schemeClr val="bg1">
              <a:lumMod val="85000"/>
            </a:schemeClr>
          </a:solidFill>
        </p:spPr>
        <p:txBody>
          <a:bodyPr wrap="square" lIns="1044000" rIns="1080000" anchor="ctr">
            <a:noAutofit/>
          </a:bodyPr>
          <a:lstStyle>
            <a:defPPr>
              <a:defRPr lang="zh-CN"/>
            </a:defPPr>
            <a:lvl1pPr algn="ctr">
              <a:lnSpc>
                <a:spcPct val="100000"/>
              </a:lnSpc>
              <a:spcAft>
                <a:spcPts val="600"/>
              </a:spcAft>
              <a:defRPr sz="1400" b="1" spc="40">
                <a:effectLst/>
                <a:latin typeface="Microsoft YaHei" panose="020B0503020204020204" pitchFamily="34" charset="-122"/>
                <a:ea typeface="Microsoft YaHei" panose="020B0503020204020204" pitchFamily="34"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CN"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指南委员会由我国高血压领域的多个学术团体及专家学者组成 </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a:t>
            </a:r>
            <a:endPar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63</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名专家参与撰稿，超过</a:t>
            </a: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110</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名专家参与指南修订建议和研讨。指南全文</a:t>
            </a: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14</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万字，参考文献</a:t>
            </a: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765</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篇，比</a:t>
            </a:r>
            <a:r>
              <a:rPr kumimoji="0" lang="en-US" altLang="zh-CN"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2018</a:t>
            </a:r>
            <a:r>
              <a:rPr kumimoji="0" lang="zh-CN" altLang="en-US" sz="1400" b="0" i="0" u="none" strike="noStrike" kern="1200" cap="none" spc="4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年版增加一倍。</a:t>
            </a:r>
          </a:p>
        </p:txBody>
      </p:sp>
      <p:sp>
        <p:nvSpPr>
          <p:cNvPr id="6" name="文本框 5">
            <a:extLst>
              <a:ext uri="{FF2B5EF4-FFF2-40B4-BE49-F238E27FC236}">
                <a16:creationId xmlns:a16="http://schemas.microsoft.com/office/drawing/2014/main" id="{ED703569-BAEE-84D4-B83F-7BEEC0FAAF19}"/>
              </a:ext>
            </a:extLst>
          </p:cNvPr>
          <p:cNvSpPr txBox="1"/>
          <p:nvPr/>
        </p:nvSpPr>
        <p:spPr>
          <a:xfrm>
            <a:off x="283668" y="3586223"/>
            <a:ext cx="2238703"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高血压联盟（中国）</a:t>
            </a:r>
          </a:p>
        </p:txBody>
      </p:sp>
      <p:sp>
        <p:nvSpPr>
          <p:cNvPr id="7" name="文本框 6">
            <a:extLst>
              <a:ext uri="{FF2B5EF4-FFF2-40B4-BE49-F238E27FC236}">
                <a16:creationId xmlns:a16="http://schemas.microsoft.com/office/drawing/2014/main" id="{C7AC9D63-922E-83A0-A4F9-6D6D986D9E3F}"/>
              </a:ext>
            </a:extLst>
          </p:cNvPr>
          <p:cNvSpPr txBox="1"/>
          <p:nvPr/>
        </p:nvSpPr>
        <p:spPr>
          <a:xfrm>
            <a:off x="2086299" y="3586223"/>
            <a:ext cx="223870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中国医疗保健国际交流促进会</a:t>
            </a:r>
            <a:endParaRPr kumimoji="0" lang="en-US" altLang="zh-CN" sz="105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高血压病学分会</a:t>
            </a:r>
          </a:p>
        </p:txBody>
      </p:sp>
      <p:sp>
        <p:nvSpPr>
          <p:cNvPr id="9" name="文本框 8">
            <a:extLst>
              <a:ext uri="{FF2B5EF4-FFF2-40B4-BE49-F238E27FC236}">
                <a16:creationId xmlns:a16="http://schemas.microsoft.com/office/drawing/2014/main" id="{BF532F05-5578-C29B-8054-208EFB2B3132}"/>
              </a:ext>
            </a:extLst>
          </p:cNvPr>
          <p:cNvSpPr txBox="1"/>
          <p:nvPr/>
        </p:nvSpPr>
        <p:spPr>
          <a:xfrm>
            <a:off x="4132311" y="3586223"/>
            <a:ext cx="176399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中国老年医学学会</a:t>
            </a:r>
            <a:endParaRPr kumimoji="0" lang="en-US" altLang="zh-CN" sz="105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高血压分会</a:t>
            </a:r>
          </a:p>
        </p:txBody>
      </p:sp>
      <p:sp>
        <p:nvSpPr>
          <p:cNvPr id="10" name="文本框 9">
            <a:extLst>
              <a:ext uri="{FF2B5EF4-FFF2-40B4-BE49-F238E27FC236}">
                <a16:creationId xmlns:a16="http://schemas.microsoft.com/office/drawing/2014/main" id="{C66AD90F-10DE-63FC-885E-256D4827860A}"/>
              </a:ext>
            </a:extLst>
          </p:cNvPr>
          <p:cNvSpPr txBox="1"/>
          <p:nvPr/>
        </p:nvSpPr>
        <p:spPr>
          <a:xfrm>
            <a:off x="5422199" y="3586223"/>
            <a:ext cx="257503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中国老年保健协会</a:t>
            </a:r>
            <a:endParaRPr kumimoji="0" lang="en-US" altLang="zh-CN" sz="105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高血压分会</a:t>
            </a:r>
          </a:p>
        </p:txBody>
      </p:sp>
      <p:sp>
        <p:nvSpPr>
          <p:cNvPr id="11" name="文本框 10">
            <a:extLst>
              <a:ext uri="{FF2B5EF4-FFF2-40B4-BE49-F238E27FC236}">
                <a16:creationId xmlns:a16="http://schemas.microsoft.com/office/drawing/2014/main" id="{86958153-2D3F-74F9-C8B0-4A984F3E0D12}"/>
              </a:ext>
            </a:extLst>
          </p:cNvPr>
          <p:cNvSpPr txBox="1"/>
          <p:nvPr/>
        </p:nvSpPr>
        <p:spPr>
          <a:xfrm>
            <a:off x="7667185" y="3586223"/>
            <a:ext cx="1763991"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中国卒中学会 </a:t>
            </a:r>
            <a:endParaRPr kumimoji="0" lang="en-US" altLang="zh-CN" sz="105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3" name="图片 12">
            <a:extLst>
              <a:ext uri="{FF2B5EF4-FFF2-40B4-BE49-F238E27FC236}">
                <a16:creationId xmlns:a16="http://schemas.microsoft.com/office/drawing/2014/main" id="{B774A2FF-3545-49D4-1427-CCA97ADE0777}"/>
              </a:ext>
            </a:extLst>
          </p:cNvPr>
          <p:cNvPicPr>
            <a:picLocks noChangeAspect="1"/>
          </p:cNvPicPr>
          <p:nvPr/>
        </p:nvPicPr>
        <p:blipFill>
          <a:blip r:embed="rId2"/>
          <a:stretch>
            <a:fillRect/>
          </a:stretch>
        </p:blipFill>
        <p:spPr>
          <a:xfrm>
            <a:off x="4435054" y="2367511"/>
            <a:ext cx="1090823" cy="1090823"/>
          </a:xfrm>
          <a:prstGeom prst="rect">
            <a:avLst/>
          </a:prstGeom>
        </p:spPr>
      </p:pic>
      <p:sp>
        <p:nvSpPr>
          <p:cNvPr id="16" name="文本框 15">
            <a:extLst>
              <a:ext uri="{FF2B5EF4-FFF2-40B4-BE49-F238E27FC236}">
                <a16:creationId xmlns:a16="http://schemas.microsoft.com/office/drawing/2014/main" id="{E6B11319-31D2-987A-1495-9951B233825F}"/>
              </a:ext>
            </a:extLst>
          </p:cNvPr>
          <p:cNvSpPr txBox="1"/>
          <p:nvPr/>
        </p:nvSpPr>
        <p:spPr>
          <a:xfrm>
            <a:off x="9347920" y="3586223"/>
            <a:ext cx="2238703" cy="577081"/>
          </a:xfrm>
          <a:prstGeom prst="rect">
            <a:avLst/>
          </a:prstGeom>
          <a:noFill/>
        </p:spPr>
        <p:txBody>
          <a:bodyPr wrap="square">
            <a:spAutoFit/>
          </a:bodyPr>
          <a:lstStyle>
            <a:defPPr>
              <a:defRPr lang="zh-CN"/>
            </a:defPPr>
            <a:lvl1pPr marR="0" lvl="0" indent="0" algn="ctr" fontAlgn="auto">
              <a:lnSpc>
                <a:spcPct val="100000"/>
              </a:lnSpc>
              <a:spcBef>
                <a:spcPts val="0"/>
              </a:spcBef>
              <a:spcAft>
                <a:spcPts val="0"/>
              </a:spcAft>
              <a:buClrTx/>
              <a:buSzTx/>
              <a:buFontTx/>
              <a:buNone/>
              <a:tabLst/>
              <a:defRPr kumimoji="0" sz="1050" b="0" i="0" u="none" strike="noStrike" kern="100" cap="none" spc="0" normalizeH="0" baseline="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defRPr>
            </a:lvl1pPr>
          </a:lstStyle>
          <a:p>
            <a:r>
              <a:rPr lang="zh-CN" altLang="en-US" dirty="0"/>
              <a:t>中国疾病预防控制中心</a:t>
            </a:r>
            <a:endParaRPr lang="en-US" altLang="zh-CN" dirty="0"/>
          </a:p>
          <a:p>
            <a:r>
              <a:rPr lang="zh-CN" altLang="en-US" dirty="0"/>
              <a:t>慢性非传染性疾病</a:t>
            </a:r>
            <a:endParaRPr lang="en-US" altLang="zh-CN" dirty="0"/>
          </a:p>
          <a:p>
            <a:r>
              <a:rPr lang="zh-CN" altLang="en-US" dirty="0"/>
              <a:t>预防控制中心</a:t>
            </a:r>
          </a:p>
        </p:txBody>
      </p:sp>
      <p:pic>
        <p:nvPicPr>
          <p:cNvPr id="18" name="图片 17" descr="图片包含 游戏机, 画&#10;&#10;描述已自动生成">
            <a:extLst>
              <a:ext uri="{FF2B5EF4-FFF2-40B4-BE49-F238E27FC236}">
                <a16:creationId xmlns:a16="http://schemas.microsoft.com/office/drawing/2014/main" id="{6110514B-FB8B-63C7-620A-3D2693133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39" y="2339594"/>
            <a:ext cx="1302154" cy="1156859"/>
          </a:xfrm>
          <a:prstGeom prst="rect">
            <a:avLst/>
          </a:prstGeom>
        </p:spPr>
      </p:pic>
      <p:pic>
        <p:nvPicPr>
          <p:cNvPr id="19" name="图片 18">
            <a:extLst>
              <a:ext uri="{FF2B5EF4-FFF2-40B4-BE49-F238E27FC236}">
                <a16:creationId xmlns:a16="http://schemas.microsoft.com/office/drawing/2014/main" id="{8DBA54B8-5897-0054-2628-145BB43FCA21}"/>
              </a:ext>
            </a:extLst>
          </p:cNvPr>
          <p:cNvPicPr>
            <a:picLocks noChangeAspect="1"/>
          </p:cNvPicPr>
          <p:nvPr/>
        </p:nvPicPr>
        <p:blipFill rotWithShape="1">
          <a:blip r:embed="rId4"/>
          <a:srcRect l="49663" b="5290"/>
          <a:stretch/>
        </p:blipFill>
        <p:spPr>
          <a:xfrm>
            <a:off x="6061909" y="2243487"/>
            <a:ext cx="1295615" cy="1252966"/>
          </a:xfrm>
          <a:prstGeom prst="rect">
            <a:avLst/>
          </a:prstGeom>
        </p:spPr>
      </p:pic>
      <p:pic>
        <p:nvPicPr>
          <p:cNvPr id="1026" name="Picture 2">
            <a:extLst>
              <a:ext uri="{FF2B5EF4-FFF2-40B4-BE49-F238E27FC236}">
                <a16:creationId xmlns:a16="http://schemas.microsoft.com/office/drawing/2014/main" id="{6E57F6C0-BB45-C0B8-A9E7-55C14288DA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4914"/>
          <a:stretch/>
        </p:blipFill>
        <p:spPr bwMode="auto">
          <a:xfrm>
            <a:off x="2615367" y="2390890"/>
            <a:ext cx="1158971" cy="1090822"/>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86F0DD30-5CE2-22CF-F4C0-1251F8ED4F5B}"/>
              </a:ext>
            </a:extLst>
          </p:cNvPr>
          <p:cNvPicPr>
            <a:picLocks noChangeAspect="1"/>
          </p:cNvPicPr>
          <p:nvPr/>
        </p:nvPicPr>
        <p:blipFill rotWithShape="1">
          <a:blip r:embed="rId6"/>
          <a:srcRect l="4983" r="5438"/>
          <a:stretch/>
        </p:blipFill>
        <p:spPr>
          <a:xfrm>
            <a:off x="7955898" y="2344716"/>
            <a:ext cx="1202087" cy="1179713"/>
          </a:xfrm>
          <a:prstGeom prst="rect">
            <a:avLst/>
          </a:prstGeom>
        </p:spPr>
      </p:pic>
      <p:pic>
        <p:nvPicPr>
          <p:cNvPr id="1028" name="Picture 4">
            <a:extLst>
              <a:ext uri="{FF2B5EF4-FFF2-40B4-BE49-F238E27FC236}">
                <a16:creationId xmlns:a16="http://schemas.microsoft.com/office/drawing/2014/main" id="{27229ACF-676A-12F5-314F-E2D18F7B9D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2" t="21024" r="65423" b="18594"/>
          <a:stretch/>
        </p:blipFill>
        <p:spPr bwMode="auto">
          <a:xfrm>
            <a:off x="9798397" y="2396353"/>
            <a:ext cx="1302154" cy="1252967"/>
          </a:xfrm>
          <a:prstGeom prst="rect">
            <a:avLst/>
          </a:prstGeom>
          <a:noFill/>
          <a:extLst>
            <a:ext uri="{909E8E84-426E-40DD-AFC4-6F175D3DCCD1}">
              <a14:hiddenFill xmlns:a14="http://schemas.microsoft.com/office/drawing/2010/main">
                <a:solidFill>
                  <a:srgbClr val="FFFFFF"/>
                </a:solidFill>
              </a14:hiddenFill>
            </a:ext>
          </a:extLst>
        </p:spPr>
      </p:pic>
      <p:pic>
        <p:nvPicPr>
          <p:cNvPr id="22" name="图形 21" descr="男人群 纯色填充">
            <a:extLst>
              <a:ext uri="{FF2B5EF4-FFF2-40B4-BE49-F238E27FC236}">
                <a16:creationId xmlns:a16="http://schemas.microsoft.com/office/drawing/2014/main" id="{A97E1743-554F-4FE8-B8F8-9B619120B0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21311" y="4804005"/>
            <a:ext cx="884166" cy="884166"/>
          </a:xfrm>
          <a:prstGeom prst="rect">
            <a:avLst/>
          </a:prstGeom>
        </p:spPr>
      </p:pic>
      <p:pic>
        <p:nvPicPr>
          <p:cNvPr id="28" name="图形 27" descr="井字游戏 纯色填充">
            <a:extLst>
              <a:ext uri="{FF2B5EF4-FFF2-40B4-BE49-F238E27FC236}">
                <a16:creationId xmlns:a16="http://schemas.microsoft.com/office/drawing/2014/main" id="{276E4792-F351-013A-03C9-E18984077D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3334" y="4778532"/>
            <a:ext cx="914400" cy="914400"/>
          </a:xfrm>
          <a:prstGeom prst="rect">
            <a:avLst/>
          </a:prstGeom>
        </p:spPr>
      </p:pic>
      <p:sp>
        <p:nvSpPr>
          <p:cNvPr id="30" name="文本框 29">
            <a:extLst>
              <a:ext uri="{FF2B5EF4-FFF2-40B4-BE49-F238E27FC236}">
                <a16:creationId xmlns:a16="http://schemas.microsoft.com/office/drawing/2014/main" id="{418F4DC8-2D94-17D4-92A0-1C60EE758030}"/>
              </a:ext>
            </a:extLst>
          </p:cNvPr>
          <p:cNvSpPr txBox="1"/>
          <p:nvPr/>
        </p:nvSpPr>
        <p:spPr>
          <a:xfrm>
            <a:off x="2597903" y="4839190"/>
            <a:ext cx="1763992"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116</a:t>
            </a:r>
            <a:r>
              <a:rPr kumimoji="0" lang="zh-CN" altLang="en-US"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人</a:t>
            </a: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指南委员会</a:t>
            </a:r>
            <a:endParaRPr kumimoji="0" lang="en-US" altLang="zh-CN"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pic>
        <p:nvPicPr>
          <p:cNvPr id="32" name="图形 31" descr="书架上的书籍 纯色填充">
            <a:extLst>
              <a:ext uri="{FF2B5EF4-FFF2-40B4-BE49-F238E27FC236}">
                <a16:creationId xmlns:a16="http://schemas.microsoft.com/office/drawing/2014/main" id="{013E7C43-F715-400F-9317-8DD9D418D7B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03927" y="4763261"/>
            <a:ext cx="914400" cy="914400"/>
          </a:xfrm>
          <a:prstGeom prst="rect">
            <a:avLst/>
          </a:prstGeom>
        </p:spPr>
      </p:pic>
      <p:sp>
        <p:nvSpPr>
          <p:cNvPr id="33" name="文本框 32">
            <a:extLst>
              <a:ext uri="{FF2B5EF4-FFF2-40B4-BE49-F238E27FC236}">
                <a16:creationId xmlns:a16="http://schemas.microsoft.com/office/drawing/2014/main" id="{5EBA5183-530F-D8F2-359E-37686F593751}"/>
              </a:ext>
            </a:extLst>
          </p:cNvPr>
          <p:cNvSpPr txBox="1"/>
          <p:nvPr/>
        </p:nvSpPr>
        <p:spPr>
          <a:xfrm>
            <a:off x="9157985" y="4839190"/>
            <a:ext cx="1763992"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765</a:t>
            </a:r>
            <a:r>
              <a:rPr kumimoji="0" lang="zh-CN" altLang="en-US"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篇</a:t>
            </a: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参考文献</a:t>
            </a:r>
            <a:endParaRPr kumimoji="0" lang="en-US" altLang="zh-CN"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4" name="文本框 33">
            <a:extLst>
              <a:ext uri="{FF2B5EF4-FFF2-40B4-BE49-F238E27FC236}">
                <a16:creationId xmlns:a16="http://schemas.microsoft.com/office/drawing/2014/main" id="{5D858D37-EA70-C70B-1EB3-A87F0EA794D0}"/>
              </a:ext>
            </a:extLst>
          </p:cNvPr>
          <p:cNvSpPr txBox="1"/>
          <p:nvPr/>
        </p:nvSpPr>
        <p:spPr>
          <a:xfrm>
            <a:off x="5856108" y="4839190"/>
            <a:ext cx="1763992"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14</a:t>
            </a:r>
            <a:r>
              <a:rPr kumimoji="0" lang="zh-CN" altLang="en-US"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万</a:t>
            </a:r>
            <a:r>
              <a:rPr kumimoji="0" lang="zh-CN" altLang="en-US"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字</a:t>
            </a: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指南全文</a:t>
            </a:r>
            <a:endParaRPr kumimoji="0" lang="en-US" altLang="zh-CN"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pic>
        <p:nvPicPr>
          <p:cNvPr id="3" name="图片 2">
            <a:extLst>
              <a:ext uri="{FF2B5EF4-FFF2-40B4-BE49-F238E27FC236}">
                <a16:creationId xmlns:a16="http://schemas.microsoft.com/office/drawing/2014/main" id="{39AA2558-FC74-CC5E-AC16-FD322BD22426}"/>
              </a:ext>
            </a:extLst>
          </p:cNvPr>
          <p:cNvPicPr>
            <a:picLocks noChangeAspect="1"/>
          </p:cNvPicPr>
          <p:nvPr/>
        </p:nvPicPr>
        <p:blipFill>
          <a:blip r:embed="rId14"/>
          <a:stretch>
            <a:fillRect/>
          </a:stretch>
        </p:blipFill>
        <p:spPr>
          <a:xfrm>
            <a:off x="9743339" y="2427913"/>
            <a:ext cx="1326604" cy="1143986"/>
          </a:xfrm>
          <a:prstGeom prst="rect">
            <a:avLst/>
          </a:prstGeom>
        </p:spPr>
      </p:pic>
    </p:spTree>
    <p:extLst>
      <p:ext uri="{BB962C8B-B14F-4D97-AF65-F5344CB8AC3E}">
        <p14:creationId xmlns:p14="http://schemas.microsoft.com/office/powerpoint/2010/main" val="17887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6206B31-931A-7427-78AB-D4C2277CEB2C}"/>
              </a:ext>
            </a:extLst>
          </p:cNvPr>
          <p:cNvSpPr/>
          <p:nvPr/>
        </p:nvSpPr>
        <p:spPr>
          <a:xfrm>
            <a:off x="762000" y="5241815"/>
            <a:ext cx="10680806" cy="707372"/>
          </a:xfrm>
          <a:prstGeom prst="rect">
            <a:avLst/>
          </a:prstGeom>
          <a:solidFill>
            <a:srgbClr val="00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dirty="0">
              <a:solidFill>
                <a:schemeClr val="bg1"/>
              </a:solidFill>
              <a:latin typeface="Microsoft YaHei" panose="020B0503020204020204" pitchFamily="34" charset="-122"/>
              <a:ea typeface="Microsoft YaHei" panose="020B0503020204020204" pitchFamily="34" charset="-122"/>
            </a:endParaRPr>
          </a:p>
        </p:txBody>
      </p:sp>
      <p:sp>
        <p:nvSpPr>
          <p:cNvPr id="5" name="矩形 4">
            <a:extLst>
              <a:ext uri="{FF2B5EF4-FFF2-40B4-BE49-F238E27FC236}">
                <a16:creationId xmlns:a16="http://schemas.microsoft.com/office/drawing/2014/main" id="{E83F2637-CAD2-E5F0-1820-6E1F1B03B834}"/>
              </a:ext>
            </a:extLst>
          </p:cNvPr>
          <p:cNvSpPr/>
          <p:nvPr/>
        </p:nvSpPr>
        <p:spPr>
          <a:xfrm>
            <a:off x="2388457" y="5280235"/>
            <a:ext cx="4394412" cy="610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600" b="1" dirty="0">
                <a:solidFill>
                  <a:srgbClr val="C00000"/>
                </a:solidFill>
                <a:latin typeface="Microsoft YaHei" panose="020B0503020204020204" pitchFamily="34" charset="-122"/>
                <a:ea typeface="Microsoft YaHei" panose="020B0503020204020204" pitchFamily="34" charset="-122"/>
              </a:rPr>
              <a:t>                         确诊高血压</a:t>
            </a:r>
          </a:p>
        </p:txBody>
      </p:sp>
      <p:sp>
        <p:nvSpPr>
          <p:cNvPr id="6" name="矩形 5">
            <a:extLst>
              <a:ext uri="{FF2B5EF4-FFF2-40B4-BE49-F238E27FC236}">
                <a16:creationId xmlns:a16="http://schemas.microsoft.com/office/drawing/2014/main" id="{A9D0956E-1B53-4213-0581-4E0B69A21E2D}"/>
              </a:ext>
            </a:extLst>
          </p:cNvPr>
          <p:cNvSpPr/>
          <p:nvPr/>
        </p:nvSpPr>
        <p:spPr>
          <a:xfrm>
            <a:off x="843321" y="5396803"/>
            <a:ext cx="1874904" cy="445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600" dirty="0">
                <a:solidFill>
                  <a:schemeClr val="bg1"/>
                </a:solidFill>
                <a:latin typeface="Microsoft YaHei" panose="020B0503020204020204" pitchFamily="34" charset="-122"/>
                <a:ea typeface="Microsoft YaHei" panose="020B0503020204020204" pitchFamily="34" charset="-122"/>
              </a:rPr>
              <a:t>高血压诊断</a:t>
            </a:r>
            <a:endParaRPr kumimoji="1" lang="en-US" altLang="zh-CN" sz="1600" dirty="0">
              <a:solidFill>
                <a:schemeClr val="bg1"/>
              </a:solidFill>
              <a:latin typeface="Microsoft YaHei" panose="020B0503020204020204" pitchFamily="34" charset="-122"/>
              <a:ea typeface="Microsoft YaHei" panose="020B0503020204020204" pitchFamily="34" charset="-122"/>
            </a:endParaRPr>
          </a:p>
        </p:txBody>
      </p:sp>
      <p:sp>
        <p:nvSpPr>
          <p:cNvPr id="7" name="矩形 6">
            <a:extLst>
              <a:ext uri="{FF2B5EF4-FFF2-40B4-BE49-F238E27FC236}">
                <a16:creationId xmlns:a16="http://schemas.microsoft.com/office/drawing/2014/main" id="{C92D16EF-4B30-1420-039A-09AD85DF9141}"/>
              </a:ext>
            </a:extLst>
          </p:cNvPr>
          <p:cNvSpPr/>
          <p:nvPr/>
        </p:nvSpPr>
        <p:spPr>
          <a:xfrm>
            <a:off x="9238135" y="5280235"/>
            <a:ext cx="2111186" cy="610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rgbClr val="C00000"/>
                </a:solidFill>
                <a:latin typeface="Microsoft YaHei" panose="020B0503020204020204" pitchFamily="34" charset="-122"/>
                <a:ea typeface="Microsoft YaHei" panose="020B0503020204020204" pitchFamily="34" charset="-122"/>
              </a:rPr>
              <a:t>确诊隐蔽性高血压</a:t>
            </a:r>
          </a:p>
        </p:txBody>
      </p:sp>
      <p:sp>
        <p:nvSpPr>
          <p:cNvPr id="8" name="矩形 7">
            <a:extLst>
              <a:ext uri="{FF2B5EF4-FFF2-40B4-BE49-F238E27FC236}">
                <a16:creationId xmlns:a16="http://schemas.microsoft.com/office/drawing/2014/main" id="{2431065F-FF53-7D29-4BF9-108F5DE84EA5}"/>
              </a:ext>
            </a:extLst>
          </p:cNvPr>
          <p:cNvSpPr/>
          <p:nvPr/>
        </p:nvSpPr>
        <p:spPr>
          <a:xfrm>
            <a:off x="6954909" y="5280235"/>
            <a:ext cx="2111186" cy="610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rgbClr val="C00000"/>
                </a:solidFill>
                <a:latin typeface="Microsoft YaHei" panose="020B0503020204020204" pitchFamily="34" charset="-122"/>
                <a:ea typeface="Microsoft YaHei" panose="020B0503020204020204" pitchFamily="34" charset="-122"/>
              </a:rPr>
              <a:t>确诊白大衣性高血压</a:t>
            </a:r>
          </a:p>
        </p:txBody>
      </p:sp>
      <p:sp>
        <p:nvSpPr>
          <p:cNvPr id="9" name="矩形 8">
            <a:extLst>
              <a:ext uri="{FF2B5EF4-FFF2-40B4-BE49-F238E27FC236}">
                <a16:creationId xmlns:a16="http://schemas.microsoft.com/office/drawing/2014/main" id="{CAE5DA86-0339-83E5-5B88-32470A1547ED}"/>
              </a:ext>
            </a:extLst>
          </p:cNvPr>
          <p:cNvSpPr/>
          <p:nvPr/>
        </p:nvSpPr>
        <p:spPr>
          <a:xfrm>
            <a:off x="762000" y="1429366"/>
            <a:ext cx="10680806" cy="567751"/>
          </a:xfrm>
          <a:prstGeom prst="rect">
            <a:avLst/>
          </a:prstGeom>
          <a:solidFill>
            <a:srgbClr val="00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dirty="0">
              <a:solidFill>
                <a:schemeClr val="bg1"/>
              </a:solidFill>
              <a:latin typeface="Microsoft YaHei" panose="020B0503020204020204" pitchFamily="34" charset="-122"/>
              <a:ea typeface="Microsoft YaHei" panose="020B0503020204020204" pitchFamily="34" charset="-122"/>
            </a:endParaRPr>
          </a:p>
        </p:txBody>
      </p:sp>
      <p:sp>
        <p:nvSpPr>
          <p:cNvPr id="10" name="矩形 9">
            <a:extLst>
              <a:ext uri="{FF2B5EF4-FFF2-40B4-BE49-F238E27FC236}">
                <a16:creationId xmlns:a16="http://schemas.microsoft.com/office/drawing/2014/main" id="{A8EC998A-7EF0-DD37-58D4-55919F1FCD93}"/>
              </a:ext>
            </a:extLst>
          </p:cNvPr>
          <p:cNvSpPr/>
          <p:nvPr/>
        </p:nvSpPr>
        <p:spPr>
          <a:xfrm>
            <a:off x="2388457" y="1491279"/>
            <a:ext cx="8960863" cy="4456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solidFill>
                <a:latin typeface="Microsoft YaHei" panose="020B0503020204020204" pitchFamily="34" charset="-122"/>
                <a:ea typeface="Microsoft YaHei" panose="020B0503020204020204" pitchFamily="34" charset="-122"/>
              </a:rPr>
              <a:t>健康体检、家庭血压测量、自助式血压测量设备、可穿戴设备测量等</a:t>
            </a:r>
          </a:p>
        </p:txBody>
      </p:sp>
      <p:sp>
        <p:nvSpPr>
          <p:cNvPr id="11" name="矩形 10">
            <a:extLst>
              <a:ext uri="{FF2B5EF4-FFF2-40B4-BE49-F238E27FC236}">
                <a16:creationId xmlns:a16="http://schemas.microsoft.com/office/drawing/2014/main" id="{0898FA74-2E09-4C0A-9778-3E200FA81A80}"/>
              </a:ext>
            </a:extLst>
          </p:cNvPr>
          <p:cNvSpPr/>
          <p:nvPr/>
        </p:nvSpPr>
        <p:spPr>
          <a:xfrm>
            <a:off x="843321" y="1490753"/>
            <a:ext cx="1874904" cy="445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600" dirty="0">
                <a:solidFill>
                  <a:schemeClr val="bg1"/>
                </a:solidFill>
                <a:latin typeface="Microsoft YaHei" panose="020B0503020204020204" pitchFamily="34" charset="-122"/>
                <a:ea typeface="Microsoft YaHei" panose="020B0503020204020204" pitchFamily="34" charset="-122"/>
              </a:rPr>
              <a:t>筛查</a:t>
            </a:r>
          </a:p>
        </p:txBody>
      </p:sp>
      <p:sp>
        <p:nvSpPr>
          <p:cNvPr id="12" name="矩形 11">
            <a:extLst>
              <a:ext uri="{FF2B5EF4-FFF2-40B4-BE49-F238E27FC236}">
                <a16:creationId xmlns:a16="http://schemas.microsoft.com/office/drawing/2014/main" id="{EB742013-9B84-C2C8-973F-A05B4A50CDC9}"/>
              </a:ext>
            </a:extLst>
          </p:cNvPr>
          <p:cNvSpPr/>
          <p:nvPr/>
        </p:nvSpPr>
        <p:spPr>
          <a:xfrm>
            <a:off x="762000" y="2304897"/>
            <a:ext cx="10680806" cy="567751"/>
          </a:xfrm>
          <a:prstGeom prst="rect">
            <a:avLst/>
          </a:prstGeom>
          <a:solidFill>
            <a:srgbClr val="00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dirty="0">
              <a:solidFill>
                <a:schemeClr val="bg1"/>
              </a:solidFill>
              <a:latin typeface="Microsoft YaHei" panose="020B0503020204020204" pitchFamily="34" charset="-122"/>
              <a:ea typeface="Microsoft YaHei" panose="020B0503020204020204" pitchFamily="34" charset="-122"/>
            </a:endParaRPr>
          </a:p>
        </p:txBody>
      </p:sp>
      <p:sp>
        <p:nvSpPr>
          <p:cNvPr id="13" name="矩形 12">
            <a:extLst>
              <a:ext uri="{FF2B5EF4-FFF2-40B4-BE49-F238E27FC236}">
                <a16:creationId xmlns:a16="http://schemas.microsoft.com/office/drawing/2014/main" id="{E443AF47-EDF8-1118-6C9C-C11684EA0D44}"/>
              </a:ext>
            </a:extLst>
          </p:cNvPr>
          <p:cNvSpPr/>
          <p:nvPr/>
        </p:nvSpPr>
        <p:spPr>
          <a:xfrm>
            <a:off x="2388457" y="2366370"/>
            <a:ext cx="6677638" cy="4456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dirty="0">
                <a:solidFill>
                  <a:schemeClr val="tx1"/>
                </a:solidFill>
                <a:latin typeface="Microsoft YaHei" panose="020B0503020204020204" pitchFamily="34" charset="-122"/>
                <a:ea typeface="Microsoft YaHei" panose="020B0503020204020204" pitchFamily="34" charset="-122"/>
              </a:rPr>
              <a:t>≥140/90mmHg</a:t>
            </a:r>
            <a:endParaRPr kumimoji="1" lang="zh-CN" altLang="en-US" sz="1400" dirty="0">
              <a:solidFill>
                <a:schemeClr val="tx1"/>
              </a:solidFill>
              <a:latin typeface="Microsoft YaHei" panose="020B0503020204020204" pitchFamily="34" charset="-122"/>
              <a:ea typeface="Microsoft YaHei" panose="020B0503020204020204" pitchFamily="34" charset="-122"/>
            </a:endParaRPr>
          </a:p>
        </p:txBody>
      </p:sp>
      <p:sp>
        <p:nvSpPr>
          <p:cNvPr id="14" name="矩形 13">
            <a:extLst>
              <a:ext uri="{FF2B5EF4-FFF2-40B4-BE49-F238E27FC236}">
                <a16:creationId xmlns:a16="http://schemas.microsoft.com/office/drawing/2014/main" id="{CE571B87-7E19-EB79-E2E9-C4884276DB11}"/>
              </a:ext>
            </a:extLst>
          </p:cNvPr>
          <p:cNvSpPr/>
          <p:nvPr/>
        </p:nvSpPr>
        <p:spPr>
          <a:xfrm>
            <a:off x="843321" y="2366370"/>
            <a:ext cx="1874904" cy="445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600" dirty="0">
                <a:solidFill>
                  <a:schemeClr val="bg1"/>
                </a:solidFill>
                <a:latin typeface="Microsoft YaHei" panose="020B0503020204020204" pitchFamily="34" charset="-122"/>
                <a:ea typeface="Microsoft YaHei" panose="020B0503020204020204" pitchFamily="34" charset="-122"/>
              </a:rPr>
              <a:t>诊室血压</a:t>
            </a:r>
            <a:endParaRPr kumimoji="1" lang="en-US" altLang="zh-CN" sz="1600" dirty="0">
              <a:solidFill>
                <a:schemeClr val="bg1"/>
              </a:solidFill>
              <a:latin typeface="Microsoft YaHei" panose="020B0503020204020204" pitchFamily="34" charset="-122"/>
              <a:ea typeface="Microsoft YaHei" panose="020B0503020204020204" pitchFamily="34" charset="-122"/>
            </a:endParaRPr>
          </a:p>
          <a:p>
            <a:r>
              <a:rPr kumimoji="1" lang="en-US" altLang="zh-CN" sz="1200" dirty="0">
                <a:solidFill>
                  <a:schemeClr val="bg1"/>
                </a:solidFill>
                <a:latin typeface="Microsoft YaHei" panose="020B0503020204020204" pitchFamily="34" charset="-122"/>
                <a:ea typeface="Microsoft YaHei" panose="020B0503020204020204" pitchFamily="34" charset="-122"/>
              </a:rPr>
              <a:t>(</a:t>
            </a:r>
            <a:r>
              <a:rPr lang="zh-CN" altLang="en-US" sz="1200" b="0" dirty="0">
                <a:latin typeface="Microsoft YaHei" panose="020B0503020204020204" pitchFamily="34" charset="-122"/>
                <a:ea typeface="Microsoft YaHei" panose="020B0503020204020204" pitchFamily="34" charset="-122"/>
              </a:rPr>
              <a:t>非同日</a:t>
            </a:r>
            <a:r>
              <a:rPr lang="en-US" altLang="zh-CN" sz="1200" b="0" dirty="0">
                <a:latin typeface="Microsoft YaHei" panose="020B0503020204020204" pitchFamily="34" charset="-122"/>
                <a:ea typeface="Microsoft YaHei" panose="020B0503020204020204" pitchFamily="34" charset="-122"/>
              </a:rPr>
              <a:t>3</a:t>
            </a:r>
            <a:r>
              <a:rPr lang="zh-CN" altLang="en-US" sz="1200" b="0" dirty="0">
                <a:latin typeface="Microsoft YaHei" panose="020B0503020204020204" pitchFamily="34" charset="-122"/>
                <a:ea typeface="Microsoft YaHei" panose="020B0503020204020204" pitchFamily="34" charset="-122"/>
              </a:rPr>
              <a:t>次测量</a:t>
            </a:r>
            <a:r>
              <a:rPr kumimoji="1" lang="en-US" altLang="zh-CN" sz="1200" dirty="0">
                <a:solidFill>
                  <a:schemeClr val="bg1"/>
                </a:solidFill>
                <a:latin typeface="Microsoft YaHei" panose="020B0503020204020204" pitchFamily="34" charset="-122"/>
                <a:ea typeface="Microsoft YaHei" panose="020B0503020204020204" pitchFamily="34" charset="-122"/>
              </a:rPr>
              <a:t>)</a:t>
            </a:r>
            <a:endParaRPr kumimoji="1" lang="zh-CN" altLang="en-US" sz="1200" dirty="0">
              <a:solidFill>
                <a:schemeClr val="bg1"/>
              </a:solidFill>
              <a:latin typeface="Microsoft YaHei" panose="020B0503020204020204" pitchFamily="34" charset="-122"/>
              <a:ea typeface="Microsoft YaHei" panose="020B0503020204020204" pitchFamily="34" charset="-122"/>
            </a:endParaRPr>
          </a:p>
        </p:txBody>
      </p:sp>
      <p:sp>
        <p:nvSpPr>
          <p:cNvPr id="15" name="矩形 14">
            <a:extLst>
              <a:ext uri="{FF2B5EF4-FFF2-40B4-BE49-F238E27FC236}">
                <a16:creationId xmlns:a16="http://schemas.microsoft.com/office/drawing/2014/main" id="{0435FDD6-FCDC-96F1-BBB9-1F673862DE79}"/>
              </a:ext>
            </a:extLst>
          </p:cNvPr>
          <p:cNvSpPr/>
          <p:nvPr/>
        </p:nvSpPr>
        <p:spPr>
          <a:xfrm>
            <a:off x="9230449" y="2366896"/>
            <a:ext cx="2118872" cy="4456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solidFill>
                <a:latin typeface="Microsoft YaHei" panose="020B0503020204020204" pitchFamily="34" charset="-122"/>
                <a:ea typeface="Microsoft YaHei" panose="020B0503020204020204" pitchFamily="34" charset="-122"/>
              </a:rPr>
              <a:t>＜</a:t>
            </a:r>
            <a:r>
              <a:rPr kumimoji="1" lang="en-US" altLang="zh-CN" sz="1400" dirty="0">
                <a:solidFill>
                  <a:schemeClr val="tx1"/>
                </a:solidFill>
                <a:latin typeface="Microsoft YaHei" panose="020B0503020204020204" pitchFamily="34" charset="-122"/>
                <a:ea typeface="Microsoft YaHei" panose="020B0503020204020204" pitchFamily="34" charset="-122"/>
              </a:rPr>
              <a:t>140/90mmHg</a:t>
            </a:r>
            <a:endParaRPr kumimoji="1" lang="zh-CN" altLang="en-US" sz="1400" dirty="0">
              <a:solidFill>
                <a:schemeClr val="tx1"/>
              </a:solidFill>
              <a:latin typeface="Microsoft YaHei" panose="020B0503020204020204" pitchFamily="34" charset="-122"/>
              <a:ea typeface="Microsoft YaHei" panose="020B0503020204020204" pitchFamily="34" charset="-122"/>
            </a:endParaRPr>
          </a:p>
        </p:txBody>
      </p:sp>
      <p:sp>
        <p:nvSpPr>
          <p:cNvPr id="16" name="矩形 15">
            <a:extLst>
              <a:ext uri="{FF2B5EF4-FFF2-40B4-BE49-F238E27FC236}">
                <a16:creationId xmlns:a16="http://schemas.microsoft.com/office/drawing/2014/main" id="{8E530E91-4A1E-0405-1842-6D8FEC2806EF}"/>
              </a:ext>
            </a:extLst>
          </p:cNvPr>
          <p:cNvSpPr/>
          <p:nvPr/>
        </p:nvSpPr>
        <p:spPr>
          <a:xfrm>
            <a:off x="762000" y="3234218"/>
            <a:ext cx="10680806" cy="1652507"/>
          </a:xfrm>
          <a:prstGeom prst="rect">
            <a:avLst/>
          </a:prstGeom>
          <a:solidFill>
            <a:srgbClr val="00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dirty="0">
              <a:solidFill>
                <a:schemeClr val="bg1"/>
              </a:solidFill>
              <a:latin typeface="Microsoft YaHei" panose="020B0503020204020204" pitchFamily="34" charset="-122"/>
              <a:ea typeface="Microsoft YaHei" panose="020B0503020204020204" pitchFamily="34" charset="-122"/>
            </a:endParaRPr>
          </a:p>
        </p:txBody>
      </p:sp>
      <p:sp>
        <p:nvSpPr>
          <p:cNvPr id="17" name="矩形 16">
            <a:extLst>
              <a:ext uri="{FF2B5EF4-FFF2-40B4-BE49-F238E27FC236}">
                <a16:creationId xmlns:a16="http://schemas.microsoft.com/office/drawing/2014/main" id="{44BD4350-5DD2-704B-8E23-10D0B5400716}"/>
              </a:ext>
            </a:extLst>
          </p:cNvPr>
          <p:cNvSpPr/>
          <p:nvPr/>
        </p:nvSpPr>
        <p:spPr>
          <a:xfrm>
            <a:off x="2388457" y="3408149"/>
            <a:ext cx="2111186" cy="610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tx1"/>
                </a:solidFill>
                <a:latin typeface="Microsoft YaHei" panose="020B0503020204020204" pitchFamily="34" charset="-122"/>
                <a:ea typeface="Microsoft YaHei" panose="020B0503020204020204" pitchFamily="34" charset="-122"/>
              </a:rPr>
              <a:t>如无法进行动态血压监测</a:t>
            </a:r>
          </a:p>
        </p:txBody>
      </p:sp>
      <p:sp>
        <p:nvSpPr>
          <p:cNvPr id="18" name="矩形 17">
            <a:extLst>
              <a:ext uri="{FF2B5EF4-FFF2-40B4-BE49-F238E27FC236}">
                <a16:creationId xmlns:a16="http://schemas.microsoft.com/office/drawing/2014/main" id="{18EC436F-2729-9BEE-772B-DA5DD5688E1E}"/>
              </a:ext>
            </a:extLst>
          </p:cNvPr>
          <p:cNvSpPr/>
          <p:nvPr/>
        </p:nvSpPr>
        <p:spPr>
          <a:xfrm>
            <a:off x="843321" y="3389206"/>
            <a:ext cx="1545136" cy="445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600" dirty="0">
                <a:solidFill>
                  <a:schemeClr val="bg1"/>
                </a:solidFill>
                <a:latin typeface="Microsoft YaHei" panose="020B0503020204020204" pitchFamily="34" charset="-122"/>
                <a:ea typeface="Microsoft YaHei" panose="020B0503020204020204" pitchFamily="34" charset="-122"/>
              </a:rPr>
              <a:t>动态血压</a:t>
            </a:r>
            <a:endParaRPr kumimoji="1" lang="en-US" altLang="zh-CN" sz="1600" dirty="0">
              <a:solidFill>
                <a:schemeClr val="bg1"/>
              </a:solidFill>
              <a:latin typeface="Microsoft YaHei" panose="020B0503020204020204" pitchFamily="34" charset="-122"/>
              <a:ea typeface="Microsoft YaHei" panose="020B0503020204020204" pitchFamily="34" charset="-122"/>
            </a:endParaRPr>
          </a:p>
        </p:txBody>
      </p:sp>
      <p:sp>
        <p:nvSpPr>
          <p:cNvPr id="19" name="矩形 18">
            <a:extLst>
              <a:ext uri="{FF2B5EF4-FFF2-40B4-BE49-F238E27FC236}">
                <a16:creationId xmlns:a16="http://schemas.microsoft.com/office/drawing/2014/main" id="{CD650E9C-507E-1DD2-3CD4-768B6BD29CB4}"/>
              </a:ext>
            </a:extLst>
          </p:cNvPr>
          <p:cNvSpPr/>
          <p:nvPr/>
        </p:nvSpPr>
        <p:spPr>
          <a:xfrm>
            <a:off x="9238135" y="3408149"/>
            <a:ext cx="2111186" cy="610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00" dirty="0">
                <a:solidFill>
                  <a:schemeClr val="tx1"/>
                </a:solidFill>
                <a:latin typeface="Microsoft YaHei" panose="020B0503020204020204" pitchFamily="34" charset="-122"/>
                <a:ea typeface="Microsoft YaHei" panose="020B0503020204020204" pitchFamily="34" charset="-122"/>
              </a:rPr>
              <a:t>24</a:t>
            </a:r>
            <a:r>
              <a:rPr kumimoji="1" lang="zh-CN" altLang="en-US" sz="1100" dirty="0">
                <a:solidFill>
                  <a:schemeClr val="tx1"/>
                </a:solidFill>
                <a:latin typeface="Microsoft YaHei" panose="020B0503020204020204" pitchFamily="34" charset="-122"/>
                <a:ea typeface="Microsoft YaHei" panose="020B0503020204020204" pitchFamily="34" charset="-122"/>
              </a:rPr>
              <a:t>小时血压 ≥ </a:t>
            </a:r>
            <a:r>
              <a:rPr kumimoji="1" lang="en-US" altLang="zh-CN" sz="1100" dirty="0">
                <a:solidFill>
                  <a:schemeClr val="tx1"/>
                </a:solidFill>
                <a:latin typeface="Microsoft YaHei" panose="020B0503020204020204" pitchFamily="34" charset="-122"/>
                <a:ea typeface="Microsoft YaHei" panose="020B0503020204020204" pitchFamily="34" charset="-122"/>
              </a:rPr>
              <a:t>130/80 mmHg</a:t>
            </a:r>
          </a:p>
          <a:p>
            <a:pPr algn="ctr"/>
            <a:r>
              <a:rPr kumimoji="1" lang="zh-CN" altLang="en-US" sz="1100" dirty="0">
                <a:solidFill>
                  <a:schemeClr val="tx1"/>
                </a:solidFill>
                <a:latin typeface="Microsoft YaHei" panose="020B0503020204020204" pitchFamily="34" charset="-122"/>
                <a:ea typeface="Microsoft YaHei" panose="020B0503020204020204" pitchFamily="34" charset="-122"/>
              </a:rPr>
              <a:t>或白天血压 ≥ </a:t>
            </a:r>
            <a:r>
              <a:rPr kumimoji="1" lang="en-US" altLang="zh-CN" sz="1100" dirty="0">
                <a:solidFill>
                  <a:schemeClr val="tx1"/>
                </a:solidFill>
                <a:latin typeface="Microsoft YaHei" panose="020B0503020204020204" pitchFamily="34" charset="-122"/>
                <a:ea typeface="Microsoft YaHei" panose="020B0503020204020204" pitchFamily="34" charset="-122"/>
              </a:rPr>
              <a:t>135/85 mmHg</a:t>
            </a:r>
          </a:p>
          <a:p>
            <a:pPr algn="ctr"/>
            <a:r>
              <a:rPr kumimoji="1" lang="zh-CN" altLang="en-US" sz="1100" dirty="0">
                <a:solidFill>
                  <a:schemeClr val="tx1"/>
                </a:solidFill>
                <a:latin typeface="Microsoft YaHei" panose="020B0503020204020204" pitchFamily="34" charset="-122"/>
                <a:ea typeface="Microsoft YaHei" panose="020B0503020204020204" pitchFamily="34" charset="-122"/>
              </a:rPr>
              <a:t>或夜间血压 ≥ </a:t>
            </a:r>
            <a:r>
              <a:rPr kumimoji="1" lang="en-US" altLang="zh-CN" sz="1100" dirty="0">
                <a:solidFill>
                  <a:schemeClr val="tx1"/>
                </a:solidFill>
                <a:latin typeface="Microsoft YaHei" panose="020B0503020204020204" pitchFamily="34" charset="-122"/>
                <a:ea typeface="Microsoft YaHei" panose="020B0503020204020204" pitchFamily="34" charset="-122"/>
              </a:rPr>
              <a:t>120/70 mmHg</a:t>
            </a:r>
            <a:endParaRPr kumimoji="1" lang="zh-CN" altLang="en-US" sz="1100" dirty="0">
              <a:solidFill>
                <a:schemeClr val="tx1"/>
              </a:solidFill>
              <a:latin typeface="Microsoft YaHei" panose="020B0503020204020204" pitchFamily="34" charset="-122"/>
              <a:ea typeface="Microsoft YaHei" panose="020B0503020204020204" pitchFamily="34" charset="-122"/>
            </a:endParaRPr>
          </a:p>
        </p:txBody>
      </p:sp>
      <p:sp>
        <p:nvSpPr>
          <p:cNvPr id="20" name="矩形 19">
            <a:extLst>
              <a:ext uri="{FF2B5EF4-FFF2-40B4-BE49-F238E27FC236}">
                <a16:creationId xmlns:a16="http://schemas.microsoft.com/office/drawing/2014/main" id="{D5E65B6B-BB5E-5E2F-19BF-F287894ADC40}"/>
              </a:ext>
            </a:extLst>
          </p:cNvPr>
          <p:cNvSpPr/>
          <p:nvPr/>
        </p:nvSpPr>
        <p:spPr>
          <a:xfrm>
            <a:off x="4671683" y="3408149"/>
            <a:ext cx="2111186" cy="610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00" dirty="0">
                <a:solidFill>
                  <a:schemeClr val="tx1"/>
                </a:solidFill>
                <a:latin typeface="Microsoft YaHei" panose="020B0503020204020204" pitchFamily="34" charset="-122"/>
                <a:ea typeface="Microsoft YaHei" panose="020B0503020204020204" pitchFamily="34" charset="-122"/>
              </a:rPr>
              <a:t>24</a:t>
            </a:r>
            <a:r>
              <a:rPr kumimoji="1" lang="zh-CN" altLang="en-US" sz="1100" dirty="0">
                <a:solidFill>
                  <a:schemeClr val="tx1"/>
                </a:solidFill>
                <a:latin typeface="Microsoft YaHei" panose="020B0503020204020204" pitchFamily="34" charset="-122"/>
                <a:ea typeface="Microsoft YaHei" panose="020B0503020204020204" pitchFamily="34" charset="-122"/>
              </a:rPr>
              <a:t>小时血压 ≥ </a:t>
            </a:r>
            <a:r>
              <a:rPr kumimoji="1" lang="en-US" altLang="zh-CN" sz="1100" dirty="0">
                <a:solidFill>
                  <a:schemeClr val="tx1"/>
                </a:solidFill>
                <a:latin typeface="Microsoft YaHei" panose="020B0503020204020204" pitchFamily="34" charset="-122"/>
                <a:ea typeface="Microsoft YaHei" panose="020B0503020204020204" pitchFamily="34" charset="-122"/>
              </a:rPr>
              <a:t>130/80 mmHg</a:t>
            </a:r>
          </a:p>
          <a:p>
            <a:pPr algn="ctr"/>
            <a:r>
              <a:rPr kumimoji="1" lang="zh-CN" altLang="en-US" sz="1100" dirty="0">
                <a:solidFill>
                  <a:schemeClr val="tx1"/>
                </a:solidFill>
                <a:latin typeface="Microsoft YaHei" panose="020B0503020204020204" pitchFamily="34" charset="-122"/>
                <a:ea typeface="Microsoft YaHei" panose="020B0503020204020204" pitchFamily="34" charset="-122"/>
              </a:rPr>
              <a:t>或白天血压 ≥ </a:t>
            </a:r>
            <a:r>
              <a:rPr kumimoji="1" lang="en-US" altLang="zh-CN" sz="1100" dirty="0">
                <a:solidFill>
                  <a:schemeClr val="tx1"/>
                </a:solidFill>
                <a:latin typeface="Microsoft YaHei" panose="020B0503020204020204" pitchFamily="34" charset="-122"/>
                <a:ea typeface="Microsoft YaHei" panose="020B0503020204020204" pitchFamily="34" charset="-122"/>
              </a:rPr>
              <a:t>135/85 mmHg</a:t>
            </a:r>
          </a:p>
          <a:p>
            <a:pPr algn="ctr"/>
            <a:r>
              <a:rPr kumimoji="1" lang="zh-CN" altLang="en-US" sz="1100" dirty="0">
                <a:solidFill>
                  <a:schemeClr val="tx1"/>
                </a:solidFill>
                <a:latin typeface="Microsoft YaHei" panose="020B0503020204020204" pitchFamily="34" charset="-122"/>
                <a:ea typeface="Microsoft YaHei" panose="020B0503020204020204" pitchFamily="34" charset="-122"/>
              </a:rPr>
              <a:t>或夜间血压 ≥ </a:t>
            </a:r>
            <a:r>
              <a:rPr kumimoji="1" lang="en-US" altLang="zh-CN" sz="1100" dirty="0">
                <a:solidFill>
                  <a:schemeClr val="tx1"/>
                </a:solidFill>
                <a:latin typeface="Microsoft YaHei" panose="020B0503020204020204" pitchFamily="34" charset="-122"/>
                <a:ea typeface="Microsoft YaHei" panose="020B0503020204020204" pitchFamily="34" charset="-122"/>
              </a:rPr>
              <a:t>120/70 mmHg</a:t>
            </a:r>
            <a:endParaRPr kumimoji="1" lang="zh-CN" altLang="en-US" sz="1100" dirty="0">
              <a:solidFill>
                <a:schemeClr val="tx1"/>
              </a:solidFill>
              <a:latin typeface="Microsoft YaHei" panose="020B0503020204020204" pitchFamily="34" charset="-122"/>
              <a:ea typeface="Microsoft YaHei" panose="020B0503020204020204" pitchFamily="34" charset="-122"/>
            </a:endParaRPr>
          </a:p>
        </p:txBody>
      </p:sp>
      <p:sp>
        <p:nvSpPr>
          <p:cNvPr id="21" name="矩形 20">
            <a:extLst>
              <a:ext uri="{FF2B5EF4-FFF2-40B4-BE49-F238E27FC236}">
                <a16:creationId xmlns:a16="http://schemas.microsoft.com/office/drawing/2014/main" id="{FA26C4FE-A3AF-1170-41CA-AC7097A5566C}"/>
              </a:ext>
            </a:extLst>
          </p:cNvPr>
          <p:cNvSpPr/>
          <p:nvPr/>
        </p:nvSpPr>
        <p:spPr>
          <a:xfrm>
            <a:off x="6954909" y="3408149"/>
            <a:ext cx="2111186" cy="610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00" dirty="0">
                <a:solidFill>
                  <a:schemeClr val="tx1"/>
                </a:solidFill>
                <a:latin typeface="Microsoft YaHei" panose="020B0503020204020204" pitchFamily="34" charset="-122"/>
                <a:ea typeface="Microsoft YaHei" panose="020B0503020204020204" pitchFamily="34" charset="-122"/>
              </a:rPr>
              <a:t>24</a:t>
            </a:r>
            <a:r>
              <a:rPr kumimoji="1" lang="zh-CN" altLang="en-US" sz="1100" dirty="0">
                <a:solidFill>
                  <a:schemeClr val="tx1"/>
                </a:solidFill>
                <a:latin typeface="Microsoft YaHei" panose="020B0503020204020204" pitchFamily="34" charset="-122"/>
                <a:ea typeface="Microsoft YaHei" panose="020B0503020204020204" pitchFamily="34" charset="-122"/>
              </a:rPr>
              <a:t>小时血压 ＜ </a:t>
            </a:r>
            <a:r>
              <a:rPr kumimoji="1" lang="en-US" altLang="zh-CN" sz="1100" dirty="0">
                <a:solidFill>
                  <a:schemeClr val="tx1"/>
                </a:solidFill>
                <a:latin typeface="Microsoft YaHei" panose="020B0503020204020204" pitchFamily="34" charset="-122"/>
                <a:ea typeface="Microsoft YaHei" panose="020B0503020204020204" pitchFamily="34" charset="-122"/>
              </a:rPr>
              <a:t>130/80 mmHg</a:t>
            </a:r>
          </a:p>
          <a:p>
            <a:pPr algn="ctr"/>
            <a:r>
              <a:rPr kumimoji="1" lang="zh-CN" altLang="en-US" sz="1100" dirty="0">
                <a:solidFill>
                  <a:schemeClr val="tx1"/>
                </a:solidFill>
                <a:latin typeface="Microsoft YaHei" panose="020B0503020204020204" pitchFamily="34" charset="-122"/>
                <a:ea typeface="Microsoft YaHei" panose="020B0503020204020204" pitchFamily="34" charset="-122"/>
              </a:rPr>
              <a:t>且白天血压 ＜ </a:t>
            </a:r>
            <a:r>
              <a:rPr kumimoji="1" lang="en-US" altLang="zh-CN" sz="1100" dirty="0">
                <a:solidFill>
                  <a:schemeClr val="tx1"/>
                </a:solidFill>
                <a:latin typeface="Microsoft YaHei" panose="020B0503020204020204" pitchFamily="34" charset="-122"/>
                <a:ea typeface="Microsoft YaHei" panose="020B0503020204020204" pitchFamily="34" charset="-122"/>
              </a:rPr>
              <a:t>135/85 mmHg</a:t>
            </a:r>
          </a:p>
          <a:p>
            <a:pPr algn="ctr"/>
            <a:r>
              <a:rPr kumimoji="1" lang="zh-CN" altLang="en-US" sz="1100" dirty="0">
                <a:solidFill>
                  <a:schemeClr val="tx1"/>
                </a:solidFill>
                <a:latin typeface="Microsoft YaHei" panose="020B0503020204020204" pitchFamily="34" charset="-122"/>
                <a:ea typeface="Microsoft YaHei" panose="020B0503020204020204" pitchFamily="34" charset="-122"/>
              </a:rPr>
              <a:t>且夜间血压 ＜ </a:t>
            </a:r>
            <a:r>
              <a:rPr kumimoji="1" lang="en-US" altLang="zh-CN" sz="1100" dirty="0">
                <a:solidFill>
                  <a:schemeClr val="tx1"/>
                </a:solidFill>
                <a:latin typeface="Microsoft YaHei" panose="020B0503020204020204" pitchFamily="34" charset="-122"/>
                <a:ea typeface="Microsoft YaHei" panose="020B0503020204020204" pitchFamily="34" charset="-122"/>
              </a:rPr>
              <a:t>120/70 mmHg</a:t>
            </a:r>
            <a:endParaRPr kumimoji="1" lang="zh-CN" altLang="en-US" sz="1100" dirty="0">
              <a:solidFill>
                <a:schemeClr val="tx1"/>
              </a:solidFill>
              <a:latin typeface="Microsoft YaHei" panose="020B0503020204020204" pitchFamily="34" charset="-122"/>
              <a:ea typeface="Microsoft YaHei" panose="020B0503020204020204" pitchFamily="34" charset="-122"/>
            </a:endParaRPr>
          </a:p>
        </p:txBody>
      </p:sp>
      <p:sp>
        <p:nvSpPr>
          <p:cNvPr id="22" name="矩形 21">
            <a:extLst>
              <a:ext uri="{FF2B5EF4-FFF2-40B4-BE49-F238E27FC236}">
                <a16:creationId xmlns:a16="http://schemas.microsoft.com/office/drawing/2014/main" id="{4CDACB5A-E082-4310-0614-4660BBD6568A}"/>
              </a:ext>
            </a:extLst>
          </p:cNvPr>
          <p:cNvSpPr/>
          <p:nvPr/>
        </p:nvSpPr>
        <p:spPr>
          <a:xfrm>
            <a:off x="2388457" y="4108997"/>
            <a:ext cx="2111186" cy="610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tx1"/>
                </a:solidFill>
                <a:latin typeface="Microsoft YaHei" panose="020B0503020204020204" pitchFamily="34" charset="-122"/>
                <a:ea typeface="Microsoft YaHei" panose="020B0503020204020204" pitchFamily="34" charset="-122"/>
              </a:rPr>
              <a:t>如无法进行家庭血压监测</a:t>
            </a:r>
          </a:p>
        </p:txBody>
      </p:sp>
      <p:sp>
        <p:nvSpPr>
          <p:cNvPr id="23" name="矩形 22">
            <a:extLst>
              <a:ext uri="{FF2B5EF4-FFF2-40B4-BE49-F238E27FC236}">
                <a16:creationId xmlns:a16="http://schemas.microsoft.com/office/drawing/2014/main" id="{F3F13434-7FA1-8886-8A70-F8D3C35D8BD0}"/>
              </a:ext>
            </a:extLst>
          </p:cNvPr>
          <p:cNvSpPr/>
          <p:nvPr/>
        </p:nvSpPr>
        <p:spPr>
          <a:xfrm>
            <a:off x="9238135" y="4108997"/>
            <a:ext cx="2111186" cy="610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00" dirty="0">
                <a:solidFill>
                  <a:schemeClr val="tx1"/>
                </a:solidFill>
                <a:latin typeface="Microsoft YaHei" panose="020B0503020204020204" pitchFamily="34" charset="-122"/>
                <a:ea typeface="Microsoft YaHei" panose="020B0503020204020204" pitchFamily="34" charset="-122"/>
              </a:rPr>
              <a:t>≥135/85mmHg</a:t>
            </a:r>
            <a:endParaRPr kumimoji="1" lang="zh-CN" altLang="en-US" sz="1100" dirty="0">
              <a:solidFill>
                <a:schemeClr val="tx1"/>
              </a:solidFill>
              <a:latin typeface="Microsoft YaHei" panose="020B0503020204020204" pitchFamily="34" charset="-122"/>
              <a:ea typeface="Microsoft YaHei" panose="020B0503020204020204" pitchFamily="34" charset="-122"/>
            </a:endParaRPr>
          </a:p>
        </p:txBody>
      </p:sp>
      <p:sp>
        <p:nvSpPr>
          <p:cNvPr id="24" name="矩形 23">
            <a:extLst>
              <a:ext uri="{FF2B5EF4-FFF2-40B4-BE49-F238E27FC236}">
                <a16:creationId xmlns:a16="http://schemas.microsoft.com/office/drawing/2014/main" id="{552AAA0B-0C9F-D12A-D090-DE0379A52225}"/>
              </a:ext>
            </a:extLst>
          </p:cNvPr>
          <p:cNvSpPr/>
          <p:nvPr/>
        </p:nvSpPr>
        <p:spPr>
          <a:xfrm>
            <a:off x="4671683" y="4108997"/>
            <a:ext cx="2111186" cy="610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00" dirty="0">
                <a:solidFill>
                  <a:schemeClr val="tx1"/>
                </a:solidFill>
                <a:latin typeface="Microsoft YaHei" panose="020B0503020204020204" pitchFamily="34" charset="-122"/>
                <a:ea typeface="Microsoft YaHei" panose="020B0503020204020204" pitchFamily="34" charset="-122"/>
              </a:rPr>
              <a:t>≥135/85mmHg</a:t>
            </a:r>
            <a:endParaRPr kumimoji="1" lang="zh-CN" altLang="en-US" sz="1100" dirty="0">
              <a:solidFill>
                <a:schemeClr val="tx1"/>
              </a:solidFill>
              <a:latin typeface="Microsoft YaHei" panose="020B0503020204020204" pitchFamily="34" charset="-122"/>
              <a:ea typeface="Microsoft YaHei" panose="020B0503020204020204" pitchFamily="34" charset="-122"/>
            </a:endParaRPr>
          </a:p>
        </p:txBody>
      </p:sp>
      <p:sp>
        <p:nvSpPr>
          <p:cNvPr id="25" name="矩形 24">
            <a:extLst>
              <a:ext uri="{FF2B5EF4-FFF2-40B4-BE49-F238E27FC236}">
                <a16:creationId xmlns:a16="http://schemas.microsoft.com/office/drawing/2014/main" id="{794F1E4E-7601-F934-47CA-5106D63A82C8}"/>
              </a:ext>
            </a:extLst>
          </p:cNvPr>
          <p:cNvSpPr/>
          <p:nvPr/>
        </p:nvSpPr>
        <p:spPr>
          <a:xfrm>
            <a:off x="6954909" y="4108997"/>
            <a:ext cx="2111186" cy="610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00" dirty="0">
                <a:solidFill>
                  <a:schemeClr val="tx1"/>
                </a:solidFill>
                <a:latin typeface="Microsoft YaHei" panose="020B0503020204020204" pitchFamily="34" charset="-122"/>
                <a:ea typeface="Microsoft YaHei" panose="020B0503020204020204" pitchFamily="34" charset="-122"/>
              </a:rPr>
              <a:t>&lt;135/85mmHg</a:t>
            </a:r>
            <a:endParaRPr kumimoji="1" lang="zh-CN" altLang="en-US" sz="1100" dirty="0">
              <a:solidFill>
                <a:schemeClr val="tx1"/>
              </a:solidFill>
              <a:latin typeface="Microsoft YaHei" panose="020B0503020204020204" pitchFamily="34" charset="-122"/>
              <a:ea typeface="Microsoft YaHei" panose="020B0503020204020204" pitchFamily="34" charset="-122"/>
            </a:endParaRPr>
          </a:p>
        </p:txBody>
      </p:sp>
      <p:sp>
        <p:nvSpPr>
          <p:cNvPr id="26" name="矩形 25">
            <a:extLst>
              <a:ext uri="{FF2B5EF4-FFF2-40B4-BE49-F238E27FC236}">
                <a16:creationId xmlns:a16="http://schemas.microsoft.com/office/drawing/2014/main" id="{B01DC902-19A9-3144-0753-4237E5DCCF97}"/>
              </a:ext>
            </a:extLst>
          </p:cNvPr>
          <p:cNvSpPr/>
          <p:nvPr/>
        </p:nvSpPr>
        <p:spPr>
          <a:xfrm>
            <a:off x="843321" y="4280554"/>
            <a:ext cx="1545136" cy="445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600" dirty="0">
                <a:solidFill>
                  <a:schemeClr val="bg1"/>
                </a:solidFill>
                <a:latin typeface="Microsoft YaHei" panose="020B0503020204020204" pitchFamily="34" charset="-122"/>
                <a:ea typeface="Microsoft YaHei" panose="020B0503020204020204" pitchFamily="34" charset="-122"/>
              </a:rPr>
              <a:t>家庭血压</a:t>
            </a:r>
            <a:endParaRPr kumimoji="1" lang="en-US" altLang="zh-CN" sz="1600" dirty="0">
              <a:solidFill>
                <a:schemeClr val="bg1"/>
              </a:solidFill>
              <a:latin typeface="Microsoft YaHei" panose="020B0503020204020204" pitchFamily="34" charset="-122"/>
              <a:ea typeface="Microsoft YaHei" panose="020B0503020204020204" pitchFamily="34" charset="-122"/>
            </a:endParaRPr>
          </a:p>
          <a:p>
            <a:r>
              <a:rPr kumimoji="1" lang="en-US" altLang="zh-CN" sz="1200" dirty="0">
                <a:solidFill>
                  <a:schemeClr val="bg1"/>
                </a:solidFill>
                <a:latin typeface="Microsoft YaHei" panose="020B0503020204020204" pitchFamily="34" charset="-122"/>
                <a:ea typeface="Microsoft YaHei" panose="020B0503020204020204" pitchFamily="34" charset="-122"/>
              </a:rPr>
              <a:t>(</a:t>
            </a:r>
            <a:r>
              <a:rPr kumimoji="1" lang="zh-CN" altLang="en-US" sz="1200" dirty="0">
                <a:solidFill>
                  <a:schemeClr val="bg1"/>
                </a:solidFill>
                <a:latin typeface="Microsoft YaHei" panose="020B0503020204020204" pitchFamily="34" charset="-122"/>
                <a:ea typeface="Microsoft YaHei" panose="020B0503020204020204" pitchFamily="34" charset="-122"/>
              </a:rPr>
              <a:t>连续</a:t>
            </a:r>
            <a:r>
              <a:rPr kumimoji="1" lang="en-US" altLang="zh-CN" sz="1200" dirty="0">
                <a:solidFill>
                  <a:schemeClr val="bg1"/>
                </a:solidFill>
                <a:latin typeface="Microsoft YaHei" panose="020B0503020204020204" pitchFamily="34" charset="-122"/>
                <a:ea typeface="Microsoft YaHei" panose="020B0503020204020204" pitchFamily="34" charset="-122"/>
              </a:rPr>
              <a:t>5-7</a:t>
            </a:r>
            <a:r>
              <a:rPr kumimoji="1" lang="zh-CN" altLang="en-US" sz="1200" dirty="0">
                <a:solidFill>
                  <a:schemeClr val="bg1"/>
                </a:solidFill>
                <a:latin typeface="Microsoft YaHei" panose="020B0503020204020204" pitchFamily="34" charset="-122"/>
                <a:ea typeface="Microsoft YaHei" panose="020B0503020204020204" pitchFamily="34" charset="-122"/>
              </a:rPr>
              <a:t>天测量</a:t>
            </a:r>
            <a:r>
              <a:rPr kumimoji="1" lang="en-US" altLang="zh-CN" sz="1200" dirty="0">
                <a:solidFill>
                  <a:schemeClr val="bg1"/>
                </a:solidFill>
                <a:latin typeface="Microsoft YaHei" panose="020B0503020204020204" pitchFamily="34" charset="-122"/>
                <a:ea typeface="Microsoft YaHei" panose="020B0503020204020204" pitchFamily="34" charset="-122"/>
              </a:rPr>
              <a:t>)</a:t>
            </a:r>
            <a:endParaRPr kumimoji="1" lang="en-US" altLang="zh-CN" dirty="0">
              <a:solidFill>
                <a:schemeClr val="bg1"/>
              </a:solidFill>
              <a:latin typeface="Microsoft YaHei" panose="020B0503020204020204" pitchFamily="34" charset="-122"/>
              <a:ea typeface="Microsoft YaHei" panose="020B0503020204020204" pitchFamily="34" charset="-122"/>
            </a:endParaRPr>
          </a:p>
        </p:txBody>
      </p:sp>
      <p:sp>
        <p:nvSpPr>
          <p:cNvPr id="27" name="矩形 26">
            <a:extLst>
              <a:ext uri="{FF2B5EF4-FFF2-40B4-BE49-F238E27FC236}">
                <a16:creationId xmlns:a16="http://schemas.microsoft.com/office/drawing/2014/main" id="{AD315E3F-2B05-EA2A-6BD8-1FB596198223}"/>
              </a:ext>
            </a:extLst>
          </p:cNvPr>
          <p:cNvSpPr/>
          <p:nvPr/>
        </p:nvSpPr>
        <p:spPr>
          <a:xfrm>
            <a:off x="843321" y="3834880"/>
            <a:ext cx="1545136" cy="445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600" dirty="0">
                <a:solidFill>
                  <a:schemeClr val="bg1"/>
                </a:solidFill>
                <a:latin typeface="Microsoft YaHei" panose="020B0503020204020204" pitchFamily="34" charset="-122"/>
                <a:ea typeface="Microsoft YaHei" panose="020B0503020204020204" pitchFamily="34" charset="-122"/>
              </a:rPr>
              <a:t>或</a:t>
            </a:r>
            <a:endParaRPr kumimoji="1" lang="en-US" altLang="zh-CN" sz="1600" dirty="0">
              <a:solidFill>
                <a:schemeClr val="bg1"/>
              </a:solidFill>
              <a:latin typeface="Microsoft YaHei" panose="020B0503020204020204" pitchFamily="34" charset="-122"/>
              <a:ea typeface="Microsoft YaHei" panose="020B0503020204020204" pitchFamily="34" charset="-122"/>
            </a:endParaRPr>
          </a:p>
        </p:txBody>
      </p:sp>
      <p:sp>
        <p:nvSpPr>
          <p:cNvPr id="38" name="标题 1">
            <a:extLst>
              <a:ext uri="{FF2B5EF4-FFF2-40B4-BE49-F238E27FC236}">
                <a16:creationId xmlns:a16="http://schemas.microsoft.com/office/drawing/2014/main" id="{0FF08AC0-F8BF-C5BC-1C77-C22FD17EEDB9}"/>
              </a:ext>
            </a:extLst>
          </p:cNvPr>
          <p:cNvSpPr txBox="1">
            <a:spLocks/>
          </p:cNvSpPr>
          <p:nvPr/>
        </p:nvSpPr>
        <p:spPr>
          <a:xfrm>
            <a:off x="792478" y="288749"/>
            <a:ext cx="10502053" cy="678135"/>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dirty="0"/>
              <a:t>血压测量及高血压诊断流程</a:t>
            </a:r>
          </a:p>
        </p:txBody>
      </p:sp>
      <p:cxnSp>
        <p:nvCxnSpPr>
          <p:cNvPr id="40" name="直线箭头连接符 46">
            <a:extLst>
              <a:ext uri="{FF2B5EF4-FFF2-40B4-BE49-F238E27FC236}">
                <a16:creationId xmlns:a16="http://schemas.microsoft.com/office/drawing/2014/main" id="{334EE0B5-4D93-F773-338B-26246B2A6633}"/>
              </a:ext>
            </a:extLst>
          </p:cNvPr>
          <p:cNvCxnSpPr>
            <a:cxnSpLocks/>
          </p:cNvCxnSpPr>
          <p:nvPr/>
        </p:nvCxnSpPr>
        <p:spPr>
          <a:xfrm>
            <a:off x="3447088" y="2819202"/>
            <a:ext cx="0" cy="5700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线箭头连接符 46">
            <a:extLst>
              <a:ext uri="{FF2B5EF4-FFF2-40B4-BE49-F238E27FC236}">
                <a16:creationId xmlns:a16="http://schemas.microsoft.com/office/drawing/2014/main" id="{39CA15C6-06DD-B467-1308-CF53DB572BFA}"/>
              </a:ext>
            </a:extLst>
          </p:cNvPr>
          <p:cNvCxnSpPr>
            <a:cxnSpLocks/>
          </p:cNvCxnSpPr>
          <p:nvPr/>
        </p:nvCxnSpPr>
        <p:spPr>
          <a:xfrm>
            <a:off x="5804208" y="2819202"/>
            <a:ext cx="0" cy="5700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线箭头连接符 46">
            <a:extLst>
              <a:ext uri="{FF2B5EF4-FFF2-40B4-BE49-F238E27FC236}">
                <a16:creationId xmlns:a16="http://schemas.microsoft.com/office/drawing/2014/main" id="{CCE45729-31E9-7320-419B-0823BD408071}"/>
              </a:ext>
            </a:extLst>
          </p:cNvPr>
          <p:cNvCxnSpPr>
            <a:cxnSpLocks/>
          </p:cNvCxnSpPr>
          <p:nvPr/>
        </p:nvCxnSpPr>
        <p:spPr>
          <a:xfrm>
            <a:off x="7998110" y="2819202"/>
            <a:ext cx="0" cy="5700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线箭头连接符 46">
            <a:extLst>
              <a:ext uri="{FF2B5EF4-FFF2-40B4-BE49-F238E27FC236}">
                <a16:creationId xmlns:a16="http://schemas.microsoft.com/office/drawing/2014/main" id="{304810CD-6448-B67A-B241-1CA53F9E1E26}"/>
              </a:ext>
            </a:extLst>
          </p:cNvPr>
          <p:cNvCxnSpPr>
            <a:cxnSpLocks/>
          </p:cNvCxnSpPr>
          <p:nvPr/>
        </p:nvCxnSpPr>
        <p:spPr>
          <a:xfrm>
            <a:off x="10314644" y="2819202"/>
            <a:ext cx="0" cy="5700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线箭头连接符 46">
            <a:extLst>
              <a:ext uri="{FF2B5EF4-FFF2-40B4-BE49-F238E27FC236}">
                <a16:creationId xmlns:a16="http://schemas.microsoft.com/office/drawing/2014/main" id="{B169B792-CD8D-54DF-99D0-6156303C9FE8}"/>
              </a:ext>
            </a:extLst>
          </p:cNvPr>
          <p:cNvCxnSpPr>
            <a:cxnSpLocks/>
          </p:cNvCxnSpPr>
          <p:nvPr/>
        </p:nvCxnSpPr>
        <p:spPr>
          <a:xfrm>
            <a:off x="5804208" y="1936427"/>
            <a:ext cx="0" cy="4299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线箭头连接符 46">
            <a:extLst>
              <a:ext uri="{FF2B5EF4-FFF2-40B4-BE49-F238E27FC236}">
                <a16:creationId xmlns:a16="http://schemas.microsoft.com/office/drawing/2014/main" id="{BD057FFF-B853-0429-B8D6-DC63C28409A4}"/>
              </a:ext>
            </a:extLst>
          </p:cNvPr>
          <p:cNvCxnSpPr>
            <a:cxnSpLocks/>
          </p:cNvCxnSpPr>
          <p:nvPr/>
        </p:nvCxnSpPr>
        <p:spPr>
          <a:xfrm>
            <a:off x="10327652" y="1936427"/>
            <a:ext cx="0" cy="4299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线箭头连接符 46">
            <a:extLst>
              <a:ext uri="{FF2B5EF4-FFF2-40B4-BE49-F238E27FC236}">
                <a16:creationId xmlns:a16="http://schemas.microsoft.com/office/drawing/2014/main" id="{31605DFE-849F-73BA-8D0A-1DE336BD177A}"/>
              </a:ext>
            </a:extLst>
          </p:cNvPr>
          <p:cNvCxnSpPr>
            <a:cxnSpLocks/>
            <a:stCxn id="22" idx="2"/>
          </p:cNvCxnSpPr>
          <p:nvPr/>
        </p:nvCxnSpPr>
        <p:spPr>
          <a:xfrm>
            <a:off x="3444050" y="4719878"/>
            <a:ext cx="1" cy="5603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线箭头连接符 46">
            <a:extLst>
              <a:ext uri="{FF2B5EF4-FFF2-40B4-BE49-F238E27FC236}">
                <a16:creationId xmlns:a16="http://schemas.microsoft.com/office/drawing/2014/main" id="{61437D5A-920C-3A9E-5E33-9EA947B36950}"/>
              </a:ext>
            </a:extLst>
          </p:cNvPr>
          <p:cNvCxnSpPr>
            <a:cxnSpLocks/>
          </p:cNvCxnSpPr>
          <p:nvPr/>
        </p:nvCxnSpPr>
        <p:spPr>
          <a:xfrm>
            <a:off x="5804208" y="4726228"/>
            <a:ext cx="1" cy="54432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线箭头连接符 46">
            <a:extLst>
              <a:ext uri="{FF2B5EF4-FFF2-40B4-BE49-F238E27FC236}">
                <a16:creationId xmlns:a16="http://schemas.microsoft.com/office/drawing/2014/main" id="{77EA007C-49D2-5C9B-0CA6-6EDC38BFD88F}"/>
              </a:ext>
            </a:extLst>
          </p:cNvPr>
          <p:cNvCxnSpPr>
            <a:cxnSpLocks/>
          </p:cNvCxnSpPr>
          <p:nvPr/>
        </p:nvCxnSpPr>
        <p:spPr>
          <a:xfrm>
            <a:off x="7998110" y="4726228"/>
            <a:ext cx="12393" cy="5537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线箭头连接符 46">
            <a:extLst>
              <a:ext uri="{FF2B5EF4-FFF2-40B4-BE49-F238E27FC236}">
                <a16:creationId xmlns:a16="http://schemas.microsoft.com/office/drawing/2014/main" id="{19EB691A-8C84-BDE3-69FA-02035C4695E7}"/>
              </a:ext>
            </a:extLst>
          </p:cNvPr>
          <p:cNvCxnSpPr>
            <a:cxnSpLocks/>
          </p:cNvCxnSpPr>
          <p:nvPr/>
        </p:nvCxnSpPr>
        <p:spPr>
          <a:xfrm>
            <a:off x="10289885" y="4726228"/>
            <a:ext cx="569" cy="5346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867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80B8E77F-2CBA-CCEC-7C43-3524FDBA7C6E}"/>
              </a:ext>
            </a:extLst>
          </p:cNvPr>
          <p:cNvSpPr txBox="1">
            <a:spLocks/>
          </p:cNvSpPr>
          <p:nvPr/>
        </p:nvSpPr>
        <p:spPr>
          <a:xfrm>
            <a:off x="838199" y="357441"/>
            <a:ext cx="10795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j-cs"/>
              </a:rPr>
              <a:t>基于诊室血压、危险因素、靶器官损害、临床合并症</a:t>
            </a:r>
            <a:br>
              <a:rPr kumimoji="0" lang="en-US" altLang="zh-CN" sz="3200" b="1"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j-cs"/>
              </a:rPr>
            </a:br>
            <a:r>
              <a:rPr kumimoji="0" lang="zh-CN" altLang="en-US" sz="3200" b="1"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j-cs"/>
              </a:rPr>
              <a:t>进行心血管风险水平分层</a:t>
            </a:r>
          </a:p>
        </p:txBody>
      </p:sp>
      <p:graphicFrame>
        <p:nvGraphicFramePr>
          <p:cNvPr id="10" name="内容占位符 3">
            <a:extLst>
              <a:ext uri="{FF2B5EF4-FFF2-40B4-BE49-F238E27FC236}">
                <a16:creationId xmlns:a16="http://schemas.microsoft.com/office/drawing/2014/main" id="{9C50D955-1EEB-28A9-9287-546C0BC263AB}"/>
              </a:ext>
            </a:extLst>
          </p:cNvPr>
          <p:cNvGraphicFramePr>
            <a:graphicFrameLocks/>
          </p:cNvGraphicFramePr>
          <p:nvPr/>
        </p:nvGraphicFramePr>
        <p:xfrm>
          <a:off x="906780" y="1690688"/>
          <a:ext cx="10447018" cy="4098177"/>
        </p:xfrm>
        <a:graphic>
          <a:graphicData uri="http://schemas.openxmlformats.org/drawingml/2006/table">
            <a:tbl>
              <a:tblPr firstRow="1" bandRow="1"/>
              <a:tblGrid>
                <a:gridCol w="2322298">
                  <a:extLst>
                    <a:ext uri="{9D8B030D-6E8A-4147-A177-3AD203B41FA5}">
                      <a16:colId xmlns:a16="http://schemas.microsoft.com/office/drawing/2014/main" val="20000"/>
                    </a:ext>
                  </a:extLst>
                </a:gridCol>
                <a:gridCol w="2031180">
                  <a:extLst>
                    <a:ext uri="{9D8B030D-6E8A-4147-A177-3AD203B41FA5}">
                      <a16:colId xmlns:a16="http://schemas.microsoft.com/office/drawing/2014/main" val="20001"/>
                    </a:ext>
                  </a:extLst>
                </a:gridCol>
                <a:gridCol w="2031180">
                  <a:extLst>
                    <a:ext uri="{9D8B030D-6E8A-4147-A177-3AD203B41FA5}">
                      <a16:colId xmlns:a16="http://schemas.microsoft.com/office/drawing/2014/main" val="20002"/>
                    </a:ext>
                  </a:extLst>
                </a:gridCol>
                <a:gridCol w="2031180">
                  <a:extLst>
                    <a:ext uri="{9D8B030D-6E8A-4147-A177-3AD203B41FA5}">
                      <a16:colId xmlns:a16="http://schemas.microsoft.com/office/drawing/2014/main" val="20003"/>
                    </a:ext>
                  </a:extLst>
                </a:gridCol>
                <a:gridCol w="2031180">
                  <a:extLst>
                    <a:ext uri="{9D8B030D-6E8A-4147-A177-3AD203B41FA5}">
                      <a16:colId xmlns:a16="http://schemas.microsoft.com/office/drawing/2014/main" val="20004"/>
                    </a:ext>
                  </a:extLst>
                </a:gridCol>
              </a:tblGrid>
              <a:tr h="394966">
                <a:tc rowSpan="2">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其他危险因素和疾病史</a:t>
                      </a:r>
                      <a:endParaRPr kumimoji="0" lang="en"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endParaRPr>
                    </a:p>
                  </a:txBody>
                  <a:tcPr marL="70725" marR="70725" marT="35363" marB="3536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4">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诊室血压</a:t>
                      </a:r>
                      <a:r>
                        <a:rPr kumimoji="0" lang="en"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(mmHg)</a:t>
                      </a:r>
                    </a:p>
                  </a:txBody>
                  <a:tcPr marL="70725" marR="70725" marT="35363" marB="3536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665890">
                <a:tc vMerge="1">
                  <a:txBody>
                    <a:bodyPr/>
                    <a:lstStyle/>
                    <a:p>
                      <a:endParaRPr lang="zh-CN" altLang="en-US"/>
                    </a:p>
                  </a:txBody>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SBP 130~139</a:t>
                      </a:r>
                      <a:r>
                        <a:rPr kumimoji="0" lang="zh-CN" altLang="en-US"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和</a:t>
                      </a:r>
                      <a:r>
                        <a:rPr kumimoji="0" lang="en-US"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a:t>
                      </a:r>
                      <a:r>
                        <a:rPr kumimoji="0" lang="zh-CN" altLang="en-US"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或 </a:t>
                      </a:r>
                      <a:endParaRPr kumimoji="0" lang="en-US"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DBP 85~89</a:t>
                      </a:r>
                      <a:endParaRPr kumimoji="0" lang="zh-CN"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SBP 140~159</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b="1" i="0" u="none" strike="noStrike" kern="1200"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mn-cs"/>
                        </a:rPr>
                        <a:t>和</a:t>
                      </a:r>
                      <a:r>
                        <a:rPr kumimoji="0" lang="en-US" altLang="zh-CN" sz="1100" b="1" i="0" u="none" strike="noStrike" kern="1200"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mn-cs"/>
                        </a:rPr>
                        <a:t>/</a:t>
                      </a:r>
                      <a:r>
                        <a:rPr kumimoji="0" lang="zh-CN" altLang="en-US" sz="1100" b="1" i="0" u="none" strike="noStrike" kern="1200"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mn-cs"/>
                        </a:rPr>
                        <a:t>或</a:t>
                      </a:r>
                      <a:endParaRPr kumimoji="0" lang="en-US" altLang="zh-CN" sz="1100" b="1" i="0" u="none" strike="noStrike" kern="1200"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DBP 90~99</a:t>
                      </a:r>
                      <a:endParaRPr kumimoji="0" lang="zh-CN"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SBP 160~179</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b="1" i="0" u="none" strike="noStrike" kern="1200"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mn-cs"/>
                        </a:rPr>
                        <a:t>和</a:t>
                      </a:r>
                      <a:r>
                        <a:rPr kumimoji="0" lang="en-US" altLang="zh-CN" sz="1100" b="1" i="0" u="none" strike="noStrike" kern="1200"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mn-cs"/>
                        </a:rPr>
                        <a:t>/</a:t>
                      </a:r>
                      <a:r>
                        <a:rPr kumimoji="0" lang="zh-CN" altLang="en-US" sz="1100" b="1" i="0" u="none" strike="noStrike" kern="1200"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mn-cs"/>
                        </a:rPr>
                        <a:t>或</a:t>
                      </a:r>
                      <a:endParaRPr kumimoji="0" lang="en-US" altLang="zh-CN" sz="1100" b="1" i="0" u="none" strike="noStrike" kern="1200"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DBP 100~109</a:t>
                      </a:r>
                      <a:endParaRPr kumimoji="0" lang="zh-CN"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SBP≥180</a:t>
                      </a:r>
                      <a:r>
                        <a:rPr kumimoji="0" lang="zh-CN" altLang="en-US"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endParaRPr kumimoji="0" lang="en-US"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b="1" i="0" u="none" strike="noStrike" kern="1200"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mn-cs"/>
                        </a:rPr>
                        <a:t>和</a:t>
                      </a:r>
                      <a:r>
                        <a:rPr kumimoji="0" lang="en-US" altLang="zh-CN" sz="1100" b="1" i="0" u="none" strike="noStrike" kern="1200"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mn-cs"/>
                        </a:rPr>
                        <a:t>/</a:t>
                      </a:r>
                      <a:r>
                        <a:rPr kumimoji="0" lang="zh-CN" altLang="en-US" sz="1100" b="1" i="0" u="none" strike="noStrike" kern="1200"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mn-cs"/>
                        </a:rPr>
                        <a:t>或</a:t>
                      </a:r>
                      <a:endParaRPr kumimoji="0" lang="en-US" altLang="zh-CN" sz="1100" b="1" i="0" u="none" strike="noStrike" kern="1200"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DBP≥110</a:t>
                      </a:r>
                      <a:endParaRPr kumimoji="0" lang="zh-CN" altLang="zh-CN" sz="1100" b="1"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745292">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无其他</a:t>
                      </a:r>
                      <a:r>
                        <a:rPr kumimoji="0" lang="zh-CN" altLang="e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危险因素</a:t>
                      </a:r>
                      <a:endParaRPr kumimoji="0" lang="en"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Times New Roman" panose="02020603050405020304" pitchFamily="18" charset="0"/>
                        </a:rPr>
                        <a:t>低危</a:t>
                      </a:r>
                      <a:endParaRPr kumimoji="0" lang="zh-CN" altLang="zh-CN" sz="15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低危</a:t>
                      </a:r>
                      <a:endParaRPr kumimoji="0" lang="zh-CN" altLang="zh-CN" sz="15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mn-cs"/>
                        </a:rPr>
                        <a:t>中危</a:t>
                      </a:r>
                      <a:endParaRPr kumimoji="0" lang="en-US" altLang="zh-CN"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mn-cs"/>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cap="none" normalizeH="0" baseline="0" dirty="0">
                          <a:ln>
                            <a:noFill/>
                          </a:ln>
                          <a:solidFill>
                            <a:schemeClr val="bg1"/>
                          </a:solidFill>
                          <a:effectLst/>
                          <a:latin typeface="Microsoft YaHei" panose="020B0503020204020204" pitchFamily="34" charset="-122"/>
                          <a:ea typeface="Microsoft YaHei" panose="020B0503020204020204" pitchFamily="34" charset="-122"/>
                        </a:rPr>
                        <a:t>高危</a:t>
                      </a:r>
                      <a:endParaRPr kumimoji="0" lang="en" altLang="zh-CN" sz="1500" b="1" i="0" u="none" strike="noStrike" cap="none" normalizeH="0" baseline="0" dirty="0">
                        <a:ln>
                          <a:noFill/>
                        </a:ln>
                        <a:solidFill>
                          <a:schemeClr val="bg1"/>
                        </a:solidFill>
                        <a:effectLst/>
                        <a:latin typeface="Microsoft YaHei" panose="020B0503020204020204" pitchFamily="34" charset="-122"/>
                        <a:ea typeface="Microsoft YaHei" panose="020B0503020204020204" pitchFamily="34" charset="-122"/>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extLst>
                  <a:ext uri="{0D108BD9-81ED-4DB2-BD59-A6C34878D82A}">
                    <a16:rowId xmlns:a16="http://schemas.microsoft.com/office/drawing/2014/main" val="10002"/>
                  </a:ext>
                </a:extLst>
              </a:tr>
              <a:tr h="726900">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1~2</a:t>
                      </a: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个</a:t>
                      </a:r>
                      <a:endParaRPr kumimoji="0" lang="en-US"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其他</a:t>
                      </a:r>
                      <a:r>
                        <a:rPr kumimoji="0" lang="zh-CN" altLang="e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危险因素</a:t>
                      </a:r>
                      <a:endParaRPr kumimoji="0" lang="en"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mn-cs"/>
                        </a:rPr>
                        <a:t>低危</a:t>
                      </a:r>
                      <a:endParaRPr kumimoji="0" lang="zh-CN" altLang="zh-CN"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mn-cs"/>
                        </a:rPr>
                        <a:t>中危</a:t>
                      </a:r>
                      <a:endParaRPr kumimoji="0" lang="en-US" altLang="zh-CN"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mn-cs"/>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mn-cs"/>
                        </a:rPr>
                        <a:t>中危</a:t>
                      </a:r>
                      <a:r>
                        <a:rPr kumimoji="0" lang="en-US" altLang="zh-CN"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mn-cs"/>
                        </a:rPr>
                        <a:t>-</a:t>
                      </a:r>
                      <a:r>
                        <a:rPr kumimoji="0" lang="zh-CN" altLang="en-US"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mn-cs"/>
                        </a:rPr>
                        <a:t>高危</a:t>
                      </a:r>
                      <a:endParaRPr kumimoji="0" lang="en" altLang="zh-CN"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mn-cs"/>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FF00"/>
                        </a:gs>
                        <a:gs pos="100000">
                          <a:srgbClr val="FF6600"/>
                        </a:gs>
                      </a:gsLst>
                      <a:lin ang="0" scaled="1"/>
                      <a:tileRect/>
                    </a:gra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rPr>
                        <a:t>很高危</a:t>
                      </a:r>
                      <a:endParaRPr kumimoji="0" lang="en" altLang="zh-CN"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3"/>
                  </a:ext>
                </a:extLst>
              </a:tr>
              <a:tr h="754477">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≥3</a:t>
                      </a: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个其他</a:t>
                      </a:r>
                      <a:r>
                        <a:rPr kumimoji="0" lang="zh-CN" altLang="e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危险因素</a:t>
                      </a:r>
                      <a:r>
                        <a:rPr kumimoji="0" lang="en-US"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a:t>
                      </a: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 </a:t>
                      </a:r>
                      <a:endParaRPr kumimoji="0" lang="en-US"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靶器官损害</a:t>
                      </a:r>
                      <a:r>
                        <a:rPr kumimoji="0" lang="en-US"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a:t>
                      </a: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 </a:t>
                      </a:r>
                      <a:endParaRPr kumimoji="0" lang="en-US"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CKD</a:t>
                      </a: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 </a:t>
                      </a:r>
                      <a:r>
                        <a:rPr kumimoji="0" lang="en-US"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3</a:t>
                      </a: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期，</a:t>
                      </a:r>
                      <a:endParaRPr kumimoji="0" lang="en-US"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无并发症的糖尿病</a:t>
                      </a:r>
                      <a:endParaRPr kumimoji="0" lang="zh-CN"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mn-cs"/>
                        </a:rPr>
                        <a:t>中危</a:t>
                      </a:r>
                      <a:r>
                        <a:rPr kumimoji="0" lang="en-US" altLang="zh-CN"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mn-cs"/>
                        </a:rPr>
                        <a:t>-</a:t>
                      </a:r>
                      <a:r>
                        <a:rPr kumimoji="0" lang="zh-CN" altLang="en-US"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mn-cs"/>
                        </a:rPr>
                        <a:t>高危</a:t>
                      </a:r>
                      <a:endParaRPr kumimoji="0" lang="en" altLang="zh-CN" sz="1500" b="1" i="0" u="none" strike="noStrike" kern="1200" cap="none" normalizeH="0" baseline="0" dirty="0">
                        <a:ln>
                          <a:noFill/>
                        </a:ln>
                        <a:solidFill>
                          <a:srgbClr val="080808"/>
                        </a:solidFill>
                        <a:effectLst/>
                        <a:latin typeface="Microsoft YaHei" panose="020B0503020204020204" pitchFamily="34" charset="-122"/>
                        <a:ea typeface="Microsoft YaHei" panose="020B0503020204020204" pitchFamily="34" charset="-122"/>
                        <a:cs typeface="+mn-cs"/>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FF00"/>
                        </a:gs>
                        <a:gs pos="100000">
                          <a:srgbClr val="FF6600"/>
                        </a:gs>
                      </a:gsLst>
                      <a:lin ang="0" scaled="1"/>
                    </a:gra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rPr>
                        <a:t>高危</a:t>
                      </a:r>
                      <a:endParaRPr kumimoji="0" lang="en" altLang="zh-CN"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rPr>
                        <a:t>高危</a:t>
                      </a:r>
                      <a:endParaRPr kumimoji="0" lang="en" altLang="zh-CN"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rPr>
                        <a:t>很高危</a:t>
                      </a:r>
                      <a:endParaRPr kumimoji="0" lang="en" altLang="zh-CN"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4"/>
                  </a:ext>
                </a:extLst>
              </a:tr>
              <a:tr h="810652">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有症状的</a:t>
                      </a:r>
                      <a:r>
                        <a:rPr kumimoji="0" lang="en"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CVD,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CKD</a:t>
                      </a: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分期</a:t>
                      </a:r>
                      <a:r>
                        <a:rPr kumimoji="0" lang="en"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≥4</a:t>
                      </a: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期</a:t>
                      </a:r>
                      <a:endParaRPr kumimoji="0" lang="en-US"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rPr>
                        <a:t>或有并发症的糖尿病</a:t>
                      </a:r>
                      <a:endParaRPr kumimoji="0" lang="en" altLang="zh-CN" sz="1100" b="1" i="0" u="none" strike="noStrike" cap="none" normalizeH="0" baseline="0" dirty="0">
                        <a:ln>
                          <a:noFill/>
                        </a:ln>
                        <a:solidFill>
                          <a:srgbClr val="080808"/>
                        </a:solidFill>
                        <a:effectLst/>
                        <a:latin typeface="Microsoft YaHei" panose="020B0503020204020204" pitchFamily="34" charset="-122"/>
                        <a:ea typeface="Microsoft YaHei" panose="020B0503020204020204" pitchFamily="34" charset="-122"/>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rPr>
                        <a:t>高危</a:t>
                      </a:r>
                      <a:r>
                        <a:rPr kumimoji="0" lang="en-US" altLang="zh-CN" sz="16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rPr>
                        <a:t>-</a:t>
                      </a:r>
                      <a:r>
                        <a:rPr kumimoji="0" lang="zh-CN" altLang="en-US" sz="16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rPr>
                        <a:t>很高危</a:t>
                      </a:r>
                      <a:endParaRPr kumimoji="0" lang="en" altLang="zh-CN" sz="16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6600"/>
                        </a:gs>
                        <a:gs pos="100000">
                          <a:srgbClr val="FF0000"/>
                        </a:gs>
                      </a:gsLst>
                      <a:lin ang="0" scaled="1"/>
                    </a:gra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rPr>
                        <a:t>很高危</a:t>
                      </a:r>
                      <a:endParaRPr kumimoji="0" lang="en" altLang="zh-CN"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rPr>
                        <a:t>很高危</a:t>
                      </a:r>
                      <a:endParaRPr kumimoji="0" lang="en" altLang="zh-CN"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spcBef>
                          <a:spcPct val="20000"/>
                        </a:spcBef>
                        <a:defRPr sz="2400" b="1" kern="1200">
                          <a:solidFill>
                            <a:schemeClr val="tx1"/>
                          </a:solidFill>
                          <a:latin typeface="Arial" panose="020B0604020202020204" pitchFamily="34" charset="0"/>
                          <a:ea typeface="黑体" panose="02010609060101010101" pitchFamily="49" charset="-122"/>
                        </a:defRPr>
                      </a:lvl1pPr>
                      <a:lvl2pPr marL="742950" indent="-285750" algn="l" defTabSz="914400" rtl="0" eaLnBrk="1" latinLnBrk="0" hangingPunct="1">
                        <a:spcBef>
                          <a:spcPct val="20000"/>
                        </a:spcBef>
                        <a:defRPr sz="2000" b="1" kern="1200">
                          <a:solidFill>
                            <a:schemeClr val="tx1"/>
                          </a:solidFill>
                          <a:latin typeface="Arial" panose="020B0604020202020204" pitchFamily="34" charset="0"/>
                          <a:ea typeface="黑体" panose="02010609060101010101" pitchFamily="49" charset="-122"/>
                        </a:defRPr>
                      </a:lvl2pPr>
                      <a:lvl3pPr marL="1143000" indent="-228600" algn="l" defTabSz="914400" rtl="0" eaLnBrk="1" latinLnBrk="0" hangingPunct="1">
                        <a:spcBef>
                          <a:spcPct val="20000"/>
                        </a:spcBef>
                        <a:defRPr sz="1800" b="1" kern="1200">
                          <a:solidFill>
                            <a:schemeClr val="tx1"/>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1600" b="1" kern="1200">
                          <a:solidFill>
                            <a:schemeClr val="tx1"/>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1600" b="1" kern="12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rPr>
                        <a:t>很高危</a:t>
                      </a:r>
                      <a:endParaRPr kumimoji="0" lang="en" altLang="zh-CN" sz="1500" b="1" i="0" u="none" strike="noStrike" kern="1200" cap="none" normalizeH="0" baseline="0" dirty="0">
                        <a:ln>
                          <a:noFill/>
                        </a:ln>
                        <a:solidFill>
                          <a:schemeClr val="bg1"/>
                        </a:solidFill>
                        <a:effectLst/>
                        <a:latin typeface="Microsoft YaHei" panose="020B0503020204020204" pitchFamily="34" charset="-122"/>
                        <a:ea typeface="Microsoft YaHei" panose="020B0503020204020204" pitchFamily="34" charset="-122"/>
                        <a:cs typeface="+mn-cs"/>
                      </a:endParaRPr>
                    </a:p>
                  </a:txBody>
                  <a:tcPr marL="38471" marR="3847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72500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B8CF223A-86FD-564B-344D-F089E892EA2A}"/>
              </a:ext>
            </a:extLst>
          </p:cNvPr>
          <p:cNvGraphicFramePr>
            <a:graphicFrameLocks noGrp="1"/>
          </p:cNvGraphicFramePr>
          <p:nvPr>
            <p:extLst>
              <p:ext uri="{D42A27DB-BD31-4B8C-83A1-F6EECF244321}">
                <p14:modId xmlns:p14="http://schemas.microsoft.com/office/powerpoint/2010/main" val="4113116300"/>
              </p:ext>
            </p:extLst>
          </p:nvPr>
        </p:nvGraphicFramePr>
        <p:xfrm>
          <a:off x="948266" y="965414"/>
          <a:ext cx="10295467" cy="4647354"/>
        </p:xfrm>
        <a:graphic>
          <a:graphicData uri="http://schemas.openxmlformats.org/drawingml/2006/table">
            <a:tbl>
              <a:tblPr firstRow="1" firstCol="1" bandRow="1">
                <a:tableStyleId>{B301B821-A1FF-4177-AEE7-76D212191A09}</a:tableStyleId>
              </a:tblPr>
              <a:tblGrid>
                <a:gridCol w="10295467">
                  <a:extLst>
                    <a:ext uri="{9D8B030D-6E8A-4147-A177-3AD203B41FA5}">
                      <a16:colId xmlns:a16="http://schemas.microsoft.com/office/drawing/2014/main" val="879315059"/>
                    </a:ext>
                  </a:extLst>
                </a:gridCol>
              </a:tblGrid>
              <a:tr h="499533">
                <a:tc>
                  <a:txBody>
                    <a:bodyPr/>
                    <a:lstStyle/>
                    <a:p>
                      <a:pPr indent="133350" algn="ctr">
                        <a:lnSpc>
                          <a:spcPct val="150000"/>
                        </a:lnSpc>
                        <a:spcAft>
                          <a:spcPts val="0"/>
                        </a:spcAft>
                      </a:pPr>
                      <a:r>
                        <a:rPr lang="zh-CN" altLang="en-US" sz="1800" b="1" dirty="0">
                          <a:solidFill>
                            <a:schemeClr val="bg1"/>
                          </a:solidFill>
                          <a:effectLst/>
                          <a:latin typeface="Microsoft YaHei" panose="020B0503020204020204" pitchFamily="34" charset="-122"/>
                          <a:ea typeface="Microsoft YaHei" panose="020B0503020204020204" pitchFamily="34" charset="-122"/>
                        </a:rPr>
                        <a:t>危险因素</a:t>
                      </a:r>
                    </a:p>
                  </a:txBody>
                  <a:tcPr marL="63756" marR="63756" marT="0" marB="0" anchor="ctr">
                    <a:solidFill>
                      <a:srgbClr val="004582"/>
                    </a:solidFill>
                  </a:tcPr>
                </a:tc>
                <a:extLst>
                  <a:ext uri="{0D108BD9-81ED-4DB2-BD59-A6C34878D82A}">
                    <a16:rowId xmlns:a16="http://schemas.microsoft.com/office/drawing/2014/main" val="3213605960"/>
                  </a:ext>
                </a:extLst>
              </a:tr>
              <a:tr h="415439">
                <a:tc>
                  <a:txBody>
                    <a:bodyPr/>
                    <a:lstStyle/>
                    <a:p>
                      <a:pPr algn="l">
                        <a:lnSpc>
                          <a:spcPct val="150000"/>
                        </a:lnSpc>
                        <a:spcAft>
                          <a:spcPts val="0"/>
                        </a:spcAft>
                      </a:pPr>
                      <a:r>
                        <a:rPr lang="en-US" altLang="zh-CN" sz="1400" b="0" spc="10" dirty="0">
                          <a:effectLst/>
                          <a:latin typeface="Microsoft YaHei" panose="020B0503020204020204" pitchFamily="34" charset="-122"/>
                          <a:ea typeface="Microsoft YaHei" panose="020B0503020204020204" pitchFamily="34" charset="-122"/>
                        </a:rPr>
                        <a:t>·</a:t>
                      </a:r>
                      <a:r>
                        <a:rPr lang="zh-CN" altLang="en-US" sz="1400" b="0" spc="10" dirty="0">
                          <a:effectLst/>
                          <a:latin typeface="Microsoft YaHei" panose="020B0503020204020204" pitchFamily="34" charset="-122"/>
                          <a:ea typeface="Microsoft YaHei" panose="020B0503020204020204" pitchFamily="34" charset="-122"/>
                        </a:rPr>
                        <a:t>  </a:t>
                      </a:r>
                      <a:r>
                        <a:rPr lang="zh-CN" altLang="zh-CN" sz="1400" b="0" spc="10" dirty="0">
                          <a:effectLst/>
                          <a:latin typeface="Microsoft YaHei" panose="020B0503020204020204" pitchFamily="34" charset="-122"/>
                          <a:ea typeface="Microsoft YaHei" panose="020B0503020204020204" pitchFamily="34" charset="-122"/>
                        </a:rPr>
                        <a:t>高血压（</a:t>
                      </a:r>
                      <a:r>
                        <a:rPr lang="en-US" altLang="zh-CN" sz="1400" b="0" spc="10" dirty="0">
                          <a:effectLst/>
                          <a:latin typeface="Microsoft YaHei" panose="020B0503020204020204" pitchFamily="34" charset="-122"/>
                          <a:ea typeface="Microsoft YaHei" panose="020B0503020204020204" pitchFamily="34" charset="-122"/>
                        </a:rPr>
                        <a:t>1</a:t>
                      </a:r>
                      <a:r>
                        <a:rPr lang="en-US" altLang="zh-CN" sz="1400" b="0" dirty="0">
                          <a:effectLst/>
                          <a:latin typeface="Microsoft YaHei" panose="020B0503020204020204" pitchFamily="34" charset="-122"/>
                          <a:ea typeface="Microsoft YaHei" panose="020B0503020204020204" pitchFamily="34" charset="-122"/>
                        </a:rPr>
                        <a:t>~</a:t>
                      </a:r>
                      <a:r>
                        <a:rPr lang="en-US" altLang="zh-CN" sz="1400" b="0" spc="10" dirty="0">
                          <a:effectLst/>
                          <a:latin typeface="Microsoft YaHei" panose="020B0503020204020204" pitchFamily="34" charset="-122"/>
                          <a:ea typeface="Microsoft YaHei" panose="020B0503020204020204" pitchFamily="34" charset="-122"/>
                        </a:rPr>
                        <a:t>3</a:t>
                      </a:r>
                      <a:r>
                        <a:rPr lang="zh-CN" altLang="zh-CN" sz="1400" b="0" spc="10" dirty="0">
                          <a:effectLst/>
                          <a:latin typeface="Microsoft YaHei" panose="020B0503020204020204" pitchFamily="34" charset="-122"/>
                          <a:ea typeface="Microsoft YaHei" panose="020B0503020204020204" pitchFamily="34" charset="-122"/>
                        </a:rPr>
                        <a:t>级）</a:t>
                      </a:r>
                      <a:endParaRPr lang="zh-CN" altLang="zh-CN" sz="1400" b="0" dirty="0">
                        <a:solidFill>
                          <a:srgbClr val="C00000"/>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3983331675"/>
                  </a:ext>
                </a:extLst>
              </a:tr>
              <a:tr h="391229">
                <a:tc>
                  <a:txBody>
                    <a:bodyPr/>
                    <a:lstStyle/>
                    <a:p>
                      <a:pPr algn="l">
                        <a:lnSpc>
                          <a:spcPct val="150000"/>
                        </a:lnSpc>
                        <a:spcAft>
                          <a:spcPts val="0"/>
                        </a:spcAft>
                      </a:pPr>
                      <a:r>
                        <a:rPr lang="it-IT" altLang="zh-CN" sz="1400" b="0" spc="10" dirty="0">
                          <a:solidFill>
                            <a:srgbClr val="C00000"/>
                          </a:solidFill>
                          <a:effectLst/>
                          <a:latin typeface="Microsoft YaHei" panose="020B0503020204020204" pitchFamily="34" charset="-122"/>
                          <a:ea typeface="Microsoft YaHei" panose="020B0503020204020204" pitchFamily="34" charset="-122"/>
                        </a:rPr>
                        <a:t>·</a:t>
                      </a:r>
                      <a:r>
                        <a:rPr lang="zh-CN" altLang="en-US" sz="1400" b="0" spc="10" dirty="0">
                          <a:solidFill>
                            <a:srgbClr val="C00000"/>
                          </a:solidFill>
                          <a:effectLst/>
                          <a:latin typeface="Microsoft YaHei" panose="020B0503020204020204" pitchFamily="34" charset="-122"/>
                          <a:ea typeface="Microsoft YaHei" panose="020B0503020204020204" pitchFamily="34" charset="-122"/>
                        </a:rPr>
                        <a:t> </a:t>
                      </a:r>
                      <a:r>
                        <a:rPr lang="zh-CN" altLang="en-US" sz="1400" b="0" spc="10" dirty="0">
                          <a:effectLst/>
                          <a:latin typeface="Microsoft YaHei" panose="020B0503020204020204" pitchFamily="34" charset="-122"/>
                          <a:ea typeface="Microsoft YaHei" panose="020B0503020204020204" pitchFamily="34" charset="-122"/>
                        </a:rPr>
                        <a:t> </a:t>
                      </a:r>
                      <a:r>
                        <a:rPr lang="zh-CN" altLang="zh-CN" sz="1400" b="0" spc="10" dirty="0">
                          <a:effectLst/>
                          <a:latin typeface="Microsoft YaHei" panose="020B0503020204020204" pitchFamily="34" charset="-122"/>
                          <a:ea typeface="Microsoft YaHei" panose="020B0503020204020204" pitchFamily="34" charset="-122"/>
                        </a:rPr>
                        <a:t>男性</a:t>
                      </a:r>
                      <a:r>
                        <a:rPr lang="en-US" altLang="zh-CN" sz="1400" b="0" spc="10" dirty="0">
                          <a:effectLst/>
                          <a:latin typeface="Microsoft YaHei" panose="020B0503020204020204" pitchFamily="34" charset="-122"/>
                          <a:ea typeface="Microsoft YaHei" panose="020B0503020204020204" pitchFamily="34" charset="-122"/>
                          <a:sym typeface="Symbol"/>
                        </a:rPr>
                        <a:t></a:t>
                      </a:r>
                      <a:r>
                        <a:rPr lang="en-US" altLang="zh-CN" sz="1400" b="0" spc="10" dirty="0">
                          <a:effectLst/>
                          <a:latin typeface="Microsoft YaHei" panose="020B0503020204020204" pitchFamily="34" charset="-122"/>
                          <a:ea typeface="Microsoft YaHei" panose="020B0503020204020204" pitchFamily="34" charset="-122"/>
                        </a:rPr>
                        <a:t>55</a:t>
                      </a:r>
                      <a:r>
                        <a:rPr lang="zh-CN" altLang="zh-CN" sz="1400" b="0" spc="10" dirty="0">
                          <a:effectLst/>
                          <a:latin typeface="Microsoft YaHei" panose="020B0503020204020204" pitchFamily="34" charset="-122"/>
                          <a:ea typeface="Microsoft YaHei" panose="020B0503020204020204" pitchFamily="34" charset="-122"/>
                        </a:rPr>
                        <a:t>岁；女性</a:t>
                      </a:r>
                      <a:r>
                        <a:rPr lang="en-US" altLang="zh-CN" sz="1400" b="0" spc="10" dirty="0">
                          <a:effectLst/>
                          <a:latin typeface="Microsoft YaHei" panose="020B0503020204020204" pitchFamily="34" charset="-122"/>
                          <a:ea typeface="Microsoft YaHei" panose="020B0503020204020204" pitchFamily="34" charset="-122"/>
                          <a:sym typeface="Symbol"/>
                        </a:rPr>
                        <a:t></a:t>
                      </a:r>
                      <a:r>
                        <a:rPr lang="en-US" altLang="zh-CN" sz="1400" b="0" spc="10" dirty="0">
                          <a:effectLst/>
                          <a:latin typeface="Microsoft YaHei" panose="020B0503020204020204" pitchFamily="34" charset="-122"/>
                          <a:ea typeface="Microsoft YaHei" panose="020B0503020204020204" pitchFamily="34" charset="-122"/>
                        </a:rPr>
                        <a:t>65</a:t>
                      </a:r>
                      <a:r>
                        <a:rPr lang="zh-CN" altLang="zh-CN" sz="1400" b="0" spc="10" dirty="0">
                          <a:effectLst/>
                          <a:latin typeface="Microsoft YaHei" panose="020B0503020204020204" pitchFamily="34" charset="-122"/>
                          <a:ea typeface="Microsoft YaHei" panose="020B0503020204020204" pitchFamily="34" charset="-122"/>
                        </a:rPr>
                        <a:t>岁</a:t>
                      </a:r>
                      <a:endParaRPr lang="zh-CN" altLang="zh-CN" sz="1400" b="0" dirty="0">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1930513388"/>
                  </a:ext>
                </a:extLst>
              </a:tr>
              <a:tr h="386894">
                <a:tc>
                  <a:txBody>
                    <a:bodyPr/>
                    <a:lstStyle/>
                    <a:p>
                      <a:pPr algn="l">
                        <a:lnSpc>
                          <a:spcPct val="150000"/>
                        </a:lnSpc>
                        <a:spcAft>
                          <a:spcPts val="0"/>
                        </a:spcAft>
                      </a:pPr>
                      <a:r>
                        <a:rPr lang="en-US" altLang="zh-CN" sz="1400" b="0" spc="10" dirty="0">
                          <a:solidFill>
                            <a:srgbClr val="C00000"/>
                          </a:solidFill>
                          <a:effectLst/>
                          <a:latin typeface="Microsoft YaHei" panose="020B0503020204020204" pitchFamily="34" charset="-122"/>
                          <a:ea typeface="Microsoft YaHei" panose="020B0503020204020204" pitchFamily="34" charset="-122"/>
                        </a:rPr>
                        <a:t>·</a:t>
                      </a:r>
                      <a:r>
                        <a:rPr lang="zh-CN" altLang="en-US" sz="1400" b="0" spc="10" dirty="0">
                          <a:solidFill>
                            <a:srgbClr val="C00000"/>
                          </a:solidFill>
                          <a:effectLst/>
                          <a:latin typeface="Microsoft YaHei" panose="020B0503020204020204" pitchFamily="34" charset="-122"/>
                          <a:ea typeface="Microsoft YaHei" panose="020B0503020204020204" pitchFamily="34" charset="-122"/>
                        </a:rPr>
                        <a:t>  </a:t>
                      </a:r>
                      <a:r>
                        <a:rPr lang="zh-CN" altLang="zh-CN" sz="1400" b="0" spc="10" dirty="0">
                          <a:effectLst/>
                          <a:latin typeface="Microsoft YaHei" panose="020B0503020204020204" pitchFamily="34" charset="-122"/>
                          <a:ea typeface="Microsoft YaHei" panose="020B0503020204020204" pitchFamily="34" charset="-122"/>
                        </a:rPr>
                        <a:t>吸烟或</a:t>
                      </a:r>
                      <a:r>
                        <a:rPr lang="zh-CN" altLang="zh-CN" sz="1400" b="0" kern="1200" spc="10" dirty="0">
                          <a:solidFill>
                            <a:schemeClr val="tx1"/>
                          </a:solidFill>
                          <a:effectLst/>
                          <a:latin typeface="Microsoft YaHei" panose="020B0503020204020204" pitchFamily="34" charset="-122"/>
                          <a:ea typeface="Microsoft YaHei" panose="020B0503020204020204" pitchFamily="34" charset="-122"/>
                        </a:rPr>
                        <a:t>被动吸烟</a:t>
                      </a:r>
                      <a:endParaRPr lang="zh-CN" altLang="zh-CN" sz="1400" b="0" kern="1200" spc="10" dirty="0">
                        <a:solidFill>
                          <a:schemeClr val="tx1"/>
                        </a:solidFill>
                        <a:effectLst/>
                        <a:latin typeface="Microsoft YaHei" panose="020B0503020204020204" pitchFamily="34" charset="-122"/>
                        <a:ea typeface="Microsoft YaHei" panose="020B0503020204020204" pitchFamily="34" charset="-122"/>
                        <a:cs typeface="+mn-cs"/>
                      </a:endParaRPr>
                    </a:p>
                  </a:txBody>
                  <a:tcPr marL="63756" marR="63756" marT="0" marB="0" anchor="ctr"/>
                </a:tc>
                <a:extLst>
                  <a:ext uri="{0D108BD9-81ED-4DB2-BD59-A6C34878D82A}">
                    <a16:rowId xmlns:a16="http://schemas.microsoft.com/office/drawing/2014/main" val="1870185436"/>
                  </a:ext>
                </a:extLst>
              </a:tr>
              <a:tr h="431129">
                <a:tc>
                  <a:txBody>
                    <a:bodyPr/>
                    <a:lstStyle/>
                    <a:p>
                      <a:pPr algn="l">
                        <a:lnSpc>
                          <a:spcPct val="150000"/>
                        </a:lnSpc>
                        <a:spcAft>
                          <a:spcPts val="0"/>
                        </a:spcAft>
                      </a:pPr>
                      <a:r>
                        <a:rPr lang="en-US" sz="1400" b="0" spc="10" dirty="0">
                          <a:solidFill>
                            <a:srgbClr val="C00000"/>
                          </a:solidFill>
                          <a:effectLst/>
                          <a:latin typeface="Microsoft YaHei" panose="020B0503020204020204" pitchFamily="34" charset="-122"/>
                          <a:ea typeface="Microsoft YaHei" panose="020B0503020204020204" pitchFamily="34" charset="-122"/>
                        </a:rPr>
                        <a:t>·</a:t>
                      </a:r>
                      <a:r>
                        <a:rPr lang="zh-CN" altLang="en-US" sz="1400" b="0" spc="10" dirty="0">
                          <a:solidFill>
                            <a:srgbClr val="C00000"/>
                          </a:solidFill>
                          <a:effectLst/>
                          <a:latin typeface="Microsoft YaHei" panose="020B0503020204020204" pitchFamily="34" charset="-122"/>
                          <a:ea typeface="Microsoft YaHei" panose="020B0503020204020204" pitchFamily="34" charset="-122"/>
                        </a:rPr>
                        <a:t>  </a:t>
                      </a:r>
                      <a:r>
                        <a:rPr lang="zh-CN" altLang="zh-CN" sz="1400" b="0" spc="10" dirty="0">
                          <a:effectLst/>
                          <a:latin typeface="Microsoft YaHei" panose="020B0503020204020204" pitchFamily="34" charset="-122"/>
                          <a:ea typeface="Microsoft YaHei" panose="020B0503020204020204" pitchFamily="34" charset="-122"/>
                        </a:rPr>
                        <a:t>糖耐量受损（</a:t>
                      </a:r>
                      <a:r>
                        <a:rPr lang="en-US" altLang="zh-CN" sz="1400" b="0" spc="10" dirty="0">
                          <a:effectLst/>
                          <a:latin typeface="Microsoft YaHei" panose="020B0503020204020204" pitchFamily="34" charset="-122"/>
                          <a:ea typeface="Microsoft YaHei" panose="020B0503020204020204" pitchFamily="34" charset="-122"/>
                        </a:rPr>
                        <a:t>2 h</a:t>
                      </a:r>
                      <a:r>
                        <a:rPr lang="zh-CN" altLang="zh-CN" sz="1400" b="0" spc="10" dirty="0">
                          <a:effectLst/>
                          <a:latin typeface="Microsoft YaHei" panose="020B0503020204020204" pitchFamily="34" charset="-122"/>
                          <a:ea typeface="Microsoft YaHei" panose="020B0503020204020204" pitchFamily="34" charset="-122"/>
                        </a:rPr>
                        <a:t>血糖</a:t>
                      </a:r>
                      <a:r>
                        <a:rPr lang="en-US" altLang="zh-CN" sz="1400" b="0" spc="10" dirty="0">
                          <a:effectLst/>
                          <a:latin typeface="Microsoft YaHei" panose="020B0503020204020204" pitchFamily="34" charset="-122"/>
                          <a:ea typeface="Microsoft YaHei" panose="020B0503020204020204" pitchFamily="34" charset="-122"/>
                        </a:rPr>
                        <a:t>7.8</a:t>
                      </a:r>
                      <a:r>
                        <a:rPr lang="en-US" altLang="zh-CN" sz="1400" b="0" dirty="0">
                          <a:effectLst/>
                          <a:latin typeface="Microsoft YaHei" panose="020B0503020204020204" pitchFamily="34" charset="-122"/>
                          <a:ea typeface="Microsoft YaHei" panose="020B0503020204020204" pitchFamily="34" charset="-122"/>
                        </a:rPr>
                        <a:t>~</a:t>
                      </a:r>
                      <a:r>
                        <a:rPr lang="en-US" altLang="zh-CN" sz="1400" b="0" spc="10" dirty="0">
                          <a:effectLst/>
                          <a:latin typeface="Microsoft YaHei" panose="020B0503020204020204" pitchFamily="34" charset="-122"/>
                          <a:ea typeface="Microsoft YaHei" panose="020B0503020204020204" pitchFamily="34" charset="-122"/>
                        </a:rPr>
                        <a:t>11.0 mmol/L</a:t>
                      </a:r>
                      <a:r>
                        <a:rPr lang="zh-CN" altLang="zh-CN" sz="1400" b="0" spc="10" dirty="0">
                          <a:effectLst/>
                          <a:latin typeface="Microsoft YaHei" panose="020B0503020204020204" pitchFamily="34" charset="-122"/>
                          <a:ea typeface="Microsoft YaHei" panose="020B0503020204020204" pitchFamily="34" charset="-122"/>
                        </a:rPr>
                        <a:t>）和（或）空腹血糖异常（</a:t>
                      </a:r>
                      <a:r>
                        <a:rPr lang="en-US" altLang="zh-CN" sz="1400" b="0" spc="10" dirty="0">
                          <a:effectLst/>
                          <a:latin typeface="Microsoft YaHei" panose="020B0503020204020204" pitchFamily="34" charset="-122"/>
                          <a:ea typeface="Microsoft YaHei" panose="020B0503020204020204" pitchFamily="34" charset="-122"/>
                        </a:rPr>
                        <a:t>6.1</a:t>
                      </a:r>
                      <a:r>
                        <a:rPr lang="en-US" altLang="zh-CN" sz="1400" b="0" dirty="0">
                          <a:effectLst/>
                          <a:latin typeface="Microsoft YaHei" panose="020B0503020204020204" pitchFamily="34" charset="-122"/>
                          <a:ea typeface="Microsoft YaHei" panose="020B0503020204020204" pitchFamily="34" charset="-122"/>
                        </a:rPr>
                        <a:t>~</a:t>
                      </a:r>
                      <a:r>
                        <a:rPr lang="en-US" altLang="zh-CN" sz="1400" b="0" spc="10" dirty="0">
                          <a:effectLst/>
                          <a:latin typeface="Microsoft YaHei" panose="020B0503020204020204" pitchFamily="34" charset="-122"/>
                          <a:ea typeface="Microsoft YaHei" panose="020B0503020204020204" pitchFamily="34" charset="-122"/>
                        </a:rPr>
                        <a:t>6.9 mmol/L</a:t>
                      </a:r>
                      <a:r>
                        <a:rPr lang="zh-CN" altLang="zh-CN" sz="1400" b="0" spc="10" dirty="0">
                          <a:effectLst/>
                          <a:latin typeface="Microsoft YaHei" panose="020B0503020204020204" pitchFamily="34" charset="-122"/>
                          <a:ea typeface="Microsoft YaHei" panose="020B0503020204020204" pitchFamily="34" charset="-122"/>
                        </a:rPr>
                        <a:t>）</a:t>
                      </a:r>
                      <a:endParaRPr lang="zh-CN" sz="1400" b="0" dirty="0">
                        <a:solidFill>
                          <a:srgbClr val="000000"/>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2172696914"/>
                  </a:ext>
                </a:extLst>
              </a:tr>
              <a:tr h="426795">
                <a:tc>
                  <a:txBody>
                    <a:bodyPr/>
                    <a:lstStyle/>
                    <a:p>
                      <a:pPr algn="l">
                        <a:lnSpc>
                          <a:spcPct val="150000"/>
                        </a:lnSpc>
                        <a:spcAft>
                          <a:spcPts val="0"/>
                        </a:spcAft>
                      </a:pPr>
                      <a:r>
                        <a:rPr lang="en-US" altLang="zh-CN" sz="1600" b="0" spc="10" dirty="0">
                          <a:solidFill>
                            <a:srgbClr val="C00000"/>
                          </a:solidFill>
                          <a:effectLst/>
                          <a:latin typeface="Microsoft YaHei" panose="020B0503020204020204" pitchFamily="34" charset="-122"/>
                          <a:ea typeface="Microsoft YaHei" panose="020B0503020204020204" pitchFamily="34" charset="-122"/>
                        </a:rPr>
                        <a:t>·</a:t>
                      </a:r>
                      <a:r>
                        <a:rPr lang="zh-CN" altLang="en-US" sz="1600" b="0" spc="10" dirty="0">
                          <a:solidFill>
                            <a:srgbClr val="C00000"/>
                          </a:solidFill>
                          <a:effectLst/>
                          <a:latin typeface="Microsoft YaHei" panose="020B0503020204020204" pitchFamily="34" charset="-122"/>
                          <a:ea typeface="Microsoft YaHei" panose="020B0503020204020204" pitchFamily="34" charset="-122"/>
                        </a:rPr>
                        <a:t>  </a:t>
                      </a:r>
                      <a:r>
                        <a:rPr lang="zh-CN" altLang="zh-CN" sz="1400" b="0" spc="10" dirty="0">
                          <a:effectLst/>
                          <a:latin typeface="Microsoft YaHei" panose="020B0503020204020204" pitchFamily="34" charset="-122"/>
                          <a:ea typeface="Microsoft YaHei" panose="020B0503020204020204" pitchFamily="34" charset="-122"/>
                        </a:rPr>
                        <a:t>血脂异常</a:t>
                      </a:r>
                      <a:r>
                        <a:rPr lang="zh-CN" altLang="en-US" sz="1400" b="0" spc="0" dirty="0">
                          <a:effectLst/>
                          <a:latin typeface="Microsoft YaHei" panose="020B0503020204020204" pitchFamily="34" charset="-122"/>
                          <a:ea typeface="Microsoft YaHei" panose="020B0503020204020204" pitchFamily="34" charset="-122"/>
                        </a:rPr>
                        <a:t>：</a:t>
                      </a:r>
                      <a:r>
                        <a:rPr lang="en-US" altLang="zh-CN" sz="1400" b="0" kern="1200" spc="10" dirty="0">
                          <a:solidFill>
                            <a:schemeClr val="tx1"/>
                          </a:solidFill>
                          <a:effectLst/>
                          <a:latin typeface="Microsoft YaHei" panose="020B0503020204020204" pitchFamily="34" charset="-122"/>
                          <a:ea typeface="Microsoft YaHei" panose="020B0503020204020204" pitchFamily="34" charset="-122"/>
                        </a:rPr>
                        <a:t>TC≥5.2 mmol/L</a:t>
                      </a:r>
                      <a:r>
                        <a:rPr lang="zh-CN" altLang="zh-CN" sz="1400" b="0" kern="1200" spc="10" dirty="0">
                          <a:solidFill>
                            <a:schemeClr val="tx1"/>
                          </a:solidFill>
                          <a:effectLst/>
                          <a:latin typeface="Microsoft YaHei" panose="020B0503020204020204" pitchFamily="34" charset="-122"/>
                          <a:ea typeface="Microsoft YaHei" panose="020B0503020204020204" pitchFamily="34" charset="-122"/>
                        </a:rPr>
                        <a:t>（</a:t>
                      </a:r>
                      <a:r>
                        <a:rPr lang="en-US" altLang="zh-CN" sz="1400" b="0" kern="1200" spc="10" dirty="0">
                          <a:solidFill>
                            <a:schemeClr val="tx1"/>
                          </a:solidFill>
                          <a:effectLst/>
                          <a:latin typeface="Microsoft YaHei" panose="020B0503020204020204" pitchFamily="34" charset="-122"/>
                          <a:ea typeface="Microsoft YaHei" panose="020B0503020204020204" pitchFamily="34" charset="-122"/>
                        </a:rPr>
                        <a:t>200 mg/</a:t>
                      </a:r>
                      <a:r>
                        <a:rPr lang="en-US" altLang="zh-CN" sz="1400" b="0" kern="1200" spc="10" dirty="0" err="1">
                          <a:solidFill>
                            <a:schemeClr val="tx1"/>
                          </a:solidFill>
                          <a:effectLst/>
                          <a:latin typeface="Microsoft YaHei" panose="020B0503020204020204" pitchFamily="34" charset="-122"/>
                          <a:ea typeface="Microsoft YaHei" panose="020B0503020204020204" pitchFamily="34" charset="-122"/>
                        </a:rPr>
                        <a:t>dL</a:t>
                      </a:r>
                      <a:r>
                        <a:rPr lang="zh-CN" altLang="zh-CN" sz="1400" b="0" kern="1200" spc="10" dirty="0">
                          <a:solidFill>
                            <a:schemeClr val="tx1"/>
                          </a:solidFill>
                          <a:effectLst/>
                          <a:latin typeface="Microsoft YaHei" panose="020B0503020204020204" pitchFamily="34" charset="-122"/>
                          <a:ea typeface="Microsoft YaHei" panose="020B0503020204020204" pitchFamily="34" charset="-122"/>
                        </a:rPr>
                        <a:t>）</a:t>
                      </a:r>
                      <a:r>
                        <a:rPr lang="zh-CN" altLang="zh-CN" sz="1400" b="0" spc="10" dirty="0">
                          <a:effectLst/>
                          <a:latin typeface="Microsoft YaHei" panose="020B0503020204020204" pitchFamily="34" charset="-122"/>
                          <a:ea typeface="Microsoft YaHei" panose="020B0503020204020204" pitchFamily="34" charset="-122"/>
                        </a:rPr>
                        <a:t>或</a:t>
                      </a:r>
                      <a:r>
                        <a:rPr lang="en-US" altLang="zh-CN" sz="1400" b="0" spc="10" dirty="0">
                          <a:effectLst/>
                          <a:latin typeface="Microsoft YaHei" panose="020B0503020204020204" pitchFamily="34" charset="-122"/>
                          <a:ea typeface="Microsoft YaHei" panose="020B0503020204020204" pitchFamily="34" charset="-122"/>
                        </a:rPr>
                        <a:t>LDL-C&gt;3.4 mmol/L</a:t>
                      </a:r>
                      <a:r>
                        <a:rPr lang="zh-CN" altLang="zh-CN" sz="1400" b="0" spc="10" dirty="0">
                          <a:effectLst/>
                          <a:latin typeface="Microsoft YaHei" panose="020B0503020204020204" pitchFamily="34" charset="-122"/>
                          <a:ea typeface="Microsoft YaHei" panose="020B0503020204020204" pitchFamily="34" charset="-122"/>
                        </a:rPr>
                        <a:t>（</a:t>
                      </a:r>
                      <a:r>
                        <a:rPr lang="en-US" altLang="zh-CN" sz="1400" b="0" spc="10" dirty="0">
                          <a:effectLst/>
                          <a:latin typeface="Microsoft YaHei" panose="020B0503020204020204" pitchFamily="34" charset="-122"/>
                          <a:ea typeface="Microsoft YaHei" panose="020B0503020204020204" pitchFamily="34" charset="-122"/>
                        </a:rPr>
                        <a:t>130 mg/</a:t>
                      </a:r>
                      <a:r>
                        <a:rPr lang="en-US" altLang="zh-CN" sz="1400" b="0" spc="10" dirty="0" err="1">
                          <a:effectLst/>
                          <a:latin typeface="Microsoft YaHei" panose="020B0503020204020204" pitchFamily="34" charset="-122"/>
                          <a:ea typeface="Microsoft YaHei" panose="020B0503020204020204" pitchFamily="34" charset="-122"/>
                        </a:rPr>
                        <a:t>dL</a:t>
                      </a:r>
                      <a:r>
                        <a:rPr lang="zh-CN" altLang="zh-CN" sz="1400" b="0" spc="10" dirty="0">
                          <a:effectLst/>
                          <a:latin typeface="Microsoft YaHei" panose="020B0503020204020204" pitchFamily="34" charset="-122"/>
                          <a:ea typeface="Microsoft YaHei" panose="020B0503020204020204" pitchFamily="34" charset="-122"/>
                        </a:rPr>
                        <a:t>）</a:t>
                      </a:r>
                      <a:r>
                        <a:rPr lang="zh-CN" altLang="en-US" sz="1400" b="0" spc="10" dirty="0">
                          <a:effectLst/>
                          <a:latin typeface="Microsoft YaHei" panose="020B0503020204020204" pitchFamily="34" charset="-122"/>
                          <a:ea typeface="Microsoft YaHei" panose="020B0503020204020204" pitchFamily="34" charset="-122"/>
                        </a:rPr>
                        <a:t> </a:t>
                      </a:r>
                      <a:r>
                        <a:rPr lang="zh-CN" altLang="zh-CN" sz="1400" b="0" spc="10" dirty="0">
                          <a:effectLst/>
                          <a:latin typeface="Microsoft YaHei" panose="020B0503020204020204" pitchFamily="34" charset="-122"/>
                          <a:ea typeface="Microsoft YaHei" panose="020B0503020204020204" pitchFamily="34" charset="-122"/>
                        </a:rPr>
                        <a:t>或</a:t>
                      </a:r>
                      <a:r>
                        <a:rPr lang="en-US" altLang="zh-CN" sz="1400" b="0" spc="10" dirty="0">
                          <a:effectLst/>
                          <a:latin typeface="Microsoft YaHei" panose="020B0503020204020204" pitchFamily="34" charset="-122"/>
                          <a:ea typeface="Microsoft YaHei" panose="020B0503020204020204" pitchFamily="34" charset="-122"/>
                        </a:rPr>
                        <a:t>HDL-C&lt;1.0 mmol/L</a:t>
                      </a:r>
                      <a:r>
                        <a:rPr lang="zh-CN" altLang="zh-CN" sz="1400" b="0" spc="10" dirty="0">
                          <a:effectLst/>
                          <a:latin typeface="Microsoft YaHei" panose="020B0503020204020204" pitchFamily="34" charset="-122"/>
                          <a:ea typeface="Microsoft YaHei" panose="020B0503020204020204" pitchFamily="34" charset="-122"/>
                        </a:rPr>
                        <a:t>（</a:t>
                      </a:r>
                      <a:r>
                        <a:rPr lang="en-US" altLang="zh-CN" sz="1400" b="0" spc="10" dirty="0">
                          <a:effectLst/>
                          <a:latin typeface="Microsoft YaHei" panose="020B0503020204020204" pitchFamily="34" charset="-122"/>
                          <a:ea typeface="Microsoft YaHei" panose="020B0503020204020204" pitchFamily="34" charset="-122"/>
                        </a:rPr>
                        <a:t>40 mg/</a:t>
                      </a:r>
                      <a:r>
                        <a:rPr lang="en-US" altLang="zh-CN" sz="1400" b="0" spc="10" dirty="0" err="1">
                          <a:effectLst/>
                          <a:latin typeface="Microsoft YaHei" panose="020B0503020204020204" pitchFamily="34" charset="-122"/>
                          <a:ea typeface="Microsoft YaHei" panose="020B0503020204020204" pitchFamily="34" charset="-122"/>
                        </a:rPr>
                        <a:t>dL</a:t>
                      </a:r>
                      <a:r>
                        <a:rPr lang="zh-CN" altLang="zh-CN" sz="1400" b="0" spc="10" dirty="0">
                          <a:effectLst/>
                          <a:latin typeface="Microsoft YaHei" panose="020B0503020204020204" pitchFamily="34" charset="-122"/>
                          <a:ea typeface="Microsoft YaHei" panose="020B0503020204020204" pitchFamily="34" charset="-122"/>
                        </a:rPr>
                        <a:t>）</a:t>
                      </a:r>
                      <a:endParaRPr lang="zh-CN" altLang="zh-CN" sz="1600" b="0" dirty="0">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309891940"/>
                  </a:ext>
                </a:extLst>
              </a:tr>
              <a:tr h="419267">
                <a:tc>
                  <a:txBody>
                    <a:bodyPr/>
                    <a:lstStyle/>
                    <a:p>
                      <a:pPr algn="l">
                        <a:lnSpc>
                          <a:spcPct val="150000"/>
                        </a:lnSpc>
                        <a:spcAft>
                          <a:spcPts val="0"/>
                        </a:spcAft>
                      </a:pPr>
                      <a:r>
                        <a:rPr lang="en-US" sz="1400" b="0" spc="10" dirty="0">
                          <a:solidFill>
                            <a:srgbClr val="C00000"/>
                          </a:solidFill>
                          <a:effectLst/>
                          <a:latin typeface="Microsoft YaHei" panose="020B0503020204020204" pitchFamily="34" charset="-122"/>
                          <a:ea typeface="Microsoft YaHei" panose="020B0503020204020204" pitchFamily="34" charset="-122"/>
                        </a:rPr>
                        <a:t>·</a:t>
                      </a:r>
                      <a:r>
                        <a:rPr lang="zh-CN" altLang="en-US" sz="1400" b="0" spc="10" dirty="0">
                          <a:solidFill>
                            <a:srgbClr val="C00000"/>
                          </a:solidFill>
                          <a:effectLst/>
                          <a:latin typeface="Microsoft YaHei" panose="020B0503020204020204" pitchFamily="34" charset="-122"/>
                          <a:ea typeface="Microsoft YaHei" panose="020B0503020204020204" pitchFamily="34" charset="-122"/>
                        </a:rPr>
                        <a:t>  </a:t>
                      </a:r>
                      <a:r>
                        <a:rPr lang="zh-CN" altLang="zh-CN" sz="1400" b="0" spc="10" dirty="0">
                          <a:effectLst/>
                          <a:latin typeface="Microsoft YaHei" panose="020B0503020204020204" pitchFamily="34" charset="-122"/>
                          <a:ea typeface="Microsoft YaHei" panose="020B0503020204020204" pitchFamily="34" charset="-122"/>
                        </a:rPr>
                        <a:t>早发心血管病家族史</a:t>
                      </a:r>
                      <a:r>
                        <a:rPr lang="zh-CN" altLang="zh-CN" sz="1400" b="0" kern="1200" spc="10" dirty="0">
                          <a:solidFill>
                            <a:schemeClr val="tx1"/>
                          </a:solidFill>
                          <a:effectLst/>
                          <a:latin typeface="Microsoft YaHei" panose="020B0503020204020204" pitchFamily="34" charset="-122"/>
                          <a:ea typeface="Microsoft YaHei" panose="020B0503020204020204" pitchFamily="34" charset="-122"/>
                        </a:rPr>
                        <a:t>（一级亲属发病年龄</a:t>
                      </a:r>
                      <a:r>
                        <a:rPr lang="en-US" altLang="zh-CN" sz="1400" b="0" kern="1200" spc="10" dirty="0">
                          <a:solidFill>
                            <a:schemeClr val="tx1"/>
                          </a:solidFill>
                          <a:effectLst/>
                          <a:latin typeface="Microsoft YaHei" panose="020B0503020204020204" pitchFamily="34" charset="-122"/>
                          <a:ea typeface="Microsoft YaHei" panose="020B0503020204020204" pitchFamily="34" charset="-122"/>
                        </a:rPr>
                        <a:t>&lt;50</a:t>
                      </a:r>
                      <a:r>
                        <a:rPr lang="zh-CN" altLang="zh-CN" sz="1400" b="0" kern="1200" spc="10" dirty="0">
                          <a:solidFill>
                            <a:schemeClr val="tx1"/>
                          </a:solidFill>
                          <a:effectLst/>
                          <a:latin typeface="Microsoft YaHei" panose="020B0503020204020204" pitchFamily="34" charset="-122"/>
                          <a:ea typeface="Microsoft YaHei" panose="020B0503020204020204" pitchFamily="34" charset="-122"/>
                        </a:rPr>
                        <a:t>岁）</a:t>
                      </a:r>
                      <a:endParaRPr lang="zh-CN" altLang="zh-CN" sz="1400" b="0" kern="1200" spc="10" dirty="0">
                        <a:solidFill>
                          <a:schemeClr val="tx1"/>
                        </a:solidFill>
                        <a:effectLst/>
                        <a:latin typeface="Microsoft YaHei" panose="020B0503020204020204" pitchFamily="34" charset="-122"/>
                        <a:ea typeface="Microsoft YaHei" panose="020B0503020204020204" pitchFamily="34" charset="-122"/>
                        <a:cs typeface="+mn-cs"/>
                      </a:endParaRPr>
                    </a:p>
                  </a:txBody>
                  <a:tcPr marL="63756" marR="63756" marT="0" marB="0" anchor="ctr"/>
                </a:tc>
                <a:extLst>
                  <a:ext uri="{0D108BD9-81ED-4DB2-BD59-A6C34878D82A}">
                    <a16:rowId xmlns:a16="http://schemas.microsoft.com/office/drawing/2014/main" val="2760402394"/>
                  </a:ext>
                </a:extLst>
              </a:tr>
              <a:tr h="419267">
                <a:tc>
                  <a:txBody>
                    <a:bodyPr/>
                    <a:lstStyle/>
                    <a:p>
                      <a:pPr algn="l">
                        <a:lnSpc>
                          <a:spcPct val="150000"/>
                        </a:lnSpc>
                        <a:spcAft>
                          <a:spcPts val="0"/>
                        </a:spcAft>
                      </a:pPr>
                      <a:r>
                        <a:rPr lang="en-US" altLang="zh-CN" sz="1400" b="0" spc="10" dirty="0">
                          <a:solidFill>
                            <a:srgbClr val="C00000"/>
                          </a:solidFill>
                          <a:effectLst/>
                          <a:latin typeface="Microsoft YaHei" panose="020B0503020204020204" pitchFamily="34" charset="-122"/>
                          <a:ea typeface="Microsoft YaHei" panose="020B0503020204020204" pitchFamily="34" charset="-122"/>
                        </a:rPr>
                        <a:t>·</a:t>
                      </a:r>
                      <a:r>
                        <a:rPr lang="zh-CN" altLang="en-US" sz="1400" b="0" spc="10" dirty="0">
                          <a:solidFill>
                            <a:srgbClr val="C00000"/>
                          </a:solidFill>
                          <a:effectLst/>
                          <a:latin typeface="Microsoft YaHei" panose="020B0503020204020204" pitchFamily="34" charset="-122"/>
                          <a:ea typeface="Microsoft YaHei" panose="020B0503020204020204" pitchFamily="34" charset="-122"/>
                        </a:rPr>
                        <a:t>  </a:t>
                      </a:r>
                      <a:r>
                        <a:rPr lang="zh-CN" altLang="zh-CN" sz="1400" b="0" spc="10" dirty="0">
                          <a:effectLst/>
                          <a:latin typeface="Microsoft YaHei" panose="020B0503020204020204" pitchFamily="34" charset="-122"/>
                          <a:ea typeface="Microsoft YaHei" panose="020B0503020204020204" pitchFamily="34" charset="-122"/>
                        </a:rPr>
                        <a:t>腹型肥胖（腰围：男性</a:t>
                      </a:r>
                      <a:r>
                        <a:rPr lang="en-US" altLang="zh-CN" sz="1400" b="0" spc="10" dirty="0">
                          <a:effectLst/>
                          <a:latin typeface="Microsoft YaHei" panose="020B0503020204020204" pitchFamily="34" charset="-122"/>
                          <a:ea typeface="Microsoft YaHei" panose="020B0503020204020204" pitchFamily="34" charset="-122"/>
                        </a:rPr>
                        <a:t>≥90 cm</a:t>
                      </a:r>
                      <a:r>
                        <a:rPr lang="zh-CN" altLang="zh-CN" sz="1400" b="0" spc="10" dirty="0">
                          <a:effectLst/>
                          <a:latin typeface="Microsoft YaHei" panose="020B0503020204020204" pitchFamily="34" charset="-122"/>
                          <a:ea typeface="Microsoft YaHei" panose="020B0503020204020204" pitchFamily="34" charset="-122"/>
                        </a:rPr>
                        <a:t>，女性</a:t>
                      </a:r>
                      <a:r>
                        <a:rPr lang="it-IT" altLang="zh-CN" sz="1400" b="0" spc="10" dirty="0">
                          <a:effectLst/>
                          <a:latin typeface="Microsoft YaHei" panose="020B0503020204020204" pitchFamily="34" charset="-122"/>
                          <a:ea typeface="Microsoft YaHei" panose="020B0503020204020204" pitchFamily="34" charset="-122"/>
                        </a:rPr>
                        <a:t>≥85 cm</a:t>
                      </a:r>
                      <a:r>
                        <a:rPr lang="zh-CN" altLang="zh-CN" sz="1400" b="0" spc="10" dirty="0">
                          <a:effectLst/>
                          <a:latin typeface="Microsoft YaHei" panose="020B0503020204020204" pitchFamily="34" charset="-122"/>
                          <a:ea typeface="Microsoft YaHei" panose="020B0503020204020204" pitchFamily="34" charset="-122"/>
                        </a:rPr>
                        <a:t>）或</a:t>
                      </a:r>
                      <a:r>
                        <a:rPr lang="zh-CN" altLang="en-US" sz="1400" b="0" spc="10" dirty="0">
                          <a:effectLst/>
                          <a:latin typeface="Microsoft YaHei" panose="020B0503020204020204" pitchFamily="34" charset="-122"/>
                          <a:ea typeface="Microsoft YaHei" panose="020B0503020204020204" pitchFamily="34" charset="-122"/>
                        </a:rPr>
                        <a:t> </a:t>
                      </a:r>
                      <a:r>
                        <a:rPr lang="zh-CN" altLang="zh-CN" sz="1400" b="0" spc="10" dirty="0">
                          <a:effectLst/>
                          <a:latin typeface="Microsoft YaHei" panose="020B0503020204020204" pitchFamily="34" charset="-122"/>
                          <a:ea typeface="Microsoft YaHei" panose="020B0503020204020204" pitchFamily="34" charset="-122"/>
                        </a:rPr>
                        <a:t>肥胖（</a:t>
                      </a:r>
                      <a:r>
                        <a:rPr lang="it-IT" altLang="zh-CN" sz="1400" b="0" spc="10" dirty="0">
                          <a:effectLst/>
                          <a:latin typeface="Microsoft YaHei" panose="020B0503020204020204" pitchFamily="34" charset="-122"/>
                          <a:ea typeface="Microsoft YaHei" panose="020B0503020204020204" pitchFamily="34" charset="-122"/>
                        </a:rPr>
                        <a:t>BMI≥28 kg/m</a:t>
                      </a:r>
                      <a:r>
                        <a:rPr lang="it-IT" altLang="zh-CN" sz="1400" b="0" spc="10" baseline="30000" dirty="0">
                          <a:effectLst/>
                          <a:latin typeface="Microsoft YaHei" panose="020B0503020204020204" pitchFamily="34" charset="-122"/>
                          <a:ea typeface="Microsoft YaHei" panose="020B0503020204020204" pitchFamily="34" charset="-122"/>
                        </a:rPr>
                        <a:t>2</a:t>
                      </a:r>
                      <a:r>
                        <a:rPr lang="zh-CN" altLang="zh-CN" sz="1400" b="0" spc="10" dirty="0">
                          <a:effectLst/>
                          <a:latin typeface="Microsoft YaHei" panose="020B0503020204020204" pitchFamily="34" charset="-122"/>
                          <a:ea typeface="Microsoft YaHei" panose="020B0503020204020204" pitchFamily="34" charset="-122"/>
                        </a:rPr>
                        <a:t>）</a:t>
                      </a:r>
                      <a:endParaRPr lang="zh-CN" altLang="zh-CN" sz="1400" b="0" dirty="0">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2663987750"/>
                  </a:ext>
                </a:extLst>
              </a:tr>
              <a:tr h="41926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1400" b="0" spc="10" dirty="0">
                          <a:solidFill>
                            <a:srgbClr val="C00000"/>
                          </a:solidFill>
                          <a:effectLst/>
                          <a:latin typeface="Microsoft YaHei" panose="020B0503020204020204" pitchFamily="34" charset="-122"/>
                          <a:ea typeface="Microsoft YaHei" panose="020B0503020204020204" pitchFamily="34" charset="-122"/>
                        </a:rPr>
                        <a:t>·</a:t>
                      </a:r>
                      <a:r>
                        <a:rPr lang="zh-CN" altLang="en-US" sz="1400" b="0" spc="10" dirty="0">
                          <a:solidFill>
                            <a:srgbClr val="C00000"/>
                          </a:solidFill>
                          <a:effectLst/>
                          <a:latin typeface="Microsoft YaHei" panose="020B0503020204020204" pitchFamily="34" charset="-122"/>
                          <a:ea typeface="Microsoft YaHei" panose="020B0503020204020204" pitchFamily="34" charset="-122"/>
                        </a:rPr>
                        <a:t>  </a:t>
                      </a:r>
                      <a:r>
                        <a:rPr lang="zh-CN" altLang="zh-CN" sz="1400" b="0" spc="10" dirty="0">
                          <a:effectLst/>
                          <a:latin typeface="Microsoft YaHei" panose="020B0503020204020204" pitchFamily="34" charset="-122"/>
                          <a:ea typeface="Microsoft YaHei" panose="020B0503020204020204" pitchFamily="34" charset="-122"/>
                        </a:rPr>
                        <a:t>高同型半胱氨酸血症</a:t>
                      </a:r>
                      <a:endParaRPr lang="zh-CN" altLang="zh-CN" sz="1400" b="1" dirty="0">
                        <a:solidFill>
                          <a:srgbClr val="C00000"/>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3987226248"/>
                  </a:ext>
                </a:extLst>
              </a:tr>
              <a:tr h="41926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1400" b="0" spc="10" dirty="0">
                          <a:solidFill>
                            <a:srgbClr val="C00000"/>
                          </a:solidFill>
                          <a:effectLst/>
                          <a:latin typeface="Microsoft YaHei" panose="020B0503020204020204" pitchFamily="34" charset="-122"/>
                          <a:ea typeface="Microsoft YaHei" panose="020B0503020204020204" pitchFamily="34" charset="-122"/>
                        </a:rPr>
                        <a:t>·</a:t>
                      </a:r>
                      <a:r>
                        <a:rPr lang="zh-CN" altLang="en-US" sz="1400" b="0" spc="10" dirty="0">
                          <a:solidFill>
                            <a:srgbClr val="C00000"/>
                          </a:solidFill>
                          <a:effectLst/>
                          <a:latin typeface="Microsoft YaHei" panose="020B0503020204020204" pitchFamily="34" charset="-122"/>
                          <a:ea typeface="Microsoft YaHei" panose="020B0503020204020204" pitchFamily="34" charset="-122"/>
                        </a:rPr>
                        <a:t>  </a:t>
                      </a:r>
                      <a:r>
                        <a:rPr lang="zh-CN" altLang="zh-CN" sz="1400" b="1" spc="10" dirty="0">
                          <a:solidFill>
                            <a:srgbClr val="C00000"/>
                          </a:solidFill>
                          <a:effectLst/>
                          <a:latin typeface="Microsoft YaHei" panose="020B0503020204020204" pitchFamily="34" charset="-122"/>
                          <a:ea typeface="Microsoft YaHei" panose="020B0503020204020204" pitchFamily="34" charset="-122"/>
                        </a:rPr>
                        <a:t>高</a:t>
                      </a:r>
                      <a:r>
                        <a:rPr lang="zh-CN" altLang="en-US" sz="1400" b="1" spc="10" dirty="0">
                          <a:solidFill>
                            <a:srgbClr val="C00000"/>
                          </a:solidFill>
                          <a:effectLst/>
                          <a:latin typeface="Microsoft YaHei" panose="020B0503020204020204" pitchFamily="34" charset="-122"/>
                          <a:ea typeface="Microsoft YaHei" panose="020B0503020204020204" pitchFamily="34" charset="-122"/>
                        </a:rPr>
                        <a:t>尿酸</a:t>
                      </a:r>
                      <a:r>
                        <a:rPr lang="zh-CN" altLang="zh-CN" sz="1400" b="1" spc="10" dirty="0">
                          <a:solidFill>
                            <a:srgbClr val="C00000"/>
                          </a:solidFill>
                          <a:effectLst/>
                          <a:latin typeface="Microsoft YaHei" panose="020B0503020204020204" pitchFamily="34" charset="-122"/>
                          <a:ea typeface="Microsoft YaHei" panose="020B0503020204020204" pitchFamily="34" charset="-122"/>
                        </a:rPr>
                        <a:t>血症</a:t>
                      </a:r>
                      <a:r>
                        <a:rPr lang="zh-CN" altLang="en-US" sz="1400" b="0" spc="10" dirty="0">
                          <a:effectLst/>
                          <a:latin typeface="Microsoft YaHei" panose="020B0503020204020204" pitchFamily="34" charset="-122"/>
                          <a:ea typeface="Microsoft YaHei" panose="020B0503020204020204" pitchFamily="34" charset="-122"/>
                        </a:rPr>
                        <a:t>（男性≥</a:t>
                      </a:r>
                      <a:r>
                        <a:rPr lang="en-US" altLang="zh-CN" sz="1400" b="0" spc="10" dirty="0">
                          <a:effectLst/>
                          <a:latin typeface="Microsoft YaHei" panose="020B0503020204020204" pitchFamily="34" charset="-122"/>
                          <a:ea typeface="Microsoft YaHei" panose="020B0503020204020204" pitchFamily="34" charset="-122"/>
                        </a:rPr>
                        <a:t>420 </a:t>
                      </a:r>
                      <a:r>
                        <a:rPr lang="el-GR" altLang="zh-CN" sz="1400" b="0" spc="10" dirty="0">
                          <a:effectLst/>
                          <a:latin typeface="Microsoft YaHei" panose="020B0503020204020204" pitchFamily="34" charset="-122"/>
                          <a:ea typeface="Microsoft YaHei" panose="020B0503020204020204" pitchFamily="34" charset="-122"/>
                        </a:rPr>
                        <a:t>μ</a:t>
                      </a:r>
                      <a:r>
                        <a:rPr lang="en-US" altLang="zh-CN" sz="1400" b="0" spc="10" dirty="0">
                          <a:effectLst/>
                          <a:latin typeface="Microsoft YaHei" panose="020B0503020204020204" pitchFamily="34" charset="-122"/>
                          <a:ea typeface="Microsoft YaHei" panose="020B0503020204020204" pitchFamily="34" charset="-122"/>
                        </a:rPr>
                        <a:t>mol/L</a:t>
                      </a:r>
                      <a:r>
                        <a:rPr lang="zh-CN" altLang="en-US" sz="1400" b="0" spc="10" dirty="0">
                          <a:effectLst/>
                          <a:latin typeface="Microsoft YaHei" panose="020B0503020204020204" pitchFamily="34" charset="-122"/>
                          <a:ea typeface="Microsoft YaHei" panose="020B0503020204020204" pitchFamily="34" charset="-122"/>
                        </a:rPr>
                        <a:t>，女性≥</a:t>
                      </a:r>
                      <a:r>
                        <a:rPr lang="en-US" altLang="zh-CN" sz="1400" b="0" spc="10" dirty="0">
                          <a:effectLst/>
                          <a:latin typeface="Microsoft YaHei" panose="020B0503020204020204" pitchFamily="34" charset="-122"/>
                          <a:ea typeface="Microsoft YaHei" panose="020B0503020204020204" pitchFamily="34" charset="-122"/>
                        </a:rPr>
                        <a:t>360 </a:t>
                      </a:r>
                      <a:r>
                        <a:rPr lang="el-GR" altLang="zh-CN" sz="1400" b="0" spc="10" dirty="0">
                          <a:effectLst/>
                          <a:latin typeface="Microsoft YaHei" panose="020B0503020204020204" pitchFamily="34" charset="-122"/>
                          <a:ea typeface="Microsoft YaHei" panose="020B0503020204020204" pitchFamily="34" charset="-122"/>
                        </a:rPr>
                        <a:t>μ</a:t>
                      </a:r>
                      <a:r>
                        <a:rPr lang="en-US" altLang="zh-CN" sz="1400" b="0" spc="10" dirty="0">
                          <a:effectLst/>
                          <a:latin typeface="Microsoft YaHei" panose="020B0503020204020204" pitchFamily="34" charset="-122"/>
                          <a:ea typeface="Microsoft YaHei" panose="020B0503020204020204" pitchFamily="34" charset="-122"/>
                        </a:rPr>
                        <a:t>mol/L</a:t>
                      </a:r>
                      <a:r>
                        <a:rPr lang="zh-CN" altLang="en-US" sz="1400" b="0" spc="10" dirty="0">
                          <a:effectLst/>
                          <a:latin typeface="Microsoft YaHei" panose="020B0503020204020204" pitchFamily="34" charset="-122"/>
                          <a:ea typeface="Microsoft YaHei" panose="020B0503020204020204" pitchFamily="34" charset="-122"/>
                        </a:rPr>
                        <a:t>）</a:t>
                      </a:r>
                      <a:endParaRPr lang="zh-CN" altLang="zh-CN" sz="1400" b="1" dirty="0">
                        <a:solidFill>
                          <a:srgbClr val="C00000"/>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2206081520"/>
                  </a:ext>
                </a:extLst>
              </a:tr>
              <a:tr h="41926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1400" b="0" spc="10" dirty="0">
                          <a:solidFill>
                            <a:srgbClr val="C00000"/>
                          </a:solidFill>
                          <a:effectLst/>
                          <a:latin typeface="Microsoft YaHei" panose="020B0503020204020204" pitchFamily="34" charset="-122"/>
                          <a:ea typeface="Microsoft YaHei" panose="020B0503020204020204" pitchFamily="34" charset="-122"/>
                        </a:rPr>
                        <a:t>·</a:t>
                      </a:r>
                      <a:r>
                        <a:rPr lang="zh-CN" altLang="en-US" sz="1400" b="0" spc="10" dirty="0">
                          <a:solidFill>
                            <a:srgbClr val="C00000"/>
                          </a:solidFill>
                          <a:effectLst/>
                          <a:latin typeface="Microsoft YaHei" panose="020B0503020204020204" pitchFamily="34" charset="-122"/>
                          <a:ea typeface="Microsoft YaHei" panose="020B0503020204020204" pitchFamily="34" charset="-122"/>
                        </a:rPr>
                        <a:t>  </a:t>
                      </a:r>
                      <a:r>
                        <a:rPr lang="zh-CN" altLang="en-US" sz="1400" b="1" spc="10" dirty="0">
                          <a:solidFill>
                            <a:srgbClr val="C00000"/>
                          </a:solidFill>
                          <a:effectLst/>
                          <a:latin typeface="Microsoft YaHei" panose="020B0503020204020204" pitchFamily="34" charset="-122"/>
                          <a:ea typeface="Microsoft YaHei" panose="020B0503020204020204" pitchFamily="34" charset="-122"/>
                        </a:rPr>
                        <a:t>心率增快</a:t>
                      </a:r>
                      <a:r>
                        <a:rPr lang="zh-CN" altLang="en-US" sz="1400" b="0" spc="10" dirty="0">
                          <a:effectLst/>
                          <a:latin typeface="Microsoft YaHei" panose="020B0503020204020204" pitchFamily="34" charset="-122"/>
                          <a:ea typeface="Microsoft YaHei" panose="020B0503020204020204" pitchFamily="34" charset="-122"/>
                        </a:rPr>
                        <a:t>（静息心率＞</a:t>
                      </a:r>
                      <a:r>
                        <a:rPr lang="en-US" altLang="zh-CN" sz="1400" b="0" spc="10" dirty="0">
                          <a:effectLst/>
                          <a:latin typeface="Microsoft YaHei" panose="020B0503020204020204" pitchFamily="34" charset="-122"/>
                          <a:ea typeface="Microsoft YaHei" panose="020B0503020204020204" pitchFamily="34" charset="-122"/>
                        </a:rPr>
                        <a:t>80</a:t>
                      </a:r>
                      <a:r>
                        <a:rPr lang="zh-CN" altLang="en-US" sz="1400" b="0" spc="10" dirty="0">
                          <a:effectLst/>
                          <a:latin typeface="Microsoft YaHei" panose="020B0503020204020204" pitchFamily="34" charset="-122"/>
                          <a:ea typeface="Microsoft YaHei" panose="020B0503020204020204" pitchFamily="34" charset="-122"/>
                        </a:rPr>
                        <a:t>次</a:t>
                      </a:r>
                      <a:r>
                        <a:rPr lang="en-US" altLang="zh-CN" sz="1400" b="0" spc="10" dirty="0">
                          <a:effectLst/>
                          <a:latin typeface="Microsoft YaHei" panose="020B0503020204020204" pitchFamily="34" charset="-122"/>
                          <a:ea typeface="Microsoft YaHei" panose="020B0503020204020204" pitchFamily="34" charset="-122"/>
                        </a:rPr>
                        <a:t>/min</a:t>
                      </a:r>
                      <a:r>
                        <a:rPr lang="zh-CN" altLang="en-US" sz="1400" b="0" spc="10" dirty="0">
                          <a:effectLst/>
                          <a:latin typeface="Microsoft YaHei" panose="020B0503020204020204" pitchFamily="34" charset="-122"/>
                          <a:ea typeface="Microsoft YaHei" panose="020B0503020204020204" pitchFamily="34" charset="-122"/>
                        </a:rPr>
                        <a:t>）</a:t>
                      </a:r>
                      <a:endParaRPr lang="zh-CN" altLang="zh-CN" sz="1400" b="1" dirty="0">
                        <a:solidFill>
                          <a:srgbClr val="C00000"/>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1368308252"/>
                  </a:ext>
                </a:extLst>
              </a:tr>
            </a:tbl>
          </a:graphicData>
        </a:graphic>
      </p:graphicFrame>
      <p:sp>
        <p:nvSpPr>
          <p:cNvPr id="4" name="标题 1">
            <a:extLst>
              <a:ext uri="{FF2B5EF4-FFF2-40B4-BE49-F238E27FC236}">
                <a16:creationId xmlns:a16="http://schemas.microsoft.com/office/drawing/2014/main" id="{72E91385-AC03-F4E3-74CC-77D9C0845D77}"/>
              </a:ext>
            </a:extLst>
          </p:cNvPr>
          <p:cNvSpPr>
            <a:spLocks noGrp="1"/>
          </p:cNvSpPr>
          <p:nvPr>
            <p:ph type="title"/>
          </p:nvPr>
        </p:nvSpPr>
        <p:spPr>
          <a:xfrm>
            <a:off x="838196" y="227121"/>
            <a:ext cx="10515600" cy="612988"/>
          </a:xfrm>
        </p:spPr>
        <p:txBody>
          <a:bodyPr vert="horz" lIns="91440" tIns="45720" rIns="91440" bIns="45720" rtlCol="0" anchor="ctr">
            <a:normAutofit/>
          </a:bodyPr>
          <a:lstStyle/>
          <a:p>
            <a:pPr algn="ctr"/>
            <a:r>
              <a:rPr lang="zh-CN" altLang="en-US" b="1" dirty="0">
                <a:latin typeface="Microsoft YaHei" panose="020B0503020204020204" pitchFamily="34" charset="-122"/>
                <a:ea typeface="Microsoft YaHei" panose="020B0503020204020204" pitchFamily="34" charset="-122"/>
              </a:rPr>
              <a:t>影响高血压患者心血管预后的重要因素</a:t>
            </a:r>
          </a:p>
        </p:txBody>
      </p:sp>
      <p:sp>
        <p:nvSpPr>
          <p:cNvPr id="6" name="文本框 5">
            <a:extLst>
              <a:ext uri="{FF2B5EF4-FFF2-40B4-BE49-F238E27FC236}">
                <a16:creationId xmlns:a16="http://schemas.microsoft.com/office/drawing/2014/main" id="{5388B319-DCC5-6A94-8AF9-3794449787C9}"/>
              </a:ext>
            </a:extLst>
          </p:cNvPr>
          <p:cNvSpPr txBox="1"/>
          <p:nvPr/>
        </p:nvSpPr>
        <p:spPr>
          <a:xfrm>
            <a:off x="948263" y="5628949"/>
            <a:ext cx="10295467" cy="253916"/>
          </a:xfrm>
          <a:prstGeom prst="rect">
            <a:avLst/>
          </a:prstGeom>
          <a:noFill/>
        </p:spPr>
        <p:txBody>
          <a:bodyPr wrap="square">
            <a:spAutoFit/>
          </a:bodyPr>
          <a:lstStyle/>
          <a:p>
            <a:pPr algn="just"/>
            <a:r>
              <a:rPr lang="zh-CN" altLang="en-US" sz="1050" dirty="0">
                <a:latin typeface="微软雅黑" panose="020B0503020204020204" pitchFamily="34" charset="-122"/>
                <a:ea typeface="微软雅黑" panose="020B0503020204020204" pitchFamily="34" charset="-122"/>
              </a:rPr>
              <a:t>注：</a:t>
            </a:r>
            <a:r>
              <a:rPr lang="en-US" altLang="zh-CN" sz="1050" dirty="0">
                <a:latin typeface="微软雅黑" panose="020B0503020204020204" pitchFamily="34" charset="-122"/>
                <a:ea typeface="微软雅黑" panose="020B0503020204020204" pitchFamily="34" charset="-122"/>
              </a:rPr>
              <a:t>LDL-C</a:t>
            </a:r>
            <a:r>
              <a:rPr lang="zh-CN" altLang="en-US" sz="1050" dirty="0">
                <a:latin typeface="微软雅黑" panose="020B0503020204020204" pitchFamily="34" charset="-122"/>
                <a:ea typeface="微软雅黑" panose="020B0503020204020204" pitchFamily="34" charset="-122"/>
              </a:rPr>
              <a:t>，低密度脂蛋白胆固醇；</a:t>
            </a:r>
            <a:r>
              <a:rPr lang="en-US" altLang="zh-CN" sz="1050" dirty="0">
                <a:latin typeface="微软雅黑" panose="020B0503020204020204" pitchFamily="34" charset="-122"/>
                <a:ea typeface="微软雅黑" panose="020B0503020204020204" pitchFamily="34" charset="-122"/>
              </a:rPr>
              <a:t>HDL-C</a:t>
            </a:r>
            <a:r>
              <a:rPr lang="zh-CN" altLang="en-US" sz="1050" dirty="0">
                <a:latin typeface="微软雅黑" panose="020B0503020204020204" pitchFamily="34" charset="-122"/>
                <a:ea typeface="微软雅黑" panose="020B0503020204020204" pitchFamily="34" charset="-122"/>
              </a:rPr>
              <a:t>，高密度脂蛋白胆固醇；</a:t>
            </a:r>
            <a:r>
              <a:rPr lang="en-US" altLang="zh-CN" sz="1050" dirty="0">
                <a:latin typeface="微软雅黑" panose="020B0503020204020204" pitchFamily="34" charset="-122"/>
                <a:ea typeface="微软雅黑" panose="020B0503020204020204" pitchFamily="34" charset="-122"/>
              </a:rPr>
              <a:t>LVMI</a:t>
            </a:r>
            <a:r>
              <a:rPr lang="zh-CN" altLang="en-US" sz="1050" dirty="0">
                <a:latin typeface="微软雅黑" panose="020B0503020204020204" pitchFamily="34" charset="-122"/>
                <a:ea typeface="微软雅黑" panose="020B0503020204020204" pitchFamily="34" charset="-122"/>
              </a:rPr>
              <a:t>，左心室质量指数。</a:t>
            </a:r>
          </a:p>
        </p:txBody>
      </p:sp>
      <p:sp>
        <p:nvSpPr>
          <p:cNvPr id="10" name="矩形: 圆角 6">
            <a:extLst>
              <a:ext uri="{FF2B5EF4-FFF2-40B4-BE49-F238E27FC236}">
                <a16:creationId xmlns:a16="http://schemas.microsoft.com/office/drawing/2014/main" id="{9B427219-167D-E379-685E-902F3757350A}"/>
              </a:ext>
            </a:extLst>
          </p:cNvPr>
          <p:cNvSpPr/>
          <p:nvPr/>
        </p:nvSpPr>
        <p:spPr>
          <a:xfrm>
            <a:off x="948266" y="6035425"/>
            <a:ext cx="10295467" cy="36247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1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增加高尿酸血症</a:t>
            </a:r>
            <a:r>
              <a:rPr kumimoji="0" lang="zh-CN" altLang="en-US"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（男性≥</a:t>
            </a:r>
            <a:r>
              <a:rPr kumimoji="0" lang="en-US" altLang="zh-CN"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420 </a:t>
            </a:r>
            <a:r>
              <a:rPr kumimoji="0" lang="el-GR" altLang="zh-CN"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μ</a:t>
            </a:r>
            <a:r>
              <a:rPr kumimoji="0" lang="en-US" altLang="zh-CN"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mol/L</a:t>
            </a:r>
            <a:r>
              <a:rPr kumimoji="0" lang="zh-CN" altLang="en-US"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，女性≥</a:t>
            </a:r>
            <a:r>
              <a:rPr kumimoji="0" lang="en-US" altLang="zh-CN"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360 </a:t>
            </a:r>
            <a:r>
              <a:rPr kumimoji="0" lang="el-GR" altLang="zh-CN"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μ</a:t>
            </a:r>
            <a:r>
              <a:rPr kumimoji="0" lang="en-US" altLang="zh-CN"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mol/L</a:t>
            </a:r>
            <a:r>
              <a:rPr kumimoji="0" lang="zh-CN" altLang="en-US"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zh-CN" altLang="en-US" sz="1200" b="1" i="0" u="none" strike="noStrike" kern="1200" cap="none" spc="1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增加心率增快</a:t>
            </a:r>
            <a:r>
              <a:rPr kumimoji="0" lang="zh-CN" altLang="en-US"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（静息心率＞</a:t>
            </a:r>
            <a:r>
              <a:rPr kumimoji="0" lang="en-US" altLang="zh-CN"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80</a:t>
            </a:r>
            <a:r>
              <a:rPr kumimoji="0" lang="zh-CN" altLang="en-US"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次</a:t>
            </a:r>
            <a:r>
              <a:rPr kumimoji="0" lang="en-US" altLang="zh-CN"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/min</a:t>
            </a:r>
            <a:r>
              <a:rPr kumimoji="0" lang="zh-CN" altLang="en-US" sz="1200" b="1" i="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endParaRPr kumimoji="0" lang="zh-CN"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63277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72E91385-AC03-F4E3-74CC-77D9C0845D77}"/>
              </a:ext>
            </a:extLst>
          </p:cNvPr>
          <p:cNvSpPr>
            <a:spLocks noGrp="1"/>
          </p:cNvSpPr>
          <p:nvPr>
            <p:ph type="title"/>
          </p:nvPr>
        </p:nvSpPr>
        <p:spPr>
          <a:xfrm>
            <a:off x="838196" y="227121"/>
            <a:ext cx="10515600" cy="612988"/>
          </a:xfrm>
        </p:spPr>
        <p:txBody>
          <a:bodyPr vert="horz" lIns="91440" tIns="45720" rIns="91440" bIns="45720" rtlCol="0" anchor="ctr">
            <a:normAutofit/>
          </a:bodyPr>
          <a:lstStyle/>
          <a:p>
            <a:pPr algn="ctr"/>
            <a:r>
              <a:rPr lang="zh-CN" altLang="en-US" b="1" dirty="0">
                <a:latin typeface="Microsoft YaHei" panose="020B0503020204020204" pitchFamily="34" charset="-122"/>
                <a:ea typeface="Microsoft YaHei" panose="020B0503020204020204" pitchFamily="34" charset="-122"/>
              </a:rPr>
              <a:t>影响高血压患者心血管预后的重要因素</a:t>
            </a:r>
          </a:p>
        </p:txBody>
      </p:sp>
      <p:graphicFrame>
        <p:nvGraphicFramePr>
          <p:cNvPr id="2" name="表格 1">
            <a:extLst>
              <a:ext uri="{FF2B5EF4-FFF2-40B4-BE49-F238E27FC236}">
                <a16:creationId xmlns:a16="http://schemas.microsoft.com/office/drawing/2014/main" id="{383C2BF5-0A8F-7460-4356-B7AC9BDF8F04}"/>
              </a:ext>
            </a:extLst>
          </p:cNvPr>
          <p:cNvGraphicFramePr>
            <a:graphicFrameLocks noGrp="1"/>
          </p:cNvGraphicFramePr>
          <p:nvPr>
            <p:extLst>
              <p:ext uri="{D42A27DB-BD31-4B8C-83A1-F6EECF244321}">
                <p14:modId xmlns:p14="http://schemas.microsoft.com/office/powerpoint/2010/main" val="1569697112"/>
              </p:ext>
            </p:extLst>
          </p:nvPr>
        </p:nvGraphicFramePr>
        <p:xfrm>
          <a:off x="948263" y="1340610"/>
          <a:ext cx="10295467" cy="3198651"/>
        </p:xfrm>
        <a:graphic>
          <a:graphicData uri="http://schemas.openxmlformats.org/drawingml/2006/table">
            <a:tbl>
              <a:tblPr firstRow="1" firstCol="1" bandRow="1">
                <a:tableStyleId>{B301B821-A1FF-4177-AEE7-76D212191A09}</a:tableStyleId>
              </a:tblPr>
              <a:tblGrid>
                <a:gridCol w="10295467">
                  <a:extLst>
                    <a:ext uri="{9D8B030D-6E8A-4147-A177-3AD203B41FA5}">
                      <a16:colId xmlns:a16="http://schemas.microsoft.com/office/drawing/2014/main" val="879315059"/>
                    </a:ext>
                  </a:extLst>
                </a:gridCol>
              </a:tblGrid>
              <a:tr h="479869">
                <a:tc>
                  <a:txBody>
                    <a:bodyPr/>
                    <a:lstStyle/>
                    <a:p>
                      <a:pPr indent="133350" algn="ctr">
                        <a:lnSpc>
                          <a:spcPct val="150000"/>
                        </a:lnSpc>
                        <a:spcAft>
                          <a:spcPts val="0"/>
                        </a:spcAft>
                      </a:pPr>
                      <a:r>
                        <a:rPr lang="zh-CN" altLang="en-US" sz="1800" b="1" dirty="0">
                          <a:solidFill>
                            <a:schemeClr val="bg1"/>
                          </a:solidFill>
                          <a:effectLst/>
                          <a:latin typeface="Microsoft YaHei" panose="020B0503020204020204" pitchFamily="34" charset="-122"/>
                          <a:ea typeface="Microsoft YaHei" panose="020B0503020204020204" pitchFamily="34" charset="-122"/>
                        </a:rPr>
                        <a:t>靶器官损害</a:t>
                      </a:r>
                      <a:endParaRPr lang="zh-CN" sz="1800" b="1" dirty="0">
                        <a:solidFill>
                          <a:schemeClr val="bg1"/>
                        </a:solidFill>
                        <a:effectLst/>
                        <a:latin typeface="Microsoft YaHei" panose="020B0503020204020204" pitchFamily="34" charset="-122"/>
                        <a:ea typeface="Microsoft YaHei" panose="020B0503020204020204" pitchFamily="34" charset="-122"/>
                      </a:endParaRPr>
                    </a:p>
                  </a:txBody>
                  <a:tcPr marL="63756" marR="63756" marT="0" marB="0" anchor="ctr">
                    <a:solidFill>
                      <a:srgbClr val="004582"/>
                    </a:solidFill>
                  </a:tcPr>
                </a:tc>
                <a:extLst>
                  <a:ext uri="{0D108BD9-81ED-4DB2-BD59-A6C34878D82A}">
                    <a16:rowId xmlns:a16="http://schemas.microsoft.com/office/drawing/2014/main" val="729304168"/>
                  </a:ext>
                </a:extLst>
              </a:tr>
              <a:tr h="632479">
                <a:tc>
                  <a:txBody>
                    <a:bodyPr/>
                    <a:lstStyle/>
                    <a:p>
                      <a:pPr algn="l">
                        <a:lnSpc>
                          <a:spcPct val="150000"/>
                        </a:lnSpc>
                        <a:spcAft>
                          <a:spcPts val="0"/>
                        </a:spcAft>
                      </a:pPr>
                      <a:r>
                        <a:rPr lang="it-IT" sz="1400" b="0" spc="10" dirty="0">
                          <a:solidFill>
                            <a:schemeClr val="tx1"/>
                          </a:solidFill>
                          <a:effectLst/>
                          <a:latin typeface="Microsoft YaHei" panose="020B0503020204020204" pitchFamily="34" charset="-122"/>
                          <a:ea typeface="Microsoft YaHei" panose="020B0503020204020204" pitchFamily="34" charset="-122"/>
                        </a:rPr>
                        <a:t>·</a:t>
                      </a:r>
                      <a:r>
                        <a:rPr lang="zh-CN" altLang="en-US" sz="1400" b="0" spc="10" dirty="0">
                          <a:solidFill>
                            <a:schemeClr val="tx1"/>
                          </a:solidFill>
                          <a:effectLst/>
                          <a:latin typeface="Microsoft YaHei" panose="020B0503020204020204" pitchFamily="34" charset="-122"/>
                          <a:ea typeface="Microsoft YaHei" panose="020B0503020204020204" pitchFamily="34" charset="-122"/>
                        </a:rPr>
                        <a:t> </a:t>
                      </a:r>
                      <a:r>
                        <a:rPr lang="zh-CN" sz="1400" b="0" spc="10" dirty="0">
                          <a:solidFill>
                            <a:schemeClr val="tx1"/>
                          </a:solidFill>
                          <a:effectLst/>
                          <a:latin typeface="Microsoft YaHei" panose="020B0503020204020204" pitchFamily="34" charset="-122"/>
                          <a:ea typeface="Microsoft YaHei" panose="020B0503020204020204" pitchFamily="34" charset="-122"/>
                        </a:rPr>
                        <a:t>左心室肥厚</a:t>
                      </a:r>
                      <a:r>
                        <a:rPr lang="zh-CN" altLang="en-US" sz="1400" b="0" spc="10" dirty="0">
                          <a:solidFill>
                            <a:schemeClr val="tx1"/>
                          </a:solidFill>
                          <a:effectLst/>
                          <a:latin typeface="Microsoft YaHei" panose="020B0503020204020204" pitchFamily="34" charset="-122"/>
                          <a:ea typeface="Microsoft YaHei" panose="020B0503020204020204" pitchFamily="34" charset="-122"/>
                        </a:rPr>
                        <a:t>：</a:t>
                      </a:r>
                      <a:r>
                        <a:rPr lang="zh-CN" sz="1400" b="0" dirty="0">
                          <a:solidFill>
                            <a:schemeClr val="tx1"/>
                          </a:solidFill>
                          <a:effectLst/>
                          <a:latin typeface="Microsoft YaHei" panose="020B0503020204020204" pitchFamily="34" charset="-122"/>
                          <a:ea typeface="Microsoft YaHei" panose="020B0503020204020204" pitchFamily="34" charset="-122"/>
                        </a:rPr>
                        <a:t>心电图：</a:t>
                      </a:r>
                      <a:r>
                        <a:rPr lang="it-IT" sz="1400" b="0" dirty="0" err="1">
                          <a:solidFill>
                            <a:schemeClr val="tx1"/>
                          </a:solidFill>
                          <a:effectLst/>
                          <a:latin typeface="Microsoft YaHei" panose="020B0503020204020204" pitchFamily="34" charset="-122"/>
                          <a:ea typeface="Microsoft YaHei" panose="020B0503020204020204" pitchFamily="34" charset="-122"/>
                        </a:rPr>
                        <a:t>Sokolow</a:t>
                      </a:r>
                      <a:r>
                        <a:rPr lang="it-IT" sz="1400" b="0" dirty="0">
                          <a:solidFill>
                            <a:schemeClr val="tx1"/>
                          </a:solidFill>
                          <a:effectLst/>
                          <a:latin typeface="Microsoft YaHei" panose="020B0503020204020204" pitchFamily="34" charset="-122"/>
                          <a:ea typeface="Microsoft YaHei" panose="020B0503020204020204" pitchFamily="34" charset="-122"/>
                        </a:rPr>
                        <a:t>-Lyon</a:t>
                      </a:r>
                      <a:r>
                        <a:rPr lang="zh-CN" sz="1400" b="0" dirty="0">
                          <a:solidFill>
                            <a:schemeClr val="tx1"/>
                          </a:solidFill>
                          <a:effectLst/>
                          <a:latin typeface="Microsoft YaHei" panose="020B0503020204020204" pitchFamily="34" charset="-122"/>
                          <a:ea typeface="Microsoft YaHei" panose="020B0503020204020204" pitchFamily="34" charset="-122"/>
                        </a:rPr>
                        <a:t>电压</a:t>
                      </a:r>
                      <a:r>
                        <a:rPr lang="it-IT" sz="1400" b="0" dirty="0">
                          <a:solidFill>
                            <a:schemeClr val="tx1"/>
                          </a:solidFill>
                          <a:effectLst/>
                          <a:latin typeface="Microsoft YaHei" panose="020B0503020204020204" pitchFamily="34" charset="-122"/>
                          <a:ea typeface="Microsoft YaHei" panose="020B0503020204020204" pitchFamily="34" charset="-122"/>
                        </a:rPr>
                        <a:t>&gt;3.8 </a:t>
                      </a:r>
                      <a:r>
                        <a:rPr lang="it-IT" sz="1400" b="0" dirty="0" err="1">
                          <a:solidFill>
                            <a:schemeClr val="tx1"/>
                          </a:solidFill>
                          <a:effectLst/>
                          <a:latin typeface="Microsoft YaHei" panose="020B0503020204020204" pitchFamily="34" charset="-122"/>
                          <a:ea typeface="Microsoft YaHei" panose="020B0503020204020204" pitchFamily="34" charset="-122"/>
                        </a:rPr>
                        <a:t>mV</a:t>
                      </a:r>
                      <a:r>
                        <a:rPr lang="zh-CN" altLang="en-US" sz="1400" b="0" dirty="0">
                          <a:solidFill>
                            <a:schemeClr val="tx1"/>
                          </a:solidFill>
                          <a:effectLst/>
                          <a:latin typeface="Microsoft YaHei" panose="020B0503020204020204" pitchFamily="34" charset="-122"/>
                          <a:ea typeface="Microsoft YaHei" panose="020B0503020204020204" pitchFamily="34" charset="-122"/>
                        </a:rPr>
                        <a:t> </a:t>
                      </a:r>
                      <a:r>
                        <a:rPr lang="zh-CN" sz="1400" b="0" dirty="0">
                          <a:solidFill>
                            <a:schemeClr val="tx1"/>
                          </a:solidFill>
                          <a:effectLst/>
                          <a:latin typeface="Microsoft YaHei" panose="020B0503020204020204" pitchFamily="34" charset="-122"/>
                          <a:ea typeface="Microsoft YaHei" panose="020B0503020204020204" pitchFamily="34" charset="-122"/>
                        </a:rPr>
                        <a:t>或</a:t>
                      </a:r>
                      <a:r>
                        <a:rPr lang="zh-CN" altLang="en-US" sz="1400" b="0" dirty="0">
                          <a:solidFill>
                            <a:schemeClr val="tx1"/>
                          </a:solidFill>
                          <a:effectLst/>
                          <a:latin typeface="Microsoft YaHei" panose="020B0503020204020204" pitchFamily="34" charset="-122"/>
                          <a:ea typeface="Microsoft YaHei" panose="020B0503020204020204" pitchFamily="34" charset="-122"/>
                        </a:rPr>
                        <a:t> </a:t>
                      </a:r>
                      <a:r>
                        <a:rPr lang="it-IT" sz="1400" b="0" dirty="0" err="1">
                          <a:solidFill>
                            <a:schemeClr val="tx1"/>
                          </a:solidFill>
                          <a:effectLst/>
                          <a:latin typeface="Microsoft YaHei" panose="020B0503020204020204" pitchFamily="34" charset="-122"/>
                          <a:ea typeface="Microsoft YaHei" panose="020B0503020204020204" pitchFamily="34" charset="-122"/>
                        </a:rPr>
                        <a:t>Cornell</a:t>
                      </a:r>
                      <a:r>
                        <a:rPr lang="zh-CN" sz="1400" b="0" dirty="0">
                          <a:solidFill>
                            <a:schemeClr val="tx1"/>
                          </a:solidFill>
                          <a:effectLst/>
                          <a:latin typeface="Microsoft YaHei" panose="020B0503020204020204" pitchFamily="34" charset="-122"/>
                          <a:ea typeface="Microsoft YaHei" panose="020B0503020204020204" pitchFamily="34" charset="-122"/>
                        </a:rPr>
                        <a:t>乘积</a:t>
                      </a:r>
                      <a:r>
                        <a:rPr lang="it-IT" sz="1400" b="0" dirty="0">
                          <a:solidFill>
                            <a:schemeClr val="tx1"/>
                          </a:solidFill>
                          <a:effectLst/>
                          <a:latin typeface="Microsoft YaHei" panose="020B0503020204020204" pitchFamily="34" charset="-122"/>
                          <a:ea typeface="Microsoft YaHei" panose="020B0503020204020204" pitchFamily="34" charset="-122"/>
                        </a:rPr>
                        <a:t>&gt;244 </a:t>
                      </a:r>
                      <a:r>
                        <a:rPr lang="it-IT" sz="1400" b="0" dirty="0" err="1">
                          <a:solidFill>
                            <a:schemeClr val="tx1"/>
                          </a:solidFill>
                          <a:effectLst/>
                          <a:latin typeface="Microsoft YaHei" panose="020B0503020204020204" pitchFamily="34" charset="-122"/>
                          <a:ea typeface="Microsoft YaHei" panose="020B0503020204020204" pitchFamily="34" charset="-122"/>
                        </a:rPr>
                        <a:t>mV·ms</a:t>
                      </a:r>
                      <a:r>
                        <a:rPr lang="zh-CN" altLang="en-US" sz="1400" b="0" dirty="0">
                          <a:solidFill>
                            <a:schemeClr val="tx1"/>
                          </a:solidFill>
                          <a:effectLst/>
                          <a:latin typeface="Microsoft YaHei" panose="020B0503020204020204" pitchFamily="34" charset="-122"/>
                          <a:ea typeface="Microsoft YaHei" panose="020B0503020204020204" pitchFamily="34" charset="-122"/>
                        </a:rPr>
                        <a:t>，</a:t>
                      </a:r>
                      <a:endParaRPr lang="en-US" altLang="zh-CN" sz="1400" b="0" dirty="0">
                        <a:solidFill>
                          <a:schemeClr val="tx1"/>
                        </a:solidFill>
                        <a:effectLst/>
                        <a:latin typeface="Microsoft YaHei" panose="020B0503020204020204" pitchFamily="34" charset="-122"/>
                        <a:ea typeface="Microsoft YaHei" panose="020B0503020204020204" pitchFamily="34" charset="-122"/>
                      </a:endParaRPr>
                    </a:p>
                    <a:p>
                      <a:pPr algn="l">
                        <a:lnSpc>
                          <a:spcPct val="150000"/>
                        </a:lnSpc>
                        <a:spcAft>
                          <a:spcPts val="0"/>
                        </a:spcAft>
                      </a:pPr>
                      <a:r>
                        <a:rPr lang="zh-CN" altLang="en-US" sz="1400" b="0" dirty="0">
                          <a:solidFill>
                            <a:schemeClr val="tx1"/>
                          </a:solidFill>
                          <a:effectLst/>
                          <a:latin typeface="Microsoft YaHei" panose="020B0503020204020204" pitchFamily="34" charset="-122"/>
                          <a:ea typeface="Microsoft YaHei" panose="020B0503020204020204" pitchFamily="34" charset="-122"/>
                        </a:rPr>
                        <a:t>                      或</a:t>
                      </a:r>
                      <a:r>
                        <a:rPr lang="zh-CN" sz="1400" b="0" dirty="0">
                          <a:solidFill>
                            <a:schemeClr val="tx1"/>
                          </a:solidFill>
                          <a:effectLst/>
                          <a:latin typeface="Microsoft YaHei" panose="020B0503020204020204" pitchFamily="34" charset="-122"/>
                          <a:ea typeface="Microsoft YaHei" panose="020B0503020204020204" pitchFamily="34" charset="-122"/>
                        </a:rPr>
                        <a:t>超声心动图</a:t>
                      </a:r>
                      <a:r>
                        <a:rPr lang="it-IT" sz="1400" b="0" dirty="0">
                          <a:solidFill>
                            <a:schemeClr val="tx1"/>
                          </a:solidFill>
                          <a:effectLst/>
                          <a:latin typeface="Microsoft YaHei" panose="020B0503020204020204" pitchFamily="34" charset="-122"/>
                          <a:ea typeface="Microsoft YaHei" panose="020B0503020204020204" pitchFamily="34" charset="-122"/>
                        </a:rPr>
                        <a:t>LVMI</a:t>
                      </a:r>
                      <a:r>
                        <a:rPr lang="zh-CN" sz="1400" b="0" dirty="0">
                          <a:solidFill>
                            <a:schemeClr val="tx1"/>
                          </a:solidFill>
                          <a:effectLst/>
                          <a:latin typeface="Microsoft YaHei" panose="020B0503020204020204" pitchFamily="34" charset="-122"/>
                          <a:ea typeface="Microsoft YaHei" panose="020B0503020204020204" pitchFamily="34" charset="-122"/>
                        </a:rPr>
                        <a:t>：男≥</a:t>
                      </a:r>
                      <a:r>
                        <a:rPr lang="it-IT" sz="1400" b="1" dirty="0">
                          <a:solidFill>
                            <a:srgbClr val="C00000"/>
                          </a:solidFill>
                          <a:effectLst/>
                          <a:latin typeface="Microsoft YaHei" panose="020B0503020204020204" pitchFamily="34" charset="-122"/>
                          <a:ea typeface="Microsoft YaHei" panose="020B0503020204020204" pitchFamily="34" charset="-122"/>
                        </a:rPr>
                        <a:t>1</a:t>
                      </a:r>
                      <a:r>
                        <a:rPr lang="en-US" altLang="zh-CN" sz="1400" b="1" dirty="0">
                          <a:solidFill>
                            <a:srgbClr val="C00000"/>
                          </a:solidFill>
                          <a:effectLst/>
                          <a:latin typeface="Microsoft YaHei" panose="020B0503020204020204" pitchFamily="34" charset="-122"/>
                          <a:ea typeface="Microsoft YaHei" panose="020B0503020204020204" pitchFamily="34" charset="-122"/>
                        </a:rPr>
                        <a:t>09</a:t>
                      </a:r>
                      <a:r>
                        <a:rPr lang="it-IT" sz="1400" b="1" dirty="0">
                          <a:solidFill>
                            <a:srgbClr val="C00000"/>
                          </a:solidFill>
                          <a:effectLst/>
                          <a:latin typeface="Microsoft YaHei" panose="020B0503020204020204" pitchFamily="34" charset="-122"/>
                          <a:ea typeface="Microsoft YaHei" panose="020B0503020204020204" pitchFamily="34" charset="-122"/>
                        </a:rPr>
                        <a:t> g/m</a:t>
                      </a:r>
                      <a:r>
                        <a:rPr lang="it-IT" sz="1400" b="1" baseline="30000" dirty="0">
                          <a:solidFill>
                            <a:srgbClr val="C00000"/>
                          </a:solidFill>
                          <a:effectLst/>
                          <a:latin typeface="Microsoft YaHei" panose="020B0503020204020204" pitchFamily="34" charset="-122"/>
                          <a:ea typeface="Microsoft YaHei" panose="020B0503020204020204" pitchFamily="34" charset="-122"/>
                        </a:rPr>
                        <a:t>2</a:t>
                      </a:r>
                      <a:r>
                        <a:rPr lang="zh-CN" sz="1400" b="0" dirty="0">
                          <a:solidFill>
                            <a:schemeClr val="tx1"/>
                          </a:solidFill>
                          <a:effectLst/>
                          <a:latin typeface="Microsoft YaHei" panose="020B0503020204020204" pitchFamily="34" charset="-122"/>
                          <a:ea typeface="Microsoft YaHei" panose="020B0503020204020204" pitchFamily="34" charset="-122"/>
                        </a:rPr>
                        <a:t>，女≥</a:t>
                      </a:r>
                      <a:r>
                        <a:rPr lang="en-US" altLang="zh-CN" sz="1400" b="1" dirty="0">
                          <a:solidFill>
                            <a:srgbClr val="C00000"/>
                          </a:solidFill>
                          <a:effectLst/>
                          <a:latin typeface="Microsoft YaHei" panose="020B0503020204020204" pitchFamily="34" charset="-122"/>
                          <a:ea typeface="Microsoft YaHei" panose="020B0503020204020204" pitchFamily="34" charset="-122"/>
                        </a:rPr>
                        <a:t>105</a:t>
                      </a:r>
                      <a:r>
                        <a:rPr lang="it-IT" sz="1400" b="1" dirty="0">
                          <a:solidFill>
                            <a:srgbClr val="C00000"/>
                          </a:solidFill>
                          <a:effectLst/>
                          <a:latin typeface="Microsoft YaHei" panose="020B0503020204020204" pitchFamily="34" charset="-122"/>
                          <a:ea typeface="Microsoft YaHei" panose="020B0503020204020204" pitchFamily="34" charset="-122"/>
                        </a:rPr>
                        <a:t> g/m</a:t>
                      </a:r>
                      <a:r>
                        <a:rPr lang="it-IT" sz="1400" b="1" baseline="30000" dirty="0">
                          <a:solidFill>
                            <a:srgbClr val="C00000"/>
                          </a:solidFill>
                          <a:effectLst/>
                          <a:latin typeface="Microsoft YaHei" panose="020B0503020204020204" pitchFamily="34" charset="-122"/>
                          <a:ea typeface="Microsoft YaHei" panose="020B0503020204020204" pitchFamily="34" charset="-122"/>
                        </a:rPr>
                        <a:t>2</a:t>
                      </a:r>
                      <a:endParaRPr lang="zh-CN" sz="1400" b="1" dirty="0">
                        <a:solidFill>
                          <a:srgbClr val="C00000"/>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3983331675"/>
                  </a:ext>
                </a:extLst>
              </a:tr>
              <a:tr h="450224">
                <a:tc>
                  <a:txBody>
                    <a:bodyPr/>
                    <a:lstStyle/>
                    <a:p>
                      <a:pPr marL="150495" marR="0" lvl="0" indent="-135890" algn="l" defTabSz="914400" rtl="0" eaLnBrk="1" fontAlgn="auto" latinLnBrk="0" hangingPunct="1">
                        <a:lnSpc>
                          <a:spcPct val="150000"/>
                        </a:lnSpc>
                        <a:spcBef>
                          <a:spcPts val="0"/>
                        </a:spcBef>
                        <a:spcAft>
                          <a:spcPts val="0"/>
                        </a:spcAft>
                        <a:buClrTx/>
                        <a:buSzTx/>
                        <a:buFontTx/>
                        <a:buNone/>
                        <a:tabLst/>
                        <a:defRPr/>
                      </a:pPr>
                      <a:r>
                        <a:rPr lang="it-IT" altLang="zh-CN" sz="1400" b="0" spc="10" dirty="0">
                          <a:solidFill>
                            <a:schemeClr val="tx1"/>
                          </a:solidFill>
                          <a:effectLst/>
                          <a:latin typeface="Microsoft YaHei" panose="020B0503020204020204" pitchFamily="34" charset="-122"/>
                          <a:ea typeface="Microsoft YaHei" panose="020B0503020204020204" pitchFamily="34" charset="-122"/>
                        </a:rPr>
                        <a:t>·</a:t>
                      </a:r>
                      <a:r>
                        <a:rPr lang="zh-CN" altLang="en-US" sz="1400" b="0" spc="10" dirty="0">
                          <a:solidFill>
                            <a:schemeClr val="tx1"/>
                          </a:solidFill>
                          <a:effectLst/>
                          <a:latin typeface="Microsoft YaHei" panose="020B0503020204020204" pitchFamily="34" charset="-122"/>
                          <a:ea typeface="Microsoft YaHei" panose="020B0503020204020204" pitchFamily="34" charset="-122"/>
                        </a:rPr>
                        <a:t> </a:t>
                      </a:r>
                      <a:r>
                        <a:rPr lang="zh-CN" altLang="zh-CN" sz="1400" b="0" spc="10" dirty="0">
                          <a:solidFill>
                            <a:schemeClr val="tx1"/>
                          </a:solidFill>
                          <a:effectLst/>
                          <a:latin typeface="Microsoft YaHei" panose="020B0503020204020204" pitchFamily="34" charset="-122"/>
                          <a:ea typeface="Microsoft YaHei" panose="020B0503020204020204" pitchFamily="34" charset="-122"/>
                        </a:rPr>
                        <a:t>颈动脉超声</a:t>
                      </a:r>
                      <a:r>
                        <a:rPr lang="it-IT" altLang="zh-CN" sz="1400" b="0" spc="10" dirty="0">
                          <a:solidFill>
                            <a:schemeClr val="tx1"/>
                          </a:solidFill>
                          <a:effectLst/>
                          <a:latin typeface="Microsoft YaHei" panose="020B0503020204020204" pitchFamily="34" charset="-122"/>
                          <a:ea typeface="Microsoft YaHei" panose="020B0503020204020204" pitchFamily="34" charset="-122"/>
                        </a:rPr>
                        <a:t>IMT</a:t>
                      </a:r>
                      <a:r>
                        <a:rPr lang="zh-CN" altLang="zh-CN" sz="1400" b="0" spc="10" dirty="0">
                          <a:solidFill>
                            <a:schemeClr val="tx1"/>
                          </a:solidFill>
                          <a:effectLst/>
                          <a:latin typeface="Microsoft YaHei" panose="020B0503020204020204" pitchFamily="34" charset="-122"/>
                          <a:ea typeface="Microsoft YaHei" panose="020B0503020204020204" pitchFamily="34" charset="-122"/>
                        </a:rPr>
                        <a:t>≥</a:t>
                      </a:r>
                      <a:r>
                        <a:rPr lang="it-IT" altLang="zh-CN" sz="1400" b="0" spc="10" dirty="0">
                          <a:solidFill>
                            <a:schemeClr val="tx1"/>
                          </a:solidFill>
                          <a:effectLst/>
                          <a:latin typeface="Microsoft YaHei" panose="020B0503020204020204" pitchFamily="34" charset="-122"/>
                          <a:ea typeface="Microsoft YaHei" panose="020B0503020204020204" pitchFamily="34" charset="-122"/>
                        </a:rPr>
                        <a:t>0.9 mm</a:t>
                      </a:r>
                      <a:r>
                        <a:rPr lang="zh-CN" altLang="zh-CN" sz="1400" b="0" spc="10" dirty="0">
                          <a:solidFill>
                            <a:schemeClr val="tx1"/>
                          </a:solidFill>
                          <a:effectLst/>
                          <a:latin typeface="Microsoft YaHei" panose="020B0503020204020204" pitchFamily="34" charset="-122"/>
                          <a:ea typeface="Microsoft YaHei" panose="020B0503020204020204" pitchFamily="34" charset="-122"/>
                        </a:rPr>
                        <a:t>或动脉粥样斑块</a:t>
                      </a:r>
                      <a:endParaRPr lang="zh-CN" altLang="zh-CN" sz="140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1930513388"/>
                  </a:ext>
                </a:extLst>
              </a:tr>
              <a:tr h="387649">
                <a:tc>
                  <a:txBody>
                    <a:bodyPr/>
                    <a:lstStyle/>
                    <a:p>
                      <a:pPr marL="150495" marR="0" lvl="0" indent="-135890" algn="l" defTabSz="914400" rtl="0" eaLnBrk="1" fontAlgn="auto" latinLnBrk="0" hangingPunct="1">
                        <a:lnSpc>
                          <a:spcPct val="150000"/>
                        </a:lnSpc>
                        <a:spcBef>
                          <a:spcPts val="0"/>
                        </a:spcBef>
                        <a:spcAft>
                          <a:spcPts val="0"/>
                        </a:spcAft>
                        <a:buClrTx/>
                        <a:buSzTx/>
                        <a:buFontTx/>
                        <a:buNone/>
                        <a:tabLst/>
                        <a:defRPr/>
                      </a:pPr>
                      <a:r>
                        <a:rPr lang="en-US" altLang="zh-CN" sz="1400" b="0" spc="10" dirty="0">
                          <a:solidFill>
                            <a:schemeClr val="tx1"/>
                          </a:solidFill>
                          <a:effectLst/>
                          <a:latin typeface="Microsoft YaHei" panose="020B0503020204020204" pitchFamily="34" charset="-122"/>
                          <a:ea typeface="Microsoft YaHei" panose="020B0503020204020204" pitchFamily="34" charset="-122"/>
                        </a:rPr>
                        <a:t>·</a:t>
                      </a:r>
                      <a:r>
                        <a:rPr lang="zh-CN" altLang="en-US" sz="1400" b="0" spc="10" dirty="0">
                          <a:solidFill>
                            <a:schemeClr val="tx1"/>
                          </a:solidFill>
                          <a:effectLst/>
                          <a:latin typeface="Microsoft YaHei" panose="020B0503020204020204" pitchFamily="34" charset="-122"/>
                          <a:ea typeface="Microsoft YaHei" panose="020B0503020204020204" pitchFamily="34" charset="-122"/>
                        </a:rPr>
                        <a:t> </a:t>
                      </a:r>
                      <a:r>
                        <a:rPr lang="en-US" altLang="zh-CN" sz="1400" b="0" spc="10" dirty="0" err="1">
                          <a:solidFill>
                            <a:schemeClr val="tx1"/>
                          </a:solidFill>
                          <a:effectLst/>
                          <a:latin typeface="Microsoft YaHei" panose="020B0503020204020204" pitchFamily="34" charset="-122"/>
                          <a:ea typeface="Microsoft YaHei" panose="020B0503020204020204" pitchFamily="34" charset="-122"/>
                        </a:rPr>
                        <a:t>cfPWV</a:t>
                      </a:r>
                      <a:r>
                        <a:rPr lang="zh-CN" altLang="zh-CN" sz="1400" b="0" spc="10" dirty="0">
                          <a:solidFill>
                            <a:schemeClr val="tx1"/>
                          </a:solidFill>
                          <a:effectLst/>
                          <a:latin typeface="Microsoft YaHei" panose="020B0503020204020204" pitchFamily="34" charset="-122"/>
                          <a:ea typeface="Microsoft YaHei" panose="020B0503020204020204" pitchFamily="34" charset="-122"/>
                        </a:rPr>
                        <a:t>≥</a:t>
                      </a:r>
                      <a:r>
                        <a:rPr lang="en-US" altLang="zh-CN" sz="1400" b="1" spc="10" dirty="0">
                          <a:solidFill>
                            <a:srgbClr val="C00000"/>
                          </a:solidFill>
                          <a:effectLst/>
                          <a:latin typeface="Microsoft YaHei" panose="020B0503020204020204" pitchFamily="34" charset="-122"/>
                          <a:ea typeface="Microsoft YaHei" panose="020B0503020204020204" pitchFamily="34" charset="-122"/>
                        </a:rPr>
                        <a:t>10 m/s</a:t>
                      </a:r>
                      <a:r>
                        <a:rPr lang="zh-CN" altLang="en-US" sz="1400" b="0" spc="10" dirty="0">
                          <a:solidFill>
                            <a:schemeClr val="tx1"/>
                          </a:solidFill>
                          <a:effectLst/>
                          <a:latin typeface="Microsoft YaHei" panose="020B0503020204020204" pitchFamily="34" charset="-122"/>
                          <a:ea typeface="Microsoft YaHei" panose="020B0503020204020204" pitchFamily="34" charset="-122"/>
                        </a:rPr>
                        <a:t>或</a:t>
                      </a:r>
                      <a:r>
                        <a:rPr lang="en-US" altLang="zh-CN" sz="1400" b="1" spc="10" dirty="0">
                          <a:solidFill>
                            <a:srgbClr val="C00000"/>
                          </a:solidFill>
                          <a:effectLst/>
                          <a:latin typeface="Microsoft YaHei" panose="020B0503020204020204" pitchFamily="34" charset="-122"/>
                          <a:ea typeface="Microsoft YaHei" panose="020B0503020204020204" pitchFamily="34" charset="-122"/>
                        </a:rPr>
                        <a:t>baPWV≥18 m/s</a:t>
                      </a:r>
                      <a:endParaRPr lang="zh-CN" altLang="zh-CN" sz="1400" b="1" dirty="0">
                        <a:solidFill>
                          <a:srgbClr val="C00000"/>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1870185436"/>
                  </a:ext>
                </a:extLst>
              </a:tr>
              <a:tr h="383910">
                <a:tc>
                  <a:txBody>
                    <a:bodyPr/>
                    <a:lstStyle/>
                    <a:p>
                      <a:pPr marL="150495" indent="-135890" algn="l">
                        <a:lnSpc>
                          <a:spcPct val="150000"/>
                        </a:lnSpc>
                        <a:spcAft>
                          <a:spcPts val="0"/>
                        </a:spcAft>
                      </a:pPr>
                      <a:r>
                        <a:rPr lang="en-US" sz="1400" b="0" spc="10" dirty="0">
                          <a:solidFill>
                            <a:schemeClr val="tx1"/>
                          </a:solidFill>
                          <a:effectLst/>
                          <a:latin typeface="Microsoft YaHei" panose="020B0503020204020204" pitchFamily="34" charset="-122"/>
                          <a:ea typeface="Microsoft YaHei" panose="020B0503020204020204" pitchFamily="34" charset="-122"/>
                        </a:rPr>
                        <a:t>·</a:t>
                      </a:r>
                      <a:r>
                        <a:rPr lang="zh-CN" altLang="en-US" sz="1400" b="0" spc="10" dirty="0">
                          <a:solidFill>
                            <a:schemeClr val="tx1"/>
                          </a:solidFill>
                          <a:effectLst/>
                          <a:latin typeface="Microsoft YaHei" panose="020B0503020204020204" pitchFamily="34" charset="-122"/>
                          <a:ea typeface="Microsoft YaHei" panose="020B0503020204020204" pitchFamily="34" charset="-122"/>
                        </a:rPr>
                        <a:t> </a:t>
                      </a:r>
                      <a:r>
                        <a:rPr lang="en-US" altLang="zh-CN" sz="1400" b="0" spc="10" dirty="0">
                          <a:solidFill>
                            <a:schemeClr val="tx1"/>
                          </a:solidFill>
                          <a:effectLst/>
                          <a:latin typeface="Microsoft YaHei" panose="020B0503020204020204" pitchFamily="34" charset="-122"/>
                          <a:ea typeface="Microsoft YaHei" panose="020B0503020204020204" pitchFamily="34" charset="-122"/>
                        </a:rPr>
                        <a:t>ABI</a:t>
                      </a:r>
                      <a:r>
                        <a:rPr lang="en-US" sz="1400" b="0" spc="10" dirty="0">
                          <a:solidFill>
                            <a:schemeClr val="tx1"/>
                          </a:solidFill>
                          <a:effectLst/>
                          <a:latin typeface="Microsoft YaHei" panose="020B0503020204020204" pitchFamily="34" charset="-122"/>
                          <a:ea typeface="Microsoft YaHei" panose="020B0503020204020204" pitchFamily="34" charset="-122"/>
                        </a:rPr>
                        <a:t>&lt;0.9</a:t>
                      </a:r>
                      <a:endParaRPr lang="zh-CN" sz="1400" b="1" dirty="0">
                        <a:solidFill>
                          <a:srgbClr val="C00000"/>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2172696914"/>
                  </a:ext>
                </a:extLst>
              </a:tr>
              <a:tr h="419880">
                <a:tc>
                  <a:txBody>
                    <a:bodyPr/>
                    <a:lstStyle/>
                    <a:p>
                      <a:pPr algn="l">
                        <a:lnSpc>
                          <a:spcPct val="150000"/>
                        </a:lnSpc>
                        <a:spcAft>
                          <a:spcPts val="0"/>
                        </a:spcAft>
                      </a:pPr>
                      <a:r>
                        <a:rPr lang="en-US" altLang="zh-CN" sz="1400" b="0" spc="10" dirty="0">
                          <a:solidFill>
                            <a:schemeClr val="tx1"/>
                          </a:solidFill>
                          <a:effectLst/>
                          <a:latin typeface="Microsoft YaHei" panose="020B0503020204020204" pitchFamily="34" charset="-122"/>
                          <a:ea typeface="Microsoft YaHei" panose="020B0503020204020204" pitchFamily="34" charset="-122"/>
                        </a:rPr>
                        <a:t>·</a:t>
                      </a:r>
                      <a:r>
                        <a:rPr lang="zh-CN" altLang="en-US" sz="1400" b="0" spc="10" dirty="0">
                          <a:solidFill>
                            <a:schemeClr val="tx1"/>
                          </a:solidFill>
                          <a:effectLst/>
                          <a:latin typeface="Microsoft YaHei" panose="020B0503020204020204" pitchFamily="34" charset="-122"/>
                          <a:ea typeface="Microsoft YaHei" panose="020B0503020204020204" pitchFamily="34" charset="-122"/>
                        </a:rPr>
                        <a:t> </a:t>
                      </a:r>
                      <a:r>
                        <a:rPr lang="en-US" sz="1400" b="0" spc="10" dirty="0">
                          <a:solidFill>
                            <a:schemeClr val="tx1"/>
                          </a:solidFill>
                          <a:effectLst/>
                          <a:latin typeface="Microsoft YaHei" panose="020B0503020204020204" pitchFamily="34" charset="-122"/>
                          <a:ea typeface="Microsoft YaHei" panose="020B0503020204020204" pitchFamily="34" charset="-122"/>
                        </a:rPr>
                        <a:t>eGFR 30~59 ml/</a:t>
                      </a:r>
                      <a:r>
                        <a:rPr lang="en-US" altLang="zh-CN" sz="1400" b="0" spc="10" dirty="0">
                          <a:solidFill>
                            <a:schemeClr val="tx1"/>
                          </a:solidFill>
                          <a:effectLst/>
                          <a:latin typeface="Microsoft YaHei" panose="020B0503020204020204" pitchFamily="34" charset="-122"/>
                          <a:ea typeface="Microsoft YaHei" panose="020B0503020204020204" pitchFamily="34" charset="-122"/>
                        </a:rPr>
                        <a:t>(</a:t>
                      </a:r>
                      <a:r>
                        <a:rPr lang="en-US" sz="1400" b="0" spc="10" dirty="0">
                          <a:solidFill>
                            <a:schemeClr val="tx1"/>
                          </a:solidFill>
                          <a:effectLst/>
                          <a:latin typeface="Microsoft YaHei" panose="020B0503020204020204" pitchFamily="34" charset="-122"/>
                          <a:ea typeface="Microsoft YaHei" panose="020B0503020204020204" pitchFamily="34" charset="-122"/>
                        </a:rPr>
                        <a:t>min▪1.73 m</a:t>
                      </a:r>
                      <a:r>
                        <a:rPr lang="en-US" sz="1400" b="0" spc="10" baseline="30000" dirty="0">
                          <a:solidFill>
                            <a:schemeClr val="tx1"/>
                          </a:solidFill>
                          <a:effectLst/>
                          <a:latin typeface="Microsoft YaHei" panose="020B0503020204020204" pitchFamily="34" charset="-122"/>
                          <a:ea typeface="Microsoft YaHei" panose="020B0503020204020204" pitchFamily="34" charset="-122"/>
                        </a:rPr>
                        <a:t>2</a:t>
                      </a:r>
                      <a:r>
                        <a:rPr lang="en-US" altLang="zh-CN" sz="1400" b="0" spc="10" dirty="0">
                          <a:solidFill>
                            <a:schemeClr val="tx1"/>
                          </a:solidFill>
                          <a:effectLst/>
                          <a:latin typeface="Microsoft YaHei" panose="020B0503020204020204" pitchFamily="34" charset="-122"/>
                          <a:ea typeface="Microsoft YaHei" panose="020B0503020204020204" pitchFamily="34" charset="-122"/>
                        </a:rPr>
                        <a:t>)</a:t>
                      </a:r>
                      <a:r>
                        <a:rPr lang="zh-CN" sz="1400" b="0" spc="10" dirty="0">
                          <a:solidFill>
                            <a:schemeClr val="tx1"/>
                          </a:solidFill>
                          <a:effectLst/>
                          <a:latin typeface="Microsoft YaHei" panose="020B0503020204020204" pitchFamily="34" charset="-122"/>
                          <a:ea typeface="Microsoft YaHei" panose="020B0503020204020204" pitchFamily="34" charset="-122"/>
                        </a:rPr>
                        <a:t>或血清肌酐轻度升高</a:t>
                      </a:r>
                      <a:r>
                        <a:rPr lang="en-US" altLang="zh-CN" sz="1400" b="0" spc="10" dirty="0">
                          <a:solidFill>
                            <a:schemeClr val="tx1"/>
                          </a:solidFill>
                          <a:effectLst/>
                          <a:latin typeface="Microsoft YaHei" panose="020B0503020204020204" pitchFamily="34" charset="-122"/>
                          <a:ea typeface="Microsoft YaHei" panose="020B0503020204020204" pitchFamily="34" charset="-122"/>
                        </a:rPr>
                        <a:t>: </a:t>
                      </a:r>
                      <a:r>
                        <a:rPr lang="zh-CN" sz="1400" b="0" spc="10" dirty="0">
                          <a:solidFill>
                            <a:schemeClr val="tx1"/>
                          </a:solidFill>
                          <a:effectLst/>
                          <a:latin typeface="Microsoft YaHei" panose="020B0503020204020204" pitchFamily="34" charset="-122"/>
                          <a:ea typeface="Microsoft YaHei" panose="020B0503020204020204" pitchFamily="34" charset="-122"/>
                        </a:rPr>
                        <a:t>男性</a:t>
                      </a:r>
                      <a:r>
                        <a:rPr lang="en-US" sz="1400" b="0" spc="10" dirty="0">
                          <a:solidFill>
                            <a:schemeClr val="tx1"/>
                          </a:solidFill>
                          <a:effectLst/>
                          <a:latin typeface="Microsoft YaHei" panose="020B0503020204020204" pitchFamily="34" charset="-122"/>
                          <a:ea typeface="Microsoft YaHei" panose="020B0503020204020204" pitchFamily="34" charset="-122"/>
                        </a:rPr>
                        <a:t>115</a:t>
                      </a:r>
                      <a:r>
                        <a:rPr lang="en-US" sz="1400" b="0" dirty="0">
                          <a:solidFill>
                            <a:schemeClr val="tx1"/>
                          </a:solidFill>
                          <a:effectLst/>
                          <a:latin typeface="Microsoft YaHei" panose="020B0503020204020204" pitchFamily="34" charset="-122"/>
                          <a:ea typeface="Microsoft YaHei" panose="020B0503020204020204" pitchFamily="34" charset="-122"/>
                        </a:rPr>
                        <a:t>~</a:t>
                      </a:r>
                      <a:r>
                        <a:rPr lang="en-US" sz="1400" b="0" spc="10" dirty="0">
                          <a:solidFill>
                            <a:schemeClr val="tx1"/>
                          </a:solidFill>
                          <a:effectLst/>
                          <a:latin typeface="Microsoft YaHei" panose="020B0503020204020204" pitchFamily="34" charset="-122"/>
                          <a:ea typeface="Microsoft YaHei" panose="020B0503020204020204" pitchFamily="34" charset="-122"/>
                        </a:rPr>
                        <a:t>133 </a:t>
                      </a:r>
                      <a:r>
                        <a:rPr lang="en-US" sz="1400" b="0" spc="10" dirty="0">
                          <a:solidFill>
                            <a:schemeClr val="tx1"/>
                          </a:solidFill>
                          <a:effectLst/>
                          <a:latin typeface="Microsoft YaHei" panose="020B0503020204020204" pitchFamily="34" charset="-122"/>
                          <a:ea typeface="Microsoft YaHei" panose="020B0503020204020204" pitchFamily="34" charset="-122"/>
                          <a:sym typeface="Symbol" pitchFamily="2" charset="2"/>
                        </a:rPr>
                        <a:t></a:t>
                      </a:r>
                      <a:r>
                        <a:rPr lang="en-US" sz="1400" b="0" spc="10" dirty="0">
                          <a:solidFill>
                            <a:schemeClr val="tx1"/>
                          </a:solidFill>
                          <a:effectLst/>
                          <a:latin typeface="Microsoft YaHei" panose="020B0503020204020204" pitchFamily="34" charset="-122"/>
                          <a:ea typeface="Microsoft YaHei" panose="020B0503020204020204" pitchFamily="34" charset="-122"/>
                        </a:rPr>
                        <a:t>mol/L</a:t>
                      </a:r>
                      <a:r>
                        <a:rPr lang="en-US" altLang="zh-CN" sz="1400" b="0" spc="10" dirty="0">
                          <a:solidFill>
                            <a:schemeClr val="tx1"/>
                          </a:solidFill>
                          <a:effectLst/>
                          <a:latin typeface="Microsoft YaHei" panose="020B0503020204020204" pitchFamily="34" charset="-122"/>
                          <a:ea typeface="Microsoft YaHei" panose="020B0503020204020204" pitchFamily="34" charset="-122"/>
                        </a:rPr>
                        <a:t>,</a:t>
                      </a:r>
                      <a:r>
                        <a:rPr lang="zh-CN" sz="1400" b="0" spc="10" dirty="0">
                          <a:solidFill>
                            <a:schemeClr val="tx1"/>
                          </a:solidFill>
                          <a:effectLst/>
                          <a:latin typeface="Microsoft YaHei" panose="020B0503020204020204" pitchFamily="34" charset="-122"/>
                          <a:ea typeface="Microsoft YaHei" panose="020B0503020204020204" pitchFamily="34" charset="-122"/>
                        </a:rPr>
                        <a:t>女性</a:t>
                      </a:r>
                      <a:r>
                        <a:rPr lang="en-US" sz="1400" b="0" spc="10" dirty="0">
                          <a:solidFill>
                            <a:schemeClr val="tx1"/>
                          </a:solidFill>
                          <a:effectLst/>
                          <a:latin typeface="Microsoft YaHei" panose="020B0503020204020204" pitchFamily="34" charset="-122"/>
                          <a:ea typeface="Microsoft YaHei" panose="020B0503020204020204" pitchFamily="34" charset="-122"/>
                        </a:rPr>
                        <a:t>107~124 </a:t>
                      </a:r>
                      <a:r>
                        <a:rPr lang="en-US" sz="1400" b="0" spc="10" dirty="0">
                          <a:solidFill>
                            <a:schemeClr val="tx1"/>
                          </a:solidFill>
                          <a:effectLst/>
                          <a:latin typeface="Microsoft YaHei" panose="020B0503020204020204" pitchFamily="34" charset="-122"/>
                          <a:ea typeface="Microsoft YaHei" panose="020B0503020204020204" pitchFamily="34" charset="-122"/>
                          <a:sym typeface="Symbol" pitchFamily="2" charset="2"/>
                        </a:rPr>
                        <a:t></a:t>
                      </a:r>
                      <a:r>
                        <a:rPr lang="en-US" sz="1400" b="0" spc="10" dirty="0">
                          <a:solidFill>
                            <a:schemeClr val="tx1"/>
                          </a:solidFill>
                          <a:effectLst/>
                          <a:latin typeface="Microsoft YaHei" panose="020B0503020204020204" pitchFamily="34" charset="-122"/>
                          <a:ea typeface="Microsoft YaHei" panose="020B0503020204020204" pitchFamily="34" charset="-122"/>
                        </a:rPr>
                        <a:t>mol/L</a:t>
                      </a:r>
                      <a:endParaRPr lang="zh-CN" sz="140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309891940"/>
                  </a:ext>
                </a:extLst>
              </a:tr>
              <a:tr h="444640">
                <a:tc>
                  <a:txBody>
                    <a:bodyPr/>
                    <a:lstStyle/>
                    <a:p>
                      <a:pPr algn="l">
                        <a:lnSpc>
                          <a:spcPct val="150000"/>
                        </a:lnSpc>
                        <a:spcAft>
                          <a:spcPts val="0"/>
                        </a:spcAft>
                      </a:pPr>
                      <a:r>
                        <a:rPr lang="en-US" sz="1400" b="0" spc="10" dirty="0">
                          <a:solidFill>
                            <a:schemeClr val="tx1"/>
                          </a:solidFill>
                          <a:effectLst/>
                          <a:latin typeface="Microsoft YaHei" panose="020B0503020204020204" pitchFamily="34" charset="-122"/>
                          <a:ea typeface="Microsoft YaHei" panose="020B0503020204020204" pitchFamily="34" charset="-122"/>
                        </a:rPr>
                        <a:t>·</a:t>
                      </a:r>
                      <a:r>
                        <a:rPr lang="zh-CN" altLang="en-US" sz="1400" b="0" spc="10" dirty="0">
                          <a:solidFill>
                            <a:schemeClr val="tx1"/>
                          </a:solidFill>
                          <a:effectLst/>
                          <a:latin typeface="Microsoft YaHei" panose="020B0503020204020204" pitchFamily="34" charset="-122"/>
                          <a:ea typeface="Microsoft YaHei" panose="020B0503020204020204" pitchFamily="34" charset="-122"/>
                        </a:rPr>
                        <a:t> </a:t>
                      </a:r>
                      <a:r>
                        <a:rPr lang="zh-CN" sz="1400" b="0" spc="10" dirty="0">
                          <a:solidFill>
                            <a:schemeClr val="tx1"/>
                          </a:solidFill>
                          <a:effectLst/>
                          <a:latin typeface="Microsoft YaHei" panose="020B0503020204020204" pitchFamily="34" charset="-122"/>
                          <a:ea typeface="Microsoft YaHei" panose="020B0503020204020204" pitchFamily="34" charset="-122"/>
                        </a:rPr>
                        <a:t>微量白蛋白尿：</a:t>
                      </a:r>
                      <a:r>
                        <a:rPr lang="en-US" altLang="zh-CN" sz="1400" b="0" spc="10" dirty="0">
                          <a:solidFill>
                            <a:schemeClr val="tx1"/>
                          </a:solidFill>
                          <a:effectLst/>
                          <a:latin typeface="Microsoft YaHei" panose="020B0503020204020204" pitchFamily="34" charset="-122"/>
                          <a:ea typeface="Microsoft YaHei" panose="020B0503020204020204" pitchFamily="34" charset="-122"/>
                        </a:rPr>
                        <a:t>UACR </a:t>
                      </a:r>
                      <a:r>
                        <a:rPr lang="en-US" sz="1400" b="0" spc="10" dirty="0">
                          <a:solidFill>
                            <a:schemeClr val="tx1"/>
                          </a:solidFill>
                          <a:effectLst/>
                          <a:latin typeface="Microsoft YaHei" panose="020B0503020204020204" pitchFamily="34" charset="-122"/>
                          <a:ea typeface="Microsoft YaHei" panose="020B0503020204020204" pitchFamily="34" charset="-122"/>
                        </a:rPr>
                        <a:t>30~300 mg/</a:t>
                      </a:r>
                      <a:r>
                        <a:rPr lang="en-US" altLang="zh-CN" sz="1400" b="0" spc="10" dirty="0">
                          <a:solidFill>
                            <a:schemeClr val="tx1"/>
                          </a:solidFill>
                          <a:effectLst/>
                          <a:latin typeface="Microsoft YaHei" panose="020B0503020204020204" pitchFamily="34" charset="-122"/>
                          <a:ea typeface="Microsoft YaHei" panose="020B0503020204020204" pitchFamily="34" charset="-122"/>
                        </a:rPr>
                        <a:t>g</a:t>
                      </a:r>
                      <a:r>
                        <a:rPr lang="zh-CN" altLang="en-US" sz="1400" b="0" spc="10" dirty="0">
                          <a:solidFill>
                            <a:schemeClr val="tx1"/>
                          </a:solidFill>
                          <a:effectLst/>
                          <a:latin typeface="Microsoft YaHei" panose="020B0503020204020204" pitchFamily="34" charset="-122"/>
                          <a:ea typeface="Microsoft YaHei" panose="020B0503020204020204" pitchFamily="34" charset="-122"/>
                        </a:rPr>
                        <a:t> </a:t>
                      </a:r>
                      <a:r>
                        <a:rPr lang="zh-CN" altLang="en-US" sz="1400" b="0" kern="1200" spc="10" dirty="0">
                          <a:solidFill>
                            <a:schemeClr val="tx1"/>
                          </a:solidFill>
                          <a:effectLst/>
                          <a:latin typeface="Microsoft YaHei" panose="020B0503020204020204" pitchFamily="34" charset="-122"/>
                          <a:ea typeface="Microsoft YaHei" panose="020B0503020204020204" pitchFamily="34" charset="-122"/>
                          <a:cs typeface="+mn-cs"/>
                        </a:rPr>
                        <a:t>或 </a:t>
                      </a:r>
                      <a:r>
                        <a:rPr lang="en-US" altLang="zh-CN" sz="1400" b="0" kern="1200" spc="10" dirty="0">
                          <a:solidFill>
                            <a:schemeClr val="tx1"/>
                          </a:solidFill>
                          <a:effectLst/>
                          <a:latin typeface="Microsoft YaHei" panose="020B0503020204020204" pitchFamily="34" charset="-122"/>
                          <a:ea typeface="Microsoft YaHei" panose="020B0503020204020204" pitchFamily="34" charset="-122"/>
                          <a:cs typeface="+mn-cs"/>
                        </a:rPr>
                        <a:t>AER 30~300 mg/24h</a:t>
                      </a:r>
                      <a:endParaRPr lang="zh-CN" altLang="en-US" sz="1400" b="0" kern="1200" spc="10" dirty="0">
                        <a:solidFill>
                          <a:schemeClr val="tx1"/>
                        </a:solidFill>
                        <a:effectLst/>
                        <a:latin typeface="Microsoft YaHei" panose="020B0503020204020204" pitchFamily="34" charset="-122"/>
                        <a:ea typeface="Microsoft YaHei" panose="020B0503020204020204" pitchFamily="34" charset="-122"/>
                        <a:cs typeface="+mn-cs"/>
                      </a:endParaRPr>
                    </a:p>
                  </a:txBody>
                  <a:tcPr marL="63756" marR="63756" marT="0" marB="0" anchor="ctr"/>
                </a:tc>
                <a:extLst>
                  <a:ext uri="{0D108BD9-81ED-4DB2-BD59-A6C34878D82A}">
                    <a16:rowId xmlns:a16="http://schemas.microsoft.com/office/drawing/2014/main" val="2760402394"/>
                  </a:ext>
                </a:extLst>
              </a:tr>
            </a:tbl>
          </a:graphicData>
        </a:graphic>
      </p:graphicFrame>
      <p:sp>
        <p:nvSpPr>
          <p:cNvPr id="7" name="文本框 6">
            <a:extLst>
              <a:ext uri="{FF2B5EF4-FFF2-40B4-BE49-F238E27FC236}">
                <a16:creationId xmlns:a16="http://schemas.microsoft.com/office/drawing/2014/main" id="{662660C3-F1FF-2996-13CA-464596DD4211}"/>
              </a:ext>
            </a:extLst>
          </p:cNvPr>
          <p:cNvSpPr txBox="1"/>
          <p:nvPr/>
        </p:nvSpPr>
        <p:spPr>
          <a:xfrm>
            <a:off x="948262" y="5039762"/>
            <a:ext cx="10295467" cy="69206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algn="just">
              <a:lnSpc>
                <a:spcPct val="150000"/>
              </a:lnSpc>
              <a:defRPr sz="1200" b="1" spc="10">
                <a:solidFill>
                  <a:srgbClr val="C00000"/>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chemeClr val="tx1"/>
                </a:solidFill>
              </a:rPr>
              <a:t>靶器官损害中</a:t>
            </a:r>
            <a:r>
              <a:rPr lang="zh-CN" altLang="en-US" dirty="0"/>
              <a:t>增加了 </a:t>
            </a:r>
            <a:r>
              <a:rPr lang="en" altLang="zh-CN" dirty="0" err="1"/>
              <a:t>baPWV</a:t>
            </a:r>
            <a:r>
              <a:rPr lang="zh-CN" altLang="en-US" dirty="0">
                <a:solidFill>
                  <a:schemeClr val="tx1"/>
                </a:solidFill>
              </a:rPr>
              <a:t>，</a:t>
            </a:r>
            <a:r>
              <a:rPr lang="en" altLang="zh-CN" dirty="0" err="1"/>
              <a:t>cfPWV</a:t>
            </a:r>
            <a:r>
              <a:rPr lang="en" altLang="zh-CN" dirty="0"/>
              <a:t> </a:t>
            </a:r>
            <a:r>
              <a:rPr lang="zh-CN" altLang="en-US" dirty="0"/>
              <a:t>由 ≥</a:t>
            </a:r>
            <a:r>
              <a:rPr lang="en-US" altLang="zh-CN" dirty="0"/>
              <a:t>12 </a:t>
            </a:r>
            <a:r>
              <a:rPr lang="en" altLang="zh-CN" dirty="0"/>
              <a:t>m/s </a:t>
            </a:r>
            <a:r>
              <a:rPr lang="zh-CN" altLang="en-US" dirty="0"/>
              <a:t>改为 ≥ </a:t>
            </a:r>
            <a:r>
              <a:rPr lang="en-US" altLang="zh-CN" dirty="0"/>
              <a:t>10</a:t>
            </a:r>
            <a:r>
              <a:rPr lang="en" altLang="zh-CN" dirty="0"/>
              <a:t>m/s</a:t>
            </a:r>
            <a:r>
              <a:rPr lang="zh-CN" altLang="en" dirty="0"/>
              <a:t>。</a:t>
            </a:r>
            <a:endParaRPr lang="en-US" altLang="zh-CN" dirty="0"/>
          </a:p>
          <a:p>
            <a:r>
              <a:rPr lang="zh-CN" altLang="en-US" dirty="0"/>
              <a:t>根据中国人群研究结果，</a:t>
            </a:r>
            <a:r>
              <a:rPr lang="zh-CN" altLang="en-US" dirty="0">
                <a:solidFill>
                  <a:schemeClr val="tx1"/>
                </a:solidFill>
              </a:rPr>
              <a:t>超声心动图评估 </a:t>
            </a:r>
            <a:r>
              <a:rPr lang="en" altLang="zh-CN" dirty="0">
                <a:solidFill>
                  <a:schemeClr val="tx1"/>
                </a:solidFill>
              </a:rPr>
              <a:t>LVH </a:t>
            </a:r>
            <a:r>
              <a:rPr lang="zh-CN" altLang="en-US" dirty="0">
                <a:solidFill>
                  <a:schemeClr val="tx1"/>
                </a:solidFill>
              </a:rPr>
              <a:t>的 </a:t>
            </a:r>
            <a:r>
              <a:rPr lang="en" altLang="zh-CN" dirty="0"/>
              <a:t>LVMI</a:t>
            </a:r>
            <a:r>
              <a:rPr lang="zh-CN" altLang="en-US" dirty="0"/>
              <a:t>界值更改：男性由</a:t>
            </a:r>
            <a:r>
              <a:rPr lang="en-US" altLang="zh-CN" dirty="0"/>
              <a:t>115</a:t>
            </a:r>
            <a:r>
              <a:rPr lang="it-IT" altLang="zh-CN" dirty="0"/>
              <a:t>g/m</a:t>
            </a:r>
            <a:r>
              <a:rPr lang="it-IT" altLang="zh-CN" baseline="30000" dirty="0"/>
              <a:t>2</a:t>
            </a:r>
            <a:r>
              <a:rPr lang="zh-CN" altLang="en-US" dirty="0"/>
              <a:t>改为</a:t>
            </a:r>
            <a:r>
              <a:rPr lang="en-US" altLang="zh-CN" dirty="0"/>
              <a:t>109</a:t>
            </a:r>
            <a:r>
              <a:rPr lang="it-IT" altLang="zh-CN" dirty="0"/>
              <a:t>g/m</a:t>
            </a:r>
            <a:r>
              <a:rPr lang="it-IT" altLang="zh-CN" baseline="30000" dirty="0"/>
              <a:t>2</a:t>
            </a:r>
            <a:r>
              <a:rPr lang="zh-CN" altLang="en-US" dirty="0"/>
              <a:t>，女性由</a:t>
            </a:r>
            <a:r>
              <a:rPr lang="en-US" altLang="zh-CN" dirty="0"/>
              <a:t>95</a:t>
            </a:r>
            <a:r>
              <a:rPr lang="it-IT" altLang="zh-CN" dirty="0"/>
              <a:t>g/m</a:t>
            </a:r>
            <a:r>
              <a:rPr lang="it-IT" altLang="zh-CN" baseline="30000" dirty="0"/>
              <a:t>2</a:t>
            </a:r>
            <a:r>
              <a:rPr lang="zh-CN" altLang="en-US" dirty="0"/>
              <a:t>改为</a:t>
            </a:r>
            <a:r>
              <a:rPr lang="en-US" altLang="zh-CN" dirty="0"/>
              <a:t>105</a:t>
            </a:r>
            <a:r>
              <a:rPr lang="it-IT" altLang="zh-CN" dirty="0"/>
              <a:t>g/m</a:t>
            </a:r>
            <a:r>
              <a:rPr lang="it-IT" altLang="zh-CN" baseline="30000" dirty="0"/>
              <a:t>2</a:t>
            </a:r>
            <a:endParaRPr lang="zh-CN" altLang="en" baseline="30000" dirty="0"/>
          </a:p>
        </p:txBody>
      </p:sp>
      <p:sp>
        <p:nvSpPr>
          <p:cNvPr id="8" name="文本框 7">
            <a:extLst>
              <a:ext uri="{FF2B5EF4-FFF2-40B4-BE49-F238E27FC236}">
                <a16:creationId xmlns:a16="http://schemas.microsoft.com/office/drawing/2014/main" id="{4F71F28A-3631-B8BA-AFF5-26984A816D3D}"/>
              </a:ext>
            </a:extLst>
          </p:cNvPr>
          <p:cNvSpPr txBox="1"/>
          <p:nvPr/>
        </p:nvSpPr>
        <p:spPr>
          <a:xfrm>
            <a:off x="838196" y="6199992"/>
            <a:ext cx="9494309" cy="400110"/>
          </a:xfrm>
          <a:prstGeom prst="rect">
            <a:avLst/>
          </a:prstGeom>
          <a:noFill/>
        </p:spPr>
        <p:txBody>
          <a:bodyPr wrap="square">
            <a:spAutoFit/>
          </a:bodyPr>
          <a:lstStyle/>
          <a:p>
            <a:pPr algn="just"/>
            <a:r>
              <a:rPr lang="zh-CN" altLang="en-US" sz="1000" dirty="0">
                <a:latin typeface="微软雅黑" panose="020B0503020204020204" pitchFamily="34" charset="-122"/>
                <a:ea typeface="微软雅黑" panose="020B0503020204020204" pitchFamily="34" charset="-122"/>
              </a:rPr>
              <a:t>注：</a:t>
            </a:r>
            <a:r>
              <a:rPr lang="en-US" altLang="zh-CN" sz="1000" dirty="0">
                <a:latin typeface="微软雅黑" panose="020B0503020204020204" pitchFamily="34" charset="-122"/>
                <a:ea typeface="微软雅黑" panose="020B0503020204020204" pitchFamily="34" charset="-122"/>
              </a:rPr>
              <a:t>LVMI</a:t>
            </a:r>
            <a:r>
              <a:rPr lang="zh-CN" altLang="en-US" sz="1000" dirty="0">
                <a:latin typeface="微软雅黑" panose="020B0503020204020204" pitchFamily="34" charset="-122"/>
                <a:ea typeface="微软雅黑" panose="020B0503020204020204" pitchFamily="34" charset="-122"/>
              </a:rPr>
              <a:t>，左心室质量指数；</a:t>
            </a:r>
            <a:r>
              <a:rPr lang="en-US" altLang="zh-CN" sz="1000" dirty="0">
                <a:latin typeface="微软雅黑" panose="020B0503020204020204" pitchFamily="34" charset="-122"/>
                <a:ea typeface="微软雅黑" panose="020B0503020204020204" pitchFamily="34" charset="-122"/>
              </a:rPr>
              <a:t>IMT</a:t>
            </a:r>
            <a:r>
              <a:rPr lang="zh-CN" altLang="en-US" sz="1000" dirty="0">
                <a:latin typeface="微软雅黑" panose="020B0503020204020204" pitchFamily="34" charset="-122"/>
                <a:ea typeface="微软雅黑" panose="020B0503020204020204" pitchFamily="34" charset="-122"/>
              </a:rPr>
              <a:t>，内膜中层厚度；</a:t>
            </a:r>
            <a:r>
              <a:rPr lang="en-US" altLang="zh-CN" sz="1000" dirty="0" err="1">
                <a:latin typeface="微软雅黑" panose="020B0503020204020204" pitchFamily="34" charset="-122"/>
                <a:ea typeface="微软雅黑" panose="020B0503020204020204" pitchFamily="34" charset="-122"/>
              </a:rPr>
              <a:t>cfPWV</a:t>
            </a:r>
            <a:r>
              <a:rPr lang="zh-CN" altLang="en-US" sz="1000" dirty="0">
                <a:latin typeface="微软雅黑" panose="020B0503020204020204" pitchFamily="34" charset="-122"/>
                <a:ea typeface="微软雅黑" panose="020B0503020204020204" pitchFamily="34" charset="-122"/>
              </a:rPr>
              <a:t>，颈</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股动脉脉搏波传导速度；</a:t>
            </a:r>
            <a:r>
              <a:rPr lang="en-US" altLang="zh-CN" sz="1000" dirty="0" err="1">
                <a:latin typeface="微软雅黑" panose="020B0503020204020204" pitchFamily="34" charset="-122"/>
                <a:ea typeface="微软雅黑" panose="020B0503020204020204" pitchFamily="34" charset="-122"/>
              </a:rPr>
              <a:t>baPWV</a:t>
            </a:r>
            <a:r>
              <a:rPr lang="zh-CN" altLang="en-US" sz="1000" dirty="0">
                <a:latin typeface="微软雅黑" panose="020B0503020204020204" pitchFamily="34" charset="-122"/>
                <a:ea typeface="微软雅黑" panose="020B0503020204020204" pitchFamily="34" charset="-122"/>
              </a:rPr>
              <a:t>，肱</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踝动脉脉搏波传导速度；</a:t>
            </a:r>
            <a:r>
              <a:rPr lang="en-US" altLang="zh-CN" sz="1000" dirty="0">
                <a:latin typeface="微软雅黑" panose="020B0503020204020204" pitchFamily="34" charset="-122"/>
                <a:ea typeface="微软雅黑" panose="020B0503020204020204" pitchFamily="34" charset="-122"/>
              </a:rPr>
              <a:t>ABI</a:t>
            </a:r>
            <a:r>
              <a:rPr lang="zh-CN" altLang="en-US" sz="1000" dirty="0">
                <a:latin typeface="微软雅黑" panose="020B0503020204020204" pitchFamily="34" charset="-122"/>
                <a:ea typeface="微软雅黑" panose="020B0503020204020204" pitchFamily="34" charset="-122"/>
              </a:rPr>
              <a:t>，踝</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臂血压指数；</a:t>
            </a:r>
            <a:r>
              <a:rPr lang="en-US" altLang="zh-CN" sz="1000" dirty="0">
                <a:latin typeface="微软雅黑" panose="020B0503020204020204" pitchFamily="34" charset="-122"/>
                <a:ea typeface="微软雅黑" panose="020B0503020204020204" pitchFamily="34" charset="-122"/>
              </a:rPr>
              <a:t>eGFR</a:t>
            </a:r>
            <a:r>
              <a:rPr lang="zh-CN" altLang="en-US" sz="1000" dirty="0">
                <a:latin typeface="微软雅黑" panose="020B0503020204020204" pitchFamily="34" charset="-122"/>
                <a:ea typeface="微软雅黑" panose="020B0503020204020204" pitchFamily="34" charset="-122"/>
              </a:rPr>
              <a:t>，估算的肾小球滤过率；</a:t>
            </a:r>
            <a:r>
              <a:rPr lang="en-US" altLang="zh-CN" sz="1000" dirty="0">
                <a:latin typeface="微软雅黑" panose="020B0503020204020204" pitchFamily="34" charset="-122"/>
                <a:ea typeface="微软雅黑" panose="020B0503020204020204" pitchFamily="34" charset="-122"/>
              </a:rPr>
              <a:t>UACR</a:t>
            </a:r>
            <a:r>
              <a:rPr lang="zh-CN" altLang="en-US" sz="1000" dirty="0">
                <a:latin typeface="微软雅黑" panose="020B0503020204020204" pitchFamily="34" charset="-122"/>
                <a:ea typeface="微软雅黑" panose="020B0503020204020204" pitchFamily="34" charset="-122"/>
              </a:rPr>
              <a:t>，尿白蛋白与肌酐比值；</a:t>
            </a:r>
            <a:r>
              <a:rPr lang="en-US" altLang="zh-CN" sz="1000" dirty="0">
                <a:latin typeface="微软雅黑" panose="020B0503020204020204" pitchFamily="34" charset="-122"/>
                <a:ea typeface="微软雅黑" panose="020B0503020204020204" pitchFamily="34" charset="-122"/>
              </a:rPr>
              <a:t>AER</a:t>
            </a:r>
            <a:r>
              <a:rPr lang="zh-CN" altLang="en-US" sz="1000" dirty="0">
                <a:latin typeface="微软雅黑" panose="020B0503020204020204" pitchFamily="34" charset="-122"/>
                <a:ea typeface="微软雅黑" panose="020B0503020204020204" pitchFamily="34" charset="-122"/>
              </a:rPr>
              <a:t>，白蛋白排泌率。</a:t>
            </a:r>
          </a:p>
        </p:txBody>
      </p:sp>
    </p:spTree>
    <p:extLst>
      <p:ext uri="{BB962C8B-B14F-4D97-AF65-F5344CB8AC3E}">
        <p14:creationId xmlns:p14="http://schemas.microsoft.com/office/powerpoint/2010/main" val="4046789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72E91385-AC03-F4E3-74CC-77D9C0845D77}"/>
              </a:ext>
            </a:extLst>
          </p:cNvPr>
          <p:cNvSpPr>
            <a:spLocks noGrp="1"/>
          </p:cNvSpPr>
          <p:nvPr>
            <p:ph type="title"/>
          </p:nvPr>
        </p:nvSpPr>
        <p:spPr>
          <a:xfrm>
            <a:off x="838196" y="227121"/>
            <a:ext cx="10515600" cy="612988"/>
          </a:xfrm>
        </p:spPr>
        <p:txBody>
          <a:bodyPr vert="horz" lIns="91440" tIns="45720" rIns="91440" bIns="45720" rtlCol="0" anchor="ctr">
            <a:normAutofit/>
          </a:bodyPr>
          <a:lstStyle/>
          <a:p>
            <a:pPr algn="ctr"/>
            <a:r>
              <a:rPr lang="zh-CN" altLang="en-US" b="1" dirty="0">
                <a:latin typeface="Microsoft YaHei" panose="020B0503020204020204" pitchFamily="34" charset="-122"/>
                <a:ea typeface="Microsoft YaHei" panose="020B0503020204020204" pitchFamily="34" charset="-122"/>
              </a:rPr>
              <a:t>影响高血压患者心血管预后的重要因素</a:t>
            </a:r>
          </a:p>
        </p:txBody>
      </p:sp>
      <p:graphicFrame>
        <p:nvGraphicFramePr>
          <p:cNvPr id="3" name="表格 2">
            <a:extLst>
              <a:ext uri="{FF2B5EF4-FFF2-40B4-BE49-F238E27FC236}">
                <a16:creationId xmlns:a16="http://schemas.microsoft.com/office/drawing/2014/main" id="{0AEB0DF7-E45D-A294-C9DB-6481A4CD41AA}"/>
              </a:ext>
            </a:extLst>
          </p:cNvPr>
          <p:cNvGraphicFramePr>
            <a:graphicFrameLocks noGrp="1"/>
          </p:cNvGraphicFramePr>
          <p:nvPr>
            <p:extLst>
              <p:ext uri="{D42A27DB-BD31-4B8C-83A1-F6EECF244321}">
                <p14:modId xmlns:p14="http://schemas.microsoft.com/office/powerpoint/2010/main" val="631289467"/>
              </p:ext>
            </p:extLst>
          </p:nvPr>
        </p:nvGraphicFramePr>
        <p:xfrm>
          <a:off x="948263" y="1308273"/>
          <a:ext cx="10295466" cy="3351452"/>
        </p:xfrm>
        <a:graphic>
          <a:graphicData uri="http://schemas.openxmlformats.org/drawingml/2006/table">
            <a:tbl>
              <a:tblPr firstRow="1" firstCol="1" bandRow="1">
                <a:tableStyleId>{B301B821-A1FF-4177-AEE7-76D212191A09}</a:tableStyleId>
              </a:tblPr>
              <a:tblGrid>
                <a:gridCol w="10295466">
                  <a:extLst>
                    <a:ext uri="{9D8B030D-6E8A-4147-A177-3AD203B41FA5}">
                      <a16:colId xmlns:a16="http://schemas.microsoft.com/office/drawing/2014/main" val="879315059"/>
                    </a:ext>
                  </a:extLst>
                </a:gridCol>
              </a:tblGrid>
              <a:tr h="496237">
                <a:tc>
                  <a:txBody>
                    <a:bodyPr/>
                    <a:lstStyle/>
                    <a:p>
                      <a:pPr indent="133350" algn="ctr">
                        <a:lnSpc>
                          <a:spcPct val="150000"/>
                        </a:lnSpc>
                        <a:spcAft>
                          <a:spcPts val="0"/>
                        </a:spcAft>
                      </a:pPr>
                      <a:r>
                        <a:rPr lang="zh-CN" altLang="en-US" sz="1800" b="1" dirty="0">
                          <a:solidFill>
                            <a:schemeClr val="bg1"/>
                          </a:solidFill>
                          <a:effectLst/>
                          <a:latin typeface="Microsoft YaHei" panose="020B0503020204020204" pitchFamily="34" charset="-122"/>
                          <a:ea typeface="Microsoft YaHei" panose="020B0503020204020204" pitchFamily="34" charset="-122"/>
                        </a:rPr>
                        <a:t>临床并发症与合并症</a:t>
                      </a:r>
                    </a:p>
                  </a:txBody>
                  <a:tcPr marL="63756" marR="63756" marT="0" marB="0" anchor="ctr">
                    <a:solidFill>
                      <a:srgbClr val="004582"/>
                    </a:solidFill>
                  </a:tcPr>
                </a:tc>
                <a:extLst>
                  <a:ext uri="{0D108BD9-81ED-4DB2-BD59-A6C34878D82A}">
                    <a16:rowId xmlns:a16="http://schemas.microsoft.com/office/drawing/2014/main" val="729304168"/>
                  </a:ext>
                </a:extLst>
              </a:tr>
              <a:tr h="414990">
                <a:tc>
                  <a:txBody>
                    <a:bodyPr/>
                    <a:lstStyle/>
                    <a:p>
                      <a:pPr algn="just">
                        <a:lnSpc>
                          <a:spcPct val="150000"/>
                        </a:lnSpc>
                        <a:spcAft>
                          <a:spcPts val="0"/>
                        </a:spcAft>
                      </a:pPr>
                      <a:r>
                        <a:rPr lang="it-IT" sz="1400" b="1" spc="10" dirty="0">
                          <a:solidFill>
                            <a:schemeClr val="tx1"/>
                          </a:solidFill>
                          <a:effectLst/>
                          <a:latin typeface="Microsoft YaHei" panose="020B0503020204020204" pitchFamily="34" charset="-122"/>
                          <a:ea typeface="Microsoft YaHei" panose="020B0503020204020204" pitchFamily="34" charset="-122"/>
                        </a:rPr>
                        <a:t>·</a:t>
                      </a:r>
                      <a:r>
                        <a:rPr lang="zh-CN" altLang="en-US" sz="1400" b="1" spc="10" dirty="0">
                          <a:solidFill>
                            <a:schemeClr val="tx1"/>
                          </a:solidFill>
                          <a:effectLst/>
                          <a:latin typeface="Microsoft YaHei" panose="020B0503020204020204" pitchFamily="34" charset="-122"/>
                          <a:ea typeface="Microsoft YaHei" panose="020B0503020204020204" pitchFamily="34" charset="-122"/>
                        </a:rPr>
                        <a:t>  </a:t>
                      </a:r>
                      <a:r>
                        <a:rPr lang="zh-CN" altLang="zh-CN" sz="1400" b="1" spc="10" dirty="0">
                          <a:solidFill>
                            <a:schemeClr val="tx1"/>
                          </a:solidFill>
                          <a:effectLst/>
                          <a:latin typeface="Microsoft YaHei" panose="020B0503020204020204" pitchFamily="34" charset="-122"/>
                          <a:ea typeface="Microsoft YaHei" panose="020B0503020204020204" pitchFamily="34" charset="-122"/>
                        </a:rPr>
                        <a:t>脑血管病</a:t>
                      </a:r>
                      <a:r>
                        <a:rPr lang="zh-CN" altLang="en-US" sz="1400" b="1" spc="0" dirty="0">
                          <a:solidFill>
                            <a:schemeClr val="tx1"/>
                          </a:solidFill>
                          <a:effectLst/>
                          <a:latin typeface="Microsoft YaHei" panose="020B0503020204020204" pitchFamily="34" charset="-122"/>
                          <a:ea typeface="Microsoft YaHei" panose="020B0503020204020204" pitchFamily="34" charset="-122"/>
                        </a:rPr>
                        <a:t>：</a:t>
                      </a:r>
                      <a:r>
                        <a:rPr lang="zh-CN" altLang="zh-CN" sz="1400" b="0" spc="10" dirty="0">
                          <a:solidFill>
                            <a:schemeClr val="tx1"/>
                          </a:solidFill>
                          <a:effectLst/>
                          <a:latin typeface="Microsoft YaHei" panose="020B0503020204020204" pitchFamily="34" charset="-122"/>
                          <a:ea typeface="Microsoft YaHei" panose="020B0503020204020204" pitchFamily="34" charset="-122"/>
                        </a:rPr>
                        <a:t>脑出血</a:t>
                      </a:r>
                      <a:r>
                        <a:rPr lang="zh-CN" altLang="en-US" sz="1400" b="0" spc="0" dirty="0">
                          <a:solidFill>
                            <a:schemeClr val="tx1"/>
                          </a:solidFill>
                          <a:effectLst/>
                          <a:latin typeface="Microsoft YaHei" panose="020B0503020204020204" pitchFamily="34" charset="-122"/>
                          <a:ea typeface="Microsoft YaHei" panose="020B0503020204020204" pitchFamily="34" charset="-122"/>
                        </a:rPr>
                        <a:t>、</a:t>
                      </a:r>
                      <a:r>
                        <a:rPr lang="zh-CN" altLang="zh-CN" sz="1400" b="0" spc="10" dirty="0">
                          <a:solidFill>
                            <a:schemeClr val="tx1"/>
                          </a:solidFill>
                          <a:effectLst/>
                          <a:latin typeface="Microsoft YaHei" panose="020B0503020204020204" pitchFamily="34" charset="-122"/>
                          <a:ea typeface="Microsoft YaHei" panose="020B0503020204020204" pitchFamily="34" charset="-122"/>
                        </a:rPr>
                        <a:t>缺血性脑卒中</a:t>
                      </a:r>
                      <a:r>
                        <a:rPr lang="zh-CN" altLang="en-US" sz="1400" b="0" spc="0" dirty="0">
                          <a:solidFill>
                            <a:schemeClr val="tx1"/>
                          </a:solidFill>
                          <a:effectLst/>
                          <a:latin typeface="Microsoft YaHei" panose="020B0503020204020204" pitchFamily="34" charset="-122"/>
                          <a:ea typeface="Microsoft YaHei" panose="020B0503020204020204" pitchFamily="34" charset="-122"/>
                        </a:rPr>
                        <a:t>、</a:t>
                      </a:r>
                      <a:r>
                        <a:rPr lang="zh-CN" altLang="zh-CN" sz="1400" b="0" spc="10" dirty="0">
                          <a:solidFill>
                            <a:schemeClr val="tx1"/>
                          </a:solidFill>
                          <a:effectLst/>
                          <a:latin typeface="Microsoft YaHei" panose="020B0503020204020204" pitchFamily="34" charset="-122"/>
                          <a:ea typeface="Microsoft YaHei" panose="020B0503020204020204" pitchFamily="34" charset="-122"/>
                        </a:rPr>
                        <a:t>短暂性脑缺血发作</a:t>
                      </a:r>
                      <a:endParaRPr lang="zh-CN" altLang="zh-CN" sz="140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3983331675"/>
                  </a:ext>
                </a:extLst>
              </a:tr>
              <a:tr h="397006">
                <a:tc>
                  <a:txBody>
                    <a:bodyPr/>
                    <a:lstStyle/>
                    <a:p>
                      <a:pPr marL="150495" marR="0" lvl="0" indent="-135890" algn="l" defTabSz="914400" rtl="0" eaLnBrk="1" fontAlgn="auto" latinLnBrk="0" hangingPunct="1">
                        <a:lnSpc>
                          <a:spcPct val="150000"/>
                        </a:lnSpc>
                        <a:spcBef>
                          <a:spcPts val="0"/>
                        </a:spcBef>
                        <a:spcAft>
                          <a:spcPts val="0"/>
                        </a:spcAft>
                        <a:buClrTx/>
                        <a:buSzTx/>
                        <a:buFontTx/>
                        <a:buNone/>
                        <a:tabLst/>
                        <a:defRPr/>
                      </a:pPr>
                      <a:r>
                        <a:rPr lang="en-US" altLang="zh-CN" sz="1400" b="1" kern="1200" spc="10" dirty="0">
                          <a:solidFill>
                            <a:schemeClr val="tx1"/>
                          </a:solidFill>
                          <a:effectLst/>
                          <a:latin typeface="Microsoft YaHei" panose="020B0503020204020204" pitchFamily="34" charset="-122"/>
                          <a:ea typeface="Microsoft YaHei" panose="020B0503020204020204" pitchFamily="34" charset="-122"/>
                          <a:cs typeface="+mn-cs"/>
                        </a:rPr>
                        <a:t>·</a:t>
                      </a:r>
                      <a:r>
                        <a:rPr lang="zh-CN" altLang="en-US" sz="1400" b="1" kern="1200" spc="10" dirty="0">
                          <a:solidFill>
                            <a:schemeClr val="tx1"/>
                          </a:solidFill>
                          <a:effectLst/>
                          <a:latin typeface="Microsoft YaHei" panose="020B0503020204020204" pitchFamily="34" charset="-122"/>
                          <a:ea typeface="Microsoft YaHei" panose="020B0503020204020204" pitchFamily="34" charset="-122"/>
                          <a:cs typeface="+mn-cs"/>
                        </a:rPr>
                        <a:t>  心脏疾病：</a:t>
                      </a:r>
                      <a:r>
                        <a:rPr lang="zh-CN" altLang="en-US" sz="1400" b="0" dirty="0">
                          <a:solidFill>
                            <a:schemeClr val="tx1"/>
                          </a:solidFill>
                          <a:effectLst/>
                          <a:latin typeface="Microsoft YaHei" panose="020B0503020204020204" pitchFamily="34" charset="-122"/>
                          <a:ea typeface="Microsoft YaHei" panose="020B0503020204020204" pitchFamily="34" charset="-122"/>
                        </a:rPr>
                        <a:t>心肌梗死史</a:t>
                      </a:r>
                      <a:r>
                        <a:rPr lang="zh-CN" altLang="en-US" sz="1400" b="0" spc="0" dirty="0">
                          <a:solidFill>
                            <a:schemeClr val="tx1"/>
                          </a:solidFill>
                          <a:effectLst/>
                          <a:latin typeface="Microsoft YaHei" panose="020B0503020204020204" pitchFamily="34" charset="-122"/>
                          <a:ea typeface="Microsoft YaHei" panose="020B0503020204020204" pitchFamily="34" charset="-122"/>
                        </a:rPr>
                        <a:t>、</a:t>
                      </a:r>
                      <a:r>
                        <a:rPr lang="zh-CN" altLang="en-US" sz="1400" b="0" dirty="0">
                          <a:solidFill>
                            <a:schemeClr val="tx1"/>
                          </a:solidFill>
                          <a:effectLst/>
                          <a:latin typeface="Microsoft YaHei" panose="020B0503020204020204" pitchFamily="34" charset="-122"/>
                          <a:ea typeface="Microsoft YaHei" panose="020B0503020204020204" pitchFamily="34" charset="-122"/>
                        </a:rPr>
                        <a:t>心绞痛</a:t>
                      </a:r>
                      <a:r>
                        <a:rPr lang="zh-CN" altLang="en-US" sz="1400" b="0" spc="0" dirty="0">
                          <a:solidFill>
                            <a:schemeClr val="tx1"/>
                          </a:solidFill>
                          <a:effectLst/>
                          <a:latin typeface="Microsoft YaHei" panose="020B0503020204020204" pitchFamily="34" charset="-122"/>
                          <a:ea typeface="Microsoft YaHei" panose="020B0503020204020204" pitchFamily="34" charset="-122"/>
                        </a:rPr>
                        <a:t>、</a:t>
                      </a:r>
                      <a:r>
                        <a:rPr lang="zh-CN" altLang="en-US" sz="1400" b="0" dirty="0">
                          <a:solidFill>
                            <a:schemeClr val="tx1"/>
                          </a:solidFill>
                          <a:effectLst/>
                          <a:latin typeface="Microsoft YaHei" panose="020B0503020204020204" pitchFamily="34" charset="-122"/>
                          <a:ea typeface="Microsoft YaHei" panose="020B0503020204020204" pitchFamily="34" charset="-122"/>
                        </a:rPr>
                        <a:t>冠状动脉血运重建</a:t>
                      </a:r>
                      <a:r>
                        <a:rPr lang="zh-CN" altLang="en-US" sz="1400" b="0" spc="0" dirty="0">
                          <a:solidFill>
                            <a:schemeClr val="tx1"/>
                          </a:solidFill>
                          <a:effectLst/>
                          <a:latin typeface="Microsoft YaHei" panose="020B0503020204020204" pitchFamily="34" charset="-122"/>
                          <a:ea typeface="Microsoft YaHei" panose="020B0503020204020204" pitchFamily="34" charset="-122"/>
                        </a:rPr>
                        <a:t>、</a:t>
                      </a:r>
                      <a:r>
                        <a:rPr lang="zh-CN" altLang="en-US" sz="1400" b="0" dirty="0">
                          <a:solidFill>
                            <a:schemeClr val="tx1"/>
                          </a:solidFill>
                          <a:effectLst/>
                          <a:latin typeface="Microsoft YaHei" panose="020B0503020204020204" pitchFamily="34" charset="-122"/>
                          <a:ea typeface="Microsoft YaHei" panose="020B0503020204020204" pitchFamily="34" charset="-122"/>
                        </a:rPr>
                        <a:t>慢性心力衰竭</a:t>
                      </a:r>
                      <a:r>
                        <a:rPr lang="zh-CN" altLang="en-US" sz="1400" b="0" spc="0" dirty="0">
                          <a:solidFill>
                            <a:schemeClr val="tx1"/>
                          </a:solidFill>
                          <a:effectLst/>
                          <a:latin typeface="Microsoft YaHei" panose="020B0503020204020204" pitchFamily="34" charset="-122"/>
                          <a:ea typeface="Microsoft YaHei" panose="020B0503020204020204" pitchFamily="34" charset="-122"/>
                        </a:rPr>
                        <a:t>、</a:t>
                      </a:r>
                      <a:r>
                        <a:rPr lang="zh-CN" altLang="en-US" sz="1400" b="0" dirty="0">
                          <a:solidFill>
                            <a:schemeClr val="tx1"/>
                          </a:solidFill>
                          <a:effectLst/>
                          <a:latin typeface="Microsoft YaHei" panose="020B0503020204020204" pitchFamily="34" charset="-122"/>
                          <a:ea typeface="Microsoft YaHei" panose="020B0503020204020204" pitchFamily="34" charset="-122"/>
                        </a:rPr>
                        <a:t>心房颤动</a:t>
                      </a:r>
                      <a:r>
                        <a:rPr lang="zh-CN" altLang="en-US" sz="1400" b="1" dirty="0">
                          <a:solidFill>
                            <a:schemeClr val="tx1"/>
                          </a:solidFill>
                          <a:effectLst/>
                          <a:latin typeface="Microsoft YaHei" panose="020B0503020204020204" pitchFamily="34" charset="-122"/>
                          <a:ea typeface="Microsoft YaHei" panose="020B0503020204020204" pitchFamily="34" charset="-122"/>
                        </a:rPr>
                        <a:t> </a:t>
                      </a:r>
                    </a:p>
                  </a:txBody>
                  <a:tcPr marL="63756" marR="63756" marT="0" marB="0" anchor="ctr"/>
                </a:tc>
                <a:extLst>
                  <a:ext uri="{0D108BD9-81ED-4DB2-BD59-A6C34878D82A}">
                    <a16:rowId xmlns:a16="http://schemas.microsoft.com/office/drawing/2014/main" val="1930513388"/>
                  </a:ext>
                </a:extLst>
              </a:tr>
              <a:tr h="743204">
                <a:tc>
                  <a:txBody>
                    <a:bodyPr/>
                    <a:lstStyle/>
                    <a:p>
                      <a:pPr marL="150495" marR="0" lvl="0" indent="-135890" algn="l" defTabSz="914400" rtl="0" eaLnBrk="1" fontAlgn="auto" latinLnBrk="0" hangingPunct="1">
                        <a:lnSpc>
                          <a:spcPct val="100000"/>
                        </a:lnSpc>
                        <a:spcBef>
                          <a:spcPts val="0"/>
                        </a:spcBef>
                        <a:spcAft>
                          <a:spcPts val="0"/>
                        </a:spcAft>
                        <a:buClrTx/>
                        <a:buSzTx/>
                        <a:buFontTx/>
                        <a:buNone/>
                        <a:tabLst/>
                        <a:defRPr/>
                      </a:pPr>
                      <a:r>
                        <a:rPr lang="en-US" altLang="zh-CN" sz="1400" b="1" kern="1200" spc="10" dirty="0">
                          <a:solidFill>
                            <a:schemeClr val="tx1"/>
                          </a:solidFill>
                          <a:effectLst/>
                          <a:latin typeface="Microsoft YaHei" panose="020B0503020204020204" pitchFamily="34" charset="-122"/>
                          <a:ea typeface="Microsoft YaHei" panose="020B0503020204020204" pitchFamily="34" charset="-122"/>
                          <a:cs typeface="+mn-cs"/>
                        </a:rPr>
                        <a:t>·</a:t>
                      </a:r>
                      <a:r>
                        <a:rPr lang="zh-CN" altLang="en-US" sz="1400" b="1" kern="1200" spc="10" dirty="0">
                          <a:solidFill>
                            <a:schemeClr val="tx1"/>
                          </a:solidFill>
                          <a:effectLst/>
                          <a:latin typeface="Microsoft YaHei" panose="020B0503020204020204" pitchFamily="34" charset="-122"/>
                          <a:ea typeface="Microsoft YaHei" panose="020B0503020204020204" pitchFamily="34" charset="-122"/>
                          <a:cs typeface="+mn-cs"/>
                        </a:rPr>
                        <a:t>  肾脏疾病：</a:t>
                      </a:r>
                      <a:r>
                        <a:rPr lang="zh-CN" altLang="en-US" sz="1400" b="0" dirty="0">
                          <a:solidFill>
                            <a:schemeClr val="tx1"/>
                          </a:solidFill>
                          <a:effectLst/>
                          <a:latin typeface="Microsoft YaHei" panose="020B0503020204020204" pitchFamily="34" charset="-122"/>
                          <a:ea typeface="Microsoft YaHei" panose="020B0503020204020204" pitchFamily="34" charset="-122"/>
                        </a:rPr>
                        <a:t>糖尿病肾病，肾功能受损，包括</a:t>
                      </a:r>
                      <a:r>
                        <a:rPr lang="en" altLang="zh-CN" sz="1400" b="0" dirty="0">
                          <a:solidFill>
                            <a:schemeClr val="tx1"/>
                          </a:solidFill>
                          <a:effectLst/>
                          <a:latin typeface="Microsoft YaHei" panose="020B0503020204020204" pitchFamily="34" charset="-122"/>
                          <a:ea typeface="Microsoft YaHei" panose="020B0503020204020204" pitchFamily="34" charset="-122"/>
                        </a:rPr>
                        <a:t>eGFR&lt;30 </a:t>
                      </a:r>
                      <a:r>
                        <a:rPr lang="en-US" altLang="zh-CN" sz="1400" b="0" spc="10" dirty="0">
                          <a:solidFill>
                            <a:schemeClr val="tx1"/>
                          </a:solidFill>
                          <a:effectLst/>
                          <a:latin typeface="Microsoft YaHei" panose="020B0503020204020204" pitchFamily="34" charset="-122"/>
                          <a:ea typeface="Microsoft YaHei" panose="020B0503020204020204" pitchFamily="34" charset="-122"/>
                        </a:rPr>
                        <a:t>ml/(min▪1.73 m</a:t>
                      </a:r>
                      <a:r>
                        <a:rPr lang="en-US" altLang="zh-CN" sz="1400" b="0" spc="10" baseline="30000" dirty="0">
                          <a:solidFill>
                            <a:schemeClr val="tx1"/>
                          </a:solidFill>
                          <a:effectLst/>
                          <a:latin typeface="Microsoft YaHei" panose="020B0503020204020204" pitchFamily="34" charset="-122"/>
                          <a:ea typeface="Microsoft YaHei" panose="020B0503020204020204" pitchFamily="34" charset="-122"/>
                        </a:rPr>
                        <a:t>2</a:t>
                      </a:r>
                      <a:r>
                        <a:rPr lang="en-US" altLang="zh-CN" sz="1400" b="0" spc="10" dirty="0">
                          <a:solidFill>
                            <a:schemeClr val="tx1"/>
                          </a:solidFill>
                          <a:effectLst/>
                          <a:latin typeface="Microsoft YaHei" panose="020B0503020204020204" pitchFamily="34" charset="-122"/>
                          <a:ea typeface="Microsoft YaHei" panose="020B0503020204020204" pitchFamily="34" charset="-122"/>
                        </a:rPr>
                        <a:t>)</a:t>
                      </a:r>
                      <a:r>
                        <a:rPr lang="zh-CN" altLang="en-US" sz="1400" b="0" dirty="0">
                          <a:solidFill>
                            <a:schemeClr val="tx1"/>
                          </a:solidFill>
                          <a:effectLst/>
                          <a:latin typeface="Microsoft YaHei" panose="020B0503020204020204" pitchFamily="34" charset="-122"/>
                          <a:ea typeface="Microsoft YaHei" panose="020B0503020204020204" pitchFamily="34" charset="-122"/>
                        </a:rPr>
                        <a:t>，或血肌酐升高（男性≥</a:t>
                      </a:r>
                      <a:r>
                        <a:rPr lang="en-US" altLang="zh-CN" sz="1400" b="0" dirty="0">
                          <a:solidFill>
                            <a:schemeClr val="tx1"/>
                          </a:solidFill>
                          <a:effectLst/>
                          <a:latin typeface="Microsoft YaHei" panose="020B0503020204020204" pitchFamily="34" charset="-122"/>
                          <a:ea typeface="Microsoft YaHei" panose="020B0503020204020204" pitchFamily="34" charset="-122"/>
                        </a:rPr>
                        <a:t>133 </a:t>
                      </a:r>
                      <a:r>
                        <a:rPr kumimoji="0" lang="en-US" altLang="zh-CN" sz="1600" b="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sym typeface="Symbol"/>
                        </a:rPr>
                        <a:t></a:t>
                      </a:r>
                      <a:r>
                        <a:rPr lang="en" altLang="zh-CN" sz="1400" b="0" dirty="0">
                          <a:solidFill>
                            <a:schemeClr val="tx1"/>
                          </a:solidFill>
                          <a:effectLst/>
                          <a:latin typeface="Microsoft YaHei" panose="020B0503020204020204" pitchFamily="34" charset="-122"/>
                          <a:ea typeface="Microsoft YaHei" panose="020B0503020204020204" pitchFamily="34" charset="-122"/>
                        </a:rPr>
                        <a:t>mol/L</a:t>
                      </a:r>
                      <a:r>
                        <a:rPr lang="en-US" altLang="zh-CN" sz="1400" b="0" dirty="0">
                          <a:solidFill>
                            <a:schemeClr val="tx1"/>
                          </a:solidFill>
                          <a:effectLst/>
                          <a:latin typeface="Microsoft YaHei" panose="020B0503020204020204" pitchFamily="34" charset="-122"/>
                          <a:ea typeface="Microsoft YaHei" panose="020B0503020204020204" pitchFamily="34" charset="-122"/>
                        </a:rPr>
                        <a:t>,</a:t>
                      </a:r>
                      <a:r>
                        <a:rPr lang="zh-CN" altLang="en-US" sz="1400" b="0" dirty="0">
                          <a:solidFill>
                            <a:schemeClr val="tx1"/>
                          </a:solidFill>
                          <a:effectLst/>
                          <a:latin typeface="Microsoft YaHei" panose="020B0503020204020204" pitchFamily="34" charset="-122"/>
                          <a:ea typeface="Microsoft YaHei" panose="020B0503020204020204" pitchFamily="34" charset="-122"/>
                        </a:rPr>
                        <a:t>女性≥</a:t>
                      </a:r>
                      <a:r>
                        <a:rPr lang="en-US" altLang="zh-CN" sz="1400" b="0" dirty="0">
                          <a:solidFill>
                            <a:schemeClr val="tx1"/>
                          </a:solidFill>
                          <a:effectLst/>
                          <a:latin typeface="Microsoft YaHei" panose="020B0503020204020204" pitchFamily="34" charset="-122"/>
                          <a:ea typeface="Microsoft YaHei" panose="020B0503020204020204" pitchFamily="34" charset="-122"/>
                        </a:rPr>
                        <a:t>124 </a:t>
                      </a:r>
                      <a:r>
                        <a:rPr kumimoji="0" lang="en-US" altLang="zh-CN" sz="1600" b="0" u="none" strike="noStrike" kern="1200" cap="none" spc="1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sym typeface="Symbol"/>
                        </a:rPr>
                        <a:t></a:t>
                      </a:r>
                      <a:r>
                        <a:rPr lang="en" altLang="zh-CN" sz="1400" b="0" dirty="0">
                          <a:solidFill>
                            <a:schemeClr val="tx1"/>
                          </a:solidFill>
                          <a:effectLst/>
                          <a:latin typeface="Microsoft YaHei" panose="020B0503020204020204" pitchFamily="34" charset="-122"/>
                          <a:ea typeface="Microsoft YaHei" panose="020B0503020204020204" pitchFamily="34" charset="-122"/>
                        </a:rPr>
                        <a:t>mol/L</a:t>
                      </a:r>
                      <a:r>
                        <a:rPr lang="zh-CN" altLang="en-US" sz="1400" b="0" dirty="0">
                          <a:solidFill>
                            <a:schemeClr val="tx1"/>
                          </a:solidFill>
                          <a:effectLst/>
                          <a:latin typeface="Microsoft YaHei" panose="020B0503020204020204" pitchFamily="34" charset="-122"/>
                          <a:ea typeface="Microsoft YaHei" panose="020B0503020204020204" pitchFamily="34" charset="-122"/>
                        </a:rPr>
                        <a:t>）；或蛋白尿≥</a:t>
                      </a:r>
                      <a:r>
                        <a:rPr lang="en-US" altLang="zh-CN" sz="1400" b="0" dirty="0">
                          <a:solidFill>
                            <a:schemeClr val="tx1"/>
                          </a:solidFill>
                          <a:effectLst/>
                          <a:latin typeface="Microsoft YaHei" panose="020B0503020204020204" pitchFamily="34" charset="-122"/>
                          <a:ea typeface="Microsoft YaHei" panose="020B0503020204020204" pitchFamily="34" charset="-122"/>
                        </a:rPr>
                        <a:t>300 </a:t>
                      </a:r>
                      <a:r>
                        <a:rPr lang="en" altLang="zh-CN" sz="1400" b="0" dirty="0">
                          <a:solidFill>
                            <a:schemeClr val="tx1"/>
                          </a:solidFill>
                          <a:effectLst/>
                          <a:latin typeface="Microsoft YaHei" panose="020B0503020204020204" pitchFamily="34" charset="-122"/>
                          <a:ea typeface="Microsoft YaHei" panose="020B0503020204020204" pitchFamily="34" charset="-122"/>
                        </a:rPr>
                        <a:t>mg/24 h</a:t>
                      </a:r>
                      <a:endParaRPr lang="zh-CN" altLang="en" sz="140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1870185436"/>
                  </a:ext>
                </a:extLst>
              </a:tr>
              <a:tr h="397006">
                <a:tc>
                  <a:txBody>
                    <a:bodyPr/>
                    <a:lstStyle/>
                    <a:p>
                      <a:pPr marL="150495" marR="0" lvl="0" indent="-135890" algn="l" defTabSz="914400" rtl="0" eaLnBrk="1" fontAlgn="auto" latinLnBrk="0" hangingPunct="1">
                        <a:lnSpc>
                          <a:spcPct val="150000"/>
                        </a:lnSpc>
                        <a:spcBef>
                          <a:spcPts val="0"/>
                        </a:spcBef>
                        <a:spcAft>
                          <a:spcPts val="0"/>
                        </a:spcAft>
                        <a:buClrTx/>
                        <a:buSzTx/>
                        <a:buFontTx/>
                        <a:buNone/>
                        <a:tabLst/>
                        <a:defRPr/>
                      </a:pPr>
                      <a:r>
                        <a:rPr lang="en-US" altLang="zh-CN" sz="1400" b="1" kern="1200" spc="10" dirty="0">
                          <a:solidFill>
                            <a:schemeClr val="tx1"/>
                          </a:solidFill>
                          <a:effectLst/>
                          <a:latin typeface="Microsoft YaHei" panose="020B0503020204020204" pitchFamily="34" charset="-122"/>
                          <a:ea typeface="Microsoft YaHei" panose="020B0503020204020204" pitchFamily="34" charset="-122"/>
                          <a:cs typeface="+mn-cs"/>
                        </a:rPr>
                        <a:t>·</a:t>
                      </a:r>
                      <a:r>
                        <a:rPr lang="zh-CN" altLang="en-US" sz="1400" b="1" kern="1200" spc="10" dirty="0">
                          <a:solidFill>
                            <a:schemeClr val="tx1"/>
                          </a:solidFill>
                          <a:effectLst/>
                          <a:latin typeface="Microsoft YaHei" panose="020B0503020204020204" pitchFamily="34" charset="-122"/>
                          <a:ea typeface="Microsoft YaHei" panose="020B0503020204020204" pitchFamily="34" charset="-122"/>
                          <a:cs typeface="+mn-cs"/>
                        </a:rPr>
                        <a:t>  外周动脉疾病</a:t>
                      </a:r>
                    </a:p>
                  </a:txBody>
                  <a:tcPr marL="63756" marR="63756" marT="0" marB="0" anchor="ctr"/>
                </a:tc>
                <a:extLst>
                  <a:ext uri="{0D108BD9-81ED-4DB2-BD59-A6C34878D82A}">
                    <a16:rowId xmlns:a16="http://schemas.microsoft.com/office/drawing/2014/main" val="2172696914"/>
                  </a:ext>
                </a:extLst>
              </a:tr>
              <a:tr h="436463">
                <a:tc>
                  <a:txBody>
                    <a:bodyPr/>
                    <a:lstStyle/>
                    <a:p>
                      <a:pPr marL="150495" marR="0" lvl="0" indent="-135890" algn="l" defTabSz="914400" rtl="0" eaLnBrk="1" fontAlgn="auto" latinLnBrk="0" hangingPunct="1">
                        <a:lnSpc>
                          <a:spcPct val="150000"/>
                        </a:lnSpc>
                        <a:spcBef>
                          <a:spcPts val="0"/>
                        </a:spcBef>
                        <a:spcAft>
                          <a:spcPts val="0"/>
                        </a:spcAft>
                        <a:buClrTx/>
                        <a:buSzTx/>
                        <a:buFontTx/>
                        <a:buNone/>
                        <a:tabLst/>
                        <a:defRPr/>
                      </a:pPr>
                      <a:r>
                        <a:rPr lang="en-US" altLang="zh-CN" sz="1400" b="1" kern="1200" spc="10" dirty="0">
                          <a:solidFill>
                            <a:schemeClr val="tx1"/>
                          </a:solidFill>
                          <a:effectLst/>
                          <a:latin typeface="Microsoft YaHei" panose="020B0503020204020204" pitchFamily="34" charset="-122"/>
                          <a:ea typeface="Microsoft YaHei" panose="020B0503020204020204" pitchFamily="34" charset="-122"/>
                          <a:cs typeface="+mn-cs"/>
                        </a:rPr>
                        <a:t>·</a:t>
                      </a:r>
                      <a:r>
                        <a:rPr lang="zh-CN" altLang="en-US" sz="1400" b="1" kern="1200" spc="10" dirty="0">
                          <a:solidFill>
                            <a:schemeClr val="tx1"/>
                          </a:solidFill>
                          <a:effectLst/>
                          <a:latin typeface="Microsoft YaHei" panose="020B0503020204020204" pitchFamily="34" charset="-122"/>
                          <a:ea typeface="Microsoft YaHei" panose="020B0503020204020204" pitchFamily="34" charset="-122"/>
                          <a:cs typeface="+mn-cs"/>
                        </a:rPr>
                        <a:t>  视网膜病变：</a:t>
                      </a:r>
                      <a:r>
                        <a:rPr lang="zh-CN" altLang="en-US" sz="1400" b="0" dirty="0">
                          <a:solidFill>
                            <a:schemeClr val="tx1"/>
                          </a:solidFill>
                          <a:effectLst/>
                          <a:latin typeface="Microsoft YaHei" panose="020B0503020204020204" pitchFamily="34" charset="-122"/>
                          <a:ea typeface="Microsoft YaHei" panose="020B0503020204020204" pitchFamily="34" charset="-122"/>
                        </a:rPr>
                        <a:t>眼底出血或渗出，视乳头水肿</a:t>
                      </a:r>
                    </a:p>
                  </a:txBody>
                  <a:tcPr marL="63756" marR="63756" marT="0" marB="0" anchor="ctr"/>
                </a:tc>
                <a:extLst>
                  <a:ext uri="{0D108BD9-81ED-4DB2-BD59-A6C34878D82A}">
                    <a16:rowId xmlns:a16="http://schemas.microsoft.com/office/drawing/2014/main" val="309891940"/>
                  </a:ext>
                </a:extLst>
              </a:tr>
              <a:tr h="466546">
                <a:tc>
                  <a:txBody>
                    <a:bodyPr/>
                    <a:lstStyle/>
                    <a:p>
                      <a:pPr marL="150495" marR="0" lvl="0" indent="-135890" algn="l" defTabSz="914400" rtl="0" eaLnBrk="1" fontAlgn="auto" latinLnBrk="0" hangingPunct="1">
                        <a:lnSpc>
                          <a:spcPct val="150000"/>
                        </a:lnSpc>
                        <a:spcBef>
                          <a:spcPts val="0"/>
                        </a:spcBef>
                        <a:spcAft>
                          <a:spcPts val="0"/>
                        </a:spcAft>
                        <a:buClrTx/>
                        <a:buSzTx/>
                        <a:buFontTx/>
                        <a:buNone/>
                        <a:tabLst/>
                        <a:defRPr/>
                      </a:pPr>
                      <a:r>
                        <a:rPr lang="en-US" altLang="zh-CN" sz="1400" b="1" kern="1200" spc="10" dirty="0">
                          <a:solidFill>
                            <a:schemeClr val="tx1"/>
                          </a:solidFill>
                          <a:effectLst/>
                          <a:latin typeface="Microsoft YaHei" panose="020B0503020204020204" pitchFamily="34" charset="-122"/>
                          <a:ea typeface="Microsoft YaHei" panose="020B0503020204020204" pitchFamily="34" charset="-122"/>
                          <a:cs typeface="+mn-cs"/>
                        </a:rPr>
                        <a:t>·</a:t>
                      </a:r>
                      <a:r>
                        <a:rPr lang="zh-CN" altLang="en-US" sz="1400" b="1" kern="1200" spc="10" dirty="0">
                          <a:solidFill>
                            <a:schemeClr val="tx1"/>
                          </a:solidFill>
                          <a:effectLst/>
                          <a:latin typeface="Microsoft YaHei" panose="020B0503020204020204" pitchFamily="34" charset="-122"/>
                          <a:ea typeface="Microsoft YaHei" panose="020B0503020204020204" pitchFamily="34" charset="-122"/>
                          <a:cs typeface="+mn-cs"/>
                        </a:rPr>
                        <a:t>  糖尿病</a:t>
                      </a:r>
                      <a:endParaRPr lang="en" altLang="zh-CN" sz="1400" b="1" kern="1200" spc="10" dirty="0">
                        <a:solidFill>
                          <a:schemeClr val="tx1"/>
                        </a:solidFill>
                        <a:effectLst/>
                        <a:latin typeface="Microsoft YaHei" panose="020B0503020204020204" pitchFamily="34" charset="-122"/>
                        <a:ea typeface="Microsoft YaHei" panose="020B0503020204020204" pitchFamily="34" charset="-122"/>
                        <a:cs typeface="+mn-cs"/>
                      </a:endParaRPr>
                    </a:p>
                  </a:txBody>
                  <a:tcPr marL="63756" marR="63756" marT="0" marB="0" anchor="ctr"/>
                </a:tc>
                <a:extLst>
                  <a:ext uri="{0D108BD9-81ED-4DB2-BD59-A6C34878D82A}">
                    <a16:rowId xmlns:a16="http://schemas.microsoft.com/office/drawing/2014/main" val="2760402394"/>
                  </a:ext>
                </a:extLst>
              </a:tr>
            </a:tbl>
          </a:graphicData>
        </a:graphic>
      </p:graphicFrame>
    </p:spTree>
    <p:extLst>
      <p:ext uri="{BB962C8B-B14F-4D97-AF65-F5344CB8AC3E}">
        <p14:creationId xmlns:p14="http://schemas.microsoft.com/office/powerpoint/2010/main" val="1843939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70D5BCA4-AB4C-EF4A-2589-3DBBF37C53DA}"/>
              </a:ext>
            </a:extLst>
          </p:cNvPr>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34C19786-CC07-A5F5-6920-DD702D8C8CAC}"/>
              </a:ext>
            </a:extLst>
          </p:cNvPr>
          <p:cNvSpPr txBox="1"/>
          <p:nvPr/>
        </p:nvSpPr>
        <p:spPr>
          <a:xfrm>
            <a:off x="-39229" y="2856976"/>
            <a:ext cx="12192000" cy="769441"/>
          </a:xfrm>
          <a:prstGeom prst="rect">
            <a:avLst/>
          </a:prstGeom>
          <a:noFill/>
        </p:spPr>
        <p:txBody>
          <a:bodyPr wrap="square" rtlCol="0">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rPr>
              <a:t>5.</a:t>
            </a:r>
            <a:r>
              <a:rPr lang="zh-CN" altLang="en-US" sz="4400" b="1" dirty="0">
                <a:solidFill>
                  <a:schemeClr val="bg1"/>
                </a:solidFill>
                <a:latin typeface="微软雅黑" panose="020B0503020204020204" pitchFamily="34" charset="-122"/>
                <a:ea typeface="微软雅黑" panose="020B0503020204020204" pitchFamily="34" charset="-122"/>
              </a:rPr>
              <a:t> 高血压的治疗</a:t>
            </a:r>
          </a:p>
        </p:txBody>
      </p:sp>
      <p:sp>
        <p:nvSpPr>
          <p:cNvPr id="2" name="文本框 1">
            <a:extLst>
              <a:ext uri="{FF2B5EF4-FFF2-40B4-BE49-F238E27FC236}">
                <a16:creationId xmlns:a16="http://schemas.microsoft.com/office/drawing/2014/main" id="{93F36D9B-DED5-76FE-90A5-7139928E97EF}"/>
              </a:ext>
            </a:extLst>
          </p:cNvPr>
          <p:cNvSpPr txBox="1"/>
          <p:nvPr/>
        </p:nvSpPr>
        <p:spPr>
          <a:xfrm>
            <a:off x="0" y="2210256"/>
            <a:ext cx="12192000" cy="461665"/>
          </a:xfrm>
          <a:prstGeom prst="rect">
            <a:avLst/>
          </a:prstGeom>
          <a:noFill/>
        </p:spPr>
        <p:txBody>
          <a:bodyPr wrap="square" rtlCol="0">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中国高血压防治指南</a:t>
            </a:r>
            <a:r>
              <a:rPr lang="en-US" altLang="zh-CN" sz="2400" dirty="0">
                <a:solidFill>
                  <a:schemeClr val="bg1"/>
                </a:solidFill>
                <a:latin typeface="微软雅黑" panose="020B0503020204020204" pitchFamily="34" charset="-122"/>
                <a:ea typeface="微软雅黑" panose="020B0503020204020204" pitchFamily="34" charset="-122"/>
              </a:rPr>
              <a:t>(2024</a:t>
            </a:r>
            <a:r>
              <a:rPr lang="zh-CN" altLang="en-US" sz="2400" dirty="0">
                <a:solidFill>
                  <a:schemeClr val="bg1"/>
                </a:solidFill>
                <a:latin typeface="微软雅黑" panose="020B0503020204020204" pitchFamily="34" charset="-122"/>
                <a:ea typeface="微软雅黑" panose="020B0503020204020204" pitchFamily="34" charset="-122"/>
              </a:rPr>
              <a:t>年修订版</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 </a:t>
            </a:r>
            <a:r>
              <a:rPr lang="en-US" altLang="zh-CN"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30140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C6947CC-C76A-B772-C590-71A11FFB7BD2}"/>
              </a:ext>
            </a:extLst>
          </p:cNvPr>
          <p:cNvSpPr/>
          <p:nvPr/>
        </p:nvSpPr>
        <p:spPr bwMode="gray">
          <a:xfrm>
            <a:off x="676835" y="1868940"/>
            <a:ext cx="10838330" cy="4191328"/>
          </a:xfrm>
          <a:prstGeom prst="rect">
            <a:avLst/>
          </a:prstGeom>
          <a:solidFill>
            <a:schemeClr val="bg1">
              <a:lumMod val="95000"/>
            </a:schemeClr>
          </a:solidFill>
          <a:ln w="19050" cap="rnd" algn="ctr">
            <a:solidFill>
              <a:schemeClr val="bg2"/>
            </a:solidFill>
            <a:prstDash val="sysDot"/>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 name="文本框 4">
            <a:extLst>
              <a:ext uri="{FF2B5EF4-FFF2-40B4-BE49-F238E27FC236}">
                <a16:creationId xmlns:a16="http://schemas.microsoft.com/office/drawing/2014/main" id="{1BED7881-511F-D36A-AEAA-BDFED0566B04}"/>
              </a:ext>
            </a:extLst>
          </p:cNvPr>
          <p:cNvSpPr txBox="1"/>
          <p:nvPr/>
        </p:nvSpPr>
        <p:spPr>
          <a:xfrm>
            <a:off x="1158569" y="2097212"/>
            <a:ext cx="9837092" cy="3535712"/>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zh-CN" sz="20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rPr>
              <a:t>高血压的本质是心血管综合征，由包括遗传和环境因素在内的多种病因所致。</a:t>
            </a:r>
            <a:endParaRPr kumimoji="0" lang="en-US" altLang="zh-CN" sz="20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zh-CN" sz="20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rPr>
              <a:t>高血压的危害取决于血压升高的本身，以及患者所合并的其他心血管病危险因素、靶器官损害和</a:t>
            </a:r>
            <a:r>
              <a:rPr kumimoji="0" lang="en-US" altLang="zh-CN" sz="20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rPr>
              <a:t>/</a:t>
            </a:r>
            <a:r>
              <a:rPr kumimoji="0" lang="zh-CN" altLang="zh-CN" sz="20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rPr>
              <a:t>或心、脑、肾和血管并发症。</a:t>
            </a:r>
            <a:endParaRPr kumimoji="0" lang="en-US" altLang="zh-CN" sz="20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zh-CN" sz="20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rPr>
              <a:t>因此，高血压的治疗应涵盖以下三方面的内容：</a:t>
            </a:r>
            <a:endParaRPr kumimoji="0" lang="en-US" altLang="zh-CN" sz="20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endParaRPr>
          </a:p>
          <a:p>
            <a:pPr marL="312738" marR="0" lvl="0" indent="0" algn="just" defTabSz="914400" rtl="0" eaLnBrk="1" fontAlgn="auto" latinLnBrk="0" hangingPunct="1">
              <a:lnSpc>
                <a:spcPct val="150000"/>
              </a:lnSpc>
              <a:spcBef>
                <a:spcPts val="0"/>
              </a:spcBef>
              <a:spcAft>
                <a:spcPts val="0"/>
              </a:spcAft>
              <a:buClrTx/>
              <a:buSzTx/>
              <a:buFontTx/>
              <a:buNone/>
              <a:tabLst/>
              <a:defRPr/>
            </a:pPr>
            <a:r>
              <a:rPr kumimoji="0" lang="zh-CN" altLang="zh-CN" sz="2400" b="1" i="0" u="none" strike="noStrike" kern="1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Times New Roman (正文 CS 字体)"/>
              </a:rPr>
              <a:t>①</a:t>
            </a:r>
            <a:r>
              <a:rPr kumimoji="0" lang="en-US" altLang="zh-CN" sz="2400" b="1" i="0" u="none" strike="noStrike" kern="1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Times New Roman (正文 CS 字体)"/>
              </a:rPr>
              <a:t> </a:t>
            </a:r>
            <a:r>
              <a:rPr kumimoji="0" lang="zh-CN" altLang="zh-CN" sz="2400" b="1" i="0" u="none" strike="noStrike" kern="1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Times New Roman (正文 CS 字体)"/>
              </a:rPr>
              <a:t>针对血压升高本身的降压治疗（分级）；</a:t>
            </a:r>
            <a:endParaRPr kumimoji="0" lang="en-US" altLang="zh-CN" sz="2400" b="1" i="0" u="none" strike="noStrike" kern="1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Times New Roman (正文 CS 字体)"/>
            </a:endParaRPr>
          </a:p>
          <a:p>
            <a:pPr marL="312738" marR="0" lvl="0" indent="0" algn="just" defTabSz="914400" rtl="0" eaLnBrk="1" fontAlgn="auto" latinLnBrk="0" hangingPunct="1">
              <a:lnSpc>
                <a:spcPct val="150000"/>
              </a:lnSpc>
              <a:spcBef>
                <a:spcPts val="0"/>
              </a:spcBef>
              <a:spcAft>
                <a:spcPts val="0"/>
              </a:spcAft>
              <a:buClrTx/>
              <a:buSzTx/>
              <a:buFontTx/>
              <a:buNone/>
              <a:tabLst/>
              <a:defRPr/>
            </a:pPr>
            <a:r>
              <a:rPr kumimoji="0" lang="zh-CN" altLang="zh-CN" sz="2400" b="1" i="0" u="none" strike="noStrike" kern="1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Times New Roman (正文 CS 字体)"/>
              </a:rPr>
              <a:t>②</a:t>
            </a:r>
            <a:r>
              <a:rPr kumimoji="0" lang="zh-CN" altLang="en-US" sz="2400" b="1" i="0" u="none" strike="noStrike" kern="1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Times New Roman (正文 CS 字体)"/>
              </a:rPr>
              <a:t> </a:t>
            </a:r>
            <a:r>
              <a:rPr kumimoji="0" lang="zh-CN" altLang="zh-CN" sz="2400" b="1" i="0" u="none" strike="noStrike" kern="1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Times New Roman (正文 CS 字体)"/>
              </a:rPr>
              <a:t>针对合并的危险因素、靶器官损害和临床并发症的治疗（分期）</a:t>
            </a:r>
            <a:r>
              <a:rPr kumimoji="0" lang="en-US" altLang="zh-CN" sz="2400" b="1" i="0" u="none" strike="noStrike" kern="1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Times New Roman (正文 CS 字体)"/>
              </a:rPr>
              <a:t>;</a:t>
            </a:r>
          </a:p>
          <a:p>
            <a:pPr marL="312738" algn="just">
              <a:lnSpc>
                <a:spcPct val="150000"/>
              </a:lnSpc>
              <a:defRPr/>
            </a:pPr>
            <a:r>
              <a:rPr kumimoji="0" lang="zh-CN" altLang="zh-CN" sz="2400" b="1" i="0" u="none" strike="noStrike" kern="1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Times New Roman (正文 CS 字体)"/>
              </a:rPr>
              <a:t>③</a:t>
            </a:r>
            <a:r>
              <a:rPr kumimoji="0" lang="zh-CN" altLang="en-US" sz="2400" b="1" i="0" u="none" strike="noStrike" kern="1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Times New Roman (正文 CS 字体)"/>
              </a:rPr>
              <a:t> </a:t>
            </a:r>
            <a:r>
              <a:rPr kumimoji="0" lang="zh-CN" altLang="zh-CN" sz="2400" b="1" i="0" u="none" strike="noStrike" kern="1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Times New Roman (正文 CS 字体)"/>
              </a:rPr>
              <a:t>针对高血压的病因的纠正和治疗（分型）</a:t>
            </a:r>
            <a:r>
              <a:rPr lang="zh-CN" altLang="en-US" sz="2400" b="1" kern="100" dirty="0">
                <a:solidFill>
                  <a:srgbClr val="C00000"/>
                </a:solidFill>
                <a:latin typeface="Microsoft YaHei" panose="020B0503020204020204" pitchFamily="34" charset="-122"/>
                <a:ea typeface="Microsoft YaHei" panose="020B0503020204020204" pitchFamily="34" charset="-122"/>
                <a:cs typeface="Times New Roman (正文 CS 字体)"/>
              </a:rPr>
              <a:t>。</a:t>
            </a:r>
            <a:endParaRPr kumimoji="0" lang="en-US" altLang="zh-CN" sz="2400" b="1" i="0" u="none" strike="noStrike" kern="1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Times New Roman (正文 CS 字体)"/>
            </a:endParaRPr>
          </a:p>
        </p:txBody>
      </p:sp>
      <p:sp>
        <p:nvSpPr>
          <p:cNvPr id="7" name="标题 1">
            <a:extLst>
              <a:ext uri="{FF2B5EF4-FFF2-40B4-BE49-F238E27FC236}">
                <a16:creationId xmlns:a16="http://schemas.microsoft.com/office/drawing/2014/main" id="{B67A6977-8914-5140-8373-9AAC6A0FA647}"/>
              </a:ext>
            </a:extLst>
          </p:cNvPr>
          <p:cNvSpPr txBox="1">
            <a:spLocks/>
          </p:cNvSpPr>
          <p:nvPr/>
        </p:nvSpPr>
        <p:spPr>
          <a:xfrm>
            <a:off x="807720" y="186189"/>
            <a:ext cx="103212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Microsoft YaHei" panose="020B0503020204020204" pitchFamily="34" charset="-122"/>
                <a:ea typeface="Microsoft YaHei" panose="020B0503020204020204" pitchFamily="34" charset="-122"/>
              </a:rPr>
              <a:t>5.1 </a:t>
            </a:r>
            <a:r>
              <a:rPr lang="zh-CN" altLang="en-US" sz="3200" b="1" dirty="0">
                <a:latin typeface="Microsoft YaHei" panose="020B0503020204020204" pitchFamily="34" charset="-122"/>
                <a:ea typeface="Microsoft YaHei" panose="020B0503020204020204" pitchFamily="34" charset="-122"/>
              </a:rPr>
              <a:t>降压治疗策略</a:t>
            </a:r>
          </a:p>
        </p:txBody>
      </p:sp>
      <p:sp>
        <p:nvSpPr>
          <p:cNvPr id="8" name="文本框 7">
            <a:extLst>
              <a:ext uri="{FF2B5EF4-FFF2-40B4-BE49-F238E27FC236}">
                <a16:creationId xmlns:a16="http://schemas.microsoft.com/office/drawing/2014/main" id="{B6B340F6-DC88-C758-8924-2D90B4A393FC}"/>
              </a:ext>
            </a:extLst>
          </p:cNvPr>
          <p:cNvSpPr txBox="1"/>
          <p:nvPr/>
        </p:nvSpPr>
        <p:spPr>
          <a:xfrm>
            <a:off x="1541263" y="1154920"/>
            <a:ext cx="9973902" cy="584775"/>
          </a:xfrm>
          <a:prstGeom prst="rect">
            <a:avLst/>
          </a:prstGeom>
          <a:noFill/>
        </p:spPr>
        <p:txBody>
          <a:bodyPr wrap="square">
            <a:spAutoFit/>
          </a:bodyPr>
          <a:lstStyle/>
          <a:p>
            <a:r>
              <a:rPr kumimoji="0" lang="zh-CN" altLang="en-US" sz="3200" b="1"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rPr>
              <a:t>提出了</a:t>
            </a:r>
            <a:r>
              <a:rPr kumimoji="0" lang="zh-CN" altLang="zh-CN" sz="3200" b="1"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rPr>
              <a:t>高血压治疗</a:t>
            </a:r>
            <a:r>
              <a:rPr kumimoji="0" lang="zh-CN" altLang="en-US" sz="3200" b="1"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rPr>
              <a:t>的分级、分期、分型的新理念</a:t>
            </a:r>
            <a:endParaRPr lang="zh-CN" altLang="en-US" sz="3200" b="1" dirty="0"/>
          </a:p>
        </p:txBody>
      </p:sp>
    </p:spTree>
    <p:extLst>
      <p:ext uri="{BB962C8B-B14F-4D97-AF65-F5344CB8AC3E}">
        <p14:creationId xmlns:p14="http://schemas.microsoft.com/office/powerpoint/2010/main" val="3392172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F24DFA6-286D-A77C-CBD0-FBF1E699D81C}"/>
              </a:ext>
            </a:extLst>
          </p:cNvPr>
          <p:cNvSpPr txBox="1"/>
          <p:nvPr/>
        </p:nvSpPr>
        <p:spPr>
          <a:xfrm>
            <a:off x="6019829" y="2926235"/>
            <a:ext cx="2494693" cy="295978"/>
          </a:xfrm>
          <a:prstGeom prst="rect">
            <a:avLst/>
          </a:prstGeom>
          <a:solidFill>
            <a:srgbClr val="004582">
              <a:alpha val="33725"/>
            </a:srgbClr>
          </a:solidFill>
          <a:ln>
            <a:solidFill>
              <a:schemeClr val="bg1">
                <a:lumMod val="50000"/>
              </a:schemeClr>
            </a:solidFill>
          </a:ln>
        </p:spPr>
        <p:txBody>
          <a:bodyPr wrap="square">
            <a:spAutoFit/>
          </a:bodyPr>
          <a:lstStyle/>
          <a:p>
            <a:pPr>
              <a:lnSpc>
                <a:spcPct val="150000"/>
              </a:lnSpc>
            </a:pPr>
            <a:r>
              <a:rPr lang="en-US" altLang="zh-CN" sz="1000" b="1" dirty="0">
                <a:effectLst/>
                <a:latin typeface="Microsoft YaHei" panose="020B0503020204020204" pitchFamily="34" charset="-122"/>
                <a:ea typeface="Microsoft YaHei" panose="020B0503020204020204" pitchFamily="34" charset="-122"/>
              </a:rPr>
              <a:t>5.3</a:t>
            </a:r>
            <a:r>
              <a:rPr lang="zh-CN" altLang="en-US" sz="1000" b="1" dirty="0">
                <a:effectLst/>
                <a:latin typeface="Microsoft YaHei" panose="020B0503020204020204" pitchFamily="34" charset="-122"/>
                <a:ea typeface="Microsoft YaHei" panose="020B0503020204020204" pitchFamily="34" charset="-122"/>
              </a:rPr>
              <a:t> 相关心血管危险因素的处理</a:t>
            </a:r>
          </a:p>
        </p:txBody>
      </p:sp>
      <p:sp>
        <p:nvSpPr>
          <p:cNvPr id="5" name="文本框 4">
            <a:extLst>
              <a:ext uri="{FF2B5EF4-FFF2-40B4-BE49-F238E27FC236}">
                <a16:creationId xmlns:a16="http://schemas.microsoft.com/office/drawing/2014/main" id="{0973FB61-E26B-F034-045E-CB5B48C7C138}"/>
              </a:ext>
            </a:extLst>
          </p:cNvPr>
          <p:cNvSpPr txBox="1"/>
          <p:nvPr/>
        </p:nvSpPr>
        <p:spPr>
          <a:xfrm>
            <a:off x="8993748" y="2497608"/>
            <a:ext cx="2299821" cy="1178528"/>
          </a:xfrm>
          <a:prstGeom prst="rect">
            <a:avLst/>
          </a:prstGeom>
          <a:solidFill>
            <a:srgbClr val="004582">
              <a:alpha val="34000"/>
            </a:srgbClr>
          </a:solidFill>
          <a:ln>
            <a:solidFill>
              <a:schemeClr val="bg1">
                <a:lumMod val="50000"/>
              </a:schemeClr>
            </a:solidFill>
          </a:ln>
        </p:spPr>
        <p:txBody>
          <a:bodyPr wrap="square">
            <a:spAutoFit/>
          </a:bodyPr>
          <a:lstStyle>
            <a:defPPr>
              <a:defRPr lang="zh-CN"/>
            </a:defPPr>
            <a:lvl1pPr>
              <a:lnSpc>
                <a:spcPct val="150000"/>
              </a:lnSpc>
              <a:defRPr sz="800" b="1">
                <a:latin typeface="Microsoft YaHei" panose="020B0503020204020204" pitchFamily="34" charset="-122"/>
                <a:ea typeface="Microsoft YaHei" panose="020B0503020204020204" pitchFamily="34" charset="-122"/>
              </a:defRPr>
            </a:lvl1pPr>
          </a:lstStyle>
          <a:p>
            <a:r>
              <a:rPr lang="en-US" altLang="zh-CN" dirty="0"/>
              <a:t>5.3.1</a:t>
            </a:r>
            <a:r>
              <a:rPr lang="zh-CN" altLang="en-US" dirty="0"/>
              <a:t> </a:t>
            </a:r>
            <a:r>
              <a:rPr lang="zh-CN" altLang="en-US"/>
              <a:t>血糖控制</a:t>
            </a:r>
            <a:endParaRPr lang="en-US" altLang="zh-CN" dirty="0"/>
          </a:p>
          <a:p>
            <a:r>
              <a:rPr lang="en-US" altLang="zh-CN" dirty="0"/>
              <a:t>5.3.2</a:t>
            </a:r>
            <a:r>
              <a:rPr lang="zh-CN" altLang="en-US" dirty="0"/>
              <a:t> 调</a:t>
            </a:r>
            <a:r>
              <a:rPr lang="zh-CN" altLang="en-US"/>
              <a:t>脂治疗</a:t>
            </a:r>
            <a:endParaRPr lang="en-US" altLang="zh-CN" dirty="0"/>
          </a:p>
          <a:p>
            <a:r>
              <a:rPr lang="en-US" altLang="zh-CN" dirty="0"/>
              <a:t>5.3.3</a:t>
            </a:r>
            <a:r>
              <a:rPr lang="zh-CN" altLang="en-US" dirty="0"/>
              <a:t> 抗</a:t>
            </a:r>
            <a:r>
              <a:rPr lang="zh-CN" altLang="en-US"/>
              <a:t>血小板治疗</a:t>
            </a:r>
            <a:endParaRPr lang="en-US" altLang="zh-CN" dirty="0"/>
          </a:p>
          <a:p>
            <a:r>
              <a:rPr lang="en-US" altLang="zh-CN" dirty="0"/>
              <a:t>5.3.4</a:t>
            </a:r>
            <a:r>
              <a:rPr lang="zh-CN" altLang="en-US" dirty="0"/>
              <a:t> 房颤的抗</a:t>
            </a:r>
            <a:r>
              <a:rPr lang="zh-CN" altLang="en-US"/>
              <a:t>凝治疗</a:t>
            </a:r>
            <a:endParaRPr lang="en-US" altLang="zh-CN" dirty="0"/>
          </a:p>
          <a:p>
            <a:r>
              <a:rPr lang="en-US" altLang="zh-CN" dirty="0"/>
              <a:t>5.3.5</a:t>
            </a:r>
            <a:r>
              <a:rPr lang="zh-CN" altLang="en-US" dirty="0"/>
              <a:t> 心</a:t>
            </a:r>
            <a:r>
              <a:rPr lang="zh-CN" altLang="en-US"/>
              <a:t>率控制</a:t>
            </a:r>
            <a:endParaRPr lang="en-US" altLang="zh-CN" dirty="0"/>
          </a:p>
          <a:p>
            <a:r>
              <a:rPr lang="en-US" altLang="zh-CN" dirty="0"/>
              <a:t>5.3.6</a:t>
            </a:r>
            <a:r>
              <a:rPr lang="zh-CN" altLang="en-US" dirty="0"/>
              <a:t> 降尿酸治疗</a:t>
            </a:r>
          </a:p>
        </p:txBody>
      </p:sp>
      <p:sp>
        <p:nvSpPr>
          <p:cNvPr id="31" name="文本框 30">
            <a:extLst>
              <a:ext uri="{FF2B5EF4-FFF2-40B4-BE49-F238E27FC236}">
                <a16:creationId xmlns:a16="http://schemas.microsoft.com/office/drawing/2014/main" id="{4045F2FB-DA8F-CB46-50C6-DB6D6E7E1313}"/>
              </a:ext>
            </a:extLst>
          </p:cNvPr>
          <p:cNvSpPr txBox="1"/>
          <p:nvPr/>
        </p:nvSpPr>
        <p:spPr>
          <a:xfrm>
            <a:off x="6019829" y="3607903"/>
            <a:ext cx="2494693" cy="295978"/>
          </a:xfrm>
          <a:prstGeom prst="rect">
            <a:avLst/>
          </a:prstGeom>
          <a:solidFill>
            <a:srgbClr val="004582">
              <a:alpha val="33725"/>
            </a:srgbClr>
          </a:solidFill>
          <a:ln>
            <a:solidFill>
              <a:schemeClr val="bg1">
                <a:lumMod val="50000"/>
              </a:schemeClr>
            </a:solidFill>
          </a:ln>
        </p:spPr>
        <p:txBody>
          <a:bodyPr wrap="square">
            <a:spAutoFit/>
          </a:bodyPr>
          <a:lstStyle>
            <a:defPPr>
              <a:defRPr lang="zh-CN"/>
            </a:defPPr>
            <a:lvl1pPr>
              <a:lnSpc>
                <a:spcPct val="150000"/>
              </a:lnSpc>
              <a:defRPr sz="1600" b="1">
                <a:solidFill>
                  <a:schemeClr val="bg1"/>
                </a:solidFill>
                <a:effectLst/>
                <a:latin typeface="Microsoft YaHei" panose="020B0503020204020204" pitchFamily="34" charset="-122"/>
                <a:ea typeface="Microsoft YaHei" panose="020B0503020204020204" pitchFamily="34" charset="-122"/>
              </a:defRPr>
            </a:lvl1pPr>
          </a:lstStyle>
          <a:p>
            <a:r>
              <a:rPr lang="en-US" altLang="zh-CN" sz="1000" dirty="0">
                <a:solidFill>
                  <a:schemeClr val="tx1"/>
                </a:solidFill>
              </a:rPr>
              <a:t>5.4</a:t>
            </a:r>
            <a:r>
              <a:rPr lang="zh-CN" altLang="en-US" sz="1000" dirty="0">
                <a:solidFill>
                  <a:schemeClr val="tx1"/>
                </a:solidFill>
              </a:rPr>
              <a:t> 改善和逆转高血压靶器官损害</a:t>
            </a:r>
          </a:p>
        </p:txBody>
      </p:sp>
      <p:sp>
        <p:nvSpPr>
          <p:cNvPr id="32" name="文本框 31">
            <a:extLst>
              <a:ext uri="{FF2B5EF4-FFF2-40B4-BE49-F238E27FC236}">
                <a16:creationId xmlns:a16="http://schemas.microsoft.com/office/drawing/2014/main" id="{B6B14E88-55F3-3E23-66DD-FEA959D05FA8}"/>
              </a:ext>
            </a:extLst>
          </p:cNvPr>
          <p:cNvSpPr txBox="1"/>
          <p:nvPr/>
        </p:nvSpPr>
        <p:spPr>
          <a:xfrm>
            <a:off x="6019829" y="4426908"/>
            <a:ext cx="2494694" cy="295978"/>
          </a:xfrm>
          <a:prstGeom prst="rect">
            <a:avLst/>
          </a:prstGeom>
          <a:solidFill>
            <a:srgbClr val="004582">
              <a:alpha val="33725"/>
            </a:srgbClr>
          </a:solidFill>
          <a:ln>
            <a:solidFill>
              <a:schemeClr val="bg1">
                <a:lumMod val="50000"/>
              </a:schemeClr>
            </a:solidFill>
          </a:ln>
        </p:spPr>
        <p:txBody>
          <a:bodyPr wrap="square">
            <a:spAutoFit/>
          </a:bodyPr>
          <a:lstStyle>
            <a:defPPr>
              <a:defRPr lang="zh-CN"/>
            </a:defPPr>
            <a:lvl1pPr>
              <a:lnSpc>
                <a:spcPct val="150000"/>
              </a:lnSpc>
              <a:defRPr sz="1600" b="1">
                <a:solidFill>
                  <a:schemeClr val="bg1"/>
                </a:solidFill>
                <a:effectLst/>
                <a:latin typeface="Microsoft YaHei" panose="020B0503020204020204" pitchFamily="34" charset="-122"/>
                <a:ea typeface="Microsoft YaHei" panose="020B0503020204020204" pitchFamily="34" charset="-122"/>
              </a:defRPr>
            </a:lvl1pPr>
          </a:lstStyle>
          <a:p>
            <a:r>
              <a:rPr lang="en-US" altLang="zh-CN" sz="1000" dirty="0">
                <a:solidFill>
                  <a:schemeClr val="tx1"/>
                </a:solidFill>
              </a:rPr>
              <a:t>8.</a:t>
            </a:r>
            <a:r>
              <a:rPr lang="zh-CN" altLang="en-US" sz="1000" dirty="0">
                <a:solidFill>
                  <a:schemeClr val="tx1"/>
                </a:solidFill>
              </a:rPr>
              <a:t> 合并心脑血管疾病等临床情况的高血压</a:t>
            </a:r>
          </a:p>
        </p:txBody>
      </p:sp>
      <p:sp>
        <p:nvSpPr>
          <p:cNvPr id="34" name="文本框 33">
            <a:extLst>
              <a:ext uri="{FF2B5EF4-FFF2-40B4-BE49-F238E27FC236}">
                <a16:creationId xmlns:a16="http://schemas.microsoft.com/office/drawing/2014/main" id="{E62430B4-263C-45EC-2532-F2671C277C9F}"/>
              </a:ext>
            </a:extLst>
          </p:cNvPr>
          <p:cNvSpPr txBox="1"/>
          <p:nvPr/>
        </p:nvSpPr>
        <p:spPr>
          <a:xfrm>
            <a:off x="1843319" y="3607903"/>
            <a:ext cx="3765105" cy="295978"/>
          </a:xfrm>
          <a:prstGeom prst="rect">
            <a:avLst/>
          </a:prstGeom>
          <a:solidFill>
            <a:srgbClr val="004582">
              <a:alpha val="33725"/>
            </a:srgbClr>
          </a:solidFill>
          <a:ln>
            <a:solidFill>
              <a:schemeClr val="bg1">
                <a:lumMod val="50000"/>
              </a:schemeClr>
            </a:solidFill>
          </a:ln>
        </p:spPr>
        <p:txBody>
          <a:bodyPr wrap="square">
            <a:spAutoFit/>
          </a:bodyPr>
          <a:lstStyle/>
          <a:p>
            <a:pPr algn="just">
              <a:lnSpc>
                <a:spcPct val="150000"/>
              </a:lnSpc>
            </a:pPr>
            <a:r>
              <a:rPr lang="en-US" altLang="zh-CN" sz="1000" b="1" dirty="0">
                <a:effectLst/>
                <a:latin typeface="Microsoft YaHei" panose="020B0503020204020204" pitchFamily="34" charset="-122"/>
                <a:ea typeface="Microsoft YaHei" panose="020B0503020204020204" pitchFamily="34" charset="-122"/>
              </a:rPr>
              <a:t>②</a:t>
            </a:r>
            <a:r>
              <a:rPr lang="zh-CN" altLang="en-US" sz="1000" b="1" dirty="0">
                <a:effectLst/>
                <a:latin typeface="Microsoft YaHei" panose="020B0503020204020204" pitchFamily="34" charset="-122"/>
                <a:ea typeface="Microsoft YaHei" panose="020B0503020204020204" pitchFamily="34" charset="-122"/>
              </a:rPr>
              <a:t> 针对合并的危险因素、靶器官损害和临床并发症的治疗</a:t>
            </a:r>
            <a:r>
              <a:rPr lang="en-US" altLang="zh-CN" sz="1000" b="1" dirty="0">
                <a:effectLst/>
                <a:latin typeface="Microsoft YaHei" panose="020B0503020204020204" pitchFamily="34" charset="-122"/>
                <a:ea typeface="Microsoft YaHei" panose="020B0503020204020204" pitchFamily="34" charset="-122"/>
              </a:rPr>
              <a:t>(</a:t>
            </a:r>
            <a:r>
              <a:rPr lang="zh-CN" altLang="en-US" sz="1000" b="1" dirty="0">
                <a:effectLst/>
                <a:latin typeface="Microsoft YaHei" panose="020B0503020204020204" pitchFamily="34" charset="-122"/>
                <a:ea typeface="Microsoft YaHei" panose="020B0503020204020204" pitchFamily="34" charset="-122"/>
              </a:rPr>
              <a:t>分期</a:t>
            </a:r>
            <a:r>
              <a:rPr lang="en-US" altLang="zh-CN" sz="1000" b="1" dirty="0">
                <a:effectLst/>
                <a:latin typeface="Microsoft YaHei" panose="020B0503020204020204" pitchFamily="34" charset="-122"/>
                <a:ea typeface="Microsoft YaHei" panose="020B0503020204020204" pitchFamily="34" charset="-122"/>
              </a:rPr>
              <a:t>);</a:t>
            </a:r>
          </a:p>
        </p:txBody>
      </p:sp>
      <p:cxnSp>
        <p:nvCxnSpPr>
          <p:cNvPr id="35" name="直线箭头连接符 34">
            <a:extLst>
              <a:ext uri="{FF2B5EF4-FFF2-40B4-BE49-F238E27FC236}">
                <a16:creationId xmlns:a16="http://schemas.microsoft.com/office/drawing/2014/main" id="{D89246A2-1414-912A-8B07-F5937330B698}"/>
              </a:ext>
            </a:extLst>
          </p:cNvPr>
          <p:cNvCxnSpPr>
            <a:cxnSpLocks/>
            <a:endCxn id="4" idx="1"/>
          </p:cNvCxnSpPr>
          <p:nvPr/>
        </p:nvCxnSpPr>
        <p:spPr>
          <a:xfrm>
            <a:off x="5778817" y="3074224"/>
            <a:ext cx="241012"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线箭头连接符 37">
            <a:extLst>
              <a:ext uri="{FF2B5EF4-FFF2-40B4-BE49-F238E27FC236}">
                <a16:creationId xmlns:a16="http://schemas.microsoft.com/office/drawing/2014/main" id="{22242824-2EC2-E4E3-6BE1-D00AE1267AED}"/>
              </a:ext>
            </a:extLst>
          </p:cNvPr>
          <p:cNvCxnSpPr>
            <a:cxnSpLocks/>
            <a:stCxn id="34" idx="3"/>
            <a:endCxn id="31" idx="1"/>
          </p:cNvCxnSpPr>
          <p:nvPr/>
        </p:nvCxnSpPr>
        <p:spPr>
          <a:xfrm>
            <a:off x="5608424" y="3755892"/>
            <a:ext cx="411405"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线连接符 40">
            <a:extLst>
              <a:ext uri="{FF2B5EF4-FFF2-40B4-BE49-F238E27FC236}">
                <a16:creationId xmlns:a16="http://schemas.microsoft.com/office/drawing/2014/main" id="{2A382373-9C05-B5A0-2929-89DF2423CC5F}"/>
              </a:ext>
            </a:extLst>
          </p:cNvPr>
          <p:cNvCxnSpPr>
            <a:cxnSpLocks/>
          </p:cNvCxnSpPr>
          <p:nvPr/>
        </p:nvCxnSpPr>
        <p:spPr>
          <a:xfrm flipV="1">
            <a:off x="5778817" y="3074224"/>
            <a:ext cx="0" cy="149948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7" name="文本框 46">
            <a:extLst>
              <a:ext uri="{FF2B5EF4-FFF2-40B4-BE49-F238E27FC236}">
                <a16:creationId xmlns:a16="http://schemas.microsoft.com/office/drawing/2014/main" id="{CFD8E535-B20D-93A7-D2D7-3A20E3061651}"/>
              </a:ext>
            </a:extLst>
          </p:cNvPr>
          <p:cNvSpPr txBox="1"/>
          <p:nvPr/>
        </p:nvSpPr>
        <p:spPr>
          <a:xfrm>
            <a:off x="1843319" y="1959106"/>
            <a:ext cx="3765105" cy="295978"/>
          </a:xfrm>
          <a:prstGeom prst="rect">
            <a:avLst/>
          </a:prstGeom>
          <a:solidFill>
            <a:schemeClr val="bg1">
              <a:lumMod val="85000"/>
            </a:schemeClr>
          </a:solidFill>
          <a:ln>
            <a:solidFill>
              <a:schemeClr val="bg1">
                <a:lumMod val="50000"/>
              </a:schemeClr>
            </a:solidFill>
          </a:ln>
        </p:spPr>
        <p:txBody>
          <a:bodyPr wrap="square">
            <a:spAutoFit/>
          </a:bodyPr>
          <a:lstStyle/>
          <a:p>
            <a:pPr algn="just">
              <a:lnSpc>
                <a:spcPct val="150000"/>
              </a:lnSpc>
            </a:pPr>
            <a:r>
              <a:rPr lang="en-US" altLang="zh-CN" sz="1000" b="1" dirty="0">
                <a:effectLst/>
                <a:latin typeface="Microsoft YaHei" panose="020B0503020204020204" pitchFamily="34" charset="-122"/>
                <a:ea typeface="Microsoft YaHei" panose="020B0503020204020204" pitchFamily="34" charset="-122"/>
              </a:rPr>
              <a:t>①</a:t>
            </a:r>
            <a:r>
              <a:rPr lang="zh-CN" altLang="en-US" sz="1000" b="1" dirty="0">
                <a:effectLst/>
                <a:latin typeface="Microsoft YaHei" panose="020B0503020204020204" pitchFamily="34" charset="-122"/>
                <a:ea typeface="Microsoft YaHei" panose="020B0503020204020204" pitchFamily="34" charset="-122"/>
              </a:rPr>
              <a:t> 针对血压升高本身的降压治疗</a:t>
            </a:r>
            <a:r>
              <a:rPr lang="zh-CN" altLang="en-US" sz="1000" b="1" dirty="0">
                <a:latin typeface="Microsoft YaHei" panose="020B0503020204020204" pitchFamily="34" charset="-122"/>
                <a:ea typeface="Microsoft YaHei" panose="020B0503020204020204" pitchFamily="34" charset="-122"/>
              </a:rPr>
              <a:t> </a:t>
            </a:r>
            <a:r>
              <a:rPr lang="en-US" altLang="zh-CN" sz="1000" b="1" dirty="0">
                <a:effectLst/>
                <a:latin typeface="Microsoft YaHei" panose="020B0503020204020204" pitchFamily="34" charset="-122"/>
                <a:ea typeface="Microsoft YaHei" panose="020B0503020204020204" pitchFamily="34" charset="-122"/>
              </a:rPr>
              <a:t>(</a:t>
            </a:r>
            <a:r>
              <a:rPr lang="zh-CN" altLang="en-US" sz="1000" b="1" dirty="0">
                <a:effectLst/>
                <a:latin typeface="Microsoft YaHei" panose="020B0503020204020204" pitchFamily="34" charset="-122"/>
                <a:ea typeface="Microsoft YaHei" panose="020B0503020204020204" pitchFamily="34" charset="-122"/>
              </a:rPr>
              <a:t>分级</a:t>
            </a:r>
            <a:r>
              <a:rPr lang="en-US" altLang="zh-CN" sz="1000" b="1" dirty="0">
                <a:effectLst/>
                <a:latin typeface="Microsoft YaHei" panose="020B0503020204020204" pitchFamily="34" charset="-122"/>
                <a:ea typeface="Microsoft YaHei" panose="020B0503020204020204" pitchFamily="34" charset="-122"/>
              </a:rPr>
              <a:t>);</a:t>
            </a:r>
          </a:p>
        </p:txBody>
      </p:sp>
      <p:sp>
        <p:nvSpPr>
          <p:cNvPr id="48" name="文本框 47">
            <a:extLst>
              <a:ext uri="{FF2B5EF4-FFF2-40B4-BE49-F238E27FC236}">
                <a16:creationId xmlns:a16="http://schemas.microsoft.com/office/drawing/2014/main" id="{D2862676-1FC7-9403-0CA9-D0E2253EA89C}"/>
              </a:ext>
            </a:extLst>
          </p:cNvPr>
          <p:cNvSpPr txBox="1"/>
          <p:nvPr/>
        </p:nvSpPr>
        <p:spPr>
          <a:xfrm>
            <a:off x="1843319" y="5599788"/>
            <a:ext cx="3765105" cy="295978"/>
          </a:xfrm>
          <a:prstGeom prst="rect">
            <a:avLst/>
          </a:prstGeom>
          <a:solidFill>
            <a:schemeClr val="accent6">
              <a:lumMod val="60000"/>
              <a:lumOff val="40000"/>
            </a:schemeClr>
          </a:solidFill>
          <a:ln>
            <a:solidFill>
              <a:schemeClr val="bg1">
                <a:lumMod val="50000"/>
              </a:schemeClr>
            </a:solidFill>
          </a:ln>
        </p:spPr>
        <p:txBody>
          <a:bodyPr wrap="square">
            <a:spAutoFit/>
          </a:bodyPr>
          <a:lstStyle>
            <a:defPPr>
              <a:defRPr lang="zh-CN"/>
            </a:defPPr>
            <a:lvl1pPr algn="just">
              <a:lnSpc>
                <a:spcPct val="150000"/>
              </a:lnSpc>
              <a:defRPr sz="1600" b="1">
                <a:solidFill>
                  <a:schemeClr val="bg1"/>
                </a:solidFill>
                <a:effectLst/>
                <a:latin typeface="Microsoft YaHei" panose="020B0503020204020204" pitchFamily="34" charset="-122"/>
                <a:ea typeface="Microsoft YaHei" panose="020B0503020204020204" pitchFamily="34" charset="-122"/>
              </a:defRPr>
            </a:lvl1pPr>
          </a:lstStyle>
          <a:p>
            <a:r>
              <a:rPr lang="en-US" altLang="zh-CN" sz="1000" dirty="0">
                <a:solidFill>
                  <a:schemeClr val="tx1"/>
                </a:solidFill>
              </a:rPr>
              <a:t>③</a:t>
            </a:r>
            <a:r>
              <a:rPr lang="zh-CN" altLang="en-US" sz="1000" dirty="0">
                <a:solidFill>
                  <a:schemeClr val="tx1"/>
                </a:solidFill>
              </a:rPr>
              <a:t> 针对高血压的病因的纠正和治疗</a:t>
            </a:r>
            <a:r>
              <a:rPr lang="en-US" altLang="zh-CN" sz="1000" dirty="0">
                <a:solidFill>
                  <a:schemeClr val="tx1"/>
                </a:solidFill>
              </a:rPr>
              <a:t>(</a:t>
            </a:r>
            <a:r>
              <a:rPr lang="zh-CN" altLang="en-US" sz="1000" dirty="0">
                <a:solidFill>
                  <a:schemeClr val="tx1"/>
                </a:solidFill>
              </a:rPr>
              <a:t>分型</a:t>
            </a:r>
            <a:r>
              <a:rPr lang="en-US" altLang="zh-CN" sz="1000" dirty="0">
                <a:solidFill>
                  <a:schemeClr val="tx1"/>
                </a:solidFill>
              </a:rPr>
              <a:t>)</a:t>
            </a:r>
            <a:r>
              <a:rPr lang="zh-CN" altLang="en-US" sz="1000" dirty="0">
                <a:solidFill>
                  <a:schemeClr val="tx1"/>
                </a:solidFill>
              </a:rPr>
              <a:t>；</a:t>
            </a:r>
            <a:endParaRPr lang="en-US" altLang="zh-CN" sz="1000" dirty="0">
              <a:solidFill>
                <a:schemeClr val="tx1"/>
              </a:solidFill>
            </a:endParaRPr>
          </a:p>
        </p:txBody>
      </p:sp>
      <p:sp>
        <p:nvSpPr>
          <p:cNvPr id="49" name="文本框 48">
            <a:extLst>
              <a:ext uri="{FF2B5EF4-FFF2-40B4-BE49-F238E27FC236}">
                <a16:creationId xmlns:a16="http://schemas.microsoft.com/office/drawing/2014/main" id="{853BB0F8-61F3-E459-A6BC-27EB5F0A72D3}"/>
              </a:ext>
            </a:extLst>
          </p:cNvPr>
          <p:cNvSpPr txBox="1"/>
          <p:nvPr/>
        </p:nvSpPr>
        <p:spPr>
          <a:xfrm>
            <a:off x="838199" y="496371"/>
            <a:ext cx="10439401" cy="1077218"/>
          </a:xfrm>
          <a:prstGeom prst="rect">
            <a:avLst/>
          </a:prstGeom>
          <a:noFill/>
        </p:spPr>
        <p:txBody>
          <a:bodyPr wrap="square">
            <a:spAutoFit/>
          </a:bodyPr>
          <a:lstStyle/>
          <a:p>
            <a:pPr algn="ctr"/>
            <a:r>
              <a:rPr kumimoji="0" lang="zh-CN" altLang="zh-CN" sz="3200" b="1"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rPr>
              <a:t>高血压治疗</a:t>
            </a:r>
            <a:r>
              <a:rPr kumimoji="0" lang="zh-CN" altLang="en-US" sz="3200" b="1"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rPr>
              <a:t>的分级、分期、分型的理念</a:t>
            </a:r>
            <a:endParaRPr kumimoji="0" lang="en-US" altLang="zh-CN" sz="3200" b="1"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endParaRPr>
          </a:p>
          <a:p>
            <a:pPr algn="ct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在不同章节予以体现</a:t>
            </a:r>
            <a:endParaRPr kumimoji="0" lang="en-US" altLang="zh-CN"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cxnSp>
        <p:nvCxnSpPr>
          <p:cNvPr id="51" name="直线箭头连接符 50">
            <a:extLst>
              <a:ext uri="{FF2B5EF4-FFF2-40B4-BE49-F238E27FC236}">
                <a16:creationId xmlns:a16="http://schemas.microsoft.com/office/drawing/2014/main" id="{14049A60-B875-096D-4D62-0B6C1183D38F}"/>
              </a:ext>
            </a:extLst>
          </p:cNvPr>
          <p:cNvCxnSpPr>
            <a:cxnSpLocks/>
          </p:cNvCxnSpPr>
          <p:nvPr/>
        </p:nvCxnSpPr>
        <p:spPr>
          <a:xfrm>
            <a:off x="8519474" y="3074224"/>
            <a:ext cx="367351"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直线箭头连接符 51">
            <a:extLst>
              <a:ext uri="{FF2B5EF4-FFF2-40B4-BE49-F238E27FC236}">
                <a16:creationId xmlns:a16="http://schemas.microsoft.com/office/drawing/2014/main" id="{6BE9FDFC-261E-BD61-40E3-CB5F3E3AF857}"/>
              </a:ext>
            </a:extLst>
          </p:cNvPr>
          <p:cNvCxnSpPr>
            <a:cxnSpLocks/>
            <a:endCxn id="32" idx="1"/>
          </p:cNvCxnSpPr>
          <p:nvPr/>
        </p:nvCxnSpPr>
        <p:spPr>
          <a:xfrm>
            <a:off x="5778816" y="4574896"/>
            <a:ext cx="241013" cy="1"/>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4" name="文本框 53">
            <a:extLst>
              <a:ext uri="{FF2B5EF4-FFF2-40B4-BE49-F238E27FC236}">
                <a16:creationId xmlns:a16="http://schemas.microsoft.com/office/drawing/2014/main" id="{BCD96A55-A91C-4EC6-1200-3DB4779EBA80}"/>
              </a:ext>
            </a:extLst>
          </p:cNvPr>
          <p:cNvSpPr txBox="1"/>
          <p:nvPr/>
        </p:nvSpPr>
        <p:spPr>
          <a:xfrm>
            <a:off x="1153892" y="1958017"/>
            <a:ext cx="604230" cy="3937745"/>
          </a:xfrm>
          <a:prstGeom prst="rect">
            <a:avLst/>
          </a:prstGeom>
          <a:noFill/>
          <a:ln>
            <a:solidFill>
              <a:schemeClr val="accent5">
                <a:lumMod val="50000"/>
              </a:schemeClr>
            </a:solidFill>
          </a:ln>
        </p:spPr>
        <p:txBody>
          <a:bodyPr wrap="square" anchor="ctr">
            <a:noAutofit/>
          </a:bodyPr>
          <a:lstStyle>
            <a:defPPr>
              <a:defRPr lang="zh-CN"/>
            </a:defPPr>
            <a:lvl1pPr algn="just">
              <a:lnSpc>
                <a:spcPct val="150000"/>
              </a:lnSpc>
              <a:defRPr sz="1600" b="1">
                <a:solidFill>
                  <a:schemeClr val="bg1"/>
                </a:solidFill>
                <a:effectLst/>
                <a:latin typeface="Microsoft YaHei" panose="020B0503020204020204" pitchFamily="34" charset="-122"/>
                <a:ea typeface="Microsoft YaHei" panose="020B0503020204020204" pitchFamily="34" charset="-122"/>
              </a:defRPr>
            </a:lvl1pPr>
          </a:lstStyle>
          <a:p>
            <a:pPr algn="ctr"/>
            <a:r>
              <a:rPr lang="zh-CN" altLang="en-US" sz="1000" dirty="0">
                <a:solidFill>
                  <a:schemeClr val="tx1"/>
                </a:solidFill>
              </a:rPr>
              <a:t>高血压</a:t>
            </a:r>
            <a:endParaRPr lang="en-US" altLang="zh-CN" sz="1000">
              <a:solidFill>
                <a:schemeClr val="tx1"/>
              </a:solidFill>
            </a:endParaRPr>
          </a:p>
          <a:p>
            <a:pPr algn="ctr"/>
            <a:r>
              <a:rPr lang="zh-CN" altLang="en-US" sz="1000">
                <a:solidFill>
                  <a:schemeClr val="tx1"/>
                </a:solidFill>
              </a:rPr>
              <a:t>的</a:t>
            </a:r>
            <a:r>
              <a:rPr lang="zh-CN" altLang="en-US" sz="1000" dirty="0">
                <a:solidFill>
                  <a:schemeClr val="tx1"/>
                </a:solidFill>
              </a:rPr>
              <a:t>治疗</a:t>
            </a:r>
            <a:endParaRPr lang="en-US" altLang="zh-CN" sz="1000">
              <a:solidFill>
                <a:schemeClr val="tx1"/>
              </a:solidFill>
            </a:endParaRPr>
          </a:p>
          <a:p>
            <a:pPr algn="ctr"/>
            <a:r>
              <a:rPr lang="zh-CN" altLang="en-US" sz="1000">
                <a:solidFill>
                  <a:schemeClr val="tx1"/>
                </a:solidFill>
              </a:rPr>
              <a:t>应</a:t>
            </a:r>
            <a:r>
              <a:rPr lang="zh-CN" altLang="en-US" sz="1000" dirty="0">
                <a:solidFill>
                  <a:schemeClr val="tx1"/>
                </a:solidFill>
              </a:rPr>
              <a:t>涵盖</a:t>
            </a:r>
            <a:endParaRPr lang="en-US" altLang="zh-CN" sz="1000">
              <a:solidFill>
                <a:schemeClr val="tx1"/>
              </a:solidFill>
            </a:endParaRPr>
          </a:p>
          <a:p>
            <a:pPr algn="ctr"/>
            <a:r>
              <a:rPr lang="zh-CN" altLang="en-US" sz="1000">
                <a:solidFill>
                  <a:schemeClr val="tx1"/>
                </a:solidFill>
              </a:rPr>
              <a:t>以下</a:t>
            </a:r>
            <a:endParaRPr lang="en-US" altLang="zh-CN" sz="1000">
              <a:solidFill>
                <a:schemeClr val="tx1"/>
              </a:solidFill>
            </a:endParaRPr>
          </a:p>
          <a:p>
            <a:pPr algn="ctr"/>
            <a:r>
              <a:rPr lang="zh-CN" altLang="en-US" sz="1000">
                <a:solidFill>
                  <a:schemeClr val="tx1"/>
                </a:solidFill>
              </a:rPr>
              <a:t>三方</a:t>
            </a:r>
            <a:r>
              <a:rPr lang="zh-CN" altLang="en-US" sz="1000" dirty="0">
                <a:solidFill>
                  <a:schemeClr val="tx1"/>
                </a:solidFill>
              </a:rPr>
              <a:t>面</a:t>
            </a:r>
            <a:endParaRPr lang="en-US" altLang="zh-CN" sz="1000">
              <a:solidFill>
                <a:schemeClr val="tx1"/>
              </a:solidFill>
            </a:endParaRPr>
          </a:p>
          <a:p>
            <a:pPr algn="ctr"/>
            <a:r>
              <a:rPr lang="zh-CN" altLang="en-US" sz="1000">
                <a:solidFill>
                  <a:schemeClr val="tx1"/>
                </a:solidFill>
              </a:rPr>
              <a:t>的</a:t>
            </a:r>
            <a:r>
              <a:rPr lang="zh-CN" altLang="en-US" sz="1000" dirty="0">
                <a:solidFill>
                  <a:schemeClr val="tx1"/>
                </a:solidFill>
              </a:rPr>
              <a:t>内容</a:t>
            </a:r>
            <a:endParaRPr lang="en-US" altLang="zh-CN" sz="1000" dirty="0">
              <a:solidFill>
                <a:schemeClr val="tx1"/>
              </a:solidFill>
            </a:endParaRPr>
          </a:p>
        </p:txBody>
      </p:sp>
      <p:sp>
        <p:nvSpPr>
          <p:cNvPr id="58" name="文本框 57">
            <a:extLst>
              <a:ext uri="{FF2B5EF4-FFF2-40B4-BE49-F238E27FC236}">
                <a16:creationId xmlns:a16="http://schemas.microsoft.com/office/drawing/2014/main" id="{74285489-F818-3AB7-A02F-FC92CFBD0F87}"/>
              </a:ext>
            </a:extLst>
          </p:cNvPr>
          <p:cNvSpPr txBox="1"/>
          <p:nvPr/>
        </p:nvSpPr>
        <p:spPr>
          <a:xfrm>
            <a:off x="6096000" y="6642556"/>
            <a:ext cx="6098458" cy="215444"/>
          </a:xfrm>
          <a:prstGeom prst="rect">
            <a:avLst/>
          </a:prstGeom>
        </p:spPr>
        <p:txBody>
          <a:bodyPr wrap="square">
            <a:spAutoFit/>
          </a:bodyPr>
          <a:lstStyle>
            <a:defPPr>
              <a:defRPr lang="zh-CN"/>
            </a:defPPr>
            <a:lvl1pPr algn="r">
              <a:defRPr sz="800">
                <a:latin typeface="Microsoft YaHei" panose="020B0503020204020204" pitchFamily="34" charset="-122"/>
                <a:ea typeface="Microsoft YaHei" panose="020B0503020204020204" pitchFamily="34" charset="-122"/>
                <a:cs typeface="Arial" panose="020B0604020202020204" pitchFamily="34" charset="0"/>
              </a:defRPr>
            </a:lvl1pPr>
          </a:lstStyle>
          <a:p>
            <a:r>
              <a:rPr lang="zh-CN" altLang="en-US" dirty="0"/>
              <a:t>中国高血压防治指南修订委员会. 中国高血压防治指南（2024 年修订版）[J]. 中华高血压杂志，2024，32(7)：603-700.</a:t>
            </a:r>
          </a:p>
        </p:txBody>
      </p:sp>
      <p:sp>
        <p:nvSpPr>
          <p:cNvPr id="6" name="文本框 5">
            <a:extLst>
              <a:ext uri="{FF2B5EF4-FFF2-40B4-BE49-F238E27FC236}">
                <a16:creationId xmlns:a16="http://schemas.microsoft.com/office/drawing/2014/main" id="{124A97D7-3AEC-EB4B-C61D-95E70B798F56}"/>
              </a:ext>
            </a:extLst>
          </p:cNvPr>
          <p:cNvSpPr txBox="1"/>
          <p:nvPr/>
        </p:nvSpPr>
        <p:spPr>
          <a:xfrm>
            <a:off x="8993748" y="4034140"/>
            <a:ext cx="2299821" cy="1732526"/>
          </a:xfrm>
          <a:prstGeom prst="rect">
            <a:avLst/>
          </a:prstGeom>
          <a:solidFill>
            <a:srgbClr val="004582">
              <a:alpha val="34000"/>
            </a:srgbClr>
          </a:solidFill>
          <a:ln>
            <a:solidFill>
              <a:schemeClr val="bg1">
                <a:lumMod val="50000"/>
              </a:schemeClr>
            </a:solidFill>
          </a:ln>
        </p:spPr>
        <p:txBody>
          <a:bodyPr wrap="square">
            <a:spAutoFit/>
          </a:bodyPr>
          <a:lstStyle/>
          <a:p>
            <a:pPr>
              <a:lnSpc>
                <a:spcPct val="150000"/>
              </a:lnSpc>
            </a:pPr>
            <a:r>
              <a:rPr lang="en-US" altLang="zh-CN" sz="800" b="1" dirty="0">
                <a:latin typeface="Microsoft YaHei" panose="020B0503020204020204" pitchFamily="34" charset="-122"/>
                <a:ea typeface="Microsoft YaHei" panose="020B0503020204020204" pitchFamily="34" charset="-122"/>
              </a:rPr>
              <a:t>8.1</a:t>
            </a:r>
            <a:r>
              <a:rPr lang="zh-CN" altLang="en-US" sz="800" b="1" dirty="0">
                <a:latin typeface="Microsoft YaHei" panose="020B0503020204020204" pitchFamily="34" charset="-122"/>
                <a:ea typeface="Microsoft YaHei" panose="020B0503020204020204" pitchFamily="34" charset="-122"/>
              </a:rPr>
              <a:t> 高血压合并脑卒中</a:t>
            </a:r>
            <a:endParaRPr lang="en-US" altLang="zh-CN" sz="800" b="1" dirty="0">
              <a:latin typeface="Microsoft YaHei" panose="020B0503020204020204" pitchFamily="34" charset="-122"/>
              <a:ea typeface="Microsoft YaHei" panose="020B0503020204020204" pitchFamily="34" charset="-122"/>
            </a:endParaRPr>
          </a:p>
          <a:p>
            <a:pPr>
              <a:lnSpc>
                <a:spcPct val="150000"/>
              </a:lnSpc>
            </a:pPr>
            <a:r>
              <a:rPr lang="en-US" altLang="zh-CN" sz="800" b="1" dirty="0">
                <a:latin typeface="Microsoft YaHei" panose="020B0503020204020204" pitchFamily="34" charset="-122"/>
                <a:ea typeface="Microsoft YaHei" panose="020B0503020204020204" pitchFamily="34" charset="-122"/>
              </a:rPr>
              <a:t>8.2</a:t>
            </a:r>
            <a:r>
              <a:rPr lang="zh-CN" altLang="en-US" sz="800" b="1" dirty="0">
                <a:latin typeface="Microsoft YaHei" panose="020B0503020204020204" pitchFamily="34" charset="-122"/>
                <a:ea typeface="Microsoft YaHei" panose="020B0503020204020204" pitchFamily="34" charset="-122"/>
              </a:rPr>
              <a:t> 高血压与认知功能障碍</a:t>
            </a:r>
            <a:endParaRPr lang="en-US" altLang="zh-CN" sz="800" b="1" dirty="0">
              <a:latin typeface="Microsoft YaHei" panose="020B0503020204020204" pitchFamily="34" charset="-122"/>
              <a:ea typeface="Microsoft YaHei" panose="020B0503020204020204" pitchFamily="34" charset="-122"/>
            </a:endParaRPr>
          </a:p>
          <a:p>
            <a:pPr>
              <a:lnSpc>
                <a:spcPct val="150000"/>
              </a:lnSpc>
            </a:pPr>
            <a:r>
              <a:rPr lang="en-US" altLang="zh-CN" sz="800" b="1" dirty="0">
                <a:latin typeface="Microsoft YaHei" panose="020B0503020204020204" pitchFamily="34" charset="-122"/>
                <a:ea typeface="Microsoft YaHei" panose="020B0503020204020204" pitchFamily="34" charset="-122"/>
              </a:rPr>
              <a:t>8.3</a:t>
            </a:r>
            <a:r>
              <a:rPr lang="zh-CN" altLang="en-US" sz="800" b="1" dirty="0">
                <a:latin typeface="Microsoft YaHei" panose="020B0503020204020204" pitchFamily="34" charset="-122"/>
                <a:ea typeface="Microsoft YaHei" panose="020B0503020204020204" pitchFamily="34" charset="-122"/>
              </a:rPr>
              <a:t> 高血压合并冠心病</a:t>
            </a:r>
            <a:endParaRPr lang="en-US" altLang="zh-CN" sz="800" b="1" dirty="0">
              <a:latin typeface="Microsoft YaHei" panose="020B0503020204020204" pitchFamily="34" charset="-122"/>
              <a:ea typeface="Microsoft YaHei" panose="020B0503020204020204" pitchFamily="34" charset="-122"/>
            </a:endParaRPr>
          </a:p>
          <a:p>
            <a:pPr>
              <a:lnSpc>
                <a:spcPct val="150000"/>
              </a:lnSpc>
            </a:pPr>
            <a:r>
              <a:rPr lang="en-US" altLang="zh-CN" sz="800" b="1" dirty="0">
                <a:latin typeface="Microsoft YaHei" panose="020B0503020204020204" pitchFamily="34" charset="-122"/>
                <a:ea typeface="Microsoft YaHei" panose="020B0503020204020204" pitchFamily="34" charset="-122"/>
              </a:rPr>
              <a:t>8.4</a:t>
            </a:r>
            <a:r>
              <a:rPr lang="zh-CN" altLang="en-US" sz="800" b="1" dirty="0">
                <a:latin typeface="Microsoft YaHei" panose="020B0503020204020204" pitchFamily="34" charset="-122"/>
                <a:ea typeface="Microsoft YaHei" panose="020B0503020204020204" pitchFamily="34" charset="-122"/>
              </a:rPr>
              <a:t> 高血压合并心力衰竭</a:t>
            </a:r>
            <a:endParaRPr lang="en-US" altLang="zh-CN" sz="800" b="1" dirty="0">
              <a:latin typeface="Microsoft YaHei" panose="020B0503020204020204" pitchFamily="34" charset="-122"/>
              <a:ea typeface="Microsoft YaHei" panose="020B0503020204020204" pitchFamily="34" charset="-122"/>
            </a:endParaRPr>
          </a:p>
          <a:p>
            <a:pPr>
              <a:lnSpc>
                <a:spcPct val="150000"/>
              </a:lnSpc>
            </a:pPr>
            <a:r>
              <a:rPr lang="en-US" altLang="zh-CN" sz="800" b="1" dirty="0">
                <a:latin typeface="Microsoft YaHei" panose="020B0503020204020204" pitchFamily="34" charset="-122"/>
                <a:ea typeface="Microsoft YaHei" panose="020B0503020204020204" pitchFamily="34" charset="-122"/>
              </a:rPr>
              <a:t>8.5</a:t>
            </a:r>
            <a:r>
              <a:rPr lang="zh-CN" altLang="en-US" sz="800" b="1" dirty="0">
                <a:latin typeface="Microsoft YaHei" panose="020B0503020204020204" pitchFamily="34" charset="-122"/>
                <a:ea typeface="Microsoft YaHei" panose="020B0503020204020204" pitchFamily="34" charset="-122"/>
              </a:rPr>
              <a:t> 高血压合并外周动脉疾病</a:t>
            </a:r>
            <a:endParaRPr lang="en-US" altLang="zh-CN" sz="800" b="1" dirty="0">
              <a:latin typeface="Microsoft YaHei" panose="020B0503020204020204" pitchFamily="34" charset="-122"/>
              <a:ea typeface="Microsoft YaHei" panose="020B0503020204020204" pitchFamily="34" charset="-122"/>
            </a:endParaRPr>
          </a:p>
          <a:p>
            <a:pPr>
              <a:lnSpc>
                <a:spcPct val="150000"/>
              </a:lnSpc>
            </a:pPr>
            <a:r>
              <a:rPr lang="en-US" altLang="zh-CN" sz="800" b="1" dirty="0">
                <a:latin typeface="Microsoft YaHei" panose="020B0503020204020204" pitchFamily="34" charset="-122"/>
                <a:ea typeface="Microsoft YaHei" panose="020B0503020204020204" pitchFamily="34" charset="-122"/>
              </a:rPr>
              <a:t>8.6</a:t>
            </a:r>
            <a:r>
              <a:rPr lang="zh-CN" altLang="en-US" sz="800" b="1" dirty="0">
                <a:latin typeface="Microsoft YaHei" panose="020B0503020204020204" pitchFamily="34" charset="-122"/>
                <a:ea typeface="Microsoft YaHei" panose="020B0503020204020204" pitchFamily="34" charset="-122"/>
              </a:rPr>
              <a:t> 高血压合并肾脏疾病</a:t>
            </a:r>
            <a:endParaRPr lang="en-US" altLang="zh-CN" sz="800" b="1" dirty="0">
              <a:latin typeface="Microsoft YaHei" panose="020B0503020204020204" pitchFamily="34" charset="-122"/>
              <a:ea typeface="Microsoft YaHei" panose="020B0503020204020204" pitchFamily="34" charset="-122"/>
            </a:endParaRPr>
          </a:p>
          <a:p>
            <a:pPr>
              <a:lnSpc>
                <a:spcPct val="150000"/>
              </a:lnSpc>
            </a:pPr>
            <a:r>
              <a:rPr lang="en-US" altLang="zh-CN" sz="800" b="1" dirty="0">
                <a:latin typeface="Microsoft YaHei" panose="020B0503020204020204" pitchFamily="34" charset="-122"/>
                <a:ea typeface="Microsoft YaHei" panose="020B0503020204020204" pitchFamily="34" charset="-122"/>
              </a:rPr>
              <a:t>8.7</a:t>
            </a:r>
            <a:r>
              <a:rPr lang="zh-CN" altLang="en-US" sz="800" b="1" dirty="0">
                <a:latin typeface="Microsoft YaHei" panose="020B0503020204020204" pitchFamily="34" charset="-122"/>
                <a:ea typeface="Microsoft YaHei" panose="020B0503020204020204" pitchFamily="34" charset="-122"/>
              </a:rPr>
              <a:t> 高血压合并糖尿病</a:t>
            </a:r>
            <a:endParaRPr lang="en-US" altLang="zh-CN" sz="800" b="1" dirty="0">
              <a:latin typeface="Microsoft YaHei" panose="020B0503020204020204" pitchFamily="34" charset="-122"/>
              <a:ea typeface="Microsoft YaHei" panose="020B0503020204020204" pitchFamily="34" charset="-122"/>
            </a:endParaRPr>
          </a:p>
          <a:p>
            <a:pPr>
              <a:lnSpc>
                <a:spcPct val="150000"/>
              </a:lnSpc>
            </a:pPr>
            <a:r>
              <a:rPr lang="en-US" altLang="zh-CN" sz="800" b="1" dirty="0">
                <a:latin typeface="Microsoft YaHei" panose="020B0503020204020204" pitchFamily="34" charset="-122"/>
                <a:ea typeface="Microsoft YaHei" panose="020B0503020204020204" pitchFamily="34" charset="-122"/>
              </a:rPr>
              <a:t>8.8</a:t>
            </a:r>
            <a:r>
              <a:rPr lang="zh-CN" altLang="en-US" sz="800" b="1" dirty="0">
                <a:latin typeface="Microsoft YaHei" panose="020B0503020204020204" pitchFamily="34" charset="-122"/>
                <a:ea typeface="Microsoft YaHei" panose="020B0503020204020204" pitchFamily="34" charset="-122"/>
              </a:rPr>
              <a:t> 高血压合并肥胖</a:t>
            </a:r>
            <a:endParaRPr lang="en-US" altLang="zh-CN" sz="800" b="1" dirty="0">
              <a:latin typeface="Microsoft YaHei" panose="020B0503020204020204" pitchFamily="34" charset="-122"/>
              <a:ea typeface="Microsoft YaHei" panose="020B0503020204020204" pitchFamily="34" charset="-122"/>
            </a:endParaRPr>
          </a:p>
          <a:p>
            <a:pPr>
              <a:lnSpc>
                <a:spcPct val="150000"/>
              </a:lnSpc>
            </a:pPr>
            <a:r>
              <a:rPr lang="en-US" altLang="zh-CN" sz="800" b="1" dirty="0">
                <a:latin typeface="Microsoft YaHei" panose="020B0503020204020204" pitchFamily="34" charset="-122"/>
                <a:ea typeface="Microsoft YaHei" panose="020B0503020204020204" pitchFamily="34" charset="-122"/>
              </a:rPr>
              <a:t>……</a:t>
            </a:r>
          </a:p>
        </p:txBody>
      </p:sp>
      <p:cxnSp>
        <p:nvCxnSpPr>
          <p:cNvPr id="7" name="直线箭头连接符 6">
            <a:extLst>
              <a:ext uri="{FF2B5EF4-FFF2-40B4-BE49-F238E27FC236}">
                <a16:creationId xmlns:a16="http://schemas.microsoft.com/office/drawing/2014/main" id="{98D784CB-C8E9-B557-B5B1-F66354D7F706}"/>
              </a:ext>
            </a:extLst>
          </p:cNvPr>
          <p:cNvCxnSpPr>
            <a:cxnSpLocks/>
          </p:cNvCxnSpPr>
          <p:nvPr/>
        </p:nvCxnSpPr>
        <p:spPr>
          <a:xfrm>
            <a:off x="8514522" y="4576333"/>
            <a:ext cx="372303"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文本框 8">
            <a:extLst>
              <a:ext uri="{FF2B5EF4-FFF2-40B4-BE49-F238E27FC236}">
                <a16:creationId xmlns:a16="http://schemas.microsoft.com/office/drawing/2014/main" id="{BDDBD40E-C9FD-D5C7-3A43-5CF3FC0659B5}"/>
              </a:ext>
            </a:extLst>
          </p:cNvPr>
          <p:cNvSpPr txBox="1"/>
          <p:nvPr/>
        </p:nvSpPr>
        <p:spPr>
          <a:xfrm>
            <a:off x="6019829" y="5303810"/>
            <a:ext cx="2494693" cy="295978"/>
          </a:xfrm>
          <a:prstGeom prst="rect">
            <a:avLst/>
          </a:prstGeom>
          <a:solidFill>
            <a:schemeClr val="accent6">
              <a:lumMod val="60000"/>
              <a:lumOff val="40000"/>
            </a:schemeClr>
          </a:solidFill>
          <a:ln>
            <a:solidFill>
              <a:schemeClr val="bg1">
                <a:lumMod val="50000"/>
              </a:schemeClr>
            </a:solidFill>
          </a:ln>
        </p:spPr>
        <p:txBody>
          <a:bodyPr wrap="square">
            <a:spAutoFit/>
          </a:bodyPr>
          <a:lstStyle>
            <a:defPPr>
              <a:defRPr lang="zh-CN"/>
            </a:defPPr>
            <a:lvl1pPr>
              <a:lnSpc>
                <a:spcPct val="150000"/>
              </a:lnSpc>
              <a:defRPr sz="1600" b="1">
                <a:solidFill>
                  <a:schemeClr val="bg1"/>
                </a:solidFill>
                <a:effectLst/>
                <a:latin typeface="Microsoft YaHei" panose="020B0503020204020204" pitchFamily="34" charset="-122"/>
                <a:ea typeface="Microsoft YaHei" panose="020B0503020204020204" pitchFamily="34" charset="-122"/>
              </a:defRPr>
            </a:lvl1pPr>
          </a:lstStyle>
          <a:p>
            <a:r>
              <a:rPr lang="en-US" altLang="zh-CN" sz="1000" dirty="0">
                <a:solidFill>
                  <a:schemeClr val="tx1"/>
                </a:solidFill>
              </a:rPr>
              <a:t>6.</a:t>
            </a:r>
            <a:r>
              <a:rPr lang="zh-CN" altLang="en-US" sz="1000" dirty="0">
                <a:solidFill>
                  <a:schemeClr val="tx1"/>
                </a:solidFill>
              </a:rPr>
              <a:t> 高血压的特殊表型</a:t>
            </a:r>
          </a:p>
        </p:txBody>
      </p:sp>
      <p:sp>
        <p:nvSpPr>
          <p:cNvPr id="10" name="文本框 9">
            <a:extLst>
              <a:ext uri="{FF2B5EF4-FFF2-40B4-BE49-F238E27FC236}">
                <a16:creationId xmlns:a16="http://schemas.microsoft.com/office/drawing/2014/main" id="{11E1FF62-96F1-6EDE-577D-0E4822AE5381}"/>
              </a:ext>
            </a:extLst>
          </p:cNvPr>
          <p:cNvSpPr txBox="1"/>
          <p:nvPr/>
        </p:nvSpPr>
        <p:spPr>
          <a:xfrm>
            <a:off x="6019829" y="5909380"/>
            <a:ext cx="2494694" cy="295978"/>
          </a:xfrm>
          <a:prstGeom prst="rect">
            <a:avLst/>
          </a:prstGeom>
          <a:solidFill>
            <a:schemeClr val="accent6">
              <a:lumMod val="60000"/>
              <a:lumOff val="40000"/>
            </a:schemeClr>
          </a:solidFill>
          <a:ln>
            <a:solidFill>
              <a:schemeClr val="bg1">
                <a:lumMod val="50000"/>
              </a:schemeClr>
            </a:solidFill>
          </a:ln>
        </p:spPr>
        <p:txBody>
          <a:bodyPr wrap="square">
            <a:spAutoFit/>
          </a:bodyPr>
          <a:lstStyle>
            <a:defPPr>
              <a:defRPr lang="zh-CN"/>
            </a:defPPr>
            <a:lvl1pPr>
              <a:lnSpc>
                <a:spcPct val="150000"/>
              </a:lnSpc>
              <a:defRPr sz="1600" b="1">
                <a:solidFill>
                  <a:schemeClr val="bg1"/>
                </a:solidFill>
                <a:effectLst/>
                <a:latin typeface="Microsoft YaHei" panose="020B0503020204020204" pitchFamily="34" charset="-122"/>
                <a:ea typeface="Microsoft YaHei" panose="020B0503020204020204" pitchFamily="34" charset="-122"/>
              </a:defRPr>
            </a:lvl1pPr>
          </a:lstStyle>
          <a:p>
            <a:r>
              <a:rPr lang="en-US" altLang="zh-CN" sz="1000" dirty="0">
                <a:solidFill>
                  <a:schemeClr val="tx1"/>
                </a:solidFill>
              </a:rPr>
              <a:t>10.</a:t>
            </a:r>
            <a:r>
              <a:rPr lang="zh-CN" altLang="en-US" sz="1000" dirty="0">
                <a:solidFill>
                  <a:schemeClr val="tx1"/>
                </a:solidFill>
              </a:rPr>
              <a:t> 继发性高血压</a:t>
            </a:r>
          </a:p>
        </p:txBody>
      </p:sp>
      <p:cxnSp>
        <p:nvCxnSpPr>
          <p:cNvPr id="14" name="直线箭头连接符 13">
            <a:extLst>
              <a:ext uri="{FF2B5EF4-FFF2-40B4-BE49-F238E27FC236}">
                <a16:creationId xmlns:a16="http://schemas.microsoft.com/office/drawing/2014/main" id="{E5243BD9-A14D-497F-1CE2-56C54C566046}"/>
              </a:ext>
            </a:extLst>
          </p:cNvPr>
          <p:cNvCxnSpPr>
            <a:cxnSpLocks/>
          </p:cNvCxnSpPr>
          <p:nvPr/>
        </p:nvCxnSpPr>
        <p:spPr>
          <a:xfrm>
            <a:off x="5608424" y="5747777"/>
            <a:ext cx="170393"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线连接符 14">
            <a:extLst>
              <a:ext uri="{FF2B5EF4-FFF2-40B4-BE49-F238E27FC236}">
                <a16:creationId xmlns:a16="http://schemas.microsoft.com/office/drawing/2014/main" id="{8471B124-0E51-FE8F-7787-4B25D24EF58B}"/>
              </a:ext>
            </a:extLst>
          </p:cNvPr>
          <p:cNvCxnSpPr>
            <a:cxnSpLocks/>
          </p:cNvCxnSpPr>
          <p:nvPr/>
        </p:nvCxnSpPr>
        <p:spPr>
          <a:xfrm flipV="1">
            <a:off x="5778817" y="5451799"/>
            <a:ext cx="0" cy="60557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6" name="直线箭头连接符 15">
            <a:extLst>
              <a:ext uri="{FF2B5EF4-FFF2-40B4-BE49-F238E27FC236}">
                <a16:creationId xmlns:a16="http://schemas.microsoft.com/office/drawing/2014/main" id="{0EE9822E-E919-B60E-C5C0-AD219CCD1F07}"/>
              </a:ext>
            </a:extLst>
          </p:cNvPr>
          <p:cNvCxnSpPr>
            <a:cxnSpLocks/>
            <a:endCxn id="10" idx="1"/>
          </p:cNvCxnSpPr>
          <p:nvPr/>
        </p:nvCxnSpPr>
        <p:spPr>
          <a:xfrm>
            <a:off x="5778817" y="6057369"/>
            <a:ext cx="241012"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线箭头连接符 17">
            <a:extLst>
              <a:ext uri="{FF2B5EF4-FFF2-40B4-BE49-F238E27FC236}">
                <a16:creationId xmlns:a16="http://schemas.microsoft.com/office/drawing/2014/main" id="{4032CAB9-5B6A-E3DE-1520-D7F304499D0F}"/>
              </a:ext>
            </a:extLst>
          </p:cNvPr>
          <p:cNvCxnSpPr>
            <a:cxnSpLocks/>
            <a:endCxn id="9" idx="1"/>
          </p:cNvCxnSpPr>
          <p:nvPr/>
        </p:nvCxnSpPr>
        <p:spPr>
          <a:xfrm>
            <a:off x="5778817" y="5451799"/>
            <a:ext cx="241012"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3" name="文本框 22">
            <a:extLst>
              <a:ext uri="{FF2B5EF4-FFF2-40B4-BE49-F238E27FC236}">
                <a16:creationId xmlns:a16="http://schemas.microsoft.com/office/drawing/2014/main" id="{8504C47E-68FB-77FC-0F31-043231382D9C}"/>
              </a:ext>
            </a:extLst>
          </p:cNvPr>
          <p:cNvSpPr txBox="1"/>
          <p:nvPr/>
        </p:nvSpPr>
        <p:spPr>
          <a:xfrm>
            <a:off x="6019829" y="1958017"/>
            <a:ext cx="2866996" cy="295978"/>
          </a:xfrm>
          <a:prstGeom prst="rect">
            <a:avLst/>
          </a:prstGeom>
          <a:solidFill>
            <a:schemeClr val="bg1">
              <a:lumMod val="85000"/>
            </a:schemeClr>
          </a:solidFill>
          <a:ln>
            <a:solidFill>
              <a:schemeClr val="bg1">
                <a:lumMod val="50000"/>
              </a:schemeClr>
            </a:solidFill>
          </a:ln>
        </p:spPr>
        <p:txBody>
          <a:bodyPr wrap="square">
            <a:spAutoFit/>
          </a:bodyPr>
          <a:lstStyle/>
          <a:p>
            <a:pPr>
              <a:lnSpc>
                <a:spcPct val="150000"/>
              </a:lnSpc>
            </a:pPr>
            <a:r>
              <a:rPr lang="zh-CN" altLang="en-US" sz="1000" b="1" dirty="0">
                <a:effectLst/>
                <a:latin typeface="Microsoft YaHei" panose="020B0503020204020204" pitchFamily="34" charset="-122"/>
                <a:ea typeface="Microsoft YaHei" panose="020B0503020204020204" pitchFamily="34" charset="-122"/>
              </a:rPr>
              <a:t>基于血压水平和心血管风险启动降压治疗的时机</a:t>
            </a:r>
          </a:p>
        </p:txBody>
      </p:sp>
      <p:cxnSp>
        <p:nvCxnSpPr>
          <p:cNvPr id="24" name="直线箭头连接符 23">
            <a:extLst>
              <a:ext uri="{FF2B5EF4-FFF2-40B4-BE49-F238E27FC236}">
                <a16:creationId xmlns:a16="http://schemas.microsoft.com/office/drawing/2014/main" id="{6FE40CC8-9B2A-9152-0F29-5B6F5418391D}"/>
              </a:ext>
            </a:extLst>
          </p:cNvPr>
          <p:cNvCxnSpPr>
            <a:cxnSpLocks/>
          </p:cNvCxnSpPr>
          <p:nvPr/>
        </p:nvCxnSpPr>
        <p:spPr>
          <a:xfrm flipV="1">
            <a:off x="5608424" y="2113563"/>
            <a:ext cx="411405" cy="272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9320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a:extLst>
              <a:ext uri="{FF2B5EF4-FFF2-40B4-BE49-F238E27FC236}">
                <a16:creationId xmlns:a16="http://schemas.microsoft.com/office/drawing/2014/main" id="{853BB0F8-61F3-E459-A6BC-27EB5F0A72D3}"/>
              </a:ext>
            </a:extLst>
          </p:cNvPr>
          <p:cNvSpPr txBox="1"/>
          <p:nvPr/>
        </p:nvSpPr>
        <p:spPr>
          <a:xfrm>
            <a:off x="0" y="496371"/>
            <a:ext cx="12191999" cy="584775"/>
          </a:xfrm>
          <a:prstGeom prst="rect">
            <a:avLst/>
          </a:prstGeom>
          <a:noFill/>
        </p:spPr>
        <p:txBody>
          <a:bodyPr wrap="square">
            <a:spAutoFit/>
          </a:bodyPr>
          <a:lstStyle>
            <a:defPPr>
              <a:defRPr lang="zh-CN"/>
            </a:defPPr>
            <a:lvl1pPr algn="ctr">
              <a:defRPr kumimoji="0" sz="3200" b="1" i="0" u="none" strike="noStrike" kern="100" cap="none" spc="0" normalizeH="0" baseline="0">
                <a:ln>
                  <a:noFill/>
                </a:ln>
                <a:solidFill>
                  <a:prstClr val="black"/>
                </a:solidFill>
                <a:effectLst/>
                <a:uLnTx/>
                <a:uFillTx/>
                <a:latin typeface="Microsoft YaHei" panose="020B0503020204020204" pitchFamily="34" charset="-122"/>
                <a:ea typeface="Microsoft YaHei" panose="020B0503020204020204" pitchFamily="34" charset="-122"/>
                <a:cs typeface="Times New Roman (正文 CS 字体)"/>
              </a:defRPr>
            </a:lvl1pPr>
          </a:lstStyle>
          <a:p>
            <a:r>
              <a:rPr lang="zh-CN" altLang="en-US" dirty="0"/>
              <a:t>高血压分级、分期、分型的基本理念</a:t>
            </a:r>
            <a:endParaRPr lang="en-US" altLang="zh-CN" dirty="0"/>
          </a:p>
        </p:txBody>
      </p:sp>
      <p:sp>
        <p:nvSpPr>
          <p:cNvPr id="58" name="文本框 57">
            <a:extLst>
              <a:ext uri="{FF2B5EF4-FFF2-40B4-BE49-F238E27FC236}">
                <a16:creationId xmlns:a16="http://schemas.microsoft.com/office/drawing/2014/main" id="{74285489-F818-3AB7-A02F-FC92CFBD0F87}"/>
              </a:ext>
            </a:extLst>
          </p:cNvPr>
          <p:cNvSpPr txBox="1"/>
          <p:nvPr/>
        </p:nvSpPr>
        <p:spPr>
          <a:xfrm>
            <a:off x="6096000" y="6642556"/>
            <a:ext cx="6098458" cy="215444"/>
          </a:xfrm>
          <a:prstGeom prst="rect">
            <a:avLst/>
          </a:prstGeom>
        </p:spPr>
        <p:txBody>
          <a:bodyPr wrap="square">
            <a:spAutoFit/>
          </a:bodyPr>
          <a:lstStyle>
            <a:defPPr>
              <a:defRPr lang="zh-CN"/>
            </a:defPPr>
            <a:lvl1pPr algn="r">
              <a:defRPr sz="800">
                <a:latin typeface="Microsoft YaHei" panose="020B0503020204020204" pitchFamily="34" charset="-122"/>
                <a:ea typeface="Microsoft YaHei" panose="020B0503020204020204" pitchFamily="34" charset="-122"/>
                <a:cs typeface="Arial" panose="020B0604020202020204" pitchFamily="34" charset="0"/>
              </a:defRPr>
            </a:lvl1pPr>
          </a:lstStyle>
          <a:p>
            <a:r>
              <a:rPr lang="zh-CN" altLang="en-US" dirty="0"/>
              <a:t>中国高血压防治指南修订委员会. 中国高血压防治指南（2024 年修订版）[J]. 中华高血压杂志，2024，32(7)：603-700.</a:t>
            </a:r>
          </a:p>
        </p:txBody>
      </p:sp>
      <p:pic>
        <p:nvPicPr>
          <p:cNvPr id="2" name="图片 1">
            <a:extLst>
              <a:ext uri="{FF2B5EF4-FFF2-40B4-BE49-F238E27FC236}">
                <a16:creationId xmlns:a16="http://schemas.microsoft.com/office/drawing/2014/main" id="{ADE54510-E864-3FE2-A72E-6F209C612182}"/>
              </a:ext>
            </a:extLst>
          </p:cNvPr>
          <p:cNvPicPr>
            <a:picLocks noChangeAspect="1"/>
          </p:cNvPicPr>
          <p:nvPr/>
        </p:nvPicPr>
        <p:blipFill>
          <a:blip r:embed="rId2"/>
          <a:stretch>
            <a:fillRect/>
          </a:stretch>
        </p:blipFill>
        <p:spPr>
          <a:xfrm>
            <a:off x="2750288" y="1514803"/>
            <a:ext cx="6476261" cy="4177385"/>
          </a:xfrm>
          <a:prstGeom prst="rect">
            <a:avLst/>
          </a:prstGeom>
        </p:spPr>
      </p:pic>
      <p:sp>
        <p:nvSpPr>
          <p:cNvPr id="3" name="矩形 2">
            <a:extLst>
              <a:ext uri="{FF2B5EF4-FFF2-40B4-BE49-F238E27FC236}">
                <a16:creationId xmlns:a16="http://schemas.microsoft.com/office/drawing/2014/main" id="{2AF3C453-A04D-1854-9A4E-F96AC55DF5DF}"/>
              </a:ext>
            </a:extLst>
          </p:cNvPr>
          <p:cNvSpPr/>
          <p:nvPr/>
        </p:nvSpPr>
        <p:spPr>
          <a:xfrm>
            <a:off x="-1" y="6642556"/>
            <a:ext cx="12192000" cy="215444"/>
          </a:xfrm>
          <a:prstGeom prst="rect">
            <a:avLst/>
          </a:prstGeom>
          <a:solidFill>
            <a:srgbClr val="0828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文本框 10">
            <a:extLst>
              <a:ext uri="{FF2B5EF4-FFF2-40B4-BE49-F238E27FC236}">
                <a16:creationId xmlns:a16="http://schemas.microsoft.com/office/drawing/2014/main" id="{B392CEE9-85E9-D1A2-171B-F4FA76EFD45B}"/>
              </a:ext>
            </a:extLst>
          </p:cNvPr>
          <p:cNvSpPr txBox="1"/>
          <p:nvPr/>
        </p:nvSpPr>
        <p:spPr>
          <a:xfrm>
            <a:off x="210874" y="6634255"/>
            <a:ext cx="10691042" cy="215444"/>
          </a:xfrm>
          <a:prstGeom prst="rect">
            <a:avLst/>
          </a:prstGeom>
          <a:noFill/>
        </p:spPr>
        <p:txBody>
          <a:bodyPr wrap="square">
            <a:spAutoFit/>
          </a:bodyPr>
          <a:lstStyle/>
          <a:p>
            <a:pPr>
              <a:defRPr/>
            </a:pPr>
            <a:r>
              <a:rPr kumimoji="0" lang="zh-CN" altLang="en-US" sz="8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中华高血压杂志，2024，32(7)：60</a:t>
            </a:r>
            <a:r>
              <a:rPr kumimoji="0" lang="en-US" altLang="zh-CN" sz="8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1</a:t>
            </a:r>
            <a:r>
              <a:rPr kumimoji="0" lang="zh-CN" altLang="en-US" sz="8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en-US" altLang="zh-CN" sz="8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602</a:t>
            </a:r>
            <a:r>
              <a:rPr kumimoji="0" lang="zh-CN" altLang="en-US" sz="8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             </a:t>
            </a:r>
            <a:r>
              <a:rPr kumimoji="0" lang="en" altLang="zh-CN" sz="8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Pulse (Basel). 2015;3(1):14-20.</a:t>
            </a:r>
            <a:r>
              <a:rPr kumimoji="0" lang="zh-CN" altLang="en-US" sz="8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              中西医结合心脑血管病杂志</a:t>
            </a:r>
            <a:r>
              <a:rPr kumimoji="0" lang="en-US" altLang="zh-CN" sz="8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,2015, 13(7):865-866</a:t>
            </a:r>
            <a:endParaRPr kumimoji="0" lang="zh-CN" altLang="en-US" sz="8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168955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82D95D-B269-83C8-530C-A07FFD6A75FC}"/>
              </a:ext>
            </a:extLst>
          </p:cNvPr>
          <p:cNvSpPr/>
          <p:nvPr/>
        </p:nvSpPr>
        <p:spPr>
          <a:xfrm>
            <a:off x="1309194" y="2288107"/>
            <a:ext cx="9759447" cy="224305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400" dirty="0">
                <a:solidFill>
                  <a:schemeClr val="tx1"/>
                </a:solidFill>
                <a:latin typeface="Microsoft YaHei" panose="020B0503020204020204" pitchFamily="34" charset="-122"/>
                <a:ea typeface="Microsoft YaHei" panose="020B0503020204020204" pitchFamily="34" charset="-122"/>
              </a:rPr>
              <a:t>●</a:t>
            </a:r>
            <a:r>
              <a:rPr lang="en-US" altLang="zh-CN" sz="2400" dirty="0">
                <a:solidFill>
                  <a:schemeClr val="tx1"/>
                </a:solidFill>
                <a:latin typeface="Microsoft YaHei" panose="020B0503020204020204" pitchFamily="34" charset="-122"/>
                <a:ea typeface="Microsoft YaHei" panose="020B0503020204020204" pitchFamily="34" charset="-122"/>
              </a:rPr>
              <a:t> </a:t>
            </a:r>
            <a:r>
              <a:rPr lang="zh-CN" altLang="en-US" sz="2400" dirty="0">
                <a:solidFill>
                  <a:schemeClr val="tx1"/>
                </a:solidFill>
                <a:latin typeface="Microsoft YaHei" panose="020B0503020204020204" pitchFamily="34" charset="-122"/>
                <a:ea typeface="Microsoft YaHei" panose="020B0503020204020204" pitchFamily="34" charset="-122"/>
              </a:rPr>
              <a:t>降压药物治疗的获益主要在</a:t>
            </a:r>
            <a:r>
              <a:rPr lang="zh-CN" altLang="en-US" sz="2400" b="1" dirty="0">
                <a:solidFill>
                  <a:srgbClr val="C00000"/>
                </a:solidFill>
                <a:latin typeface="Microsoft YaHei" panose="020B0503020204020204" pitchFamily="34" charset="-122"/>
                <a:ea typeface="Microsoft YaHei" panose="020B0503020204020204" pitchFamily="34" charset="-122"/>
              </a:rPr>
              <a:t>中危及以上的高血压</a:t>
            </a:r>
            <a:r>
              <a:rPr lang="zh-CN" altLang="en-US" sz="2400" dirty="0">
                <a:solidFill>
                  <a:schemeClr val="tx1"/>
                </a:solidFill>
                <a:latin typeface="Microsoft YaHei" panose="020B0503020204020204" pitchFamily="34" charset="-122"/>
                <a:ea typeface="Microsoft YaHei" panose="020B0503020204020204" pitchFamily="34" charset="-122"/>
              </a:rPr>
              <a:t>患者和</a:t>
            </a:r>
            <a:r>
              <a:rPr lang="zh-CN" altLang="en-US" sz="2400" b="1" dirty="0">
                <a:solidFill>
                  <a:srgbClr val="C00000"/>
                </a:solidFill>
                <a:latin typeface="Microsoft YaHei" panose="020B0503020204020204" pitchFamily="34" charset="-122"/>
                <a:ea typeface="Microsoft YaHei" panose="020B0503020204020204" pitchFamily="34" charset="-122"/>
              </a:rPr>
              <a:t>高危及以上的正常高值血压</a:t>
            </a:r>
            <a:r>
              <a:rPr lang="zh-CN" altLang="en-US" sz="2400" dirty="0">
                <a:solidFill>
                  <a:schemeClr val="tx1"/>
                </a:solidFill>
                <a:latin typeface="Microsoft YaHei" panose="020B0503020204020204" pitchFamily="34" charset="-122"/>
                <a:ea typeface="Microsoft YaHei" panose="020B0503020204020204" pitchFamily="34" charset="-122"/>
              </a:rPr>
              <a:t>者中得到证实。</a:t>
            </a:r>
          </a:p>
          <a:p>
            <a:pPr algn="just">
              <a:lnSpc>
                <a:spcPct val="150000"/>
              </a:lnSpc>
            </a:pPr>
            <a:r>
              <a:rPr lang="zh-CN" altLang="en-US" sz="2400" dirty="0">
                <a:solidFill>
                  <a:schemeClr val="tx1"/>
                </a:solidFill>
                <a:latin typeface="Microsoft YaHei" panose="020B0503020204020204" pitchFamily="34" charset="-122"/>
                <a:ea typeface="Microsoft YaHei" panose="020B0503020204020204" pitchFamily="34" charset="-122"/>
              </a:rPr>
              <a:t>●</a:t>
            </a:r>
            <a:r>
              <a:rPr lang="en-US" altLang="zh-CN" sz="2400" dirty="0">
                <a:solidFill>
                  <a:schemeClr val="tx1"/>
                </a:solidFill>
                <a:latin typeface="Microsoft YaHei" panose="020B0503020204020204" pitchFamily="34" charset="-122"/>
                <a:ea typeface="Microsoft YaHei" panose="020B0503020204020204" pitchFamily="34" charset="-122"/>
              </a:rPr>
              <a:t> </a:t>
            </a:r>
            <a:r>
              <a:rPr lang="zh-CN" altLang="en-US" sz="2400" dirty="0">
                <a:solidFill>
                  <a:schemeClr val="tx1"/>
                </a:solidFill>
                <a:latin typeface="Microsoft YaHei" panose="020B0503020204020204" pitchFamily="34" charset="-122"/>
                <a:ea typeface="Microsoft YaHei" panose="020B0503020204020204" pitchFamily="34" charset="-122"/>
              </a:rPr>
              <a:t>降压治疗中需要</a:t>
            </a:r>
            <a:r>
              <a:rPr lang="zh-CN" altLang="en-US" sz="2400" b="1" dirty="0">
                <a:solidFill>
                  <a:srgbClr val="C00000"/>
                </a:solidFill>
                <a:latin typeface="Microsoft YaHei" panose="020B0503020204020204" pitchFamily="34" charset="-122"/>
                <a:ea typeface="Microsoft YaHei" panose="020B0503020204020204" pitchFamily="34" charset="-122"/>
              </a:rPr>
              <a:t>对获益和潜在的风险进行权衡</a:t>
            </a:r>
            <a:r>
              <a:rPr lang="zh-CN" altLang="en-US" sz="2400" dirty="0">
                <a:solidFill>
                  <a:schemeClr val="tx1"/>
                </a:solidFill>
                <a:latin typeface="Microsoft YaHei" panose="020B0503020204020204" pitchFamily="34" charset="-122"/>
                <a:ea typeface="Microsoft YaHei" panose="020B0503020204020204" pitchFamily="34" charset="-122"/>
              </a:rPr>
              <a:t>，特别是高危及很高危患者，多种合并症和老年患者。</a:t>
            </a:r>
          </a:p>
        </p:txBody>
      </p:sp>
      <p:sp>
        <p:nvSpPr>
          <p:cNvPr id="3" name="圆角矩形 4">
            <a:extLst>
              <a:ext uri="{FF2B5EF4-FFF2-40B4-BE49-F238E27FC236}">
                <a16:creationId xmlns:a16="http://schemas.microsoft.com/office/drawing/2014/main" id="{44F0DB2E-5873-B1E4-B65E-F441E26B2E3E}"/>
              </a:ext>
            </a:extLst>
          </p:cNvPr>
          <p:cNvSpPr/>
          <p:nvPr/>
        </p:nvSpPr>
        <p:spPr>
          <a:xfrm>
            <a:off x="807720" y="1675765"/>
            <a:ext cx="10762397" cy="3467735"/>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4" name="矩形 3">
            <a:extLst>
              <a:ext uri="{FF2B5EF4-FFF2-40B4-BE49-F238E27FC236}">
                <a16:creationId xmlns:a16="http://schemas.microsoft.com/office/drawing/2014/main" id="{20AFA821-CE90-CC6E-A680-A41C45A7DD52}"/>
              </a:ext>
            </a:extLst>
          </p:cNvPr>
          <p:cNvSpPr/>
          <p:nvPr/>
        </p:nvSpPr>
        <p:spPr>
          <a:xfrm>
            <a:off x="807720" y="321436"/>
            <a:ext cx="10054721" cy="662554"/>
          </a:xfrm>
          <a:prstGeom prst="rect">
            <a:avLst/>
          </a:prstGeom>
        </p:spPr>
        <p:txBody>
          <a:bodyPr>
            <a:noAutofit/>
          </a:bodyPr>
          <a:lstStyle/>
          <a:p>
            <a:pPr>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cs typeface="+mj-cs"/>
              </a:rPr>
              <a:t>要点</a:t>
            </a:r>
            <a:r>
              <a:rPr lang="en-US" altLang="zh-CN" sz="3200" b="1" dirty="0">
                <a:solidFill>
                  <a:srgbClr val="004582"/>
                </a:solidFill>
                <a:latin typeface="Microsoft YaHei" panose="020B0503020204020204" pitchFamily="34" charset="-122"/>
                <a:ea typeface="Microsoft YaHei" panose="020B0503020204020204" pitchFamily="34" charset="-122"/>
                <a:cs typeface="+mj-cs"/>
              </a:rPr>
              <a:t>5A  </a:t>
            </a:r>
            <a:r>
              <a:rPr lang="zh-CN" altLang="en-US" sz="3200" b="1" dirty="0">
                <a:solidFill>
                  <a:srgbClr val="004582"/>
                </a:solidFill>
                <a:latin typeface="Microsoft YaHei" panose="020B0503020204020204" pitchFamily="34" charset="-122"/>
                <a:ea typeface="Microsoft YaHei" panose="020B0503020204020204" pitchFamily="34" charset="-122"/>
                <a:cs typeface="+mj-cs"/>
              </a:rPr>
              <a:t>降压治疗的获益人群</a:t>
            </a:r>
          </a:p>
        </p:txBody>
      </p:sp>
    </p:spTree>
    <p:extLst>
      <p:ext uri="{BB962C8B-B14F-4D97-AF65-F5344CB8AC3E}">
        <p14:creationId xmlns:p14="http://schemas.microsoft.com/office/powerpoint/2010/main" val="1245826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id="{F11E6D51-93F6-87EF-F1E6-0F9C9A751717}"/>
              </a:ext>
            </a:extLst>
          </p:cNvPr>
          <p:cNvSpPr txBox="1"/>
          <p:nvPr/>
        </p:nvSpPr>
        <p:spPr>
          <a:xfrm>
            <a:off x="935421" y="1905794"/>
            <a:ext cx="3157947" cy="4358372"/>
          </a:xfrm>
          <a:prstGeom prst="rect">
            <a:avLst/>
          </a:prstGeom>
          <a:solidFill>
            <a:srgbClr val="11218F">
              <a:alpha val="7055"/>
            </a:srgbClr>
          </a:solidFill>
        </p:spPr>
        <p:txBody>
          <a:bodyPr wrap="square" lIns="108000" tIns="108000" rIns="108000" bIns="108000" anchor="ctr">
            <a:noAutofit/>
          </a:bodyPr>
          <a:lstStyle>
            <a:defPPr>
              <a:defRPr lang="zh-CN"/>
            </a:defPPr>
            <a:lvl1pPr algn="ctr">
              <a:lnSpc>
                <a:spcPct val="100000"/>
              </a:lnSpc>
              <a:spcAft>
                <a:spcPts val="600"/>
              </a:spcAft>
              <a:defRPr sz="1400" spc="40">
                <a:solidFill>
                  <a:schemeClr val="bg1"/>
                </a:solidFill>
                <a:effectLst/>
                <a:latin typeface="Microsoft YaHei" panose="020B0503020204020204" pitchFamily="34" charset="-122"/>
                <a:ea typeface="Microsoft YaHei" panose="020B0503020204020204" pitchFamily="34"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altLang="zh-CN" sz="1600" b="1" i="0" u="none" strike="noStrike" kern="1200" cap="none" spc="4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5" name="文本框 24">
            <a:extLst>
              <a:ext uri="{FF2B5EF4-FFF2-40B4-BE49-F238E27FC236}">
                <a16:creationId xmlns:a16="http://schemas.microsoft.com/office/drawing/2014/main" id="{0A81ECF7-8A4C-DC90-7C25-39C1FEFEBF14}"/>
              </a:ext>
            </a:extLst>
          </p:cNvPr>
          <p:cNvSpPr txBox="1"/>
          <p:nvPr/>
        </p:nvSpPr>
        <p:spPr>
          <a:xfrm>
            <a:off x="4518217" y="1905794"/>
            <a:ext cx="3157947" cy="4358372"/>
          </a:xfrm>
          <a:prstGeom prst="rect">
            <a:avLst/>
          </a:prstGeom>
          <a:solidFill>
            <a:srgbClr val="11218F">
              <a:alpha val="7055"/>
            </a:srgbClr>
          </a:solidFill>
        </p:spPr>
        <p:txBody>
          <a:bodyPr wrap="square" lIns="108000" tIns="108000" rIns="108000" bIns="108000" anchor="ctr">
            <a:noAutofit/>
          </a:bodyPr>
          <a:lstStyle>
            <a:defPPr>
              <a:defRPr lang="zh-CN"/>
            </a:defPPr>
            <a:lvl1pPr algn="ctr">
              <a:lnSpc>
                <a:spcPct val="100000"/>
              </a:lnSpc>
              <a:spcAft>
                <a:spcPts val="600"/>
              </a:spcAft>
              <a:defRPr sz="1400" spc="40">
                <a:solidFill>
                  <a:schemeClr val="bg1"/>
                </a:solidFill>
                <a:effectLst/>
                <a:latin typeface="Microsoft YaHei" panose="020B0503020204020204" pitchFamily="34" charset="-122"/>
                <a:ea typeface="Microsoft YaHei" panose="020B0503020204020204" pitchFamily="34"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altLang="zh-CN"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6" name="文本框 25">
            <a:extLst>
              <a:ext uri="{FF2B5EF4-FFF2-40B4-BE49-F238E27FC236}">
                <a16:creationId xmlns:a16="http://schemas.microsoft.com/office/drawing/2014/main" id="{D1986C56-566E-EA43-858C-2BCBECDE67D9}"/>
              </a:ext>
            </a:extLst>
          </p:cNvPr>
          <p:cNvSpPr txBox="1"/>
          <p:nvPr/>
        </p:nvSpPr>
        <p:spPr>
          <a:xfrm>
            <a:off x="8071946" y="1905794"/>
            <a:ext cx="3157946" cy="4358372"/>
          </a:xfrm>
          <a:prstGeom prst="rect">
            <a:avLst/>
          </a:prstGeom>
          <a:solidFill>
            <a:srgbClr val="11218F">
              <a:alpha val="7055"/>
            </a:srgbClr>
          </a:solidFill>
        </p:spPr>
        <p:txBody>
          <a:bodyPr wrap="square" lIns="108000" tIns="108000" rIns="108000" bIns="108000" anchor="ctr">
            <a:noAutofit/>
          </a:bodyPr>
          <a:lstStyle>
            <a:defPPr>
              <a:defRPr lang="zh-CN"/>
            </a:defPPr>
            <a:lvl1pPr algn="ctr">
              <a:lnSpc>
                <a:spcPct val="100000"/>
              </a:lnSpc>
              <a:spcAft>
                <a:spcPts val="600"/>
              </a:spcAft>
              <a:defRPr sz="1400" spc="40">
                <a:solidFill>
                  <a:schemeClr val="bg1"/>
                </a:solidFill>
                <a:effectLst/>
                <a:latin typeface="Microsoft YaHei" panose="020B0503020204020204" pitchFamily="34" charset="-122"/>
                <a:ea typeface="Microsoft YaHei" panose="020B0503020204020204" pitchFamily="34"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altLang="zh-CN" sz="1600" b="1" i="0" u="none" strike="noStrike" kern="1200" cap="none" spc="4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 name="标题 1"/>
          <p:cNvSpPr>
            <a:spLocks noGrp="1"/>
          </p:cNvSpPr>
          <p:nvPr>
            <p:ph type="title"/>
          </p:nvPr>
        </p:nvSpPr>
        <p:spPr>
          <a:xfrm>
            <a:off x="0" y="260475"/>
            <a:ext cx="12191998" cy="787932"/>
          </a:xfrm>
        </p:spPr>
        <p:txBody>
          <a:bodyPr>
            <a:noAutofit/>
          </a:bodyPr>
          <a:lstStyle/>
          <a:p>
            <a:pPr algn="ctr"/>
            <a:r>
              <a:rPr lang="zh-CN" altLang="en-US" b="1" dirty="0">
                <a:latin typeface="叶根友唐楷简" panose="02010601030101010101" pitchFamily="2" charset="-122"/>
                <a:ea typeface="叶根友唐楷简" panose="02010601030101010101" pitchFamily="2" charset="-122"/>
              </a:rPr>
              <a:t>中国高血压防治指南（</a:t>
            </a:r>
            <a:r>
              <a:rPr lang="en-US" altLang="zh-CN" b="1" dirty="0">
                <a:latin typeface="叶根友唐楷简" panose="02010601030101010101" pitchFamily="2" charset="-122"/>
                <a:ea typeface="叶根友唐楷简" panose="02010601030101010101" pitchFamily="2" charset="-122"/>
              </a:rPr>
              <a:t>2024</a:t>
            </a:r>
            <a:r>
              <a:rPr lang="zh-CN" altLang="en-US" b="1" dirty="0">
                <a:latin typeface="叶根友唐楷简" panose="02010601030101010101" pitchFamily="2" charset="-122"/>
                <a:ea typeface="叶根友唐楷简" panose="02010601030101010101" pitchFamily="2" charset="-122"/>
              </a:rPr>
              <a:t>年修订版）</a:t>
            </a:r>
            <a:br>
              <a:rPr lang="en-US" altLang="zh-CN" dirty="0">
                <a:latin typeface="叶根友唐楷简" panose="02010601030101010101" pitchFamily="2" charset="-122"/>
                <a:ea typeface="叶根友唐楷简" panose="02010601030101010101" pitchFamily="2" charset="-122"/>
              </a:rPr>
            </a:br>
            <a:r>
              <a:rPr lang="zh-CN" altLang="en-US" dirty="0">
                <a:latin typeface="叶根友唐楷简" panose="02010601030101010101" pitchFamily="2" charset="-122"/>
                <a:ea typeface="叶根友唐楷简" panose="02010601030101010101" pitchFamily="2" charset="-122"/>
              </a:rPr>
              <a:t>具有</a:t>
            </a:r>
            <a:r>
              <a:rPr lang="zh-CN" altLang="en-US" dirty="0">
                <a:ea typeface="叶根友唐楷简" panose="02010601030101010101" pitchFamily="2" charset="-122"/>
              </a:rPr>
              <a:t>中国特色的指南</a:t>
            </a:r>
          </a:p>
        </p:txBody>
      </p:sp>
      <p:sp>
        <p:nvSpPr>
          <p:cNvPr id="30" name="文本框 29">
            <a:extLst>
              <a:ext uri="{FF2B5EF4-FFF2-40B4-BE49-F238E27FC236}">
                <a16:creationId xmlns:a16="http://schemas.microsoft.com/office/drawing/2014/main" id="{418F4DC8-2D94-17D4-92A0-1C60EE758030}"/>
              </a:ext>
            </a:extLst>
          </p:cNvPr>
          <p:cNvSpPr txBox="1"/>
          <p:nvPr/>
        </p:nvSpPr>
        <p:spPr>
          <a:xfrm>
            <a:off x="1090686" y="1935731"/>
            <a:ext cx="2829674"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140/90</a:t>
            </a:r>
            <a:r>
              <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mmHg</a:t>
            </a:r>
            <a:endPar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诊断标准</a:t>
            </a:r>
            <a:endPar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文本框 3">
            <a:extLst>
              <a:ext uri="{FF2B5EF4-FFF2-40B4-BE49-F238E27FC236}">
                <a16:creationId xmlns:a16="http://schemas.microsoft.com/office/drawing/2014/main" id="{ADB74682-72D1-8A0B-2F08-E9C19A5974EB}"/>
              </a:ext>
            </a:extLst>
          </p:cNvPr>
          <p:cNvSpPr txBox="1"/>
          <p:nvPr/>
        </p:nvSpPr>
        <p:spPr>
          <a:xfrm>
            <a:off x="1090686" y="3864323"/>
            <a:ext cx="2829674"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3</a:t>
            </a: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级</a:t>
            </a: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高血压分级</a:t>
            </a:r>
            <a:endPar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我国</a:t>
            </a:r>
            <a:r>
              <a:rPr kumimoji="0"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3</a:t>
            </a:r>
            <a:r>
              <a:rPr kumimoji="0"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级高血压患者超过</a:t>
            </a:r>
            <a:r>
              <a:rPr kumimoji="0"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2000</a:t>
            </a:r>
            <a:r>
              <a:rPr kumimoji="0"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万人</a:t>
            </a:r>
            <a:endParaRPr kumimoji="0" lang="en-US" altLang="zh-CN"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8" name="文本框 7">
            <a:extLst>
              <a:ext uri="{FF2B5EF4-FFF2-40B4-BE49-F238E27FC236}">
                <a16:creationId xmlns:a16="http://schemas.microsoft.com/office/drawing/2014/main" id="{DA20E2B0-7899-2DA9-C721-440FF201EC15}"/>
              </a:ext>
            </a:extLst>
          </p:cNvPr>
          <p:cNvSpPr txBox="1"/>
          <p:nvPr/>
        </p:nvSpPr>
        <p:spPr>
          <a:xfrm>
            <a:off x="935421" y="1432829"/>
            <a:ext cx="3157947" cy="427502"/>
          </a:xfrm>
          <a:prstGeom prst="rect">
            <a:avLst/>
          </a:prstGeom>
          <a:solidFill>
            <a:srgbClr val="004582"/>
          </a:solidFill>
        </p:spPr>
        <p:txBody>
          <a:bodyPr wrap="square" lIns="108000" tIns="108000" rIns="108000" bIns="108000" anchor="ctr">
            <a:noAutofit/>
          </a:bodyPr>
          <a:lstStyle>
            <a:defPPr>
              <a:defRPr lang="zh-CN"/>
            </a:defPPr>
            <a:lvl1pPr algn="ctr">
              <a:lnSpc>
                <a:spcPct val="100000"/>
              </a:lnSpc>
              <a:spcAft>
                <a:spcPts val="600"/>
              </a:spcAft>
              <a:defRPr sz="1400" spc="40">
                <a:solidFill>
                  <a:schemeClr val="bg1"/>
                </a:solidFill>
                <a:effectLst/>
                <a:latin typeface="Microsoft YaHei" panose="020B0503020204020204" pitchFamily="34" charset="-122"/>
                <a:ea typeface="Microsoft YaHei" panose="020B0503020204020204" pitchFamily="34"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CN" altLang="en-US" sz="1800" b="1" i="0" u="none" strike="noStrike" kern="1200" cap="none" spc="4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符合我国高血压防控现状</a:t>
            </a:r>
            <a:endParaRPr kumimoji="0" lang="en-US" altLang="zh-CN" sz="1800" b="1" i="0" u="none" strike="noStrike" kern="1200" cap="none" spc="4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2" name="文本框 11">
            <a:extLst>
              <a:ext uri="{FF2B5EF4-FFF2-40B4-BE49-F238E27FC236}">
                <a16:creationId xmlns:a16="http://schemas.microsoft.com/office/drawing/2014/main" id="{8F472D0C-E8A4-2423-8D1E-5270241B7C37}"/>
              </a:ext>
            </a:extLst>
          </p:cNvPr>
          <p:cNvSpPr txBox="1"/>
          <p:nvPr/>
        </p:nvSpPr>
        <p:spPr>
          <a:xfrm>
            <a:off x="4518218" y="1432829"/>
            <a:ext cx="3157946" cy="427502"/>
          </a:xfrm>
          <a:prstGeom prst="rect">
            <a:avLst/>
          </a:prstGeom>
          <a:solidFill>
            <a:srgbClr val="004582"/>
          </a:solidFill>
        </p:spPr>
        <p:txBody>
          <a:bodyPr wrap="square" lIns="108000" tIns="108000" rIns="108000" bIns="108000" anchor="ctr">
            <a:noAutofit/>
          </a:bodyPr>
          <a:lstStyle>
            <a:defPPr>
              <a:defRPr lang="zh-CN"/>
            </a:defPPr>
            <a:lvl1pPr algn="ctr">
              <a:lnSpc>
                <a:spcPct val="100000"/>
              </a:lnSpc>
              <a:spcAft>
                <a:spcPts val="600"/>
              </a:spcAft>
              <a:defRPr b="1" spc="40">
                <a:solidFill>
                  <a:schemeClr val="bg1"/>
                </a:solidFill>
                <a:effectLst/>
                <a:latin typeface="Microsoft YaHei" panose="020B0503020204020204" pitchFamily="34" charset="-122"/>
                <a:ea typeface="Microsoft YaHei" panose="020B0503020204020204" pitchFamily="34"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CN" altLang="en-US" sz="1800" b="1" i="0" u="none" strike="noStrike" kern="1200" cap="none" spc="4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体现我国高血压人群特点</a:t>
            </a:r>
            <a:endParaRPr kumimoji="0" lang="en-US" altLang="zh-CN" sz="1800" b="1" i="0" u="none" strike="noStrike" kern="1200" cap="none" spc="4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AB6F4CC2-CA6C-FD8E-F427-EE741F1C7634}"/>
              </a:ext>
            </a:extLst>
          </p:cNvPr>
          <p:cNvSpPr txBox="1"/>
          <p:nvPr/>
        </p:nvSpPr>
        <p:spPr>
          <a:xfrm>
            <a:off x="8082456" y="1432829"/>
            <a:ext cx="3147435" cy="427502"/>
          </a:xfrm>
          <a:prstGeom prst="rect">
            <a:avLst/>
          </a:prstGeom>
          <a:solidFill>
            <a:srgbClr val="004582"/>
          </a:solidFill>
        </p:spPr>
        <p:txBody>
          <a:bodyPr wrap="square" lIns="108000" tIns="108000" rIns="108000" bIns="108000" anchor="ctr">
            <a:noAutofit/>
          </a:bodyPr>
          <a:lstStyle>
            <a:defPPr>
              <a:defRPr lang="zh-CN"/>
            </a:defPPr>
            <a:lvl1pPr algn="ctr">
              <a:lnSpc>
                <a:spcPct val="100000"/>
              </a:lnSpc>
              <a:spcAft>
                <a:spcPts val="600"/>
              </a:spcAft>
              <a:defRPr b="1" spc="40">
                <a:solidFill>
                  <a:schemeClr val="bg1"/>
                </a:solidFill>
                <a:effectLst/>
                <a:latin typeface="Microsoft YaHei" panose="020B0503020204020204" pitchFamily="34" charset="-122"/>
                <a:ea typeface="Microsoft YaHei" panose="020B0503020204020204" pitchFamily="34"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CN" altLang="en-US" sz="1800" b="1" i="0" u="none" strike="noStrike" kern="1200" cap="none" spc="4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依据我国高血压研究成果</a:t>
            </a:r>
            <a:endParaRPr kumimoji="0" lang="en-US" altLang="zh-CN" sz="1800" b="1" i="0" u="none" strike="noStrike" kern="1200" cap="none" spc="4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 name="文本框 14">
            <a:extLst>
              <a:ext uri="{FF2B5EF4-FFF2-40B4-BE49-F238E27FC236}">
                <a16:creationId xmlns:a16="http://schemas.microsoft.com/office/drawing/2014/main" id="{A77DA086-C4D6-A819-56E3-10409E3E1BFA}"/>
              </a:ext>
            </a:extLst>
          </p:cNvPr>
          <p:cNvSpPr txBox="1"/>
          <p:nvPr/>
        </p:nvSpPr>
        <p:spPr>
          <a:xfrm>
            <a:off x="4610418" y="1860331"/>
            <a:ext cx="2892738" cy="12926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危险因素</a:t>
            </a: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高钠低钾膳食</a:t>
            </a:r>
            <a:endParaRPr kumimoji="0" lang="en-US"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增龄</a:t>
            </a:r>
            <a:endParaRPr kumimoji="0" lang="en-US"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超重与肥胖</a:t>
            </a:r>
            <a:endParaRPr kumimoji="0" lang="en-US"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p:txBody>
      </p:sp>
      <p:sp>
        <p:nvSpPr>
          <p:cNvPr id="17" name="文本框 16">
            <a:extLst>
              <a:ext uri="{FF2B5EF4-FFF2-40B4-BE49-F238E27FC236}">
                <a16:creationId xmlns:a16="http://schemas.microsoft.com/office/drawing/2014/main" id="{4CAB4612-9D99-10EC-281C-4E74EC82527F}"/>
              </a:ext>
            </a:extLst>
          </p:cNvPr>
          <p:cNvSpPr txBox="1"/>
          <p:nvPr/>
        </p:nvSpPr>
        <p:spPr>
          <a:xfrm>
            <a:off x="4610418" y="4851851"/>
            <a:ext cx="2976820" cy="92333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疾病负担</a:t>
            </a: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脑卒中仍是最主要的并发症</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冠心病事件也有明显上升</a:t>
            </a:r>
          </a:p>
        </p:txBody>
      </p:sp>
      <p:sp>
        <p:nvSpPr>
          <p:cNvPr id="21" name="文本框 20">
            <a:extLst>
              <a:ext uri="{FF2B5EF4-FFF2-40B4-BE49-F238E27FC236}">
                <a16:creationId xmlns:a16="http://schemas.microsoft.com/office/drawing/2014/main" id="{911662DE-C1F8-028E-1925-19B9C6A7C601}"/>
              </a:ext>
            </a:extLst>
          </p:cNvPr>
          <p:cNvSpPr txBox="1"/>
          <p:nvPr/>
        </p:nvSpPr>
        <p:spPr>
          <a:xfrm>
            <a:off x="8082456" y="1935731"/>
            <a:ext cx="2984939"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36%</a:t>
            </a:r>
            <a:r>
              <a:rPr kumimoji="0" lang="zh-CN"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参考文献</a:t>
            </a:r>
            <a:endPar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第一作者为中国学者</a:t>
            </a:r>
            <a:endPar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中国最新研究</a:t>
            </a: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 altLang="zh-CN" sz="1200" b="1"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SSaSS</a:t>
            </a: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en-US"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替代盐</a:t>
            </a:r>
            <a:r>
              <a:rPr kumimoji="0" lang="en"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en"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DECIDE-salt</a:t>
            </a:r>
            <a:r>
              <a:rPr kumimoji="0" lang="en-US"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减盐</a:t>
            </a:r>
            <a:r>
              <a:rPr kumimoji="0" lang="en"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en"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CHH</a:t>
            </a:r>
            <a:r>
              <a:rPr kumimoji="0" lang="en-US"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健康饮食</a:t>
            </a:r>
            <a:r>
              <a:rPr kumimoji="0" lang="en"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en"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STEP</a:t>
            </a: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en-US"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CHINOM</a:t>
            </a: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en-US"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ANTI-MASK</a:t>
            </a:r>
            <a:r>
              <a:rPr lang="zh-CN" altLang="en-US" sz="1200" b="1" dirty="0">
                <a:solidFill>
                  <a:prstClr val="black"/>
                </a:solidFill>
                <a:latin typeface="Microsoft YaHei" panose="020B0503020204020204" pitchFamily="34" charset="-122"/>
                <a:ea typeface="Microsoft YaHei" panose="020B0503020204020204" pitchFamily="34" charset="-122"/>
              </a:rPr>
              <a:t>、开滦研究等</a:t>
            </a: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中医药</a:t>
            </a:r>
            <a:endPar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在降压治疗中的应用</a:t>
            </a:r>
            <a:endPar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 name="文本框 5">
            <a:extLst>
              <a:ext uri="{FF2B5EF4-FFF2-40B4-BE49-F238E27FC236}">
                <a16:creationId xmlns:a16="http://schemas.microsoft.com/office/drawing/2014/main" id="{0CC2EDE1-8497-2867-4AF7-228479CA3CF5}"/>
              </a:ext>
            </a:extLst>
          </p:cNvPr>
          <p:cNvSpPr txBox="1"/>
          <p:nvPr/>
        </p:nvSpPr>
        <p:spPr>
          <a:xfrm>
            <a:off x="1090686" y="5095022"/>
            <a:ext cx="294282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体现国家政策</a:t>
            </a: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和卫生服务体系特点</a:t>
            </a:r>
          </a:p>
        </p:txBody>
      </p:sp>
      <p:sp>
        <p:nvSpPr>
          <p:cNvPr id="9" name="文本框 8">
            <a:extLst>
              <a:ext uri="{FF2B5EF4-FFF2-40B4-BE49-F238E27FC236}">
                <a16:creationId xmlns:a16="http://schemas.microsoft.com/office/drawing/2014/main" id="{23A8B60D-7D6F-73E2-A161-86C4BDB0506E}"/>
              </a:ext>
            </a:extLst>
          </p:cNvPr>
          <p:cNvSpPr txBox="1"/>
          <p:nvPr/>
        </p:nvSpPr>
        <p:spPr>
          <a:xfrm>
            <a:off x="4610418" y="3444125"/>
            <a:ext cx="2806737" cy="92333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中国标准</a:t>
            </a:r>
            <a:endPar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左心室肥厚</a:t>
            </a:r>
            <a:endParaRPr kumimoji="0" lang="en-US"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点尿评估食盐量公式</a:t>
            </a:r>
          </a:p>
        </p:txBody>
      </p:sp>
      <p:sp>
        <p:nvSpPr>
          <p:cNvPr id="5" name="文本框 4">
            <a:extLst>
              <a:ext uri="{FF2B5EF4-FFF2-40B4-BE49-F238E27FC236}">
                <a16:creationId xmlns:a16="http://schemas.microsoft.com/office/drawing/2014/main" id="{FD514EBF-6154-EDE5-8F4D-6E5AD9D64AE7}"/>
              </a:ext>
            </a:extLst>
          </p:cNvPr>
          <p:cNvSpPr txBox="1"/>
          <p:nvPr/>
        </p:nvSpPr>
        <p:spPr>
          <a:xfrm>
            <a:off x="1090686" y="2908291"/>
            <a:ext cx="2829674" cy="800219"/>
          </a:xfrm>
          <a:prstGeom prst="rect">
            <a:avLst/>
          </a:prstGeom>
          <a:noFill/>
        </p:spPr>
        <p:txBody>
          <a:bodyPr wrap="square">
            <a:spAutoFit/>
          </a:bodyPr>
          <a:lstStyle/>
          <a:p>
            <a:r>
              <a:rPr lang="zh-CN" altLang="en-US" sz="1200" b="1" dirty="0">
                <a:latin typeface="Microsoft YaHei" panose="020B0503020204020204" pitchFamily="34" charset="-122"/>
                <a:ea typeface="Microsoft YaHei" panose="020B0503020204020204" pitchFamily="34" charset="-122"/>
              </a:rPr>
              <a:t>如耐受，应</a:t>
            </a:r>
            <a:endParaRPr lang="en-US" altLang="zh-CN" sz="1200" b="1" dirty="0">
              <a:latin typeface="Microsoft YaHei" panose="020B0503020204020204" pitchFamily="34" charset="-122"/>
              <a:ea typeface="Microsoft YaHei" panose="020B0503020204020204" pitchFamily="34" charset="-122"/>
            </a:endParaRPr>
          </a:p>
          <a:p>
            <a:r>
              <a:rPr lang="en-US" altLang="zh-CN" sz="2000" b="1" dirty="0">
                <a:latin typeface="Microsoft YaHei" panose="020B0503020204020204" pitchFamily="34" charset="-122"/>
                <a:ea typeface="Microsoft YaHei" panose="020B0503020204020204" pitchFamily="34" charset="-122"/>
              </a:rPr>
              <a:t>&lt;130/80</a:t>
            </a:r>
            <a:r>
              <a:rPr lang="en-US" altLang="zh-CN" sz="1400" b="1" dirty="0">
                <a:latin typeface="Microsoft YaHei" panose="020B0503020204020204" pitchFamily="34" charset="-122"/>
                <a:ea typeface="Microsoft YaHei" panose="020B0503020204020204" pitchFamily="34" charset="-122"/>
              </a:rPr>
              <a:t>mmHg</a:t>
            </a:r>
          </a:p>
          <a:p>
            <a:r>
              <a:rPr lang="zh-CN" altLang="en-US" sz="1400" b="1" dirty="0">
                <a:latin typeface="Microsoft YaHei" panose="020B0503020204020204" pitchFamily="34" charset="-122"/>
                <a:ea typeface="Microsoft YaHei" panose="020B0503020204020204" pitchFamily="34" charset="-122"/>
              </a:rPr>
              <a:t>降压目标</a:t>
            </a:r>
            <a:endParaRPr lang="en-US" altLang="zh-CN" sz="14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371822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4">
            <a:extLst>
              <a:ext uri="{FF2B5EF4-FFF2-40B4-BE49-F238E27FC236}">
                <a16:creationId xmlns:a16="http://schemas.microsoft.com/office/drawing/2014/main" id="{44F0DB2E-5873-B1E4-B65E-F441E26B2E3E}"/>
              </a:ext>
            </a:extLst>
          </p:cNvPr>
          <p:cNvSpPr/>
          <p:nvPr/>
        </p:nvSpPr>
        <p:spPr>
          <a:xfrm>
            <a:off x="807720" y="1675765"/>
            <a:ext cx="10762397" cy="3883371"/>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4" name="矩形 3">
            <a:extLst>
              <a:ext uri="{FF2B5EF4-FFF2-40B4-BE49-F238E27FC236}">
                <a16:creationId xmlns:a16="http://schemas.microsoft.com/office/drawing/2014/main" id="{20AFA821-CE90-CC6E-A680-A41C45A7DD52}"/>
              </a:ext>
            </a:extLst>
          </p:cNvPr>
          <p:cNvSpPr/>
          <p:nvPr/>
        </p:nvSpPr>
        <p:spPr>
          <a:xfrm>
            <a:off x="807720" y="321436"/>
            <a:ext cx="10054721" cy="662554"/>
          </a:xfrm>
          <a:prstGeom prst="rect">
            <a:avLst/>
          </a:prstGeom>
        </p:spPr>
        <p:txBody>
          <a:bodyPr>
            <a:noAutofit/>
          </a:bodyPr>
          <a:lstStyle/>
          <a:p>
            <a:pPr>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cs typeface="+mj-cs"/>
              </a:rPr>
              <a:t>要点</a:t>
            </a:r>
            <a:r>
              <a:rPr lang="en-US" altLang="zh-CN" sz="3200" b="1" dirty="0">
                <a:solidFill>
                  <a:srgbClr val="004582"/>
                </a:solidFill>
                <a:latin typeface="Microsoft YaHei" panose="020B0503020204020204" pitchFamily="34" charset="-122"/>
                <a:ea typeface="Microsoft YaHei" panose="020B0503020204020204" pitchFamily="34" charset="-122"/>
                <a:cs typeface="+mj-cs"/>
              </a:rPr>
              <a:t>5</a:t>
            </a:r>
            <a:r>
              <a:rPr lang="en" altLang="zh-CN" sz="3200" b="1" dirty="0">
                <a:solidFill>
                  <a:srgbClr val="004582"/>
                </a:solidFill>
                <a:latin typeface="Microsoft YaHei" panose="020B0503020204020204" pitchFamily="34" charset="-122"/>
                <a:ea typeface="Microsoft YaHei" panose="020B0503020204020204" pitchFamily="34" charset="-122"/>
                <a:cs typeface="+mj-cs"/>
              </a:rPr>
              <a:t>B   </a:t>
            </a:r>
            <a:r>
              <a:rPr lang="zh-CN" altLang="en-US" sz="3200" b="1" dirty="0">
                <a:solidFill>
                  <a:srgbClr val="004582"/>
                </a:solidFill>
                <a:latin typeface="Microsoft YaHei" panose="020B0503020204020204" pitchFamily="34" charset="-122"/>
                <a:ea typeface="Microsoft YaHei" panose="020B0503020204020204" pitchFamily="34" charset="-122"/>
                <a:cs typeface="+mj-cs"/>
              </a:rPr>
              <a:t>启动降压药物治疗的时机</a:t>
            </a:r>
          </a:p>
        </p:txBody>
      </p:sp>
      <p:sp>
        <p:nvSpPr>
          <p:cNvPr id="5" name="矩形 4">
            <a:extLst>
              <a:ext uri="{FF2B5EF4-FFF2-40B4-BE49-F238E27FC236}">
                <a16:creationId xmlns:a16="http://schemas.microsoft.com/office/drawing/2014/main" id="{766C1FBC-0849-1343-2B91-46E53FF04563}"/>
              </a:ext>
            </a:extLst>
          </p:cNvPr>
          <p:cNvSpPr/>
          <p:nvPr/>
        </p:nvSpPr>
        <p:spPr>
          <a:xfrm>
            <a:off x="1081845" y="1912622"/>
            <a:ext cx="10214145" cy="326961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启动降压药物治疗的时机</a:t>
            </a:r>
            <a:r>
              <a:rPr lang="zh-CN" altLang="en-US" sz="2000" b="1" dirty="0">
                <a:solidFill>
                  <a:srgbClr val="C00000"/>
                </a:solidFill>
                <a:latin typeface="Microsoft YaHei" panose="020B0503020204020204" pitchFamily="34" charset="-122"/>
                <a:ea typeface="Microsoft YaHei" panose="020B0503020204020204" pitchFamily="34" charset="-122"/>
              </a:rPr>
              <a:t>主要取决于心血管风险</a:t>
            </a:r>
            <a:r>
              <a:rPr lang="zh-CN" altLang="en-US" sz="2000" dirty="0">
                <a:solidFill>
                  <a:schemeClr val="tx1"/>
                </a:solidFill>
                <a:latin typeface="Microsoft YaHei" panose="020B0503020204020204" pitchFamily="34" charset="-122"/>
                <a:ea typeface="Microsoft YaHei" panose="020B0503020204020204" pitchFamily="34" charset="-122"/>
              </a:rPr>
              <a:t>，而非仅依据血压水平。</a:t>
            </a: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血压水平</a:t>
            </a:r>
            <a:r>
              <a:rPr lang="zh-CN" altLang="en-US" sz="2000" b="1" dirty="0">
                <a:solidFill>
                  <a:srgbClr val="C00000"/>
                </a:solidFill>
                <a:latin typeface="Microsoft YaHei" panose="020B0503020204020204" pitchFamily="34" charset="-122"/>
                <a:ea typeface="Microsoft YaHei" panose="020B0503020204020204" pitchFamily="34" charset="-122"/>
              </a:rPr>
              <a:t>≥</a:t>
            </a:r>
            <a:r>
              <a:rPr lang="en-US" altLang="zh-CN" sz="2000" b="1" dirty="0">
                <a:solidFill>
                  <a:srgbClr val="C00000"/>
                </a:solidFill>
                <a:latin typeface="Microsoft YaHei" panose="020B0503020204020204" pitchFamily="34" charset="-122"/>
                <a:ea typeface="Microsoft YaHei" panose="020B0503020204020204" pitchFamily="34" charset="-122"/>
              </a:rPr>
              <a:t>160/100 mmHg</a:t>
            </a:r>
            <a:r>
              <a:rPr lang="zh-CN" altLang="en-US" sz="2000" dirty="0">
                <a:solidFill>
                  <a:schemeClr val="tx1"/>
                </a:solidFill>
                <a:latin typeface="Microsoft YaHei" panose="020B0503020204020204" pitchFamily="34" charset="-122"/>
                <a:ea typeface="Microsoft YaHei" panose="020B0503020204020204" pitchFamily="34" charset="-122"/>
              </a:rPr>
              <a:t>的高血压患者，应</a:t>
            </a:r>
            <a:r>
              <a:rPr lang="zh-CN" altLang="en-US" sz="2000" b="1" dirty="0">
                <a:solidFill>
                  <a:srgbClr val="C00000"/>
                </a:solidFill>
                <a:latin typeface="Microsoft YaHei" panose="020B0503020204020204" pitchFamily="34" charset="-122"/>
                <a:ea typeface="Microsoft YaHei" panose="020B0503020204020204" pitchFamily="34" charset="-122"/>
              </a:rPr>
              <a:t>立即启动</a:t>
            </a:r>
            <a:r>
              <a:rPr lang="zh-CN" altLang="en-US" sz="2000" dirty="0">
                <a:solidFill>
                  <a:schemeClr val="tx1"/>
                </a:solidFill>
                <a:latin typeface="Microsoft YaHei" panose="020B0503020204020204" pitchFamily="34" charset="-122"/>
                <a:ea typeface="Microsoft YaHei" panose="020B0503020204020204" pitchFamily="34" charset="-122"/>
              </a:rPr>
              <a:t>降压药物治疗。</a:t>
            </a:r>
            <a:r>
              <a:rPr lang="en-US" altLang="zh-CN" sz="2000" dirty="0">
                <a:solidFill>
                  <a:schemeClr val="tx1"/>
                </a:solidFill>
                <a:latin typeface="Microsoft YaHei" panose="020B0503020204020204" pitchFamily="34" charset="-122"/>
                <a:ea typeface="Microsoft YaHei" panose="020B0503020204020204" pitchFamily="34" charset="-122"/>
              </a:rPr>
              <a:t>(Ⅰ, A) </a:t>
            </a:r>
            <a:endParaRPr lang="zh-CN" altLang="en-US" sz="2000" dirty="0">
              <a:solidFill>
                <a:schemeClr val="tx1"/>
              </a:solidFill>
              <a:latin typeface="Microsoft YaHei" panose="020B0503020204020204" pitchFamily="34" charset="-122"/>
              <a:ea typeface="Microsoft YaHei" panose="020B0503020204020204" pitchFamily="34" charset="-122"/>
            </a:endParaRPr>
          </a:p>
          <a:p>
            <a:pPr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血压水平</a:t>
            </a:r>
            <a:r>
              <a:rPr lang="en-US" altLang="zh-CN" sz="2000" b="1" dirty="0">
                <a:solidFill>
                  <a:srgbClr val="C00000"/>
                </a:solidFill>
                <a:latin typeface="Microsoft YaHei" panose="020B0503020204020204" pitchFamily="34" charset="-122"/>
                <a:ea typeface="Microsoft YaHei" panose="020B0503020204020204" pitchFamily="34" charset="-122"/>
              </a:rPr>
              <a:t>140~159/90~99 mmHg</a:t>
            </a:r>
            <a:r>
              <a:rPr lang="zh-CN" altLang="en-US" sz="2000" b="1" dirty="0">
                <a:solidFill>
                  <a:srgbClr val="C00000"/>
                </a:solidFill>
                <a:latin typeface="Microsoft YaHei" panose="020B0503020204020204" pitchFamily="34" charset="-122"/>
                <a:ea typeface="Microsoft YaHei" panose="020B0503020204020204" pitchFamily="34" charset="-122"/>
              </a:rPr>
              <a:t>，中危及以上</a:t>
            </a:r>
            <a:r>
              <a:rPr lang="zh-CN" altLang="en-US" sz="2000" dirty="0">
                <a:solidFill>
                  <a:schemeClr val="tx1"/>
                </a:solidFill>
                <a:latin typeface="Microsoft YaHei" panose="020B0503020204020204" pitchFamily="34" charset="-122"/>
                <a:ea typeface="Microsoft YaHei" panose="020B0503020204020204" pitchFamily="34" charset="-122"/>
              </a:rPr>
              <a:t>者应</a:t>
            </a:r>
            <a:r>
              <a:rPr lang="zh-CN" altLang="en-US" sz="2000" b="1" dirty="0">
                <a:solidFill>
                  <a:srgbClr val="C00000"/>
                </a:solidFill>
                <a:latin typeface="Microsoft YaHei" panose="020B0503020204020204" pitchFamily="34" charset="-122"/>
                <a:ea typeface="Microsoft YaHei" panose="020B0503020204020204" pitchFamily="34" charset="-122"/>
              </a:rPr>
              <a:t>立即启动</a:t>
            </a:r>
            <a:r>
              <a:rPr lang="zh-CN" altLang="en-US" sz="2000" dirty="0">
                <a:solidFill>
                  <a:schemeClr val="tx1"/>
                </a:solidFill>
                <a:latin typeface="Microsoft YaHei" panose="020B0503020204020204" pitchFamily="34" charset="-122"/>
                <a:ea typeface="Microsoft YaHei" panose="020B0503020204020204" pitchFamily="34" charset="-122"/>
              </a:rPr>
              <a:t>降压药物治疗</a:t>
            </a:r>
            <a:r>
              <a:rPr lang="en-US" altLang="zh-CN" sz="2000" dirty="0">
                <a:solidFill>
                  <a:schemeClr val="tx1"/>
                </a:solidFill>
                <a:latin typeface="Microsoft YaHei" panose="020B0503020204020204" pitchFamily="34" charset="-122"/>
                <a:ea typeface="Microsoft YaHei" panose="020B0503020204020204" pitchFamily="34" charset="-122"/>
              </a:rPr>
              <a:t>(Ⅰ, A) </a:t>
            </a:r>
            <a:r>
              <a:rPr lang="zh-CN" altLang="en-US" sz="2000" dirty="0">
                <a:solidFill>
                  <a:schemeClr val="tx1"/>
                </a:solidFill>
                <a:latin typeface="Microsoft YaHei" panose="020B0503020204020204" pitchFamily="34" charset="-122"/>
                <a:ea typeface="Microsoft YaHei" panose="020B0503020204020204" pitchFamily="34" charset="-122"/>
              </a:rPr>
              <a:t>；</a:t>
            </a:r>
            <a:endParaRPr lang="en-US" altLang="zh-CN" sz="2000" dirty="0">
              <a:solidFill>
                <a:schemeClr val="tx1"/>
              </a:solidFill>
              <a:latin typeface="Microsoft YaHei" panose="020B0503020204020204" pitchFamily="34" charset="-122"/>
              <a:ea typeface="Microsoft YaHei" panose="020B0503020204020204" pitchFamily="34" charset="-122"/>
            </a:endParaRPr>
          </a:p>
          <a:p>
            <a:pPr algn="just">
              <a:lnSpc>
                <a:spcPct val="150000"/>
              </a:lnSpc>
            </a:pPr>
            <a:r>
              <a:rPr lang="zh-CN" altLang="en-US" sz="2000" b="1" dirty="0">
                <a:solidFill>
                  <a:schemeClr val="tx1"/>
                </a:solidFill>
                <a:latin typeface="Microsoft YaHei" panose="020B0503020204020204" pitchFamily="34" charset="-122"/>
                <a:ea typeface="Microsoft YaHei" panose="020B0503020204020204" pitchFamily="34" charset="-122"/>
              </a:rPr>
              <a:t>   </a:t>
            </a:r>
            <a:r>
              <a:rPr lang="zh-CN" altLang="en-US" sz="2000" b="1" dirty="0">
                <a:solidFill>
                  <a:srgbClr val="C00000"/>
                </a:solidFill>
                <a:latin typeface="Microsoft YaHei" panose="020B0503020204020204" pitchFamily="34" charset="-122"/>
                <a:ea typeface="Microsoft YaHei" panose="020B0503020204020204" pitchFamily="34" charset="-122"/>
              </a:rPr>
              <a:t>低危者</a:t>
            </a:r>
            <a:r>
              <a:rPr lang="zh-CN" altLang="en-US" sz="2000" dirty="0">
                <a:solidFill>
                  <a:schemeClr val="tx1"/>
                </a:solidFill>
                <a:latin typeface="Microsoft YaHei" panose="020B0503020204020204" pitchFamily="34" charset="-122"/>
                <a:ea typeface="Microsoft YaHei" panose="020B0503020204020204" pitchFamily="34" charset="-122"/>
              </a:rPr>
              <a:t>可</a:t>
            </a:r>
            <a:r>
              <a:rPr lang="zh-CN" altLang="en-US" sz="2000" b="1" dirty="0">
                <a:solidFill>
                  <a:srgbClr val="C00000"/>
                </a:solidFill>
                <a:latin typeface="Microsoft YaHei" panose="020B0503020204020204" pitchFamily="34" charset="-122"/>
                <a:ea typeface="Microsoft YaHei" panose="020B0503020204020204" pitchFamily="34" charset="-122"/>
              </a:rPr>
              <a:t>改善生活方式</a:t>
            </a:r>
            <a:r>
              <a:rPr lang="en-US" altLang="zh-CN" sz="2000" b="1" dirty="0">
                <a:solidFill>
                  <a:srgbClr val="C00000"/>
                </a:solidFill>
                <a:latin typeface="Microsoft YaHei" panose="020B0503020204020204" pitchFamily="34" charset="-122"/>
                <a:ea typeface="Microsoft YaHei" panose="020B0503020204020204" pitchFamily="34" charset="-122"/>
              </a:rPr>
              <a:t>4~12</a:t>
            </a:r>
            <a:r>
              <a:rPr lang="zh-CN" altLang="en-US" sz="2000" b="1" dirty="0">
                <a:solidFill>
                  <a:srgbClr val="C00000"/>
                </a:solidFill>
                <a:latin typeface="Microsoft YaHei" panose="020B0503020204020204" pitchFamily="34" charset="-122"/>
                <a:ea typeface="Microsoft YaHei" panose="020B0503020204020204" pitchFamily="34" charset="-122"/>
              </a:rPr>
              <a:t>周</a:t>
            </a:r>
            <a:r>
              <a:rPr lang="zh-CN" altLang="en-US" sz="2000" dirty="0">
                <a:solidFill>
                  <a:schemeClr val="tx1"/>
                </a:solidFill>
                <a:latin typeface="Microsoft YaHei" panose="020B0503020204020204" pitchFamily="34" charset="-122"/>
                <a:ea typeface="Microsoft YaHei" panose="020B0503020204020204" pitchFamily="34" charset="-122"/>
              </a:rPr>
              <a:t>，如血压仍不达标，应尽早启动降压药物治疗</a:t>
            </a:r>
            <a:r>
              <a:rPr lang="en-US" altLang="zh-CN" sz="2000" dirty="0">
                <a:solidFill>
                  <a:schemeClr val="tx1"/>
                </a:solidFill>
                <a:latin typeface="Microsoft YaHei" panose="020B0503020204020204" pitchFamily="34" charset="-122"/>
                <a:ea typeface="Microsoft YaHei" panose="020B0503020204020204" pitchFamily="34" charset="-122"/>
              </a:rPr>
              <a:t>(Ⅰ, C) </a:t>
            </a:r>
            <a:r>
              <a:rPr lang="zh-CN" altLang="en-US" sz="2000" dirty="0">
                <a:solidFill>
                  <a:schemeClr val="tx1"/>
                </a:solidFill>
                <a:latin typeface="Microsoft YaHei" panose="020B0503020204020204" pitchFamily="34" charset="-122"/>
                <a:ea typeface="Microsoft YaHei" panose="020B0503020204020204" pitchFamily="34" charset="-122"/>
              </a:rPr>
              <a:t>。</a:t>
            </a:r>
          </a:p>
          <a:p>
            <a:pPr marL="227013" indent="-227013" algn="just">
              <a:lnSpc>
                <a:spcPct val="150000"/>
              </a:lnSpc>
            </a:pPr>
            <a:r>
              <a:rPr lang="zh-CN" altLang="en-US" sz="2000" dirty="0">
                <a:solidFill>
                  <a:schemeClr val="tx1"/>
                </a:solidFill>
                <a:latin typeface="Microsoft YaHei" panose="020B0503020204020204" pitchFamily="34" charset="-122"/>
                <a:ea typeface="Microsoft YaHei" panose="020B0503020204020204" pitchFamily="34" charset="-122"/>
              </a:rPr>
              <a:t>● 血压水平</a:t>
            </a:r>
            <a:r>
              <a:rPr lang="en-US" altLang="zh-CN" sz="2000" dirty="0">
                <a:solidFill>
                  <a:schemeClr val="tx1"/>
                </a:solidFill>
                <a:latin typeface="Microsoft YaHei" panose="020B0503020204020204" pitchFamily="34" charset="-122"/>
                <a:ea typeface="Microsoft YaHei" panose="020B0503020204020204" pitchFamily="34" charset="-122"/>
              </a:rPr>
              <a:t>130~139/85~89 mmHg</a:t>
            </a:r>
            <a:r>
              <a:rPr lang="zh-CN" altLang="en-US" sz="2000" dirty="0">
                <a:solidFill>
                  <a:schemeClr val="tx1"/>
                </a:solidFill>
                <a:latin typeface="Microsoft YaHei" panose="020B0503020204020204" pitchFamily="34" charset="-122"/>
                <a:ea typeface="Microsoft YaHei" panose="020B0503020204020204" pitchFamily="34" charset="-122"/>
              </a:rPr>
              <a:t>的</a:t>
            </a:r>
            <a:r>
              <a:rPr lang="zh-CN" altLang="en-US" sz="2000" b="1" dirty="0">
                <a:solidFill>
                  <a:srgbClr val="C00000"/>
                </a:solidFill>
                <a:latin typeface="Microsoft YaHei" panose="020B0503020204020204" pitchFamily="34" charset="-122"/>
                <a:ea typeface="Microsoft YaHei" panose="020B0503020204020204" pitchFamily="34" charset="-122"/>
              </a:rPr>
              <a:t>正常高值人群，高危和很高危者</a:t>
            </a:r>
            <a:r>
              <a:rPr lang="zh-CN" altLang="en-US" sz="2000" dirty="0">
                <a:solidFill>
                  <a:schemeClr val="tx1"/>
                </a:solidFill>
                <a:latin typeface="Microsoft YaHei" panose="020B0503020204020204" pitchFamily="34" charset="-122"/>
                <a:ea typeface="Microsoft YaHei" panose="020B0503020204020204" pitchFamily="34" charset="-122"/>
              </a:rPr>
              <a:t>应</a:t>
            </a:r>
            <a:r>
              <a:rPr lang="zh-CN" altLang="en-US" sz="2000" b="1" dirty="0">
                <a:solidFill>
                  <a:srgbClr val="C00000"/>
                </a:solidFill>
                <a:latin typeface="Microsoft YaHei" panose="020B0503020204020204" pitchFamily="34" charset="-122"/>
                <a:ea typeface="Microsoft YaHei" panose="020B0503020204020204" pitchFamily="34" charset="-122"/>
              </a:rPr>
              <a:t>立即启动</a:t>
            </a:r>
            <a:r>
              <a:rPr lang="zh-CN" altLang="en-US" sz="2000" dirty="0">
                <a:solidFill>
                  <a:schemeClr val="tx1"/>
                </a:solidFill>
                <a:latin typeface="Microsoft YaHei" panose="020B0503020204020204" pitchFamily="34" charset="-122"/>
                <a:ea typeface="Microsoft YaHei" panose="020B0503020204020204" pitchFamily="34" charset="-122"/>
              </a:rPr>
              <a:t>降压药物治疗</a:t>
            </a:r>
            <a:r>
              <a:rPr lang="en-US" altLang="zh-CN" sz="2000" dirty="0">
                <a:solidFill>
                  <a:schemeClr val="tx1"/>
                </a:solidFill>
                <a:latin typeface="Microsoft YaHei" panose="020B0503020204020204" pitchFamily="34" charset="-122"/>
                <a:ea typeface="Microsoft YaHei" panose="020B0503020204020204" pitchFamily="34" charset="-122"/>
              </a:rPr>
              <a:t>(Ⅰ, B) </a:t>
            </a:r>
            <a:r>
              <a:rPr lang="zh-CN" altLang="en-US" sz="2000" dirty="0">
                <a:solidFill>
                  <a:schemeClr val="tx1"/>
                </a:solidFill>
                <a:latin typeface="Microsoft YaHei" panose="020B0503020204020204" pitchFamily="34" charset="-122"/>
                <a:ea typeface="Microsoft YaHei" panose="020B0503020204020204" pitchFamily="34" charset="-122"/>
              </a:rPr>
              <a:t>。</a:t>
            </a:r>
            <a:r>
              <a:rPr lang="zh-CN" altLang="en-US" sz="2000" b="1" dirty="0">
                <a:solidFill>
                  <a:srgbClr val="C00000"/>
                </a:solidFill>
                <a:latin typeface="Microsoft YaHei" panose="020B0503020204020204" pitchFamily="34" charset="-122"/>
                <a:ea typeface="Microsoft YaHei" panose="020B0503020204020204" pitchFamily="34" charset="-122"/>
              </a:rPr>
              <a:t>低危和中危者</a:t>
            </a:r>
            <a:r>
              <a:rPr lang="zh-CN" altLang="en-US" sz="2000" dirty="0">
                <a:solidFill>
                  <a:schemeClr val="tx1"/>
                </a:solidFill>
                <a:latin typeface="Microsoft YaHei" panose="020B0503020204020204" pitchFamily="34" charset="-122"/>
                <a:ea typeface="Microsoft YaHei" panose="020B0503020204020204" pitchFamily="34" charset="-122"/>
              </a:rPr>
              <a:t>，目前没有证据显示可以从药物降压治疗中获益，此类人群应</a:t>
            </a:r>
            <a:r>
              <a:rPr lang="zh-CN" altLang="en-US" sz="2000" b="1" dirty="0">
                <a:solidFill>
                  <a:srgbClr val="C00000"/>
                </a:solidFill>
                <a:latin typeface="Microsoft YaHei" panose="020B0503020204020204" pitchFamily="34" charset="-122"/>
                <a:ea typeface="Microsoft YaHei" panose="020B0503020204020204" pitchFamily="34" charset="-122"/>
              </a:rPr>
              <a:t>持续进行生活方式干预</a:t>
            </a:r>
            <a:r>
              <a:rPr lang="en-US" altLang="zh-CN" sz="2000" dirty="0">
                <a:solidFill>
                  <a:schemeClr val="tx1"/>
                </a:solidFill>
                <a:latin typeface="Microsoft YaHei" panose="020B0503020204020204" pitchFamily="34" charset="-122"/>
                <a:ea typeface="Microsoft YaHei" panose="020B0503020204020204" pitchFamily="34" charset="-122"/>
              </a:rPr>
              <a:t>(Ⅰ, C) </a:t>
            </a:r>
            <a:r>
              <a:rPr lang="zh-CN" altLang="en-US" sz="2000" dirty="0">
                <a:solidFill>
                  <a:schemeClr val="tx1"/>
                </a:solidFill>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3969966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8010" y="424315"/>
            <a:ext cx="10515600" cy="744273"/>
          </a:xfrm>
        </p:spPr>
        <p:txBody>
          <a:bodyPr anchor="ctr">
            <a:noAutofit/>
          </a:bodyPr>
          <a:lstStyle/>
          <a:p>
            <a:pPr algn="ctr">
              <a:lnSpc>
                <a:spcPct val="100000"/>
              </a:lnSpc>
            </a:pPr>
            <a:r>
              <a:rPr lang="zh-CN" altLang="en-US" b="1" dirty="0">
                <a:latin typeface="微软雅黑" panose="020B0503020204020204" pitchFamily="34" charset="-122"/>
                <a:ea typeface="微软雅黑" panose="020B0503020204020204" pitchFamily="34" charset="-122"/>
              </a:rPr>
              <a:t>基于血压水平和心血管风险启动降压治疗的时机</a:t>
            </a:r>
          </a:p>
        </p:txBody>
      </p:sp>
      <p:sp>
        <p:nvSpPr>
          <p:cNvPr id="5" name="Rettangolo arrotondato 1">
            <a:extLst>
              <a:ext uri="{FF2B5EF4-FFF2-40B4-BE49-F238E27FC236}">
                <a16:creationId xmlns:a16="http://schemas.microsoft.com/office/drawing/2014/main" id="{802DE36A-AE4E-9840-9AA1-E1C13760396D}"/>
              </a:ext>
            </a:extLst>
          </p:cNvPr>
          <p:cNvSpPr/>
          <p:nvPr/>
        </p:nvSpPr>
        <p:spPr bwMode="auto">
          <a:xfrm>
            <a:off x="1844841" y="1660013"/>
            <a:ext cx="5598392" cy="407009"/>
          </a:xfrm>
          <a:prstGeom prst="roundRect">
            <a:avLst/>
          </a:prstGeom>
          <a:solidFill>
            <a:srgbClr val="FBDADA"/>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初诊高血压</a:t>
            </a:r>
            <a:endParaRPr kumimoji="0" lang="it-IT"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endParaRPr>
          </a:p>
        </p:txBody>
      </p:sp>
      <p:sp>
        <p:nvSpPr>
          <p:cNvPr id="7" name="Rettangolo arrotondato 13">
            <a:extLst>
              <a:ext uri="{FF2B5EF4-FFF2-40B4-BE49-F238E27FC236}">
                <a16:creationId xmlns:a16="http://schemas.microsoft.com/office/drawing/2014/main" id="{9A9BDC8F-DA5B-9543-B40B-2EF7F9676A2D}"/>
              </a:ext>
            </a:extLst>
          </p:cNvPr>
          <p:cNvSpPr>
            <a:spLocks noChangeArrowheads="1"/>
          </p:cNvSpPr>
          <p:nvPr/>
        </p:nvSpPr>
        <p:spPr bwMode="auto">
          <a:xfrm>
            <a:off x="1844841" y="2246943"/>
            <a:ext cx="8516468" cy="405185"/>
          </a:xfrm>
          <a:prstGeom prst="roundRect">
            <a:avLst>
              <a:gd name="adj" fmla="val 16667"/>
            </a:avLst>
          </a:prstGeom>
          <a:solidFill>
            <a:schemeClr val="accent3">
              <a:lumMod val="20000"/>
              <a:lumOff val="80000"/>
            </a:schemeClr>
          </a:solidFill>
          <a:ln w="12700">
            <a:solidFill>
              <a:schemeClr val="tx1"/>
            </a:solidFill>
            <a:round/>
            <a:headEnd/>
            <a:tailEnd/>
          </a:ln>
        </p:spPr>
        <p:txBody>
          <a:bodyPr anchor="ctr"/>
          <a:lstStyle>
            <a:lvl1pPr>
              <a:defRPr sz="2400" b="1">
                <a:solidFill>
                  <a:schemeClr val="bg1"/>
                </a:solidFill>
                <a:latin typeface="Times" pitchFamily="2" charset="0"/>
                <a:ea typeface="MS PGothic" panose="020B0600070205080204" pitchFamily="34" charset="-128"/>
              </a:defRPr>
            </a:lvl1pPr>
            <a:lvl2pPr marL="742950" indent="-285750">
              <a:defRPr sz="2400" b="1">
                <a:solidFill>
                  <a:schemeClr val="bg1"/>
                </a:solidFill>
                <a:latin typeface="Times" pitchFamily="2" charset="0"/>
                <a:ea typeface="MS PGothic" panose="020B0600070205080204" pitchFamily="34" charset="-128"/>
              </a:defRPr>
            </a:lvl2pPr>
            <a:lvl3pPr marL="1143000" indent="-228600">
              <a:defRPr sz="2400" b="1">
                <a:solidFill>
                  <a:schemeClr val="bg1"/>
                </a:solidFill>
                <a:latin typeface="Times" pitchFamily="2" charset="0"/>
                <a:ea typeface="MS PGothic" panose="020B0600070205080204" pitchFamily="34" charset="-128"/>
              </a:defRPr>
            </a:lvl3pPr>
            <a:lvl4pPr marL="1600200" indent="-228600">
              <a:defRPr sz="2400" b="1">
                <a:solidFill>
                  <a:schemeClr val="bg1"/>
                </a:solidFill>
                <a:latin typeface="Times" pitchFamily="2" charset="0"/>
                <a:ea typeface="MS PGothic" panose="020B0600070205080204" pitchFamily="34" charset="-128"/>
              </a:defRPr>
            </a:lvl4pPr>
            <a:lvl5pPr marL="2057400" indent="-228600">
              <a:defRPr sz="2400" b="1">
                <a:solidFill>
                  <a:schemeClr val="bg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b="1">
                <a:solidFill>
                  <a:schemeClr val="bg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b="1">
                <a:solidFill>
                  <a:schemeClr val="bg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b="1">
                <a:solidFill>
                  <a:schemeClr val="bg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b="1">
                <a:solidFill>
                  <a:schemeClr val="bg1"/>
                </a:solidFill>
                <a:latin typeface="Times" pitchFamily="2"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生活方式干预</a:t>
            </a:r>
          </a:p>
        </p:txBody>
      </p:sp>
      <p:sp>
        <p:nvSpPr>
          <p:cNvPr id="18" name="Rettangolo arrotondato 1">
            <a:extLst>
              <a:ext uri="{FF2B5EF4-FFF2-40B4-BE49-F238E27FC236}">
                <a16:creationId xmlns:a16="http://schemas.microsoft.com/office/drawing/2014/main" id="{802DE36A-AE4E-9840-9AA1-E1C13760396D}"/>
              </a:ext>
            </a:extLst>
          </p:cNvPr>
          <p:cNvSpPr/>
          <p:nvPr/>
        </p:nvSpPr>
        <p:spPr bwMode="auto">
          <a:xfrm>
            <a:off x="3341715" y="4904943"/>
            <a:ext cx="5446224" cy="1176162"/>
          </a:xfrm>
          <a:prstGeom prst="roundRect">
            <a:avLst/>
          </a:prstGeom>
          <a:solidFill>
            <a:schemeClr val="accent3">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立即开始药物治疗</a:t>
            </a:r>
          </a:p>
        </p:txBody>
      </p:sp>
      <p:sp>
        <p:nvSpPr>
          <p:cNvPr id="21" name="Rettangolo arrotondato 1">
            <a:extLst>
              <a:ext uri="{FF2B5EF4-FFF2-40B4-BE49-F238E27FC236}">
                <a16:creationId xmlns:a16="http://schemas.microsoft.com/office/drawing/2014/main" id="{802DE36A-AE4E-9840-9AA1-E1C13760396D}"/>
              </a:ext>
            </a:extLst>
          </p:cNvPr>
          <p:cNvSpPr/>
          <p:nvPr/>
        </p:nvSpPr>
        <p:spPr bwMode="auto">
          <a:xfrm>
            <a:off x="3341714" y="4207565"/>
            <a:ext cx="1250743" cy="441022"/>
          </a:xfrm>
          <a:prstGeom prst="roundRect">
            <a:avLst/>
          </a:prstGeom>
          <a:solidFill>
            <a:srgbClr val="C00000"/>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Verdana"/>
              </a:rPr>
              <a:t>中危及以上</a:t>
            </a:r>
            <a:endParaRPr kumimoji="0" lang="it-IT" sz="12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Verdana"/>
            </a:endParaRPr>
          </a:p>
        </p:txBody>
      </p:sp>
      <p:cxnSp>
        <p:nvCxnSpPr>
          <p:cNvPr id="66" name="直接连接符 65"/>
          <p:cNvCxnSpPr>
            <a:cxnSpLocks/>
          </p:cNvCxnSpPr>
          <p:nvPr/>
        </p:nvCxnSpPr>
        <p:spPr>
          <a:xfrm>
            <a:off x="3229538" y="3439935"/>
            <a:ext cx="572165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直接箭头连接符 39">
            <a:extLst>
              <a:ext uri="{FF2B5EF4-FFF2-40B4-BE49-F238E27FC236}">
                <a16:creationId xmlns:a16="http://schemas.microsoft.com/office/drawing/2014/main" id="{642ED127-337F-1F41-98D6-90CA6A1FDAED}"/>
              </a:ext>
            </a:extLst>
          </p:cNvPr>
          <p:cNvCxnSpPr>
            <a:cxnSpLocks/>
          </p:cNvCxnSpPr>
          <p:nvPr/>
        </p:nvCxnSpPr>
        <p:spPr>
          <a:xfrm>
            <a:off x="8943506" y="3439935"/>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39">
            <a:extLst>
              <a:ext uri="{FF2B5EF4-FFF2-40B4-BE49-F238E27FC236}">
                <a16:creationId xmlns:a16="http://schemas.microsoft.com/office/drawing/2014/main" id="{9C6C8589-A2D3-3949-B105-F81C8C8B77F8}"/>
              </a:ext>
            </a:extLst>
          </p:cNvPr>
          <p:cNvCxnSpPr>
            <a:cxnSpLocks/>
          </p:cNvCxnSpPr>
          <p:nvPr/>
        </p:nvCxnSpPr>
        <p:spPr>
          <a:xfrm>
            <a:off x="3237222" y="3439935"/>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0" name="Rettangolo arrotondato 1">
            <a:extLst>
              <a:ext uri="{FF2B5EF4-FFF2-40B4-BE49-F238E27FC236}">
                <a16:creationId xmlns:a16="http://schemas.microsoft.com/office/drawing/2014/main" id="{7B3FF67A-6F74-A37C-9DBB-DC9F21DC704F}"/>
              </a:ext>
            </a:extLst>
          </p:cNvPr>
          <p:cNvSpPr/>
          <p:nvPr/>
        </p:nvSpPr>
        <p:spPr bwMode="auto">
          <a:xfrm>
            <a:off x="1827960" y="4207565"/>
            <a:ext cx="1196949" cy="441022"/>
          </a:xfrm>
          <a:prstGeom prst="roundRect">
            <a:avLst/>
          </a:prstGeom>
          <a:solidFill>
            <a:srgbClr val="24AB3A"/>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低危</a:t>
            </a:r>
            <a:endParaRPr kumimoji="0" lang="it-IT"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endParaRPr>
          </a:p>
        </p:txBody>
      </p:sp>
      <p:sp>
        <p:nvSpPr>
          <p:cNvPr id="54" name="Rettangolo arrotondato 1">
            <a:extLst>
              <a:ext uri="{FF2B5EF4-FFF2-40B4-BE49-F238E27FC236}">
                <a16:creationId xmlns:a16="http://schemas.microsoft.com/office/drawing/2014/main" id="{E2B3C3A1-54CA-C7C5-2A61-9C41B62FDBDB}"/>
              </a:ext>
            </a:extLst>
          </p:cNvPr>
          <p:cNvSpPr/>
          <p:nvPr/>
        </p:nvSpPr>
        <p:spPr bwMode="auto">
          <a:xfrm>
            <a:off x="4695617" y="3605854"/>
            <a:ext cx="2747616" cy="391744"/>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zh-CN"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a:t>
            </a:r>
            <a:r>
              <a:rPr kumimoji="0" lang="en-US" altLang="zh-CN"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160/100 mmHg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的</a:t>
            </a: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高血压</a:t>
            </a:r>
            <a:endParaRPr kumimoji="0" lang="en-US" altLang="zh-CN"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endParaRPr>
          </a:p>
        </p:txBody>
      </p:sp>
      <p:sp>
        <p:nvSpPr>
          <p:cNvPr id="55" name="Rettangolo arrotondato 1">
            <a:extLst>
              <a:ext uri="{FF2B5EF4-FFF2-40B4-BE49-F238E27FC236}">
                <a16:creationId xmlns:a16="http://schemas.microsoft.com/office/drawing/2014/main" id="{17E87050-CB86-DC71-9F70-565709932D9F}"/>
              </a:ext>
            </a:extLst>
          </p:cNvPr>
          <p:cNvSpPr/>
          <p:nvPr/>
        </p:nvSpPr>
        <p:spPr bwMode="auto">
          <a:xfrm>
            <a:off x="1844840" y="3605475"/>
            <a:ext cx="2747617" cy="391744"/>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140-159/90-99mmHg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的</a:t>
            </a: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高血压</a:t>
            </a:r>
            <a:endParaRPr kumimoji="0" lang="en-US" altLang="zh-CN"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endParaRPr>
          </a:p>
        </p:txBody>
      </p:sp>
      <p:cxnSp>
        <p:nvCxnSpPr>
          <p:cNvPr id="73" name="直接箭头连接符 39">
            <a:extLst>
              <a:ext uri="{FF2B5EF4-FFF2-40B4-BE49-F238E27FC236}">
                <a16:creationId xmlns:a16="http://schemas.microsoft.com/office/drawing/2014/main" id="{900A00C8-CAE0-9B5A-3B7A-95E643042DCE}"/>
              </a:ext>
            </a:extLst>
          </p:cNvPr>
          <p:cNvCxnSpPr>
            <a:cxnSpLocks/>
            <a:stCxn id="100" idx="2"/>
          </p:cNvCxnSpPr>
          <p:nvPr/>
        </p:nvCxnSpPr>
        <p:spPr>
          <a:xfrm flipH="1">
            <a:off x="6094637" y="3235418"/>
            <a:ext cx="8439" cy="3765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7" name="Rettangolo arrotondato 1">
            <a:extLst>
              <a:ext uri="{FF2B5EF4-FFF2-40B4-BE49-F238E27FC236}">
                <a16:creationId xmlns:a16="http://schemas.microsoft.com/office/drawing/2014/main" id="{971FB620-6A2A-0F62-A115-54F76A054397}"/>
              </a:ext>
            </a:extLst>
          </p:cNvPr>
          <p:cNvSpPr/>
          <p:nvPr/>
        </p:nvSpPr>
        <p:spPr bwMode="auto">
          <a:xfrm>
            <a:off x="7596817" y="3619857"/>
            <a:ext cx="2747613" cy="391744"/>
          </a:xfrm>
          <a:prstGeom prst="roundRect">
            <a:avLst/>
          </a:prstGeom>
          <a:solidFill>
            <a:schemeClr val="accent1">
              <a:lumMod val="60000"/>
              <a:lumOff val="40000"/>
            </a:schemeClr>
          </a:solidFill>
          <a:ln w="12700" cap="flat" cmpd="sng" algn="ctr">
            <a:solidFill>
              <a:schemeClr val="tx1"/>
            </a:solidFill>
            <a:prstDash val="dash"/>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130-139/85-89 mmHg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的</a:t>
            </a: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正常高值血压</a:t>
            </a:r>
            <a:endParaRPr kumimoji="0" lang="en-US" altLang="zh-CN"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00" name="Rettangolo arrotondato 13">
            <a:extLst>
              <a:ext uri="{FF2B5EF4-FFF2-40B4-BE49-F238E27FC236}">
                <a16:creationId xmlns:a16="http://schemas.microsoft.com/office/drawing/2014/main" id="{AD972624-D4E9-F0FC-7B53-69C9174AA157}"/>
              </a:ext>
            </a:extLst>
          </p:cNvPr>
          <p:cNvSpPr>
            <a:spLocks noChangeArrowheads="1"/>
          </p:cNvSpPr>
          <p:nvPr/>
        </p:nvSpPr>
        <p:spPr bwMode="auto">
          <a:xfrm>
            <a:off x="1844841" y="2830233"/>
            <a:ext cx="8516470" cy="405185"/>
          </a:xfrm>
          <a:prstGeom prst="roundRect">
            <a:avLst>
              <a:gd name="adj" fmla="val 16667"/>
            </a:avLst>
          </a:prstGeom>
          <a:solidFill>
            <a:schemeClr val="accent3">
              <a:lumMod val="20000"/>
              <a:lumOff val="80000"/>
            </a:schemeClr>
          </a:solidFill>
          <a:ln w="12700">
            <a:solidFill>
              <a:schemeClr val="tx1"/>
            </a:solidFill>
            <a:round/>
            <a:headEnd/>
            <a:tailEnd/>
          </a:ln>
        </p:spPr>
        <p:txBody>
          <a:bodyPr anchor="ctr"/>
          <a:lstStyle>
            <a:lvl1pPr>
              <a:defRPr sz="2400" b="1">
                <a:solidFill>
                  <a:schemeClr val="bg1"/>
                </a:solidFill>
                <a:latin typeface="Times" pitchFamily="2" charset="0"/>
                <a:ea typeface="MS PGothic" panose="020B0600070205080204" pitchFamily="34" charset="-128"/>
              </a:defRPr>
            </a:lvl1pPr>
            <a:lvl2pPr marL="742950" indent="-285750">
              <a:defRPr sz="2400" b="1">
                <a:solidFill>
                  <a:schemeClr val="bg1"/>
                </a:solidFill>
                <a:latin typeface="Times" pitchFamily="2" charset="0"/>
                <a:ea typeface="MS PGothic" panose="020B0600070205080204" pitchFamily="34" charset="-128"/>
              </a:defRPr>
            </a:lvl2pPr>
            <a:lvl3pPr marL="1143000" indent="-228600">
              <a:defRPr sz="2400" b="1">
                <a:solidFill>
                  <a:schemeClr val="bg1"/>
                </a:solidFill>
                <a:latin typeface="Times" pitchFamily="2" charset="0"/>
                <a:ea typeface="MS PGothic" panose="020B0600070205080204" pitchFamily="34" charset="-128"/>
              </a:defRPr>
            </a:lvl3pPr>
            <a:lvl4pPr marL="1600200" indent="-228600">
              <a:defRPr sz="2400" b="1">
                <a:solidFill>
                  <a:schemeClr val="bg1"/>
                </a:solidFill>
                <a:latin typeface="Times" pitchFamily="2" charset="0"/>
                <a:ea typeface="MS PGothic" panose="020B0600070205080204" pitchFamily="34" charset="-128"/>
              </a:defRPr>
            </a:lvl4pPr>
            <a:lvl5pPr marL="2057400" indent="-228600">
              <a:defRPr sz="2400" b="1">
                <a:solidFill>
                  <a:schemeClr val="bg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b="1">
                <a:solidFill>
                  <a:schemeClr val="bg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b="1">
                <a:solidFill>
                  <a:schemeClr val="bg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b="1">
                <a:solidFill>
                  <a:schemeClr val="bg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b="1">
                <a:solidFill>
                  <a:schemeClr val="bg1"/>
                </a:solidFill>
                <a:latin typeface="Times" pitchFamily="2"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评估心血管危险因素、靶器官损害及临床并发症，进行心血管风险分层</a:t>
            </a:r>
          </a:p>
        </p:txBody>
      </p:sp>
      <p:cxnSp>
        <p:nvCxnSpPr>
          <p:cNvPr id="102" name="直接箭头连接符 39">
            <a:extLst>
              <a:ext uri="{FF2B5EF4-FFF2-40B4-BE49-F238E27FC236}">
                <a16:creationId xmlns:a16="http://schemas.microsoft.com/office/drawing/2014/main" id="{B1253A28-24AE-6992-ABBA-35228DBAE732}"/>
              </a:ext>
            </a:extLst>
          </p:cNvPr>
          <p:cNvCxnSpPr>
            <a:cxnSpLocks/>
          </p:cNvCxnSpPr>
          <p:nvPr/>
        </p:nvCxnSpPr>
        <p:spPr>
          <a:xfrm>
            <a:off x="6094637" y="2656006"/>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39">
            <a:extLst>
              <a:ext uri="{FF2B5EF4-FFF2-40B4-BE49-F238E27FC236}">
                <a16:creationId xmlns:a16="http://schemas.microsoft.com/office/drawing/2014/main" id="{9ABB98A1-9A8B-44C2-24DD-64B118F10BE5}"/>
              </a:ext>
            </a:extLst>
          </p:cNvPr>
          <p:cNvCxnSpPr>
            <a:cxnSpLocks/>
          </p:cNvCxnSpPr>
          <p:nvPr/>
        </p:nvCxnSpPr>
        <p:spPr>
          <a:xfrm>
            <a:off x="6094637" y="2079704"/>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 name="直接箭头连接符 39">
            <a:extLst>
              <a:ext uri="{FF2B5EF4-FFF2-40B4-BE49-F238E27FC236}">
                <a16:creationId xmlns:a16="http://schemas.microsoft.com/office/drawing/2014/main" id="{D364B104-E2EF-C89B-8B15-54B3454A12F7}"/>
              </a:ext>
            </a:extLst>
          </p:cNvPr>
          <p:cNvCxnSpPr>
            <a:cxnSpLocks/>
          </p:cNvCxnSpPr>
          <p:nvPr/>
        </p:nvCxnSpPr>
        <p:spPr>
          <a:xfrm>
            <a:off x="8193706" y="3997219"/>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 name="直接箭头连接符 39">
            <a:extLst>
              <a:ext uri="{FF2B5EF4-FFF2-40B4-BE49-F238E27FC236}">
                <a16:creationId xmlns:a16="http://schemas.microsoft.com/office/drawing/2014/main" id="{96110E14-D518-E3B1-FBB5-B784A62FCF66}"/>
              </a:ext>
            </a:extLst>
          </p:cNvPr>
          <p:cNvCxnSpPr>
            <a:cxnSpLocks/>
          </p:cNvCxnSpPr>
          <p:nvPr/>
        </p:nvCxnSpPr>
        <p:spPr>
          <a:xfrm>
            <a:off x="2453450" y="4011601"/>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39">
            <a:extLst>
              <a:ext uri="{FF2B5EF4-FFF2-40B4-BE49-F238E27FC236}">
                <a16:creationId xmlns:a16="http://schemas.microsoft.com/office/drawing/2014/main" id="{2B5D5EFC-BE5B-1AB1-73CB-FACB8508E9F9}"/>
              </a:ext>
            </a:extLst>
          </p:cNvPr>
          <p:cNvCxnSpPr>
            <a:cxnSpLocks/>
          </p:cNvCxnSpPr>
          <p:nvPr/>
        </p:nvCxnSpPr>
        <p:spPr>
          <a:xfrm>
            <a:off x="6094637" y="4011601"/>
            <a:ext cx="0" cy="8539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Rettangolo arrotondato 1">
            <a:extLst>
              <a:ext uri="{FF2B5EF4-FFF2-40B4-BE49-F238E27FC236}">
                <a16:creationId xmlns:a16="http://schemas.microsoft.com/office/drawing/2014/main" id="{D1A788CA-3DB5-BE00-F1EA-AA4CDA04F9AC}"/>
              </a:ext>
            </a:extLst>
          </p:cNvPr>
          <p:cNvSpPr/>
          <p:nvPr/>
        </p:nvSpPr>
        <p:spPr bwMode="auto">
          <a:xfrm>
            <a:off x="1798735" y="4899821"/>
            <a:ext cx="1196943" cy="441022"/>
          </a:xfrm>
          <a:prstGeom prst="roundRect">
            <a:avLst/>
          </a:prstGeom>
          <a:solidFill>
            <a:schemeClr val="accent3">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监测</a:t>
            </a:r>
            <a:r>
              <a:rPr kumimoji="0" lang="en-US" altLang="zh-CN" sz="12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Verdana"/>
              </a:rPr>
              <a:t>4-12</a:t>
            </a: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周</a:t>
            </a:r>
            <a:endParaRPr kumimoji="0" lang="en-US" altLang="zh-CN"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endParaRPr>
          </a:p>
        </p:txBody>
      </p:sp>
      <p:sp>
        <p:nvSpPr>
          <p:cNvPr id="26" name="Rettangolo arrotondato 1">
            <a:extLst>
              <a:ext uri="{FF2B5EF4-FFF2-40B4-BE49-F238E27FC236}">
                <a16:creationId xmlns:a16="http://schemas.microsoft.com/office/drawing/2014/main" id="{80206E3A-ED29-0109-5E4E-4F004E8B7107}"/>
              </a:ext>
            </a:extLst>
          </p:cNvPr>
          <p:cNvSpPr/>
          <p:nvPr/>
        </p:nvSpPr>
        <p:spPr bwMode="auto">
          <a:xfrm>
            <a:off x="1798734" y="5582825"/>
            <a:ext cx="1196942" cy="492125"/>
          </a:xfrm>
          <a:prstGeom prst="roundRect">
            <a:avLst/>
          </a:prstGeom>
          <a:solidFill>
            <a:schemeClr val="accent3">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血压不达标</a:t>
            </a:r>
            <a:endParaRPr kumimoji="0" lang="it-IT"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endParaRPr>
          </a:p>
        </p:txBody>
      </p:sp>
      <p:cxnSp>
        <p:nvCxnSpPr>
          <p:cNvPr id="35" name="直接箭头连接符 39">
            <a:extLst>
              <a:ext uri="{FF2B5EF4-FFF2-40B4-BE49-F238E27FC236}">
                <a16:creationId xmlns:a16="http://schemas.microsoft.com/office/drawing/2014/main" id="{D2A5B73B-A462-349D-55E9-7A7E59A9A06B}"/>
              </a:ext>
            </a:extLst>
          </p:cNvPr>
          <p:cNvCxnSpPr>
            <a:cxnSpLocks/>
          </p:cNvCxnSpPr>
          <p:nvPr/>
        </p:nvCxnSpPr>
        <p:spPr>
          <a:xfrm>
            <a:off x="2441449" y="4685630"/>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9">
            <a:extLst>
              <a:ext uri="{FF2B5EF4-FFF2-40B4-BE49-F238E27FC236}">
                <a16:creationId xmlns:a16="http://schemas.microsoft.com/office/drawing/2014/main" id="{6E83C34A-106F-4718-F241-DE2AFAC0FBB8}"/>
              </a:ext>
            </a:extLst>
          </p:cNvPr>
          <p:cNvCxnSpPr>
            <a:cxnSpLocks/>
          </p:cNvCxnSpPr>
          <p:nvPr/>
        </p:nvCxnSpPr>
        <p:spPr>
          <a:xfrm>
            <a:off x="2421764" y="5359960"/>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9">
            <a:extLst>
              <a:ext uri="{FF2B5EF4-FFF2-40B4-BE49-F238E27FC236}">
                <a16:creationId xmlns:a16="http://schemas.microsoft.com/office/drawing/2014/main" id="{0E07320E-EC26-9FED-42A3-4601AC30ED72}"/>
              </a:ext>
            </a:extLst>
          </p:cNvPr>
          <p:cNvCxnSpPr>
            <a:cxnSpLocks/>
          </p:cNvCxnSpPr>
          <p:nvPr/>
        </p:nvCxnSpPr>
        <p:spPr>
          <a:xfrm>
            <a:off x="3018185" y="5828887"/>
            <a:ext cx="31680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8" name="Rettangolo arrotondato 1">
            <a:extLst>
              <a:ext uri="{FF2B5EF4-FFF2-40B4-BE49-F238E27FC236}">
                <a16:creationId xmlns:a16="http://schemas.microsoft.com/office/drawing/2014/main" id="{87BE564A-E890-D951-5314-800A299D5618}"/>
              </a:ext>
            </a:extLst>
          </p:cNvPr>
          <p:cNvSpPr/>
          <p:nvPr/>
        </p:nvSpPr>
        <p:spPr bwMode="auto">
          <a:xfrm>
            <a:off x="9164360" y="4898788"/>
            <a:ext cx="1196949" cy="1176162"/>
          </a:xfrm>
          <a:prstGeom prst="roundRect">
            <a:avLst/>
          </a:prstGeom>
          <a:solidFill>
            <a:schemeClr val="accent3">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继续</a:t>
            </a:r>
            <a:endParaRPr kumimoji="0" lang="en-US" altLang="zh-CN"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生活方式</a:t>
            </a:r>
            <a:endParaRPr kumimoji="0" lang="en-US" altLang="zh-CN"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干预</a:t>
            </a:r>
            <a:endParaRPr kumimoji="0" lang="en-US" altLang="zh-CN"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endParaRPr>
          </a:p>
        </p:txBody>
      </p:sp>
      <p:cxnSp>
        <p:nvCxnSpPr>
          <p:cNvPr id="39" name="直接箭头连接符 39">
            <a:extLst>
              <a:ext uri="{FF2B5EF4-FFF2-40B4-BE49-F238E27FC236}">
                <a16:creationId xmlns:a16="http://schemas.microsoft.com/office/drawing/2014/main" id="{51184C48-7309-E2C8-0888-6ECD4F9A63C0}"/>
              </a:ext>
            </a:extLst>
          </p:cNvPr>
          <p:cNvCxnSpPr>
            <a:cxnSpLocks/>
          </p:cNvCxnSpPr>
          <p:nvPr/>
        </p:nvCxnSpPr>
        <p:spPr>
          <a:xfrm>
            <a:off x="9776617" y="4685630"/>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39">
            <a:extLst>
              <a:ext uri="{FF2B5EF4-FFF2-40B4-BE49-F238E27FC236}">
                <a16:creationId xmlns:a16="http://schemas.microsoft.com/office/drawing/2014/main" id="{1CC9C038-E313-46E3-E07B-140D7BF70373}"/>
              </a:ext>
            </a:extLst>
          </p:cNvPr>
          <p:cNvCxnSpPr>
            <a:cxnSpLocks/>
          </p:cNvCxnSpPr>
          <p:nvPr/>
        </p:nvCxnSpPr>
        <p:spPr>
          <a:xfrm>
            <a:off x="3989307" y="4685630"/>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39">
            <a:extLst>
              <a:ext uri="{FF2B5EF4-FFF2-40B4-BE49-F238E27FC236}">
                <a16:creationId xmlns:a16="http://schemas.microsoft.com/office/drawing/2014/main" id="{43F0051F-ED23-2416-46F9-AFA9250B5131}"/>
              </a:ext>
            </a:extLst>
          </p:cNvPr>
          <p:cNvCxnSpPr>
            <a:cxnSpLocks/>
          </p:cNvCxnSpPr>
          <p:nvPr/>
        </p:nvCxnSpPr>
        <p:spPr>
          <a:xfrm>
            <a:off x="8193706" y="4685630"/>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7" name="Rettangolo arrotondato 1">
            <a:extLst>
              <a:ext uri="{FF2B5EF4-FFF2-40B4-BE49-F238E27FC236}">
                <a16:creationId xmlns:a16="http://schemas.microsoft.com/office/drawing/2014/main" id="{3FBECC57-4CDD-7002-3DA1-3437AC15541D}"/>
              </a:ext>
            </a:extLst>
          </p:cNvPr>
          <p:cNvSpPr/>
          <p:nvPr/>
        </p:nvSpPr>
        <p:spPr bwMode="auto">
          <a:xfrm>
            <a:off x="7590986" y="1663544"/>
            <a:ext cx="2770324" cy="407009"/>
          </a:xfrm>
          <a:prstGeom prst="roundRect">
            <a:avLst/>
          </a:prstGeom>
          <a:solidFill>
            <a:srgbClr val="D7EEFC"/>
          </a:solidFill>
          <a:ln w="12700" cap="flat" cmpd="sng" algn="ctr">
            <a:solidFill>
              <a:schemeClr val="tx1"/>
            </a:solidFill>
            <a:prstDash val="dash"/>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正常高</a:t>
            </a:r>
            <a:r>
              <a:rPr kumimoji="0" lang="zh-CN" altLang="en-US" sz="1200" b="1"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t>值血压</a:t>
            </a:r>
            <a:endParaRPr kumimoji="0" lang="it-IT"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cxnSp>
        <p:nvCxnSpPr>
          <p:cNvPr id="51" name="直接箭头连接符 39">
            <a:extLst>
              <a:ext uri="{FF2B5EF4-FFF2-40B4-BE49-F238E27FC236}">
                <a16:creationId xmlns:a16="http://schemas.microsoft.com/office/drawing/2014/main" id="{AA06752F-67A6-C3F3-F68B-8A8DAD527874}"/>
              </a:ext>
            </a:extLst>
          </p:cNvPr>
          <p:cNvCxnSpPr>
            <a:cxnSpLocks/>
          </p:cNvCxnSpPr>
          <p:nvPr/>
        </p:nvCxnSpPr>
        <p:spPr>
          <a:xfrm>
            <a:off x="9157424" y="2079704"/>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Rettangolo arrotondato 1">
            <a:extLst>
              <a:ext uri="{FF2B5EF4-FFF2-40B4-BE49-F238E27FC236}">
                <a16:creationId xmlns:a16="http://schemas.microsoft.com/office/drawing/2014/main" id="{2557A740-078C-AD08-D430-38F2B69B6DCE}"/>
              </a:ext>
            </a:extLst>
          </p:cNvPr>
          <p:cNvSpPr/>
          <p:nvPr/>
        </p:nvSpPr>
        <p:spPr bwMode="auto">
          <a:xfrm>
            <a:off x="7590985" y="4207565"/>
            <a:ext cx="1196953" cy="441022"/>
          </a:xfrm>
          <a:prstGeom prst="roundRect">
            <a:avLst/>
          </a:prstGeom>
          <a:solidFill>
            <a:srgbClr val="C00000"/>
          </a:solidFill>
          <a:ln w="12700" cap="flat" cmpd="sng" algn="ctr">
            <a:solidFill>
              <a:schemeClr val="tx1"/>
            </a:solidFill>
            <a:prstDash val="solid"/>
            <a:round/>
            <a:headEnd type="none" w="med" len="med"/>
            <a:tailEnd type="none" w="med" len="med"/>
          </a:ln>
          <a:effectLst/>
        </p:spPr>
        <p:txBody>
          <a:bodyPr anchor="ctr"/>
          <a:lstStyle/>
          <a:p>
            <a:pPr algn="ctr"/>
            <a:r>
              <a:rPr lang="zh-CN" altLang="en-US" sz="1200" b="1" dirty="0">
                <a:solidFill>
                  <a:schemeClr val="bg1"/>
                </a:solidFill>
                <a:latin typeface="Microsoft YaHei" panose="020B0503020204020204" pitchFamily="34" charset="-122"/>
                <a:ea typeface="Microsoft YaHei" panose="020B0503020204020204" pitchFamily="34" charset="-122"/>
                <a:cs typeface="Verdana"/>
              </a:rPr>
              <a:t>高危</a:t>
            </a:r>
            <a:r>
              <a:rPr lang="en-US" altLang="zh-CN" sz="1200" b="1" dirty="0">
                <a:solidFill>
                  <a:schemeClr val="bg1"/>
                </a:solidFill>
                <a:latin typeface="Microsoft YaHei" panose="020B0503020204020204" pitchFamily="34" charset="-122"/>
                <a:ea typeface="Microsoft YaHei" panose="020B0503020204020204" pitchFamily="34" charset="-122"/>
                <a:cs typeface="Verdana"/>
              </a:rPr>
              <a:t>/</a:t>
            </a:r>
            <a:r>
              <a:rPr lang="zh-CN" altLang="en-US" sz="1200" b="1" dirty="0">
                <a:solidFill>
                  <a:schemeClr val="bg1"/>
                </a:solidFill>
                <a:latin typeface="Microsoft YaHei" panose="020B0503020204020204" pitchFamily="34" charset="-122"/>
                <a:ea typeface="Microsoft YaHei" panose="020B0503020204020204" pitchFamily="34" charset="-122"/>
                <a:cs typeface="Verdana"/>
              </a:rPr>
              <a:t>很高危</a:t>
            </a:r>
            <a:endParaRPr lang="it-IT" sz="1200" b="1" dirty="0">
              <a:solidFill>
                <a:schemeClr val="bg1"/>
              </a:solidFill>
              <a:latin typeface="Microsoft YaHei" panose="020B0503020204020204" pitchFamily="34" charset="-122"/>
              <a:ea typeface="Microsoft YaHei" panose="020B0503020204020204" pitchFamily="34" charset="-122"/>
              <a:cs typeface="Verdana"/>
            </a:endParaRPr>
          </a:p>
        </p:txBody>
      </p:sp>
      <p:sp>
        <p:nvSpPr>
          <p:cNvPr id="12" name="Rettangolo arrotondato 1">
            <a:extLst>
              <a:ext uri="{FF2B5EF4-FFF2-40B4-BE49-F238E27FC236}">
                <a16:creationId xmlns:a16="http://schemas.microsoft.com/office/drawing/2014/main" id="{07594F67-A203-C909-5F3D-7CAD13D3F174}"/>
              </a:ext>
            </a:extLst>
          </p:cNvPr>
          <p:cNvSpPr/>
          <p:nvPr/>
        </p:nvSpPr>
        <p:spPr bwMode="auto">
          <a:xfrm>
            <a:off x="9164366" y="4219934"/>
            <a:ext cx="1196949" cy="441022"/>
          </a:xfrm>
          <a:prstGeom prst="roundRect">
            <a:avLst/>
          </a:prstGeom>
          <a:solidFill>
            <a:srgbClr val="24AB3A"/>
          </a:solidFill>
          <a:ln w="12700" cap="flat" cmpd="sng" algn="ctr">
            <a:solidFill>
              <a:schemeClr val="tx1"/>
            </a:solidFill>
            <a:prstDash val="solid"/>
            <a:round/>
            <a:headEnd type="none" w="med" len="med"/>
            <a:tailEnd type="none" w="med" len="med"/>
          </a:ln>
          <a:effectLst/>
        </p:spPr>
        <p:txBody>
          <a:bodyPr anchor="ctr"/>
          <a:lstStyle/>
          <a:p>
            <a:pPr algn="ctr"/>
            <a:r>
              <a:rPr lang="zh-CN" altLang="en-US" sz="1200" b="1">
                <a:solidFill>
                  <a:srgbClr val="000000"/>
                </a:solidFill>
                <a:latin typeface="Microsoft YaHei" panose="020B0503020204020204" pitchFamily="34" charset="-122"/>
                <a:ea typeface="Microsoft YaHei" panose="020B0503020204020204" pitchFamily="34" charset="-122"/>
                <a:cs typeface="Verdana"/>
              </a:rPr>
              <a:t>低危</a:t>
            </a:r>
            <a:r>
              <a:rPr lang="en-US" altLang="zh-CN" sz="1200" b="1" dirty="0">
                <a:solidFill>
                  <a:srgbClr val="000000"/>
                </a:solidFill>
                <a:latin typeface="Microsoft YaHei" panose="020B0503020204020204" pitchFamily="34" charset="-122"/>
                <a:ea typeface="Microsoft YaHei" panose="020B0503020204020204" pitchFamily="34" charset="-122"/>
                <a:cs typeface="Verdana"/>
              </a:rPr>
              <a:t>/</a:t>
            </a:r>
            <a:r>
              <a:rPr lang="zh-CN" altLang="en-US" sz="1200" b="1">
                <a:solidFill>
                  <a:srgbClr val="000000"/>
                </a:solidFill>
                <a:latin typeface="Microsoft YaHei" panose="020B0503020204020204" pitchFamily="34" charset="-122"/>
                <a:ea typeface="Microsoft YaHei" panose="020B0503020204020204" pitchFamily="34" charset="-122"/>
                <a:cs typeface="Verdana"/>
              </a:rPr>
              <a:t>中危</a:t>
            </a:r>
            <a:endParaRPr lang="it-IT" sz="1200" b="1" dirty="0">
              <a:solidFill>
                <a:srgbClr val="000000"/>
              </a:solidFill>
              <a:latin typeface="Microsoft YaHei" panose="020B0503020204020204" pitchFamily="34" charset="-122"/>
              <a:ea typeface="Microsoft YaHei" panose="020B0503020204020204" pitchFamily="34" charset="-122"/>
              <a:cs typeface="Verdana"/>
            </a:endParaRPr>
          </a:p>
        </p:txBody>
      </p:sp>
      <p:cxnSp>
        <p:nvCxnSpPr>
          <p:cNvPr id="17" name="直接箭头连接符 39">
            <a:extLst>
              <a:ext uri="{FF2B5EF4-FFF2-40B4-BE49-F238E27FC236}">
                <a16:creationId xmlns:a16="http://schemas.microsoft.com/office/drawing/2014/main" id="{A39322D3-302A-8373-0186-065AA91F4E87}"/>
              </a:ext>
            </a:extLst>
          </p:cNvPr>
          <p:cNvCxnSpPr>
            <a:cxnSpLocks/>
          </p:cNvCxnSpPr>
          <p:nvPr/>
        </p:nvCxnSpPr>
        <p:spPr>
          <a:xfrm>
            <a:off x="4008992" y="4011601"/>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39">
            <a:extLst>
              <a:ext uri="{FF2B5EF4-FFF2-40B4-BE49-F238E27FC236}">
                <a16:creationId xmlns:a16="http://schemas.microsoft.com/office/drawing/2014/main" id="{C471DD6C-6942-2438-6918-64299313F7F0}"/>
              </a:ext>
            </a:extLst>
          </p:cNvPr>
          <p:cNvCxnSpPr>
            <a:cxnSpLocks/>
          </p:cNvCxnSpPr>
          <p:nvPr/>
        </p:nvCxnSpPr>
        <p:spPr>
          <a:xfrm>
            <a:off x="9776617" y="3997219"/>
            <a:ext cx="0" cy="179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027F9747-5E80-530D-4C59-BC561C944CA6}"/>
              </a:ext>
            </a:extLst>
          </p:cNvPr>
          <p:cNvGrpSpPr/>
          <p:nvPr/>
        </p:nvGrpSpPr>
        <p:grpSpPr>
          <a:xfrm>
            <a:off x="11016343" y="-71078"/>
            <a:ext cx="1360715" cy="911036"/>
            <a:chOff x="10809514" y="26404"/>
            <a:chExt cx="1375882" cy="914400"/>
          </a:xfrm>
        </p:grpSpPr>
        <p:pic>
          <p:nvPicPr>
            <p:cNvPr id="10" name="图形 9" descr="剪贴板">
              <a:extLst>
                <a:ext uri="{FF2B5EF4-FFF2-40B4-BE49-F238E27FC236}">
                  <a16:creationId xmlns:a16="http://schemas.microsoft.com/office/drawing/2014/main" id="{DF7642E4-0FCC-60A5-A4BB-2702405385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13" name="文本框 12">
              <a:extLst>
                <a:ext uri="{FF2B5EF4-FFF2-40B4-BE49-F238E27FC236}">
                  <a16:creationId xmlns:a16="http://schemas.microsoft.com/office/drawing/2014/main" id="{94146D08-3CD7-9FC9-821C-0F792F0B5831}"/>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268157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DE5B331-FA5B-D14B-920F-1B9D5B82909B}"/>
              </a:ext>
            </a:extLst>
          </p:cNvPr>
          <p:cNvSpPr/>
          <p:nvPr/>
        </p:nvSpPr>
        <p:spPr>
          <a:xfrm>
            <a:off x="895825" y="1739510"/>
            <a:ext cx="10400349" cy="419839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lgn="just">
              <a:lnSpc>
                <a:spcPct val="150000"/>
              </a:lnSpc>
              <a:buFont typeface="Wingdings" panose="05000000000000000000" pitchFamily="2" charset="2"/>
              <a:buChar char="l"/>
            </a:pPr>
            <a:r>
              <a:rPr lang="zh-CN" altLang="en-US" dirty="0">
                <a:solidFill>
                  <a:schemeClr val="tx1"/>
                </a:solidFill>
                <a:latin typeface="Microsoft YaHei" panose="020B0503020204020204" pitchFamily="34" charset="-122"/>
                <a:ea typeface="Microsoft YaHei" panose="020B0503020204020204" pitchFamily="34" charset="-122"/>
              </a:rPr>
              <a:t>高血压治疗的</a:t>
            </a:r>
            <a:r>
              <a:rPr lang="zh-CN" altLang="en-US" b="1" dirty="0">
                <a:solidFill>
                  <a:srgbClr val="C00000"/>
                </a:solidFill>
                <a:latin typeface="Microsoft YaHei" panose="020B0503020204020204" pitchFamily="34" charset="-122"/>
                <a:ea typeface="Microsoft YaHei" panose="020B0503020204020204" pitchFamily="34" charset="-122"/>
              </a:rPr>
              <a:t>根本目标</a:t>
            </a:r>
            <a:r>
              <a:rPr lang="zh-CN" altLang="en-US" dirty="0">
                <a:solidFill>
                  <a:schemeClr val="tx1"/>
                </a:solidFill>
                <a:latin typeface="Microsoft YaHei" panose="020B0503020204020204" pitchFamily="34" charset="-122"/>
                <a:ea typeface="Microsoft YaHei" panose="020B0503020204020204" pitchFamily="34" charset="-122"/>
              </a:rPr>
              <a:t>是降低心、脑、肾与血管并发症和死亡的总危险。</a:t>
            </a:r>
          </a:p>
          <a:p>
            <a:pPr marL="285750" indent="-285750" algn="just">
              <a:lnSpc>
                <a:spcPct val="150000"/>
              </a:lnSpc>
              <a:buFont typeface="Wingdings" panose="05000000000000000000" pitchFamily="2" charset="2"/>
              <a:buChar char="l"/>
            </a:pPr>
            <a:r>
              <a:rPr lang="zh-CN" altLang="en-US" dirty="0">
                <a:solidFill>
                  <a:schemeClr val="tx1"/>
                </a:solidFill>
                <a:latin typeface="Microsoft YaHei" panose="020B0503020204020204" pitchFamily="34" charset="-122"/>
                <a:ea typeface="Microsoft YaHei" panose="020B0503020204020204" pitchFamily="34" charset="-122"/>
              </a:rPr>
              <a:t>高危</a:t>
            </a:r>
            <a:r>
              <a:rPr lang="en-US" altLang="zh-CN" dirty="0">
                <a:solidFill>
                  <a:schemeClr val="tx1"/>
                </a:solidFill>
                <a:latin typeface="Microsoft YaHei" panose="020B0503020204020204" pitchFamily="34" charset="-122"/>
                <a:ea typeface="Microsoft YaHei" panose="020B0503020204020204" pitchFamily="34" charset="-122"/>
              </a:rPr>
              <a:t>/</a:t>
            </a:r>
            <a:r>
              <a:rPr lang="zh-CN" altLang="en-US" dirty="0">
                <a:solidFill>
                  <a:schemeClr val="tx1"/>
                </a:solidFill>
                <a:latin typeface="Microsoft YaHei" panose="020B0503020204020204" pitchFamily="34" charset="-122"/>
                <a:ea typeface="Microsoft YaHei" panose="020B0503020204020204" pitchFamily="34" charset="-122"/>
              </a:rPr>
              <a:t>很高危的高血压患者以及有合并症的高血压患者，在可耐受的条件下，推荐诊室血压目标为</a:t>
            </a:r>
            <a:r>
              <a:rPr lang="en-US" altLang="zh-CN" b="1" dirty="0">
                <a:solidFill>
                  <a:srgbClr val="C00000"/>
                </a:solidFill>
                <a:latin typeface="Microsoft YaHei" panose="020B0503020204020204" pitchFamily="34" charset="-122"/>
                <a:ea typeface="Microsoft YaHei" panose="020B0503020204020204" pitchFamily="34" charset="-122"/>
              </a:rPr>
              <a:t>&lt;130/80 mmHg</a:t>
            </a:r>
            <a:r>
              <a:rPr lang="en-US" altLang="zh-CN" dirty="0">
                <a:solidFill>
                  <a:schemeClr val="tx1"/>
                </a:solidFill>
                <a:latin typeface="Microsoft YaHei" panose="020B0503020204020204" pitchFamily="34" charset="-122"/>
                <a:ea typeface="Microsoft YaHei" panose="020B0503020204020204" pitchFamily="34" charset="-122"/>
              </a:rPr>
              <a:t>(Ⅰ, A)</a:t>
            </a:r>
            <a:r>
              <a:rPr lang="zh-CN" altLang="en-US" dirty="0">
                <a:solidFill>
                  <a:schemeClr val="tx1"/>
                </a:solidFill>
                <a:latin typeface="Microsoft YaHei" panose="020B0503020204020204" pitchFamily="34" charset="-122"/>
                <a:ea typeface="Microsoft YaHei" panose="020B0503020204020204" pitchFamily="34" charset="-122"/>
              </a:rPr>
              <a:t>。</a:t>
            </a:r>
          </a:p>
          <a:p>
            <a:pPr marL="285750" indent="-285750" algn="just">
              <a:lnSpc>
                <a:spcPct val="150000"/>
              </a:lnSpc>
              <a:buFont typeface="Wingdings" panose="05000000000000000000" pitchFamily="2" charset="2"/>
              <a:buChar char="l"/>
            </a:pPr>
            <a:r>
              <a:rPr lang="zh-CN" altLang="en-US" b="1" dirty="0">
                <a:solidFill>
                  <a:srgbClr val="C00000"/>
                </a:solidFill>
                <a:latin typeface="Microsoft YaHei" panose="020B0503020204020204" pitchFamily="34" charset="-122"/>
                <a:ea typeface="Microsoft YaHei" panose="020B0503020204020204" pitchFamily="34" charset="-122"/>
              </a:rPr>
              <a:t>一般高血压患者</a:t>
            </a:r>
            <a:r>
              <a:rPr lang="zh-CN" altLang="en-US" dirty="0">
                <a:solidFill>
                  <a:schemeClr val="tx1"/>
                </a:solidFill>
                <a:latin typeface="Microsoft YaHei" panose="020B0503020204020204" pitchFamily="34" charset="-122"/>
                <a:ea typeface="Microsoft YaHei" panose="020B0503020204020204" pitchFamily="34" charset="-122"/>
              </a:rPr>
              <a:t>推荐诊室血压降至</a:t>
            </a:r>
            <a:r>
              <a:rPr lang="en-US" altLang="zh-CN" b="1" dirty="0">
                <a:solidFill>
                  <a:srgbClr val="C00000"/>
                </a:solidFill>
                <a:latin typeface="Microsoft YaHei" panose="020B0503020204020204" pitchFamily="34" charset="-122"/>
                <a:ea typeface="Microsoft YaHei" panose="020B0503020204020204" pitchFamily="34" charset="-122"/>
              </a:rPr>
              <a:t>&lt;140/90 mmHg </a:t>
            </a:r>
            <a:r>
              <a:rPr lang="en-US" altLang="zh-CN" dirty="0">
                <a:solidFill>
                  <a:schemeClr val="tx1"/>
                </a:solidFill>
                <a:latin typeface="Microsoft YaHei" panose="020B0503020204020204" pitchFamily="34" charset="-122"/>
                <a:ea typeface="Microsoft YaHei" panose="020B0503020204020204" pitchFamily="34" charset="-122"/>
              </a:rPr>
              <a:t>(Ⅰ, A) </a:t>
            </a:r>
            <a:r>
              <a:rPr lang="zh-CN" altLang="en-US" dirty="0">
                <a:solidFill>
                  <a:schemeClr val="tx1"/>
                </a:solidFill>
                <a:latin typeface="Microsoft YaHei" panose="020B0503020204020204" pitchFamily="34" charset="-122"/>
                <a:ea typeface="Microsoft YaHei" panose="020B0503020204020204" pitchFamily="34" charset="-122"/>
              </a:rPr>
              <a:t>；如能耐受，</a:t>
            </a:r>
            <a:r>
              <a:rPr lang="zh-CN" altLang="en-US" b="1" dirty="0">
                <a:solidFill>
                  <a:srgbClr val="C00000"/>
                </a:solidFill>
                <a:latin typeface="Microsoft YaHei" panose="020B0503020204020204" pitchFamily="34" charset="-122"/>
                <a:ea typeface="Microsoft YaHei" panose="020B0503020204020204" pitchFamily="34" charset="-122"/>
              </a:rPr>
              <a:t>应进一步降至</a:t>
            </a:r>
            <a:r>
              <a:rPr lang="en-US" altLang="zh-CN" b="1" dirty="0">
                <a:solidFill>
                  <a:srgbClr val="C00000"/>
                </a:solidFill>
                <a:latin typeface="Microsoft YaHei" panose="020B0503020204020204" pitchFamily="34" charset="-122"/>
                <a:ea typeface="Microsoft YaHei" panose="020B0503020204020204" pitchFamily="34" charset="-122"/>
              </a:rPr>
              <a:t>&lt;130/80 mmHg(Ⅰ, B</a:t>
            </a:r>
            <a:r>
              <a:rPr lang="zh-CN" altLang="en-US" b="1" dirty="0">
                <a:solidFill>
                  <a:srgbClr val="C00000"/>
                </a:solidFill>
                <a:latin typeface="Microsoft YaHei" panose="020B0503020204020204" pitchFamily="34" charset="-122"/>
                <a:ea typeface="Microsoft YaHei" panose="020B0503020204020204" pitchFamily="34" charset="-122"/>
              </a:rPr>
              <a:t>）</a:t>
            </a:r>
            <a:r>
              <a:rPr lang="zh-CN" altLang="en-US" dirty="0">
                <a:solidFill>
                  <a:schemeClr val="tx1"/>
                </a:solidFill>
                <a:latin typeface="Microsoft YaHei" panose="020B0503020204020204" pitchFamily="34" charset="-122"/>
                <a:ea typeface="Microsoft YaHei" panose="020B0503020204020204" pitchFamily="34" charset="-122"/>
              </a:rPr>
              <a:t>。</a:t>
            </a:r>
          </a:p>
          <a:p>
            <a:pPr marL="285750" indent="-285750" algn="just">
              <a:lnSpc>
                <a:spcPct val="150000"/>
              </a:lnSpc>
              <a:buFont typeface="Wingdings" panose="05000000000000000000" pitchFamily="2" charset="2"/>
              <a:buChar char="l"/>
            </a:pPr>
            <a:r>
              <a:rPr lang="en-US" altLang="zh-CN" b="1" dirty="0">
                <a:solidFill>
                  <a:srgbClr val="C00000"/>
                </a:solidFill>
                <a:latin typeface="Microsoft YaHei" panose="020B0503020204020204" pitchFamily="34" charset="-122"/>
                <a:ea typeface="Microsoft YaHei" panose="020B0503020204020204" pitchFamily="34" charset="-122"/>
              </a:rPr>
              <a:t>65~79</a:t>
            </a:r>
            <a:r>
              <a:rPr lang="zh-CN" altLang="en-US" b="1" dirty="0">
                <a:solidFill>
                  <a:srgbClr val="C00000"/>
                </a:solidFill>
                <a:latin typeface="Microsoft YaHei" panose="020B0503020204020204" pitchFamily="34" charset="-122"/>
                <a:ea typeface="Microsoft YaHei" panose="020B0503020204020204" pitchFamily="34" charset="-122"/>
              </a:rPr>
              <a:t>岁老年人</a:t>
            </a:r>
            <a:r>
              <a:rPr lang="zh-CN" altLang="en-US" dirty="0">
                <a:solidFill>
                  <a:schemeClr val="tx1"/>
                </a:solidFill>
                <a:latin typeface="Microsoft YaHei" panose="020B0503020204020204" pitchFamily="34" charset="-122"/>
                <a:ea typeface="Microsoft YaHei" panose="020B0503020204020204" pitchFamily="34" charset="-122"/>
              </a:rPr>
              <a:t>推荐诊室血压目标</a:t>
            </a:r>
            <a:r>
              <a:rPr lang="en-US" altLang="zh-CN" dirty="0">
                <a:solidFill>
                  <a:schemeClr val="tx1"/>
                </a:solidFill>
                <a:latin typeface="Microsoft YaHei" panose="020B0503020204020204" pitchFamily="34" charset="-122"/>
                <a:ea typeface="Microsoft YaHei" panose="020B0503020204020204" pitchFamily="34" charset="-122"/>
              </a:rPr>
              <a:t>&lt;140/90 mmHg (Ⅰ, A) </a:t>
            </a:r>
            <a:r>
              <a:rPr lang="zh-CN" altLang="en-US" dirty="0">
                <a:solidFill>
                  <a:schemeClr val="tx1"/>
                </a:solidFill>
                <a:latin typeface="Microsoft YaHei" panose="020B0503020204020204" pitchFamily="34" charset="-122"/>
                <a:ea typeface="Microsoft YaHei" panose="020B0503020204020204" pitchFamily="34" charset="-122"/>
              </a:rPr>
              <a:t>，如能耐受可降</a:t>
            </a:r>
            <a:r>
              <a:rPr lang="en-US" altLang="zh-CN" dirty="0">
                <a:solidFill>
                  <a:schemeClr val="tx1"/>
                </a:solidFill>
                <a:latin typeface="Microsoft YaHei" panose="020B0503020204020204" pitchFamily="34" charset="-122"/>
                <a:ea typeface="Microsoft YaHei" panose="020B0503020204020204" pitchFamily="34" charset="-122"/>
              </a:rPr>
              <a:t>&lt;130/80 mmHg(</a:t>
            </a:r>
            <a:r>
              <a:rPr lang="en-US" altLang="zh-CN" dirty="0" err="1">
                <a:solidFill>
                  <a:schemeClr val="tx1"/>
                </a:solidFill>
                <a:latin typeface="Microsoft YaHei" panose="020B0503020204020204" pitchFamily="34" charset="-122"/>
                <a:ea typeface="Microsoft YaHei" panose="020B0503020204020204" pitchFamily="34" charset="-122"/>
              </a:rPr>
              <a:t>Ⅱa</a:t>
            </a:r>
            <a:r>
              <a:rPr lang="en-US" altLang="zh-CN" dirty="0">
                <a:solidFill>
                  <a:schemeClr val="tx1"/>
                </a:solidFill>
                <a:latin typeface="Microsoft YaHei" panose="020B0503020204020204" pitchFamily="34" charset="-122"/>
                <a:ea typeface="Microsoft YaHei" panose="020B0503020204020204" pitchFamily="34" charset="-122"/>
              </a:rPr>
              <a:t>, A)</a:t>
            </a:r>
            <a:r>
              <a:rPr lang="zh-CN" altLang="en-US" dirty="0">
                <a:solidFill>
                  <a:schemeClr val="tx1"/>
                </a:solidFill>
                <a:latin typeface="Microsoft YaHei" panose="020B0503020204020204" pitchFamily="34" charset="-122"/>
                <a:ea typeface="Microsoft YaHei" panose="020B0503020204020204" pitchFamily="34" charset="-122"/>
              </a:rPr>
              <a:t>；</a:t>
            </a:r>
            <a:r>
              <a:rPr lang="en-US" altLang="zh-CN" b="1" dirty="0">
                <a:solidFill>
                  <a:srgbClr val="C00000"/>
                </a:solidFill>
                <a:latin typeface="Microsoft YaHei" panose="020B0503020204020204" pitchFamily="34" charset="-122"/>
                <a:ea typeface="Microsoft YaHei" panose="020B0503020204020204" pitchFamily="34" charset="-122"/>
              </a:rPr>
              <a:t>80</a:t>
            </a:r>
            <a:r>
              <a:rPr lang="zh-CN" altLang="en-US" b="1" dirty="0">
                <a:solidFill>
                  <a:srgbClr val="C00000"/>
                </a:solidFill>
                <a:latin typeface="Microsoft YaHei" panose="020B0503020204020204" pitchFamily="34" charset="-122"/>
                <a:ea typeface="Microsoft YaHei" panose="020B0503020204020204" pitchFamily="34" charset="-122"/>
              </a:rPr>
              <a:t>岁及以上高龄老年人</a:t>
            </a:r>
            <a:r>
              <a:rPr lang="zh-CN" altLang="en-US" dirty="0">
                <a:solidFill>
                  <a:schemeClr val="tx1"/>
                </a:solidFill>
                <a:latin typeface="Microsoft YaHei" panose="020B0503020204020204" pitchFamily="34" charset="-122"/>
                <a:ea typeface="Microsoft YaHei" panose="020B0503020204020204" pitchFamily="34" charset="-122"/>
              </a:rPr>
              <a:t>降压目标</a:t>
            </a:r>
            <a:r>
              <a:rPr lang="en-US" altLang="zh-CN" dirty="0">
                <a:solidFill>
                  <a:schemeClr val="tx1"/>
                </a:solidFill>
                <a:latin typeface="Microsoft YaHei" panose="020B0503020204020204" pitchFamily="34" charset="-122"/>
                <a:ea typeface="Microsoft YaHei" panose="020B0503020204020204" pitchFamily="34" charset="-122"/>
              </a:rPr>
              <a:t>&lt;150/90 mmHg</a:t>
            </a:r>
            <a:r>
              <a:rPr lang="zh-CN" altLang="en-US" dirty="0">
                <a:solidFill>
                  <a:schemeClr val="tx1"/>
                </a:solidFill>
                <a:latin typeface="Microsoft YaHei" panose="020B0503020204020204" pitchFamily="34" charset="-122"/>
                <a:ea typeface="Microsoft YaHei" panose="020B0503020204020204" pitchFamily="34" charset="-122"/>
              </a:rPr>
              <a:t>，如能耐受可降至</a:t>
            </a:r>
            <a:r>
              <a:rPr lang="en-US" altLang="zh-CN" dirty="0">
                <a:solidFill>
                  <a:schemeClr val="tx1"/>
                </a:solidFill>
                <a:latin typeface="Microsoft YaHei" panose="020B0503020204020204" pitchFamily="34" charset="-122"/>
                <a:ea typeface="Microsoft YaHei" panose="020B0503020204020204" pitchFamily="34" charset="-122"/>
              </a:rPr>
              <a:t>&lt;140/90 mmHg(</a:t>
            </a:r>
            <a:r>
              <a:rPr lang="en-US" altLang="zh-CN" dirty="0" err="1">
                <a:solidFill>
                  <a:schemeClr val="tx1"/>
                </a:solidFill>
                <a:latin typeface="Microsoft YaHei" panose="020B0503020204020204" pitchFamily="34" charset="-122"/>
                <a:ea typeface="Microsoft YaHei" panose="020B0503020204020204" pitchFamily="34" charset="-122"/>
              </a:rPr>
              <a:t>Ⅱa</a:t>
            </a:r>
            <a:r>
              <a:rPr lang="en-US" altLang="zh-CN" dirty="0">
                <a:solidFill>
                  <a:schemeClr val="tx1"/>
                </a:solidFill>
                <a:latin typeface="Microsoft YaHei" panose="020B0503020204020204" pitchFamily="34" charset="-122"/>
                <a:ea typeface="Microsoft YaHei" panose="020B0503020204020204" pitchFamily="34" charset="-122"/>
              </a:rPr>
              <a:t>, B)</a:t>
            </a:r>
            <a:r>
              <a:rPr lang="zh-CN" altLang="en-US" dirty="0">
                <a:solidFill>
                  <a:schemeClr val="tx1"/>
                </a:solidFill>
                <a:latin typeface="Microsoft YaHei" panose="020B0503020204020204" pitchFamily="34" charset="-122"/>
                <a:ea typeface="Microsoft YaHei" panose="020B0503020204020204" pitchFamily="34" charset="-122"/>
              </a:rPr>
              <a:t> 。</a:t>
            </a:r>
          </a:p>
          <a:p>
            <a:pPr marL="285750" indent="-285750" algn="just">
              <a:lnSpc>
                <a:spcPct val="150000"/>
              </a:lnSpc>
              <a:buFont typeface="Wingdings" panose="05000000000000000000" pitchFamily="2" charset="2"/>
              <a:buChar char="l"/>
            </a:pPr>
            <a:r>
              <a:rPr lang="zh-CN" altLang="en-US" dirty="0">
                <a:solidFill>
                  <a:schemeClr val="tx1"/>
                </a:solidFill>
                <a:latin typeface="Microsoft YaHei" panose="020B0503020204020204" pitchFamily="34" charset="-122"/>
                <a:ea typeface="Microsoft YaHei" panose="020B0503020204020204" pitchFamily="34" charset="-122"/>
              </a:rPr>
              <a:t>高危和很高危患者采取</a:t>
            </a:r>
            <a:r>
              <a:rPr lang="zh-CN" altLang="en-US" b="1" dirty="0">
                <a:solidFill>
                  <a:srgbClr val="C00000"/>
                </a:solidFill>
                <a:latin typeface="Microsoft YaHei" panose="020B0503020204020204" pitchFamily="34" charset="-122"/>
                <a:ea typeface="Microsoft YaHei" panose="020B0503020204020204" pitchFamily="34" charset="-122"/>
              </a:rPr>
              <a:t>强化干预措施</a:t>
            </a:r>
            <a:r>
              <a:rPr lang="en-US" altLang="zh-CN" dirty="0">
                <a:solidFill>
                  <a:schemeClr val="tx1"/>
                </a:solidFill>
                <a:latin typeface="Microsoft YaHei" panose="020B0503020204020204" pitchFamily="34" charset="-122"/>
                <a:ea typeface="Microsoft YaHei" panose="020B0503020204020204" pitchFamily="34" charset="-122"/>
              </a:rPr>
              <a:t>(Ⅰ, A) </a:t>
            </a:r>
            <a:r>
              <a:rPr lang="zh-CN" altLang="en-US" dirty="0">
                <a:solidFill>
                  <a:schemeClr val="tx1"/>
                </a:solidFill>
                <a:latin typeface="Microsoft YaHei" panose="020B0503020204020204" pitchFamily="34" charset="-122"/>
                <a:ea typeface="Microsoft YaHei" panose="020B0503020204020204" pitchFamily="34" charset="-122"/>
              </a:rPr>
              <a:t>；无严重合并症但已有亚临床靶器官损害，采取</a:t>
            </a:r>
            <a:r>
              <a:rPr lang="zh-CN" altLang="en-US" b="1" dirty="0">
                <a:solidFill>
                  <a:srgbClr val="C00000"/>
                </a:solidFill>
                <a:latin typeface="Microsoft YaHei" panose="020B0503020204020204" pitchFamily="34" charset="-122"/>
                <a:ea typeface="Microsoft YaHei" panose="020B0503020204020204" pitchFamily="34" charset="-122"/>
              </a:rPr>
              <a:t>积极干预措施</a:t>
            </a:r>
            <a:r>
              <a:rPr lang="zh-CN" altLang="en-US" dirty="0">
                <a:solidFill>
                  <a:schemeClr val="tx1"/>
                </a:solidFill>
                <a:latin typeface="Microsoft YaHei" panose="020B0503020204020204" pitchFamily="34" charset="-122"/>
                <a:ea typeface="Microsoft YaHei" panose="020B0503020204020204" pitchFamily="34" charset="-122"/>
              </a:rPr>
              <a:t>逆转靶器官损害有一定合理性</a:t>
            </a:r>
            <a:r>
              <a:rPr lang="en-US" altLang="zh-CN" dirty="0">
                <a:solidFill>
                  <a:schemeClr val="tx1"/>
                </a:solidFill>
                <a:latin typeface="Microsoft YaHei" panose="020B0503020204020204" pitchFamily="34" charset="-122"/>
                <a:ea typeface="Microsoft YaHei" panose="020B0503020204020204" pitchFamily="34" charset="-122"/>
              </a:rPr>
              <a:t>(</a:t>
            </a:r>
            <a:r>
              <a:rPr lang="en-US" altLang="zh-CN" dirty="0" err="1">
                <a:solidFill>
                  <a:schemeClr val="tx1"/>
                </a:solidFill>
                <a:latin typeface="Microsoft YaHei" panose="020B0503020204020204" pitchFamily="34" charset="-122"/>
                <a:ea typeface="Microsoft YaHei" panose="020B0503020204020204" pitchFamily="34" charset="-122"/>
              </a:rPr>
              <a:t>Ⅱa</a:t>
            </a:r>
            <a:r>
              <a:rPr lang="en-US" altLang="zh-CN" dirty="0">
                <a:solidFill>
                  <a:schemeClr val="tx1"/>
                </a:solidFill>
                <a:latin typeface="Microsoft YaHei" panose="020B0503020204020204" pitchFamily="34" charset="-122"/>
                <a:ea typeface="Microsoft YaHei" panose="020B0503020204020204" pitchFamily="34" charset="-122"/>
              </a:rPr>
              <a:t>, A)</a:t>
            </a:r>
            <a:r>
              <a:rPr lang="zh-CN" altLang="en-US" dirty="0">
                <a:solidFill>
                  <a:schemeClr val="tx1"/>
                </a:solidFill>
                <a:latin typeface="Microsoft YaHei" panose="020B0503020204020204" pitchFamily="34" charset="-122"/>
                <a:ea typeface="Microsoft YaHei" panose="020B0503020204020204" pitchFamily="34" charset="-122"/>
              </a:rPr>
              <a:t>；低中危的正常高值血压给予降压药治疗</a:t>
            </a:r>
            <a:r>
              <a:rPr lang="zh-CN" altLang="en-US" b="1" dirty="0">
                <a:solidFill>
                  <a:srgbClr val="C00000"/>
                </a:solidFill>
                <a:latin typeface="Microsoft YaHei" panose="020B0503020204020204" pitchFamily="34" charset="-122"/>
                <a:ea typeface="Microsoft YaHei" panose="020B0503020204020204" pitchFamily="34" charset="-122"/>
              </a:rPr>
              <a:t>无临床获益证据</a:t>
            </a:r>
            <a:r>
              <a:rPr lang="zh-CN" altLang="en-US" dirty="0">
                <a:solidFill>
                  <a:schemeClr val="tx1"/>
                </a:solidFill>
                <a:latin typeface="Microsoft YaHei" panose="020B0503020204020204" pitchFamily="34" charset="-122"/>
                <a:ea typeface="Microsoft YaHei" panose="020B0503020204020204" pitchFamily="34" charset="-122"/>
              </a:rPr>
              <a:t>。</a:t>
            </a:r>
            <a:endParaRPr lang="zh-CN" altLang="en" dirty="0">
              <a:solidFill>
                <a:schemeClr val="tx1"/>
              </a:solidFill>
              <a:latin typeface="Microsoft YaHei" panose="020B0503020204020204" pitchFamily="34" charset="-122"/>
              <a:ea typeface="Microsoft YaHei" panose="020B0503020204020204" pitchFamily="34" charset="-122"/>
            </a:endParaRPr>
          </a:p>
        </p:txBody>
      </p:sp>
      <p:sp>
        <p:nvSpPr>
          <p:cNvPr id="7" name="圆角矩形 6">
            <a:extLst>
              <a:ext uri="{FF2B5EF4-FFF2-40B4-BE49-F238E27FC236}">
                <a16:creationId xmlns:a16="http://schemas.microsoft.com/office/drawing/2014/main" id="{C2EA2312-5F35-0B43-9BD2-9BADE5E57130}"/>
              </a:ext>
            </a:extLst>
          </p:cNvPr>
          <p:cNvSpPr/>
          <p:nvPr/>
        </p:nvSpPr>
        <p:spPr>
          <a:xfrm>
            <a:off x="676275" y="1511752"/>
            <a:ext cx="10772775" cy="4653911"/>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a:extLst>
              <a:ext uri="{FF2B5EF4-FFF2-40B4-BE49-F238E27FC236}">
                <a16:creationId xmlns:a16="http://schemas.microsoft.com/office/drawing/2014/main" id="{8952FCD2-04A9-7AAB-FBDE-C510959A0D89}"/>
              </a:ext>
            </a:extLst>
          </p:cNvPr>
          <p:cNvSpPr/>
          <p:nvPr/>
        </p:nvSpPr>
        <p:spPr>
          <a:xfrm>
            <a:off x="676275" y="384440"/>
            <a:ext cx="7470198" cy="1482650"/>
          </a:xfrm>
          <a:prstGeom prst="rect">
            <a:avLst/>
          </a:prstGeom>
        </p:spPr>
        <p:txBody>
          <a:bodyPr>
            <a:normAutofit/>
          </a:bodyPr>
          <a:lstStyle/>
          <a:p>
            <a:pPr>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cs typeface="+mj-cs"/>
              </a:rPr>
              <a:t>要点</a:t>
            </a:r>
            <a:r>
              <a:rPr lang="en-US" altLang="zh-CN" sz="3200" b="1" dirty="0">
                <a:solidFill>
                  <a:srgbClr val="004582"/>
                </a:solidFill>
                <a:latin typeface="Microsoft YaHei" panose="020B0503020204020204" pitchFamily="34" charset="-122"/>
                <a:ea typeface="Microsoft YaHei" panose="020B0503020204020204" pitchFamily="34" charset="-122"/>
                <a:cs typeface="+mj-cs"/>
              </a:rPr>
              <a:t>5C   </a:t>
            </a:r>
            <a:r>
              <a:rPr lang="zh-CN" altLang="en-US" sz="3200" b="1" dirty="0">
                <a:solidFill>
                  <a:srgbClr val="004582"/>
                </a:solidFill>
                <a:latin typeface="Microsoft YaHei" panose="020B0503020204020204" pitchFamily="34" charset="-122"/>
                <a:ea typeface="Microsoft YaHei" panose="020B0503020204020204" pitchFamily="34" charset="-122"/>
                <a:cs typeface="+mj-cs"/>
              </a:rPr>
              <a:t>降压治疗的诊室血压目标</a:t>
            </a:r>
          </a:p>
        </p:txBody>
      </p:sp>
      <p:grpSp>
        <p:nvGrpSpPr>
          <p:cNvPr id="9" name="组合 8">
            <a:extLst>
              <a:ext uri="{FF2B5EF4-FFF2-40B4-BE49-F238E27FC236}">
                <a16:creationId xmlns:a16="http://schemas.microsoft.com/office/drawing/2014/main" id="{A9B0A013-2C42-0A38-8AF1-58DFA6E99964}"/>
              </a:ext>
            </a:extLst>
          </p:cNvPr>
          <p:cNvGrpSpPr/>
          <p:nvPr/>
        </p:nvGrpSpPr>
        <p:grpSpPr>
          <a:xfrm>
            <a:off x="11016343" y="-71078"/>
            <a:ext cx="1360715" cy="911036"/>
            <a:chOff x="10809514" y="26404"/>
            <a:chExt cx="1375882" cy="914400"/>
          </a:xfrm>
        </p:grpSpPr>
        <p:pic>
          <p:nvPicPr>
            <p:cNvPr id="10" name="图形 9" descr="剪贴板">
              <a:extLst>
                <a:ext uri="{FF2B5EF4-FFF2-40B4-BE49-F238E27FC236}">
                  <a16:creationId xmlns:a16="http://schemas.microsoft.com/office/drawing/2014/main" id="{7755DFE6-AC26-7323-0B38-38D5CF136B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11" name="文本框 10">
              <a:extLst>
                <a:ext uri="{FF2B5EF4-FFF2-40B4-BE49-F238E27FC236}">
                  <a16:creationId xmlns:a16="http://schemas.microsoft.com/office/drawing/2014/main" id="{1EA9E2B9-9FD8-54BC-096E-04C0FBB0E790}"/>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0576377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箭头连接符 102">
            <a:extLst>
              <a:ext uri="{FF2B5EF4-FFF2-40B4-BE49-F238E27FC236}">
                <a16:creationId xmlns:a16="http://schemas.microsoft.com/office/drawing/2014/main" id="{E347D549-A281-A14D-3C77-01B97BD8EAB7}"/>
              </a:ext>
            </a:extLst>
          </p:cNvPr>
          <p:cNvCxnSpPr>
            <a:cxnSpLocks/>
          </p:cNvCxnSpPr>
          <p:nvPr/>
        </p:nvCxnSpPr>
        <p:spPr>
          <a:xfrm>
            <a:off x="2434581" y="5136168"/>
            <a:ext cx="0" cy="5664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线箭头连接符 100">
            <a:extLst>
              <a:ext uri="{FF2B5EF4-FFF2-40B4-BE49-F238E27FC236}">
                <a16:creationId xmlns:a16="http://schemas.microsoft.com/office/drawing/2014/main" id="{223086AD-D218-15B5-ADA3-F5A15D7A439B}"/>
              </a:ext>
            </a:extLst>
          </p:cNvPr>
          <p:cNvCxnSpPr>
            <a:cxnSpLocks/>
          </p:cNvCxnSpPr>
          <p:nvPr/>
        </p:nvCxnSpPr>
        <p:spPr>
          <a:xfrm>
            <a:off x="4796537" y="4212901"/>
            <a:ext cx="0" cy="5664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线箭头连接符 101">
            <a:extLst>
              <a:ext uri="{FF2B5EF4-FFF2-40B4-BE49-F238E27FC236}">
                <a16:creationId xmlns:a16="http://schemas.microsoft.com/office/drawing/2014/main" id="{342598AD-03CB-7946-A5FE-4DFE5C92E86E}"/>
              </a:ext>
            </a:extLst>
          </p:cNvPr>
          <p:cNvCxnSpPr>
            <a:cxnSpLocks/>
          </p:cNvCxnSpPr>
          <p:nvPr/>
        </p:nvCxnSpPr>
        <p:spPr>
          <a:xfrm>
            <a:off x="6870084" y="4212901"/>
            <a:ext cx="0" cy="5664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线箭头连接符 94">
            <a:extLst>
              <a:ext uri="{FF2B5EF4-FFF2-40B4-BE49-F238E27FC236}">
                <a16:creationId xmlns:a16="http://schemas.microsoft.com/office/drawing/2014/main" id="{AB3F5FC7-9945-BFE8-1830-40A4ECCA4838}"/>
              </a:ext>
            </a:extLst>
          </p:cNvPr>
          <p:cNvCxnSpPr>
            <a:cxnSpLocks/>
          </p:cNvCxnSpPr>
          <p:nvPr/>
        </p:nvCxnSpPr>
        <p:spPr>
          <a:xfrm>
            <a:off x="4796537" y="2075828"/>
            <a:ext cx="0" cy="18141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线箭头连接符 96">
            <a:extLst>
              <a:ext uri="{FF2B5EF4-FFF2-40B4-BE49-F238E27FC236}">
                <a16:creationId xmlns:a16="http://schemas.microsoft.com/office/drawing/2014/main" id="{0214C374-8B7C-916D-D784-4925C2EB06F2}"/>
              </a:ext>
            </a:extLst>
          </p:cNvPr>
          <p:cNvCxnSpPr>
            <a:cxnSpLocks/>
          </p:cNvCxnSpPr>
          <p:nvPr/>
        </p:nvCxnSpPr>
        <p:spPr>
          <a:xfrm>
            <a:off x="6870084" y="2060449"/>
            <a:ext cx="9606" cy="17983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线箭头连接符 97">
            <a:extLst>
              <a:ext uri="{FF2B5EF4-FFF2-40B4-BE49-F238E27FC236}">
                <a16:creationId xmlns:a16="http://schemas.microsoft.com/office/drawing/2014/main" id="{EBAEABE8-EA47-CAAD-4677-805CF6179E0A}"/>
              </a:ext>
            </a:extLst>
          </p:cNvPr>
          <p:cNvCxnSpPr>
            <a:cxnSpLocks/>
          </p:cNvCxnSpPr>
          <p:nvPr/>
        </p:nvCxnSpPr>
        <p:spPr>
          <a:xfrm>
            <a:off x="9228566" y="2142000"/>
            <a:ext cx="0" cy="3040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线箭头连接符 98">
            <a:extLst>
              <a:ext uri="{FF2B5EF4-FFF2-40B4-BE49-F238E27FC236}">
                <a16:creationId xmlns:a16="http://schemas.microsoft.com/office/drawing/2014/main" id="{7C0D1D9A-FAA9-7D91-AD64-B75B5FF89F1F}"/>
              </a:ext>
            </a:extLst>
          </p:cNvPr>
          <p:cNvCxnSpPr>
            <a:cxnSpLocks/>
          </p:cNvCxnSpPr>
          <p:nvPr/>
        </p:nvCxnSpPr>
        <p:spPr>
          <a:xfrm>
            <a:off x="2421111" y="2209541"/>
            <a:ext cx="0" cy="25852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圆角 9">
            <a:extLst>
              <a:ext uri="{FF2B5EF4-FFF2-40B4-BE49-F238E27FC236}">
                <a16:creationId xmlns:a16="http://schemas.microsoft.com/office/drawing/2014/main" id="{B63011E6-C756-3DE1-2927-B10CF4555877}"/>
              </a:ext>
            </a:extLst>
          </p:cNvPr>
          <p:cNvSpPr/>
          <p:nvPr/>
        </p:nvSpPr>
        <p:spPr>
          <a:xfrm>
            <a:off x="3741594" y="1355951"/>
            <a:ext cx="2109886" cy="827238"/>
          </a:xfrm>
          <a:prstGeom prst="round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无合并症的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一般高血压患者</a:t>
            </a:r>
          </a:p>
        </p:txBody>
      </p:sp>
      <p:sp>
        <p:nvSpPr>
          <p:cNvPr id="12" name="矩形: 圆角 10">
            <a:extLst>
              <a:ext uri="{FF2B5EF4-FFF2-40B4-BE49-F238E27FC236}">
                <a16:creationId xmlns:a16="http://schemas.microsoft.com/office/drawing/2014/main" id="{DFB5C27B-8A00-D639-DC41-9F78D200A8B7}"/>
              </a:ext>
            </a:extLst>
          </p:cNvPr>
          <p:cNvSpPr/>
          <p:nvPr/>
        </p:nvSpPr>
        <p:spPr>
          <a:xfrm>
            <a:off x="1220225" y="1384102"/>
            <a:ext cx="2428712" cy="803530"/>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心血管高危</a:t>
            </a: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很高危以及有合并症的高血压患者</a:t>
            </a:r>
          </a:p>
        </p:txBody>
      </p:sp>
      <p:grpSp>
        <p:nvGrpSpPr>
          <p:cNvPr id="13" name="组合 12">
            <a:extLst>
              <a:ext uri="{FF2B5EF4-FFF2-40B4-BE49-F238E27FC236}">
                <a16:creationId xmlns:a16="http://schemas.microsoft.com/office/drawing/2014/main" id="{35C5064F-D580-E351-F771-5774AA267851}"/>
              </a:ext>
            </a:extLst>
          </p:cNvPr>
          <p:cNvGrpSpPr/>
          <p:nvPr/>
        </p:nvGrpSpPr>
        <p:grpSpPr>
          <a:xfrm>
            <a:off x="5944136" y="1346491"/>
            <a:ext cx="4629479" cy="805841"/>
            <a:chOff x="6534194" y="1544141"/>
            <a:chExt cx="4629479" cy="805841"/>
          </a:xfrm>
        </p:grpSpPr>
        <p:sp>
          <p:nvSpPr>
            <p:cNvPr id="14" name="矩形: 圆角 12">
              <a:extLst>
                <a:ext uri="{FF2B5EF4-FFF2-40B4-BE49-F238E27FC236}">
                  <a16:creationId xmlns:a16="http://schemas.microsoft.com/office/drawing/2014/main" id="{2ADE4FAE-0022-039B-6F02-4929CC63D028}"/>
                </a:ext>
              </a:extLst>
            </p:cNvPr>
            <p:cNvSpPr/>
            <p:nvPr/>
          </p:nvSpPr>
          <p:spPr>
            <a:xfrm>
              <a:off x="6534194" y="1544141"/>
              <a:ext cx="4629479" cy="382742"/>
            </a:xfrm>
            <a:prstGeom prst="roundRect">
              <a:avLst/>
            </a:prstGeom>
            <a:solidFill>
              <a:srgbClr val="D7EEFC"/>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老年高血压患者</a:t>
              </a:r>
            </a:p>
          </p:txBody>
        </p:sp>
        <p:sp>
          <p:nvSpPr>
            <p:cNvPr id="15" name="矩形: 圆角 13">
              <a:extLst>
                <a:ext uri="{FF2B5EF4-FFF2-40B4-BE49-F238E27FC236}">
                  <a16:creationId xmlns:a16="http://schemas.microsoft.com/office/drawing/2014/main" id="{A18FC2D8-4863-4464-B5AA-67D3036CFD62}"/>
                </a:ext>
              </a:extLst>
            </p:cNvPr>
            <p:cNvSpPr/>
            <p:nvPr/>
          </p:nvSpPr>
          <p:spPr>
            <a:xfrm>
              <a:off x="8648777" y="2004757"/>
              <a:ext cx="2514891" cy="345225"/>
            </a:xfrm>
            <a:prstGeom prst="roundRect">
              <a:avLst/>
            </a:prstGeom>
            <a:solidFill>
              <a:srgbClr val="D7EEFC"/>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≥80</a:t>
              </a: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岁高龄老年人</a:t>
              </a:r>
            </a:p>
          </p:txBody>
        </p:sp>
        <p:sp>
          <p:nvSpPr>
            <p:cNvPr id="16" name="矩形: 圆角 14">
              <a:extLst>
                <a:ext uri="{FF2B5EF4-FFF2-40B4-BE49-F238E27FC236}">
                  <a16:creationId xmlns:a16="http://schemas.microsoft.com/office/drawing/2014/main" id="{E2CB251F-D449-0813-7A2B-8DA452BADFC6}"/>
                </a:ext>
              </a:extLst>
            </p:cNvPr>
            <p:cNvSpPr/>
            <p:nvPr/>
          </p:nvSpPr>
          <p:spPr>
            <a:xfrm>
              <a:off x="6534195" y="1994425"/>
              <a:ext cx="1933966" cy="345225"/>
            </a:xfrm>
            <a:prstGeom prst="roundRect">
              <a:avLst/>
            </a:prstGeom>
            <a:solidFill>
              <a:srgbClr val="D7EEFC"/>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65~79</a:t>
              </a: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岁老年人</a:t>
              </a:r>
            </a:p>
          </p:txBody>
        </p:sp>
      </p:grpSp>
      <p:sp>
        <p:nvSpPr>
          <p:cNvPr id="17" name="矩形: 圆角 19">
            <a:extLst>
              <a:ext uri="{FF2B5EF4-FFF2-40B4-BE49-F238E27FC236}">
                <a16:creationId xmlns:a16="http://schemas.microsoft.com/office/drawing/2014/main" id="{EEB037B3-59DB-09DE-9F7C-FD461B490F55}"/>
              </a:ext>
            </a:extLst>
          </p:cNvPr>
          <p:cNvSpPr/>
          <p:nvPr/>
        </p:nvSpPr>
        <p:spPr>
          <a:xfrm>
            <a:off x="3761298" y="3899963"/>
            <a:ext cx="4073807" cy="431983"/>
          </a:xfrm>
          <a:prstGeom prst="roundRect">
            <a:avLst/>
          </a:prstGeom>
          <a:solidFill>
            <a:srgbClr val="C00000"/>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&lt;</a:t>
            </a:r>
            <a:r>
              <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 </a:t>
            </a:r>
            <a:r>
              <a:rPr kumimoji="0" lang="en-US" altLang="zh-C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140/90 mmHg</a:t>
            </a:r>
            <a:endPar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18" name="矩形: 圆角 19">
            <a:extLst>
              <a:ext uri="{FF2B5EF4-FFF2-40B4-BE49-F238E27FC236}">
                <a16:creationId xmlns:a16="http://schemas.microsoft.com/office/drawing/2014/main" id="{E7E668B1-4B5C-380A-A872-B1928821D174}"/>
              </a:ext>
            </a:extLst>
          </p:cNvPr>
          <p:cNvSpPr/>
          <p:nvPr/>
        </p:nvSpPr>
        <p:spPr>
          <a:xfrm>
            <a:off x="1220225" y="5722495"/>
            <a:ext cx="9353378" cy="499062"/>
          </a:xfrm>
          <a:prstGeom prst="roundRect">
            <a:avLst/>
          </a:prstGeom>
          <a:solidFill>
            <a:srgbClr val="C00000"/>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&lt;</a:t>
            </a:r>
            <a:r>
              <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 </a:t>
            </a:r>
            <a:r>
              <a:rPr kumimoji="0" lang="en-US" altLang="zh-C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130/80 mmHg</a:t>
            </a:r>
            <a:endPar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19" name="矩形: 圆角 21">
            <a:extLst>
              <a:ext uri="{FF2B5EF4-FFF2-40B4-BE49-F238E27FC236}">
                <a16:creationId xmlns:a16="http://schemas.microsoft.com/office/drawing/2014/main" id="{3446FE58-647A-8FCB-5705-5AED77C45459}"/>
              </a:ext>
            </a:extLst>
          </p:cNvPr>
          <p:cNvSpPr/>
          <p:nvPr/>
        </p:nvSpPr>
        <p:spPr>
          <a:xfrm>
            <a:off x="8106493" y="2446004"/>
            <a:ext cx="2467109" cy="431983"/>
          </a:xfrm>
          <a:prstGeom prst="roundRect">
            <a:avLst/>
          </a:prstGeom>
          <a:solidFill>
            <a:srgbClr val="C00000"/>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&lt;</a:t>
            </a:r>
            <a:r>
              <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 </a:t>
            </a:r>
            <a:r>
              <a:rPr kumimoji="0" lang="en-US" altLang="zh-C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150/90 mmHg</a:t>
            </a:r>
            <a:endPar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20" name="矩形: 圆角 22">
            <a:extLst>
              <a:ext uri="{FF2B5EF4-FFF2-40B4-BE49-F238E27FC236}">
                <a16:creationId xmlns:a16="http://schemas.microsoft.com/office/drawing/2014/main" id="{E35F20F1-7F10-C96A-E9CC-3329B8443033}"/>
              </a:ext>
            </a:extLst>
          </p:cNvPr>
          <p:cNvSpPr/>
          <p:nvPr/>
        </p:nvSpPr>
        <p:spPr>
          <a:xfrm>
            <a:off x="1220225" y="4794780"/>
            <a:ext cx="6657874" cy="3693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在可耐受的条件下</a:t>
            </a:r>
          </a:p>
        </p:txBody>
      </p:sp>
      <p:sp>
        <p:nvSpPr>
          <p:cNvPr id="21" name="标题 1">
            <a:extLst>
              <a:ext uri="{FF2B5EF4-FFF2-40B4-BE49-F238E27FC236}">
                <a16:creationId xmlns:a16="http://schemas.microsoft.com/office/drawing/2014/main" id="{D00B6A6E-C6FD-A9AB-0453-B6D250407E3F}"/>
              </a:ext>
            </a:extLst>
          </p:cNvPr>
          <p:cNvSpPr txBox="1">
            <a:spLocks/>
          </p:cNvSpPr>
          <p:nvPr/>
        </p:nvSpPr>
        <p:spPr>
          <a:xfrm>
            <a:off x="838200" y="356885"/>
            <a:ext cx="10515600" cy="744273"/>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诊室血压目标</a:t>
            </a:r>
          </a:p>
        </p:txBody>
      </p:sp>
      <p:sp>
        <p:nvSpPr>
          <p:cNvPr id="22" name="矩形: 圆角 25">
            <a:extLst>
              <a:ext uri="{FF2B5EF4-FFF2-40B4-BE49-F238E27FC236}">
                <a16:creationId xmlns:a16="http://schemas.microsoft.com/office/drawing/2014/main" id="{B6693E96-4BB3-A797-9C1A-AD33B02E5FCF}"/>
              </a:ext>
            </a:extLst>
          </p:cNvPr>
          <p:cNvSpPr/>
          <p:nvPr/>
        </p:nvSpPr>
        <p:spPr>
          <a:xfrm>
            <a:off x="8154269" y="3203931"/>
            <a:ext cx="2419333" cy="3693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在可耐受的条件下</a:t>
            </a:r>
          </a:p>
        </p:txBody>
      </p:sp>
      <p:sp>
        <p:nvSpPr>
          <p:cNvPr id="23" name="矩形: 圆角 19">
            <a:extLst>
              <a:ext uri="{FF2B5EF4-FFF2-40B4-BE49-F238E27FC236}">
                <a16:creationId xmlns:a16="http://schemas.microsoft.com/office/drawing/2014/main" id="{D331B4C9-DB79-671A-B0AE-E4C5128F370A}"/>
              </a:ext>
            </a:extLst>
          </p:cNvPr>
          <p:cNvSpPr/>
          <p:nvPr/>
        </p:nvSpPr>
        <p:spPr>
          <a:xfrm>
            <a:off x="8154264" y="3899963"/>
            <a:ext cx="2419340" cy="431983"/>
          </a:xfrm>
          <a:prstGeom prst="roundRect">
            <a:avLst/>
          </a:prstGeom>
          <a:solidFill>
            <a:srgbClr val="C00000"/>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&lt;</a:t>
            </a:r>
            <a:r>
              <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 </a:t>
            </a:r>
            <a:r>
              <a:rPr kumimoji="0" lang="en-US" altLang="zh-C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140/90 mmHg</a:t>
            </a:r>
            <a:endPar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cxnSp>
        <p:nvCxnSpPr>
          <p:cNvPr id="24" name="直线箭头连接符 97">
            <a:extLst>
              <a:ext uri="{FF2B5EF4-FFF2-40B4-BE49-F238E27FC236}">
                <a16:creationId xmlns:a16="http://schemas.microsoft.com/office/drawing/2014/main" id="{216DD5E9-F1AF-31D0-84F8-9315E705B854}"/>
              </a:ext>
            </a:extLst>
          </p:cNvPr>
          <p:cNvCxnSpPr>
            <a:cxnSpLocks/>
          </p:cNvCxnSpPr>
          <p:nvPr/>
        </p:nvCxnSpPr>
        <p:spPr>
          <a:xfrm>
            <a:off x="9228566" y="2899927"/>
            <a:ext cx="0" cy="3040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线箭头连接符 97">
            <a:extLst>
              <a:ext uri="{FF2B5EF4-FFF2-40B4-BE49-F238E27FC236}">
                <a16:creationId xmlns:a16="http://schemas.microsoft.com/office/drawing/2014/main" id="{87E8A37A-BD65-A3DC-7AA9-AE37F10EC9B1}"/>
              </a:ext>
            </a:extLst>
          </p:cNvPr>
          <p:cNvCxnSpPr>
            <a:cxnSpLocks/>
          </p:cNvCxnSpPr>
          <p:nvPr/>
        </p:nvCxnSpPr>
        <p:spPr>
          <a:xfrm>
            <a:off x="9228566" y="3595959"/>
            <a:ext cx="0" cy="3040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线箭头连接符 100">
            <a:extLst>
              <a:ext uri="{FF2B5EF4-FFF2-40B4-BE49-F238E27FC236}">
                <a16:creationId xmlns:a16="http://schemas.microsoft.com/office/drawing/2014/main" id="{72B3D5CF-1CA6-9B84-D6D9-99CA78C02C7F}"/>
              </a:ext>
            </a:extLst>
          </p:cNvPr>
          <p:cNvCxnSpPr>
            <a:cxnSpLocks/>
          </p:cNvCxnSpPr>
          <p:nvPr/>
        </p:nvCxnSpPr>
        <p:spPr>
          <a:xfrm>
            <a:off x="4796537" y="5164110"/>
            <a:ext cx="0" cy="5664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线箭头连接符 101">
            <a:extLst>
              <a:ext uri="{FF2B5EF4-FFF2-40B4-BE49-F238E27FC236}">
                <a16:creationId xmlns:a16="http://schemas.microsoft.com/office/drawing/2014/main" id="{988651E5-9BAB-5D09-161D-E387596AF6CF}"/>
              </a:ext>
            </a:extLst>
          </p:cNvPr>
          <p:cNvCxnSpPr>
            <a:cxnSpLocks/>
          </p:cNvCxnSpPr>
          <p:nvPr/>
        </p:nvCxnSpPr>
        <p:spPr>
          <a:xfrm>
            <a:off x="6870084" y="5164110"/>
            <a:ext cx="0" cy="5664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B72C2806-3D12-F127-4BF5-000D079ECE80}"/>
              </a:ext>
            </a:extLst>
          </p:cNvPr>
          <p:cNvGrpSpPr/>
          <p:nvPr/>
        </p:nvGrpSpPr>
        <p:grpSpPr>
          <a:xfrm>
            <a:off x="11016343" y="-71078"/>
            <a:ext cx="1360715" cy="911036"/>
            <a:chOff x="10809514" y="26404"/>
            <a:chExt cx="1375882" cy="914400"/>
          </a:xfrm>
        </p:grpSpPr>
        <p:pic>
          <p:nvPicPr>
            <p:cNvPr id="29" name="图形 28" descr="剪贴板">
              <a:extLst>
                <a:ext uri="{FF2B5EF4-FFF2-40B4-BE49-F238E27FC236}">
                  <a16:creationId xmlns:a16="http://schemas.microsoft.com/office/drawing/2014/main" id="{D934988D-504D-7BF6-3FB9-FA7DB6219C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30" name="文本框 29">
              <a:extLst>
                <a:ext uri="{FF2B5EF4-FFF2-40B4-BE49-F238E27FC236}">
                  <a16:creationId xmlns:a16="http://schemas.microsoft.com/office/drawing/2014/main" id="{9E527558-065C-FE05-E912-2111F207C196}"/>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165055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196A0D7A-67C8-7EB3-30AB-7F07D1E484D5}"/>
              </a:ext>
            </a:extLst>
          </p:cNvPr>
          <p:cNvGraphicFramePr>
            <a:graphicFrameLocks noGrp="1"/>
          </p:cNvGraphicFramePr>
          <p:nvPr>
            <p:extLst>
              <p:ext uri="{D42A27DB-BD31-4B8C-83A1-F6EECF244321}">
                <p14:modId xmlns:p14="http://schemas.microsoft.com/office/powerpoint/2010/main" val="107394312"/>
              </p:ext>
            </p:extLst>
          </p:nvPr>
        </p:nvGraphicFramePr>
        <p:xfrm>
          <a:off x="863202" y="1090279"/>
          <a:ext cx="10465594" cy="5410532"/>
        </p:xfrm>
        <a:graphic>
          <a:graphicData uri="http://schemas.openxmlformats.org/drawingml/2006/table">
            <a:tbl>
              <a:tblPr firstRow="1" bandRow="1">
                <a:tableStyleId>{69012ECD-51FC-41F1-AA8D-1B2483CD663E}</a:tableStyleId>
              </a:tblPr>
              <a:tblGrid>
                <a:gridCol w="1401367">
                  <a:extLst>
                    <a:ext uri="{9D8B030D-6E8A-4147-A177-3AD203B41FA5}">
                      <a16:colId xmlns:a16="http://schemas.microsoft.com/office/drawing/2014/main" val="3357749483"/>
                    </a:ext>
                  </a:extLst>
                </a:gridCol>
                <a:gridCol w="4200525">
                  <a:extLst>
                    <a:ext uri="{9D8B030D-6E8A-4147-A177-3AD203B41FA5}">
                      <a16:colId xmlns:a16="http://schemas.microsoft.com/office/drawing/2014/main" val="879315059"/>
                    </a:ext>
                  </a:extLst>
                </a:gridCol>
                <a:gridCol w="4863702">
                  <a:extLst>
                    <a:ext uri="{9D8B030D-6E8A-4147-A177-3AD203B41FA5}">
                      <a16:colId xmlns:a16="http://schemas.microsoft.com/office/drawing/2014/main" val="2543499172"/>
                    </a:ext>
                  </a:extLst>
                </a:gridCol>
              </a:tblGrid>
              <a:tr h="426194">
                <a:tc>
                  <a:txBody>
                    <a:bodyPr/>
                    <a:lstStyle/>
                    <a:p>
                      <a:pPr indent="133350" algn="ctr">
                        <a:lnSpc>
                          <a:spcPct val="150000"/>
                        </a:lnSpc>
                        <a:spcAft>
                          <a:spcPts val="0"/>
                        </a:spcAft>
                      </a:pPr>
                      <a:endParaRPr lang="zh-CN" altLang="en-US" sz="1400" b="0" dirty="0">
                        <a:solidFill>
                          <a:schemeClr val="bg1"/>
                        </a:solidFill>
                        <a:effectLst/>
                        <a:latin typeface="Microsoft YaHei" panose="020B0503020204020204" pitchFamily="34" charset="-122"/>
                        <a:ea typeface="Microsoft YaHei" panose="020B0503020204020204" pitchFamily="34" charset="-122"/>
                      </a:endParaRPr>
                    </a:p>
                  </a:txBody>
                  <a:tcPr marL="63756" marR="63756" marT="0" marB="0" anchor="ctr">
                    <a:solidFill>
                      <a:srgbClr val="004582"/>
                    </a:solidFill>
                  </a:tcPr>
                </a:tc>
                <a:tc>
                  <a:txBody>
                    <a:bodyPr/>
                    <a:lstStyle/>
                    <a:p>
                      <a:pPr indent="133350" algn="ctr">
                        <a:lnSpc>
                          <a:spcPct val="150000"/>
                        </a:lnSpc>
                        <a:spcAft>
                          <a:spcPts val="0"/>
                        </a:spcAft>
                      </a:pPr>
                      <a:r>
                        <a:rPr lang="en-US" altLang="zh-CN" sz="1400" b="1" dirty="0">
                          <a:solidFill>
                            <a:schemeClr val="bg1"/>
                          </a:solidFill>
                          <a:effectLst/>
                          <a:latin typeface="Microsoft YaHei" panose="020B0503020204020204" pitchFamily="34" charset="-122"/>
                          <a:ea typeface="Microsoft YaHei" panose="020B0503020204020204" pitchFamily="34" charset="-122"/>
                        </a:rPr>
                        <a:t>2024</a:t>
                      </a:r>
                      <a:r>
                        <a:rPr lang="zh-CN" altLang="en-US" sz="1400" b="1" dirty="0">
                          <a:solidFill>
                            <a:schemeClr val="bg1"/>
                          </a:solidFill>
                          <a:effectLst/>
                          <a:latin typeface="Microsoft YaHei" panose="020B0503020204020204" pitchFamily="34" charset="-122"/>
                          <a:ea typeface="Microsoft YaHei" panose="020B0503020204020204" pitchFamily="34" charset="-122"/>
                        </a:rPr>
                        <a:t>年版降压目标（</a:t>
                      </a:r>
                      <a:r>
                        <a:rPr lang="en-US" altLang="zh-CN" sz="1400" b="1" dirty="0">
                          <a:solidFill>
                            <a:schemeClr val="bg1"/>
                          </a:solidFill>
                          <a:effectLst/>
                          <a:latin typeface="Microsoft YaHei" panose="020B0503020204020204" pitchFamily="34" charset="-122"/>
                          <a:ea typeface="Microsoft YaHei" panose="020B0503020204020204" pitchFamily="34" charset="-122"/>
                        </a:rPr>
                        <a:t>mmHg</a:t>
                      </a:r>
                      <a:r>
                        <a:rPr lang="zh-CN" altLang="en-US" sz="1400" b="1" dirty="0">
                          <a:solidFill>
                            <a:schemeClr val="bg1"/>
                          </a:solidFill>
                          <a:effectLst/>
                          <a:latin typeface="Microsoft YaHei" panose="020B0503020204020204" pitchFamily="34" charset="-122"/>
                          <a:ea typeface="Microsoft YaHei" panose="020B0503020204020204" pitchFamily="34" charset="-122"/>
                        </a:rPr>
                        <a:t>）</a:t>
                      </a:r>
                    </a:p>
                  </a:txBody>
                  <a:tcPr marL="63756" marR="63756" marT="0" marB="0" anchor="ctr">
                    <a:solidFill>
                      <a:srgbClr val="004582"/>
                    </a:solidFill>
                  </a:tcPr>
                </a:tc>
                <a:tc>
                  <a:txBody>
                    <a:bodyPr/>
                    <a:lstStyle/>
                    <a:p>
                      <a:pPr indent="133350" algn="ctr">
                        <a:lnSpc>
                          <a:spcPct val="150000"/>
                        </a:lnSpc>
                        <a:spcAft>
                          <a:spcPts val="0"/>
                        </a:spcAft>
                      </a:pPr>
                      <a:r>
                        <a:rPr lang="en-US" altLang="zh-CN" sz="1400" b="1" dirty="0">
                          <a:solidFill>
                            <a:schemeClr val="bg1"/>
                          </a:solidFill>
                          <a:effectLst/>
                          <a:latin typeface="Microsoft YaHei" panose="020B0503020204020204" pitchFamily="34" charset="-122"/>
                          <a:ea typeface="Microsoft YaHei" panose="020B0503020204020204" pitchFamily="34" charset="-122"/>
                        </a:rPr>
                        <a:t>2018</a:t>
                      </a:r>
                      <a:r>
                        <a:rPr lang="zh-CN" altLang="en-US" sz="1400" b="1" dirty="0">
                          <a:solidFill>
                            <a:schemeClr val="bg1"/>
                          </a:solidFill>
                          <a:effectLst/>
                          <a:latin typeface="Microsoft YaHei" panose="020B0503020204020204" pitchFamily="34" charset="-122"/>
                          <a:ea typeface="Microsoft YaHei" panose="020B0503020204020204" pitchFamily="34" charset="-122"/>
                        </a:rPr>
                        <a:t>年版降压目标（</a:t>
                      </a:r>
                      <a:r>
                        <a:rPr lang="en-US" altLang="zh-CN" sz="1400" b="1" dirty="0">
                          <a:solidFill>
                            <a:schemeClr val="bg1"/>
                          </a:solidFill>
                          <a:effectLst/>
                          <a:latin typeface="Microsoft YaHei" panose="020B0503020204020204" pitchFamily="34" charset="-122"/>
                          <a:ea typeface="Microsoft YaHei" panose="020B0503020204020204" pitchFamily="34" charset="-122"/>
                        </a:rPr>
                        <a:t>mmHg</a:t>
                      </a:r>
                      <a:r>
                        <a:rPr lang="zh-CN" altLang="en-US" sz="1400" b="1" dirty="0">
                          <a:solidFill>
                            <a:schemeClr val="bg1"/>
                          </a:solidFill>
                          <a:effectLst/>
                          <a:latin typeface="Microsoft YaHei" panose="020B0503020204020204" pitchFamily="34" charset="-122"/>
                          <a:ea typeface="Microsoft YaHei" panose="020B0503020204020204" pitchFamily="34" charset="-122"/>
                        </a:rPr>
                        <a:t>）</a:t>
                      </a:r>
                    </a:p>
                  </a:txBody>
                  <a:tcPr marL="63756" marR="63756" marT="0" marB="0" anchor="ctr">
                    <a:solidFill>
                      <a:srgbClr val="004582"/>
                    </a:solidFill>
                  </a:tcPr>
                </a:tc>
                <a:extLst>
                  <a:ext uri="{0D108BD9-81ED-4DB2-BD59-A6C34878D82A}">
                    <a16:rowId xmlns:a16="http://schemas.microsoft.com/office/drawing/2014/main" val="729304168"/>
                  </a:ext>
                </a:extLst>
              </a:tr>
              <a:tr h="337345">
                <a:tc>
                  <a:txBody>
                    <a:bodyPr/>
                    <a:lstStyle/>
                    <a:p>
                      <a:pPr marL="150495" marR="0" lvl="0" indent="-135890" algn="just" defTabSz="914400" rtl="0" eaLnBrk="1" fontAlgn="auto" latinLnBrk="0" hangingPunct="1">
                        <a:lnSpc>
                          <a:spcPct val="150000"/>
                        </a:lnSpc>
                        <a:spcBef>
                          <a:spcPts val="0"/>
                        </a:spcBef>
                        <a:spcAft>
                          <a:spcPts val="0"/>
                        </a:spcAft>
                        <a:buClrTx/>
                        <a:buSzTx/>
                        <a:buFontTx/>
                        <a:buNone/>
                        <a:tabLst/>
                        <a:defRPr/>
                      </a:pPr>
                      <a:r>
                        <a:rPr lang="zh-CN" altLang="en-US" sz="1050" b="1" dirty="0">
                          <a:solidFill>
                            <a:schemeClr val="tx1"/>
                          </a:solidFill>
                          <a:latin typeface="Microsoft YaHei" panose="020B0503020204020204" pitchFamily="34" charset="-122"/>
                          <a:ea typeface="Microsoft YaHei" panose="020B0503020204020204" pitchFamily="34" charset="-122"/>
                        </a:rPr>
                        <a:t>一般人群</a:t>
                      </a:r>
                    </a:p>
                  </a:txBody>
                  <a:tcPr marL="63756" marR="63756" marT="0" marB="0" anchor="ct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en-US" altLang="zh-CN" sz="1050" b="0" dirty="0">
                          <a:solidFill>
                            <a:schemeClr val="tx1"/>
                          </a:solidFill>
                          <a:effectLst/>
                          <a:latin typeface="Microsoft YaHei" panose="020B0503020204020204" pitchFamily="34" charset="-122"/>
                          <a:ea typeface="Microsoft YaHei" panose="020B0503020204020204" pitchFamily="34" charset="-122"/>
                        </a:rPr>
                        <a:t>&lt;140/90</a:t>
                      </a:r>
                      <a:r>
                        <a:rPr lang="zh-CN" altLang="en-US" sz="1050" b="0" dirty="0">
                          <a:solidFill>
                            <a:schemeClr val="tx1"/>
                          </a:solidFill>
                          <a:effectLst/>
                          <a:latin typeface="Microsoft YaHei" panose="020B0503020204020204" pitchFamily="34" charset="-122"/>
                          <a:ea typeface="Microsoft YaHei" panose="020B0503020204020204" pitchFamily="34" charset="-122"/>
                        </a:rPr>
                        <a:t>，如能耐受，</a:t>
                      </a:r>
                      <a:r>
                        <a:rPr lang="zh-CN" altLang="en-US" sz="1100" b="1" kern="1200" dirty="0">
                          <a:solidFill>
                            <a:srgbClr val="C00000"/>
                          </a:solidFill>
                          <a:effectLst/>
                          <a:latin typeface="Microsoft YaHei" panose="020B0503020204020204" pitchFamily="34" charset="-122"/>
                          <a:ea typeface="Microsoft YaHei" panose="020B0503020204020204" pitchFamily="34" charset="-122"/>
                        </a:rPr>
                        <a:t>应 </a:t>
                      </a:r>
                      <a:r>
                        <a:rPr lang="zh-CN" altLang="en-US" sz="1050" b="0" dirty="0">
                          <a:solidFill>
                            <a:schemeClr val="tx1"/>
                          </a:solidFill>
                          <a:effectLst/>
                          <a:latin typeface="Microsoft YaHei" panose="020B0503020204020204" pitchFamily="34" charset="-122"/>
                          <a:ea typeface="Microsoft YaHei" panose="020B0503020204020204" pitchFamily="34" charset="-122"/>
                        </a:rPr>
                        <a:t>进一步降至</a:t>
                      </a:r>
                      <a:r>
                        <a:rPr lang="en-US" altLang="zh-CN" sz="1050" b="0" dirty="0">
                          <a:solidFill>
                            <a:schemeClr val="tx1"/>
                          </a:solidFill>
                          <a:effectLst/>
                          <a:latin typeface="Microsoft YaHei" panose="020B0503020204020204" pitchFamily="34" charset="-122"/>
                          <a:ea typeface="Microsoft YaHei" panose="020B0503020204020204" pitchFamily="34" charset="-122"/>
                        </a:rPr>
                        <a:t>&lt;130/80</a:t>
                      </a:r>
                      <a:endParaRPr lang="zh-CN" altLang="en-US"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tc>
                  <a:txBody>
                    <a:bodyPr/>
                    <a:lstStyle/>
                    <a:p>
                      <a:pPr marL="150495" marR="0" lvl="0" indent="-135890" algn="ctr" defTabSz="914400" rtl="0" eaLnBrk="1" fontAlgn="auto" latinLnBrk="0" hangingPunct="1">
                        <a:lnSpc>
                          <a:spcPct val="100000"/>
                        </a:lnSpc>
                        <a:spcBef>
                          <a:spcPts val="0"/>
                        </a:spcBef>
                        <a:spcAft>
                          <a:spcPts val="0"/>
                        </a:spcAft>
                        <a:buClrTx/>
                        <a:buSzTx/>
                        <a:buFontTx/>
                        <a:buNone/>
                        <a:tabLst/>
                        <a:defRPr/>
                      </a:pPr>
                      <a:r>
                        <a:rPr lang="en-US" altLang="zh-CN" sz="1050" b="0" dirty="0">
                          <a:solidFill>
                            <a:schemeClr val="tx1"/>
                          </a:solidFill>
                          <a:effectLst/>
                          <a:latin typeface="Microsoft YaHei" panose="020B0503020204020204" pitchFamily="34" charset="-122"/>
                          <a:ea typeface="Microsoft YaHei" panose="020B0503020204020204" pitchFamily="34" charset="-122"/>
                        </a:rPr>
                        <a:t>&lt;140/90</a:t>
                      </a:r>
                      <a:r>
                        <a:rPr lang="zh-CN" altLang="en-US" sz="1050" b="0" dirty="0">
                          <a:solidFill>
                            <a:schemeClr val="tx1"/>
                          </a:solidFill>
                          <a:effectLst/>
                          <a:latin typeface="Microsoft YaHei" panose="020B0503020204020204" pitchFamily="34" charset="-122"/>
                          <a:ea typeface="Microsoft YaHei" panose="020B0503020204020204" pitchFamily="34" charset="-122"/>
                        </a:rPr>
                        <a:t>，能耐受者和部分高危及以上的患者 </a:t>
                      </a:r>
                      <a:r>
                        <a:rPr lang="zh-CN" altLang="en-US" sz="1100" b="1" kern="1200" dirty="0">
                          <a:solidFill>
                            <a:srgbClr val="C00000"/>
                          </a:solidFill>
                          <a:effectLst/>
                          <a:latin typeface="Microsoft YaHei" panose="020B0503020204020204" pitchFamily="34" charset="-122"/>
                          <a:ea typeface="Microsoft YaHei" panose="020B0503020204020204" pitchFamily="34" charset="-122"/>
                        </a:rPr>
                        <a:t>可 </a:t>
                      </a:r>
                      <a:r>
                        <a:rPr lang="zh-CN" altLang="en-US" sz="1050" b="0" dirty="0">
                          <a:solidFill>
                            <a:schemeClr val="tx1"/>
                          </a:solidFill>
                          <a:effectLst/>
                          <a:latin typeface="Microsoft YaHei" panose="020B0503020204020204" pitchFamily="34" charset="-122"/>
                          <a:ea typeface="Microsoft YaHei" panose="020B0503020204020204" pitchFamily="34" charset="-122"/>
                        </a:rPr>
                        <a:t>进一步降至</a:t>
                      </a:r>
                      <a:r>
                        <a:rPr lang="en-US" altLang="zh-CN" sz="1050" b="0" dirty="0">
                          <a:solidFill>
                            <a:schemeClr val="tx1"/>
                          </a:solidFill>
                          <a:effectLst/>
                          <a:latin typeface="Microsoft YaHei" panose="020B0503020204020204" pitchFamily="34" charset="-122"/>
                          <a:ea typeface="Microsoft YaHei" panose="020B0503020204020204" pitchFamily="34" charset="-122"/>
                        </a:rPr>
                        <a:t>&lt;130/80</a:t>
                      </a:r>
                      <a:endParaRPr lang="zh-CN" altLang="en-US"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4115181790"/>
                  </a:ext>
                </a:extLst>
              </a:tr>
              <a:tr h="337345">
                <a:tc>
                  <a:txBody>
                    <a:bodyPr/>
                    <a:lstStyle/>
                    <a:p>
                      <a:pPr marL="150495" marR="0" lvl="0" indent="-135890" algn="just" defTabSz="914400" rtl="0" eaLnBrk="1" fontAlgn="auto" latinLnBrk="0" hangingPunct="1">
                        <a:lnSpc>
                          <a:spcPct val="150000"/>
                        </a:lnSpc>
                        <a:spcBef>
                          <a:spcPts val="0"/>
                        </a:spcBef>
                        <a:spcAft>
                          <a:spcPts val="0"/>
                        </a:spcAft>
                        <a:buClrTx/>
                        <a:buSzTx/>
                        <a:buFontTx/>
                        <a:buNone/>
                        <a:tabLst/>
                        <a:defRPr/>
                      </a:pPr>
                      <a:r>
                        <a:rPr lang="en-US" altLang="zh-CN" sz="1050" b="1" dirty="0">
                          <a:solidFill>
                            <a:schemeClr val="tx1"/>
                          </a:solidFill>
                          <a:latin typeface="Microsoft YaHei" panose="020B0503020204020204" pitchFamily="34" charset="-122"/>
                          <a:ea typeface="Microsoft YaHei" panose="020B0503020204020204" pitchFamily="34" charset="-122"/>
                        </a:rPr>
                        <a:t>65~79</a:t>
                      </a:r>
                      <a:r>
                        <a:rPr lang="zh-CN" altLang="en-US" sz="1050" b="1" dirty="0">
                          <a:solidFill>
                            <a:schemeClr val="tx1"/>
                          </a:solidFill>
                          <a:latin typeface="Microsoft YaHei" panose="020B0503020204020204" pitchFamily="34" charset="-122"/>
                          <a:ea typeface="Microsoft YaHei" panose="020B0503020204020204" pitchFamily="34" charset="-122"/>
                        </a:rPr>
                        <a:t>岁老年</a:t>
                      </a: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en-US" altLang="zh-CN" sz="1050" b="0" dirty="0">
                          <a:solidFill>
                            <a:schemeClr val="tx1"/>
                          </a:solidFill>
                          <a:effectLst/>
                          <a:latin typeface="Microsoft YaHei" panose="020B0503020204020204" pitchFamily="34" charset="-122"/>
                          <a:ea typeface="Microsoft YaHei" panose="020B0503020204020204" pitchFamily="34" charset="-122"/>
                        </a:rPr>
                        <a:t>&lt;140/90</a:t>
                      </a:r>
                      <a:r>
                        <a:rPr lang="zh-CN" altLang="en-US" sz="1050" b="0" dirty="0">
                          <a:solidFill>
                            <a:schemeClr val="tx1"/>
                          </a:solidFill>
                          <a:effectLst/>
                          <a:latin typeface="Microsoft YaHei" panose="020B0503020204020204" pitchFamily="34" charset="-122"/>
                          <a:ea typeface="Microsoft YaHei" panose="020B0503020204020204" pitchFamily="34" charset="-122"/>
                        </a:rPr>
                        <a:t>，如能耐受，应进一步降至</a:t>
                      </a:r>
                      <a:r>
                        <a:rPr lang="en-US" altLang="zh-CN" sz="1100" b="1" kern="1200" dirty="0">
                          <a:solidFill>
                            <a:srgbClr val="C00000"/>
                          </a:solidFill>
                          <a:effectLst/>
                          <a:latin typeface="Microsoft YaHei" panose="020B0503020204020204" pitchFamily="34" charset="-122"/>
                          <a:ea typeface="Microsoft YaHei" panose="020B0503020204020204" pitchFamily="34" charset="-122"/>
                        </a:rPr>
                        <a:t>&lt;130/80</a:t>
                      </a:r>
                      <a:endParaRPr lang="zh-CN" altLang="en-US" sz="1100" b="1" kern="1200" dirty="0">
                        <a:solidFill>
                          <a:srgbClr val="C00000"/>
                        </a:solidFill>
                        <a:effectLst/>
                        <a:latin typeface="Microsoft YaHei" panose="020B0503020204020204" pitchFamily="34" charset="-122"/>
                        <a:ea typeface="Microsoft YaHei" panose="020B0503020204020204" pitchFamily="34" charset="-122"/>
                        <a:cs typeface="+mn-cs"/>
                      </a:endParaRP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先＜</a:t>
                      </a:r>
                      <a:r>
                        <a:rPr lang="en-US" altLang="zh-CN" sz="1050" b="0" dirty="0">
                          <a:solidFill>
                            <a:schemeClr val="tx1"/>
                          </a:solidFill>
                          <a:effectLst/>
                          <a:latin typeface="Microsoft YaHei" panose="020B0503020204020204" pitchFamily="34" charset="-122"/>
                          <a:ea typeface="Microsoft YaHei" panose="020B0503020204020204" pitchFamily="34" charset="-122"/>
                        </a:rPr>
                        <a:t>150/90</a:t>
                      </a:r>
                      <a:r>
                        <a:rPr lang="zh-CN" altLang="en-US" sz="1050" b="0" dirty="0">
                          <a:solidFill>
                            <a:schemeClr val="tx1"/>
                          </a:solidFill>
                          <a:effectLst/>
                          <a:latin typeface="Microsoft YaHei" panose="020B0503020204020204" pitchFamily="34" charset="-122"/>
                          <a:ea typeface="Microsoft YaHei" panose="020B0503020204020204" pitchFamily="34" charset="-122"/>
                        </a:rPr>
                        <a:t>，如可耐受，可降至</a:t>
                      </a:r>
                      <a:r>
                        <a:rPr lang="zh-CN" altLang="en-US" sz="1100" b="1" kern="1200" dirty="0">
                          <a:solidFill>
                            <a:srgbClr val="C00000"/>
                          </a:solidFill>
                          <a:effectLst/>
                          <a:latin typeface="Microsoft YaHei" panose="020B0503020204020204" pitchFamily="34" charset="-122"/>
                          <a:ea typeface="Microsoft YaHei" panose="020B0503020204020204" pitchFamily="34" charset="-122"/>
                        </a:rPr>
                        <a:t>＜</a:t>
                      </a:r>
                      <a:r>
                        <a:rPr lang="en-US" altLang="zh-CN" sz="1100" b="1" kern="1200" dirty="0">
                          <a:solidFill>
                            <a:srgbClr val="C00000"/>
                          </a:solidFill>
                          <a:effectLst/>
                          <a:latin typeface="Microsoft YaHei" panose="020B0503020204020204" pitchFamily="34" charset="-122"/>
                          <a:ea typeface="Microsoft YaHei" panose="020B0503020204020204" pitchFamily="34" charset="-122"/>
                        </a:rPr>
                        <a:t>140/90</a:t>
                      </a:r>
                      <a:endParaRPr lang="zh-CN" altLang="en-US" sz="1100" b="1" kern="1200" dirty="0">
                        <a:solidFill>
                          <a:srgbClr val="C00000"/>
                        </a:solidFill>
                        <a:effectLst/>
                        <a:latin typeface="Microsoft YaHei" panose="020B0503020204020204" pitchFamily="34" charset="-122"/>
                        <a:ea typeface="Microsoft YaHei" panose="020B0503020204020204" pitchFamily="34" charset="-122"/>
                        <a:cs typeface="+mn-cs"/>
                      </a:endParaRPr>
                    </a:p>
                  </a:txBody>
                  <a:tcPr marL="63756" marR="63756" marT="0" marB="0" anchor="ctr">
                    <a:solidFill>
                      <a:schemeClr val="bg1">
                        <a:lumMod val="95000"/>
                      </a:schemeClr>
                    </a:solidFill>
                  </a:tcPr>
                </a:tc>
                <a:extLst>
                  <a:ext uri="{0D108BD9-81ED-4DB2-BD59-A6C34878D82A}">
                    <a16:rowId xmlns:a16="http://schemas.microsoft.com/office/drawing/2014/main" val="1503387568"/>
                  </a:ext>
                </a:extLst>
              </a:tr>
              <a:tr h="337345">
                <a:tc>
                  <a:txBody>
                    <a:bodyPr/>
                    <a:lstStyle/>
                    <a:p>
                      <a:pPr marL="150495" marR="0" lvl="0" indent="-135890" algn="just" defTabSz="914400" rtl="0" eaLnBrk="1" fontAlgn="auto" latinLnBrk="0" hangingPunct="1">
                        <a:lnSpc>
                          <a:spcPct val="150000"/>
                        </a:lnSpc>
                        <a:spcBef>
                          <a:spcPts val="0"/>
                        </a:spcBef>
                        <a:spcAft>
                          <a:spcPts val="0"/>
                        </a:spcAft>
                        <a:buClrTx/>
                        <a:buSzTx/>
                        <a:buFontTx/>
                        <a:buNone/>
                        <a:tabLst/>
                        <a:defRPr/>
                      </a:pPr>
                      <a:r>
                        <a:rPr lang="zh-CN" altLang="en-US" sz="1050" b="1" dirty="0">
                          <a:solidFill>
                            <a:schemeClr val="tx1"/>
                          </a:solidFill>
                          <a:latin typeface="Microsoft YaHei" panose="020B0503020204020204" pitchFamily="34" charset="-122"/>
                          <a:ea typeface="Microsoft YaHei" panose="020B0503020204020204" pitchFamily="34" charset="-122"/>
                        </a:rPr>
                        <a:t>≥</a:t>
                      </a:r>
                      <a:r>
                        <a:rPr lang="en-US" altLang="zh-CN" sz="1050" b="1" dirty="0">
                          <a:solidFill>
                            <a:schemeClr val="tx1"/>
                          </a:solidFill>
                          <a:latin typeface="Microsoft YaHei" panose="020B0503020204020204" pitchFamily="34" charset="-122"/>
                          <a:ea typeface="Microsoft YaHei" panose="020B0503020204020204" pitchFamily="34" charset="-122"/>
                        </a:rPr>
                        <a:t>80</a:t>
                      </a:r>
                      <a:r>
                        <a:rPr lang="zh-CN" altLang="en-US" sz="1050" b="1" dirty="0">
                          <a:solidFill>
                            <a:schemeClr val="tx1"/>
                          </a:solidFill>
                          <a:latin typeface="Microsoft YaHei" panose="020B0503020204020204" pitchFamily="34" charset="-122"/>
                          <a:ea typeface="Microsoft YaHei" panose="020B0503020204020204" pitchFamily="34" charset="-122"/>
                        </a:rPr>
                        <a:t>岁高龄老年</a:t>
                      </a:r>
                    </a:p>
                  </a:txBody>
                  <a:tcPr marL="63756" marR="63756" marT="0" marB="0" anchor="ct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a:t>
                      </a:r>
                      <a:r>
                        <a:rPr lang="en-US" altLang="zh-CN" sz="1050" b="0" dirty="0">
                          <a:solidFill>
                            <a:schemeClr val="tx1"/>
                          </a:solidFill>
                          <a:effectLst/>
                          <a:latin typeface="Microsoft YaHei" panose="020B0503020204020204" pitchFamily="34" charset="-122"/>
                          <a:ea typeface="Microsoft YaHei" panose="020B0503020204020204" pitchFamily="34" charset="-122"/>
                        </a:rPr>
                        <a:t>150/90</a:t>
                      </a:r>
                      <a:r>
                        <a:rPr lang="zh-CN" altLang="en-US" sz="1050" b="0" dirty="0">
                          <a:solidFill>
                            <a:schemeClr val="tx1"/>
                          </a:solidFill>
                          <a:effectLst/>
                          <a:latin typeface="Microsoft YaHei" panose="020B0503020204020204" pitchFamily="34" charset="-122"/>
                          <a:ea typeface="Microsoft YaHei" panose="020B0503020204020204" pitchFamily="34" charset="-122"/>
                        </a:rPr>
                        <a:t>，如可耐受，可降至</a:t>
                      </a:r>
                      <a:r>
                        <a:rPr lang="zh-CN" altLang="en-US" sz="1100" b="1" kern="1200" dirty="0">
                          <a:solidFill>
                            <a:srgbClr val="C00000"/>
                          </a:solidFill>
                          <a:effectLst/>
                          <a:latin typeface="Microsoft YaHei" panose="020B0503020204020204" pitchFamily="34" charset="-122"/>
                          <a:ea typeface="Microsoft YaHei" panose="020B0503020204020204" pitchFamily="34" charset="-122"/>
                        </a:rPr>
                        <a:t>＜</a:t>
                      </a:r>
                      <a:r>
                        <a:rPr lang="en-US" altLang="zh-CN" sz="1100" b="1" kern="1200" dirty="0">
                          <a:solidFill>
                            <a:srgbClr val="C00000"/>
                          </a:solidFill>
                          <a:effectLst/>
                          <a:latin typeface="Microsoft YaHei" panose="020B0503020204020204" pitchFamily="34" charset="-122"/>
                          <a:ea typeface="Microsoft YaHei" panose="020B0503020204020204" pitchFamily="34" charset="-122"/>
                        </a:rPr>
                        <a:t>140/90</a:t>
                      </a:r>
                      <a:endParaRPr lang="zh-CN" altLang="en-US" sz="1100" b="1" kern="1200" dirty="0">
                        <a:solidFill>
                          <a:srgbClr val="C00000"/>
                        </a:solidFill>
                        <a:effectLst/>
                        <a:latin typeface="Microsoft YaHei" panose="020B0503020204020204" pitchFamily="34" charset="-122"/>
                        <a:ea typeface="Microsoft YaHei" panose="020B0503020204020204" pitchFamily="34" charset="-122"/>
                        <a:cs typeface="+mn-cs"/>
                      </a:endParaRPr>
                    </a:p>
                  </a:txBody>
                  <a:tcPr marL="63756" marR="63756" marT="0" marB="0" anchor="ct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100" b="1" kern="1200" dirty="0">
                          <a:solidFill>
                            <a:srgbClr val="C00000"/>
                          </a:solidFill>
                          <a:effectLst/>
                          <a:latin typeface="Microsoft YaHei" panose="020B0503020204020204" pitchFamily="34" charset="-122"/>
                          <a:ea typeface="Microsoft YaHei" panose="020B0503020204020204" pitchFamily="34" charset="-122"/>
                        </a:rPr>
                        <a:t>＜</a:t>
                      </a:r>
                      <a:r>
                        <a:rPr lang="en-US" altLang="zh-CN" sz="1100" b="1" kern="1200" dirty="0">
                          <a:solidFill>
                            <a:srgbClr val="C00000"/>
                          </a:solidFill>
                          <a:effectLst/>
                          <a:latin typeface="Microsoft YaHei" panose="020B0503020204020204" pitchFamily="34" charset="-122"/>
                          <a:ea typeface="Microsoft YaHei" panose="020B0503020204020204" pitchFamily="34" charset="-122"/>
                        </a:rPr>
                        <a:t>150/90</a:t>
                      </a:r>
                      <a:endParaRPr lang="zh-CN" altLang="en-US" sz="1100" b="1" kern="1200" dirty="0">
                        <a:solidFill>
                          <a:srgbClr val="C00000"/>
                        </a:solidFill>
                        <a:effectLst/>
                        <a:latin typeface="Microsoft YaHei" panose="020B0503020204020204" pitchFamily="34" charset="-122"/>
                        <a:ea typeface="Microsoft YaHei" panose="020B0503020204020204" pitchFamily="34" charset="-122"/>
                        <a:cs typeface="+mn-cs"/>
                      </a:endParaRPr>
                    </a:p>
                  </a:txBody>
                  <a:tcPr marL="63756" marR="63756" marT="0" marB="0" anchor="ctr"/>
                </a:tc>
                <a:extLst>
                  <a:ext uri="{0D108BD9-81ED-4DB2-BD59-A6C34878D82A}">
                    <a16:rowId xmlns:a16="http://schemas.microsoft.com/office/drawing/2014/main" val="1930513388"/>
                  </a:ext>
                </a:extLst>
              </a:tr>
              <a:tr h="337345">
                <a:tc>
                  <a:txBody>
                    <a:bodyPr/>
                    <a:lstStyle/>
                    <a:p>
                      <a:pPr marL="150495" marR="0" lvl="0" indent="-135890" algn="just" defTabSz="914400" rtl="0" eaLnBrk="1" fontAlgn="auto" latinLnBrk="0" hangingPunct="1">
                        <a:lnSpc>
                          <a:spcPct val="150000"/>
                        </a:lnSpc>
                        <a:spcBef>
                          <a:spcPts val="0"/>
                        </a:spcBef>
                        <a:spcAft>
                          <a:spcPts val="0"/>
                        </a:spcAft>
                        <a:buClrTx/>
                        <a:buSzTx/>
                        <a:buFontTx/>
                        <a:buNone/>
                        <a:tabLst/>
                        <a:defRPr/>
                      </a:pPr>
                      <a:r>
                        <a:rPr lang="zh-CN" altLang="en-US" sz="1050" b="1" dirty="0">
                          <a:solidFill>
                            <a:schemeClr val="tx1"/>
                          </a:solidFill>
                          <a:latin typeface="Microsoft YaHei" panose="020B0503020204020204" pitchFamily="34" charset="-122"/>
                          <a:ea typeface="Microsoft YaHei" panose="020B0503020204020204" pitchFamily="34" charset="-122"/>
                        </a:rPr>
                        <a:t>妊娠期高血压</a:t>
                      </a: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a:t>
                      </a:r>
                      <a:r>
                        <a:rPr lang="en-US" altLang="zh-CN" sz="1050" b="0" dirty="0">
                          <a:solidFill>
                            <a:schemeClr val="tx1"/>
                          </a:solidFill>
                          <a:effectLst/>
                          <a:latin typeface="Microsoft YaHei" panose="020B0503020204020204" pitchFamily="34" charset="-122"/>
                          <a:ea typeface="Microsoft YaHei" panose="020B0503020204020204" pitchFamily="34" charset="-122"/>
                        </a:rPr>
                        <a:t>140/90</a:t>
                      </a:r>
                      <a:r>
                        <a:rPr lang="zh-CN" altLang="en-US" sz="1050" b="0" dirty="0">
                          <a:solidFill>
                            <a:schemeClr val="tx1"/>
                          </a:solidFill>
                          <a:effectLst/>
                          <a:latin typeface="Microsoft YaHei" panose="020B0503020204020204" pitchFamily="34" charset="-122"/>
                          <a:ea typeface="Microsoft YaHei" panose="020B0503020204020204" pitchFamily="34" charset="-122"/>
                        </a:rPr>
                        <a:t>时启动降压，</a:t>
                      </a:r>
                      <a:r>
                        <a:rPr lang="zh-CN" altLang="en-US" sz="1100" b="1" kern="1200" dirty="0">
                          <a:solidFill>
                            <a:srgbClr val="C00000"/>
                          </a:solidFill>
                          <a:effectLst/>
                          <a:latin typeface="Microsoft YaHei" panose="020B0503020204020204" pitchFamily="34" charset="-122"/>
                          <a:ea typeface="Microsoft YaHei" panose="020B0503020204020204" pitchFamily="34" charset="-122"/>
                        </a:rPr>
                        <a:t>不应低于</a:t>
                      </a:r>
                      <a:r>
                        <a:rPr lang="en-US" altLang="zh-CN" sz="1100" b="1" kern="1200" dirty="0">
                          <a:solidFill>
                            <a:srgbClr val="C00000"/>
                          </a:solidFill>
                          <a:effectLst/>
                          <a:latin typeface="Microsoft YaHei" panose="020B0503020204020204" pitchFamily="34" charset="-122"/>
                          <a:ea typeface="Microsoft YaHei" panose="020B0503020204020204" pitchFamily="34" charset="-122"/>
                        </a:rPr>
                        <a:t>110/70</a:t>
                      </a:r>
                      <a:endParaRPr lang="zh-CN" altLang="en-US" sz="1200" b="1" kern="1200" dirty="0">
                        <a:solidFill>
                          <a:srgbClr val="C00000"/>
                        </a:solidFill>
                        <a:effectLst/>
                        <a:latin typeface="Microsoft YaHei" panose="020B0503020204020204" pitchFamily="34" charset="-122"/>
                        <a:ea typeface="Microsoft YaHei" panose="020B0503020204020204" pitchFamily="34" charset="-122"/>
                        <a:cs typeface="+mn-cs"/>
                      </a:endParaRP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治疗目标为</a:t>
                      </a:r>
                      <a:r>
                        <a:rPr lang="en-US" altLang="zh-CN" sz="1050" b="0" dirty="0">
                          <a:solidFill>
                            <a:schemeClr val="tx1"/>
                          </a:solidFill>
                          <a:effectLst/>
                          <a:latin typeface="Microsoft YaHei" panose="020B0503020204020204" pitchFamily="34" charset="-122"/>
                          <a:ea typeface="Microsoft YaHei" panose="020B0503020204020204" pitchFamily="34" charset="-122"/>
                        </a:rPr>
                        <a:t>150/90</a:t>
                      </a:r>
                      <a:r>
                        <a:rPr lang="zh-CN" altLang="en-US" sz="1050" b="0" dirty="0">
                          <a:solidFill>
                            <a:schemeClr val="tx1"/>
                          </a:solidFill>
                          <a:effectLst/>
                          <a:latin typeface="Microsoft YaHei" panose="020B0503020204020204" pitchFamily="34" charset="-122"/>
                          <a:ea typeface="Microsoft YaHei" panose="020B0503020204020204" pitchFamily="34" charset="-122"/>
                        </a:rPr>
                        <a:t>以下，</a:t>
                      </a:r>
                      <a:r>
                        <a:rPr lang="zh-CN" altLang="en-US" sz="1100" b="1" kern="1200" dirty="0">
                          <a:solidFill>
                            <a:srgbClr val="C00000"/>
                          </a:solidFill>
                          <a:effectLst/>
                          <a:latin typeface="Microsoft YaHei" panose="020B0503020204020204" pitchFamily="34" charset="-122"/>
                          <a:ea typeface="Microsoft YaHei" panose="020B0503020204020204" pitchFamily="34" charset="-122"/>
                        </a:rPr>
                        <a:t>避免＜</a:t>
                      </a:r>
                      <a:r>
                        <a:rPr lang="en-US" altLang="zh-CN" sz="1100" b="1" kern="1200" dirty="0">
                          <a:solidFill>
                            <a:srgbClr val="C00000"/>
                          </a:solidFill>
                          <a:effectLst/>
                          <a:latin typeface="Microsoft YaHei" panose="020B0503020204020204" pitchFamily="34" charset="-122"/>
                          <a:ea typeface="Microsoft YaHei" panose="020B0503020204020204" pitchFamily="34" charset="-122"/>
                        </a:rPr>
                        <a:t>130/80</a:t>
                      </a:r>
                      <a:endParaRPr lang="zh-CN" altLang="en-US" sz="1100" b="1" kern="1200" dirty="0">
                        <a:solidFill>
                          <a:srgbClr val="C00000"/>
                        </a:solidFill>
                        <a:effectLst/>
                        <a:latin typeface="Microsoft YaHei" panose="020B0503020204020204" pitchFamily="34" charset="-122"/>
                        <a:ea typeface="Microsoft YaHei" panose="020B0503020204020204" pitchFamily="34" charset="-122"/>
                        <a:cs typeface="+mn-cs"/>
                      </a:endParaRPr>
                    </a:p>
                  </a:txBody>
                  <a:tcPr marL="63756" marR="63756" marT="0" marB="0" anchor="ctr">
                    <a:solidFill>
                      <a:schemeClr val="bg1">
                        <a:lumMod val="95000"/>
                      </a:schemeClr>
                    </a:solidFill>
                  </a:tcPr>
                </a:tc>
                <a:extLst>
                  <a:ext uri="{0D108BD9-81ED-4DB2-BD59-A6C34878D82A}">
                    <a16:rowId xmlns:a16="http://schemas.microsoft.com/office/drawing/2014/main" val="45388727"/>
                  </a:ext>
                </a:extLst>
              </a:tr>
              <a:tr h="337345">
                <a:tc>
                  <a:txBody>
                    <a:bodyPr/>
                    <a:lstStyle/>
                    <a:p>
                      <a:pPr marL="150495" marR="0" lvl="0" indent="-135890" algn="just" defTabSz="914400" rtl="0" eaLnBrk="1" fontAlgn="auto" latinLnBrk="0" hangingPunct="1">
                        <a:lnSpc>
                          <a:spcPct val="150000"/>
                        </a:lnSpc>
                        <a:spcBef>
                          <a:spcPts val="0"/>
                        </a:spcBef>
                        <a:spcAft>
                          <a:spcPts val="0"/>
                        </a:spcAft>
                        <a:buClrTx/>
                        <a:buSzTx/>
                        <a:buFontTx/>
                        <a:buNone/>
                        <a:tabLst/>
                        <a:defRPr/>
                      </a:pPr>
                      <a:r>
                        <a:rPr lang="zh-CN" altLang="en-US" sz="1050" b="1" dirty="0">
                          <a:solidFill>
                            <a:schemeClr val="tx1"/>
                          </a:solidFill>
                          <a:latin typeface="Microsoft YaHei" panose="020B0503020204020204" pitchFamily="34" charset="-122"/>
                          <a:ea typeface="Microsoft YaHei" panose="020B0503020204020204" pitchFamily="34" charset="-122"/>
                        </a:rPr>
                        <a:t>病情稳定的脑卒中</a:t>
                      </a:r>
                    </a:p>
                  </a:txBody>
                  <a:tcPr marL="63756" marR="63756" marT="0" marB="0" anchor="ct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a:t>
                      </a:r>
                      <a:r>
                        <a:rPr lang="en-US" altLang="zh-CN" sz="1050" b="0" dirty="0">
                          <a:solidFill>
                            <a:schemeClr val="tx1"/>
                          </a:solidFill>
                          <a:effectLst/>
                          <a:latin typeface="Microsoft YaHei" panose="020B0503020204020204" pitchFamily="34" charset="-122"/>
                          <a:ea typeface="Microsoft YaHei" panose="020B0503020204020204" pitchFamily="34" charset="-122"/>
                        </a:rPr>
                        <a:t>140/90</a:t>
                      </a:r>
                      <a:r>
                        <a:rPr lang="zh-CN" altLang="en-US" sz="1050" b="0" dirty="0">
                          <a:solidFill>
                            <a:schemeClr val="tx1"/>
                          </a:solidFill>
                          <a:effectLst/>
                          <a:latin typeface="Microsoft YaHei" panose="020B0503020204020204" pitchFamily="34" charset="-122"/>
                          <a:ea typeface="Microsoft YaHei" panose="020B0503020204020204" pitchFamily="34" charset="-122"/>
                        </a:rPr>
                        <a:t>，如能耐受，可降至</a:t>
                      </a:r>
                      <a:r>
                        <a:rPr lang="zh-CN" altLang="en-US" sz="1100" b="1" kern="1200" dirty="0">
                          <a:solidFill>
                            <a:srgbClr val="C00000"/>
                          </a:solidFill>
                          <a:effectLst/>
                          <a:latin typeface="Microsoft YaHei" panose="020B0503020204020204" pitchFamily="34" charset="-122"/>
                          <a:ea typeface="Microsoft YaHei" panose="020B0503020204020204" pitchFamily="34" charset="-122"/>
                        </a:rPr>
                        <a:t>＜</a:t>
                      </a:r>
                      <a:r>
                        <a:rPr lang="en-US" altLang="zh-CN" sz="1100" b="1" kern="1200" dirty="0">
                          <a:solidFill>
                            <a:srgbClr val="C00000"/>
                          </a:solidFill>
                          <a:effectLst/>
                          <a:latin typeface="Microsoft YaHei" panose="020B0503020204020204" pitchFamily="34" charset="-122"/>
                          <a:ea typeface="Microsoft YaHei" panose="020B0503020204020204" pitchFamily="34" charset="-122"/>
                        </a:rPr>
                        <a:t>130/80</a:t>
                      </a:r>
                      <a:endParaRPr lang="en" altLang="zh-CN" sz="1100" b="1" kern="1200" dirty="0">
                        <a:solidFill>
                          <a:srgbClr val="C00000"/>
                        </a:solidFill>
                        <a:effectLst/>
                        <a:latin typeface="Microsoft YaHei" panose="020B0503020204020204" pitchFamily="34" charset="-122"/>
                        <a:ea typeface="Microsoft YaHei" panose="020B0503020204020204" pitchFamily="34" charset="-122"/>
                        <a:cs typeface="+mn-cs"/>
                      </a:endParaRPr>
                    </a:p>
                  </a:txBody>
                  <a:tcPr marL="63756" marR="63756" marT="0" marB="0" anchor="ct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100" b="1" kern="1200" dirty="0">
                          <a:solidFill>
                            <a:srgbClr val="C00000"/>
                          </a:solidFill>
                          <a:effectLst/>
                          <a:latin typeface="Microsoft YaHei" panose="020B0503020204020204" pitchFamily="34" charset="-122"/>
                          <a:ea typeface="Microsoft YaHei" panose="020B0503020204020204" pitchFamily="34" charset="-122"/>
                        </a:rPr>
                        <a:t>＜</a:t>
                      </a:r>
                      <a:r>
                        <a:rPr lang="en-US" altLang="zh-CN" sz="1100" b="1" kern="1200" dirty="0">
                          <a:solidFill>
                            <a:srgbClr val="C00000"/>
                          </a:solidFill>
                          <a:effectLst/>
                          <a:latin typeface="Microsoft YaHei" panose="020B0503020204020204" pitchFamily="34" charset="-122"/>
                          <a:ea typeface="Microsoft YaHei" panose="020B0503020204020204" pitchFamily="34" charset="-122"/>
                        </a:rPr>
                        <a:t>140/90</a:t>
                      </a:r>
                      <a:endParaRPr lang="zh-CN" altLang="en" sz="1100" b="1" kern="1200" dirty="0">
                        <a:solidFill>
                          <a:srgbClr val="C00000"/>
                        </a:solidFill>
                        <a:effectLst/>
                        <a:latin typeface="Microsoft YaHei" panose="020B0503020204020204" pitchFamily="34" charset="-122"/>
                        <a:ea typeface="Microsoft YaHei" panose="020B0503020204020204" pitchFamily="34" charset="-122"/>
                        <a:cs typeface="+mn-cs"/>
                      </a:endParaRPr>
                    </a:p>
                  </a:txBody>
                  <a:tcPr marL="63756" marR="63756" marT="0" marB="0" anchor="ctr"/>
                </a:tc>
                <a:extLst>
                  <a:ext uri="{0D108BD9-81ED-4DB2-BD59-A6C34878D82A}">
                    <a16:rowId xmlns:a16="http://schemas.microsoft.com/office/drawing/2014/main" val="782147760"/>
                  </a:ext>
                </a:extLst>
              </a:tr>
              <a:tr h="373646">
                <a:tc>
                  <a:txBody>
                    <a:bodyPr/>
                    <a:lstStyle/>
                    <a:p>
                      <a:pPr algn="l"/>
                      <a:r>
                        <a:rPr lang="zh-CN" altLang="en-US" sz="1050" b="1" dirty="0">
                          <a:solidFill>
                            <a:schemeClr val="tx1"/>
                          </a:solidFill>
                          <a:latin typeface="Microsoft YaHei" panose="020B0503020204020204" pitchFamily="34" charset="-122"/>
                          <a:ea typeface="Microsoft YaHei" panose="020B0503020204020204" pitchFamily="34" charset="-122"/>
                        </a:rPr>
                        <a:t>外周动脉疾病</a:t>
                      </a: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a:t>
                      </a:r>
                      <a:r>
                        <a:rPr lang="en-US" altLang="zh-CN" sz="1050" b="0" dirty="0">
                          <a:solidFill>
                            <a:schemeClr val="tx1"/>
                          </a:solidFill>
                          <a:effectLst/>
                          <a:latin typeface="Microsoft YaHei" panose="020B0503020204020204" pitchFamily="34" charset="-122"/>
                          <a:ea typeface="Microsoft YaHei" panose="020B0503020204020204" pitchFamily="34" charset="-122"/>
                        </a:rPr>
                        <a:t>140/90</a:t>
                      </a:r>
                      <a:r>
                        <a:rPr lang="zh-CN" altLang="en-US" sz="1050" b="0" dirty="0">
                          <a:solidFill>
                            <a:schemeClr val="tx1"/>
                          </a:solidFill>
                          <a:effectLst/>
                          <a:latin typeface="Microsoft YaHei" panose="020B0503020204020204" pitchFamily="34" charset="-122"/>
                          <a:ea typeface="Microsoft YaHei" panose="020B0503020204020204" pitchFamily="34" charset="-122"/>
                        </a:rPr>
                        <a:t>，如能耐受，可降至</a:t>
                      </a:r>
                      <a:r>
                        <a:rPr lang="zh-CN" altLang="en-US" sz="1100" b="1" kern="1200" dirty="0">
                          <a:solidFill>
                            <a:srgbClr val="C00000"/>
                          </a:solidFill>
                          <a:effectLst/>
                          <a:latin typeface="Microsoft YaHei" panose="020B0503020204020204" pitchFamily="34" charset="-122"/>
                          <a:ea typeface="Microsoft YaHei" panose="020B0503020204020204" pitchFamily="34" charset="-122"/>
                        </a:rPr>
                        <a:t>＜</a:t>
                      </a:r>
                      <a:r>
                        <a:rPr lang="en-US" altLang="zh-CN" sz="1100" b="1" kern="1200" dirty="0">
                          <a:solidFill>
                            <a:srgbClr val="C00000"/>
                          </a:solidFill>
                          <a:effectLst/>
                          <a:latin typeface="Microsoft YaHei" panose="020B0503020204020204" pitchFamily="34" charset="-122"/>
                          <a:ea typeface="Microsoft YaHei" panose="020B0503020204020204" pitchFamily="34" charset="-122"/>
                        </a:rPr>
                        <a:t>130/80</a:t>
                      </a:r>
                      <a:endParaRPr lang="en" altLang="zh-CN" sz="1100" b="1" kern="1200" dirty="0">
                        <a:solidFill>
                          <a:srgbClr val="C00000"/>
                        </a:solidFill>
                        <a:effectLst/>
                        <a:latin typeface="Microsoft YaHei" panose="020B0503020204020204" pitchFamily="34" charset="-122"/>
                        <a:ea typeface="Microsoft YaHei" panose="020B0503020204020204" pitchFamily="34" charset="-122"/>
                        <a:cs typeface="+mn-cs"/>
                      </a:endParaRP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100" b="1" kern="1200" dirty="0">
                          <a:solidFill>
                            <a:srgbClr val="C00000"/>
                          </a:solidFill>
                          <a:effectLst/>
                          <a:latin typeface="Microsoft YaHei" panose="020B0503020204020204" pitchFamily="34" charset="-122"/>
                          <a:ea typeface="Microsoft YaHei" panose="020B0503020204020204" pitchFamily="34" charset="-122"/>
                        </a:rPr>
                        <a:t>＜</a:t>
                      </a:r>
                      <a:r>
                        <a:rPr lang="en-US" altLang="zh-CN" sz="1100" b="1" kern="1200" dirty="0">
                          <a:solidFill>
                            <a:srgbClr val="C00000"/>
                          </a:solidFill>
                          <a:effectLst/>
                          <a:latin typeface="Microsoft YaHei" panose="020B0503020204020204" pitchFamily="34" charset="-122"/>
                          <a:ea typeface="Microsoft YaHei" panose="020B0503020204020204" pitchFamily="34" charset="-122"/>
                        </a:rPr>
                        <a:t>140/90</a:t>
                      </a:r>
                      <a:endParaRPr lang="zh-CN" altLang="en-US" sz="1100" b="1" kern="1200" dirty="0">
                        <a:solidFill>
                          <a:srgbClr val="C00000"/>
                        </a:solidFill>
                        <a:effectLst/>
                        <a:latin typeface="Microsoft YaHei" panose="020B0503020204020204" pitchFamily="34" charset="-122"/>
                        <a:ea typeface="Microsoft YaHei" panose="020B0503020204020204" pitchFamily="34" charset="-122"/>
                        <a:cs typeface="+mn-cs"/>
                      </a:endParaRPr>
                    </a:p>
                  </a:txBody>
                  <a:tcPr marL="63756" marR="63756" marT="0" marB="0" anchor="ctr">
                    <a:solidFill>
                      <a:schemeClr val="bg1">
                        <a:lumMod val="95000"/>
                      </a:schemeClr>
                    </a:solidFill>
                  </a:tcPr>
                </a:tc>
                <a:extLst>
                  <a:ext uri="{0D108BD9-81ED-4DB2-BD59-A6C34878D82A}">
                    <a16:rowId xmlns:a16="http://schemas.microsoft.com/office/drawing/2014/main" val="1507476636"/>
                  </a:ext>
                </a:extLst>
              </a:tr>
              <a:tr h="348787">
                <a:tc>
                  <a:txBody>
                    <a:bodyPr/>
                    <a:lstStyle/>
                    <a:p>
                      <a:pPr marL="150495" marR="0" lvl="0" indent="-135890" algn="just" defTabSz="914400" rtl="0" eaLnBrk="1" fontAlgn="auto" latinLnBrk="0" hangingPunct="1">
                        <a:lnSpc>
                          <a:spcPct val="150000"/>
                        </a:lnSpc>
                        <a:spcBef>
                          <a:spcPts val="0"/>
                        </a:spcBef>
                        <a:spcAft>
                          <a:spcPts val="0"/>
                        </a:spcAft>
                        <a:buClrTx/>
                        <a:buSzTx/>
                        <a:buFontTx/>
                        <a:buNone/>
                        <a:tabLst/>
                        <a:defRPr/>
                      </a:pPr>
                      <a:r>
                        <a:rPr lang="zh-CN" altLang="en-US" sz="1050" b="1" dirty="0">
                          <a:solidFill>
                            <a:schemeClr val="tx1"/>
                          </a:solidFill>
                          <a:latin typeface="Microsoft YaHei" panose="020B0503020204020204" pitchFamily="34" charset="-122"/>
                          <a:ea typeface="Microsoft YaHei" panose="020B0503020204020204" pitchFamily="34" charset="-122"/>
                        </a:rPr>
                        <a:t>冠心病</a:t>
                      </a:r>
                    </a:p>
                  </a:txBody>
                  <a:tcPr marL="63756" marR="63756" marT="0" marB="0" anchor="ct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a:t>
                      </a:r>
                      <a:r>
                        <a:rPr lang="en-US" altLang="zh-CN" sz="1050" b="0" dirty="0">
                          <a:solidFill>
                            <a:schemeClr val="tx1"/>
                          </a:solidFill>
                          <a:effectLst/>
                          <a:latin typeface="Microsoft YaHei" panose="020B0503020204020204" pitchFamily="34" charset="-122"/>
                          <a:ea typeface="Microsoft YaHei" panose="020B0503020204020204" pitchFamily="34" charset="-122"/>
                        </a:rPr>
                        <a:t>140/90</a:t>
                      </a:r>
                      <a:r>
                        <a:rPr lang="zh-CN" altLang="en-US" sz="1050" b="0" dirty="0">
                          <a:solidFill>
                            <a:schemeClr val="tx1"/>
                          </a:solidFill>
                          <a:effectLst/>
                          <a:latin typeface="Microsoft YaHei" panose="020B0503020204020204" pitchFamily="34" charset="-122"/>
                          <a:ea typeface="Microsoft YaHei" panose="020B0503020204020204" pitchFamily="34" charset="-122"/>
                        </a:rPr>
                        <a:t>，如能耐受，可降至＜</a:t>
                      </a:r>
                      <a:r>
                        <a:rPr lang="en-US" altLang="zh-CN" sz="1050" b="0" dirty="0">
                          <a:solidFill>
                            <a:schemeClr val="tx1"/>
                          </a:solidFill>
                          <a:effectLst/>
                          <a:latin typeface="Microsoft YaHei" panose="020B0503020204020204" pitchFamily="34" charset="-122"/>
                          <a:ea typeface="Microsoft YaHei" panose="020B0503020204020204" pitchFamily="34" charset="-122"/>
                        </a:rPr>
                        <a:t>130/80</a:t>
                      </a:r>
                      <a:endParaRPr lang="en" altLang="zh-CN"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与</a:t>
                      </a:r>
                      <a:r>
                        <a:rPr lang="en-US" altLang="zh-CN" sz="1050" b="0" dirty="0">
                          <a:solidFill>
                            <a:schemeClr val="tx1"/>
                          </a:solidFill>
                          <a:effectLst/>
                          <a:latin typeface="Microsoft YaHei" panose="020B0503020204020204" pitchFamily="34" charset="-122"/>
                          <a:ea typeface="Microsoft YaHei" panose="020B0503020204020204" pitchFamily="34" charset="-122"/>
                        </a:rPr>
                        <a:t>2024</a:t>
                      </a:r>
                      <a:r>
                        <a:rPr lang="zh-CN" altLang="en-US" sz="1050" b="0" dirty="0">
                          <a:solidFill>
                            <a:schemeClr val="tx1"/>
                          </a:solidFill>
                          <a:effectLst/>
                          <a:latin typeface="Microsoft YaHei" panose="020B0503020204020204" pitchFamily="34" charset="-122"/>
                          <a:ea typeface="Microsoft YaHei" panose="020B0503020204020204" pitchFamily="34" charset="-122"/>
                        </a:rPr>
                        <a:t>年版相同</a:t>
                      </a:r>
                      <a:endParaRPr lang="en" altLang="zh-CN"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3679410240"/>
                  </a:ext>
                </a:extLst>
              </a:tr>
              <a:tr h="319722">
                <a:tc>
                  <a:txBody>
                    <a:bodyPr/>
                    <a:lstStyle/>
                    <a:p>
                      <a:pPr marL="150495" marR="0" lvl="0" indent="-135890" algn="just" defTabSz="914400" rtl="0" eaLnBrk="1" fontAlgn="auto" latinLnBrk="0" hangingPunct="1">
                        <a:lnSpc>
                          <a:spcPct val="100000"/>
                        </a:lnSpc>
                        <a:spcBef>
                          <a:spcPts val="0"/>
                        </a:spcBef>
                        <a:spcAft>
                          <a:spcPts val="0"/>
                        </a:spcAft>
                        <a:buClrTx/>
                        <a:buSzTx/>
                        <a:buFontTx/>
                        <a:buNone/>
                        <a:tabLst/>
                        <a:defRPr/>
                      </a:pPr>
                      <a:r>
                        <a:rPr lang="zh-CN" altLang="en-US" sz="1050" b="1" dirty="0">
                          <a:solidFill>
                            <a:schemeClr val="tx1"/>
                          </a:solidFill>
                          <a:latin typeface="Microsoft YaHei" panose="020B0503020204020204" pitchFamily="34" charset="-122"/>
                          <a:ea typeface="Microsoft YaHei" panose="020B0503020204020204" pitchFamily="34" charset="-122"/>
                        </a:rPr>
                        <a:t>心力衰竭</a:t>
                      </a: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0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a:t>
                      </a:r>
                      <a:r>
                        <a:rPr lang="en-US" altLang="zh-CN" sz="1050" b="0" dirty="0">
                          <a:solidFill>
                            <a:schemeClr val="tx1"/>
                          </a:solidFill>
                          <a:effectLst/>
                          <a:latin typeface="Microsoft YaHei" panose="020B0503020204020204" pitchFamily="34" charset="-122"/>
                          <a:ea typeface="Microsoft YaHei" panose="020B0503020204020204" pitchFamily="34" charset="-122"/>
                        </a:rPr>
                        <a:t>130/80</a:t>
                      </a:r>
                      <a:endParaRPr lang="en" altLang="zh-CN"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与</a:t>
                      </a:r>
                      <a:r>
                        <a:rPr lang="en-US" altLang="zh-CN" sz="1050" b="0" dirty="0">
                          <a:solidFill>
                            <a:schemeClr val="tx1"/>
                          </a:solidFill>
                          <a:effectLst/>
                          <a:latin typeface="Microsoft YaHei" panose="020B0503020204020204" pitchFamily="34" charset="-122"/>
                          <a:ea typeface="Microsoft YaHei" panose="020B0503020204020204" pitchFamily="34" charset="-122"/>
                        </a:rPr>
                        <a:t>2024</a:t>
                      </a:r>
                      <a:r>
                        <a:rPr lang="zh-CN" altLang="en-US" sz="1050" b="0" dirty="0">
                          <a:solidFill>
                            <a:schemeClr val="tx1"/>
                          </a:solidFill>
                          <a:effectLst/>
                          <a:latin typeface="Microsoft YaHei" panose="020B0503020204020204" pitchFamily="34" charset="-122"/>
                          <a:ea typeface="Microsoft YaHei" panose="020B0503020204020204" pitchFamily="34" charset="-122"/>
                        </a:rPr>
                        <a:t>年版相同</a:t>
                      </a:r>
                      <a:endParaRPr lang="en" altLang="zh-CN"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solidFill>
                      <a:schemeClr val="bg1">
                        <a:lumMod val="95000"/>
                      </a:schemeClr>
                    </a:solidFill>
                  </a:tcPr>
                </a:tc>
                <a:extLst>
                  <a:ext uri="{0D108BD9-81ED-4DB2-BD59-A6C34878D82A}">
                    <a16:rowId xmlns:a16="http://schemas.microsoft.com/office/drawing/2014/main" val="3300642443"/>
                  </a:ext>
                </a:extLst>
              </a:tr>
              <a:tr h="319722">
                <a:tc>
                  <a:txBody>
                    <a:bodyPr/>
                    <a:lstStyle/>
                    <a:p>
                      <a:pPr algn="l"/>
                      <a:r>
                        <a:rPr lang="zh-CN" altLang="en-US" sz="1050" b="1" dirty="0">
                          <a:solidFill>
                            <a:schemeClr val="tx1"/>
                          </a:solidFill>
                          <a:latin typeface="Microsoft YaHei" panose="020B0503020204020204" pitchFamily="34" charset="-122"/>
                          <a:ea typeface="Microsoft YaHei" panose="020B0503020204020204" pitchFamily="34" charset="-122"/>
                        </a:rPr>
                        <a:t>肾脏疾病</a:t>
                      </a:r>
                    </a:p>
                  </a:txBody>
                  <a:tcPr marL="63756" marR="63756" marT="0" marB="0" anchor="ct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无白蛋白尿＜</a:t>
                      </a:r>
                      <a:r>
                        <a:rPr lang="en-US" altLang="zh-CN" sz="1050" b="0" dirty="0">
                          <a:solidFill>
                            <a:schemeClr val="tx1"/>
                          </a:solidFill>
                          <a:effectLst/>
                          <a:latin typeface="Microsoft YaHei" panose="020B0503020204020204" pitchFamily="34" charset="-122"/>
                          <a:ea typeface="Microsoft YaHei" panose="020B0503020204020204" pitchFamily="34" charset="-122"/>
                        </a:rPr>
                        <a:t>140/90</a:t>
                      </a:r>
                      <a:r>
                        <a:rPr lang="zh-CN" altLang="en-US" sz="1050" b="0" dirty="0">
                          <a:solidFill>
                            <a:schemeClr val="tx1"/>
                          </a:solidFill>
                          <a:effectLst/>
                          <a:latin typeface="Microsoft YaHei" panose="020B0503020204020204" pitchFamily="34" charset="-122"/>
                          <a:ea typeface="Microsoft YaHei" panose="020B0503020204020204" pitchFamily="34" charset="-122"/>
                        </a:rPr>
                        <a:t>，有白蛋白尿＜</a:t>
                      </a:r>
                      <a:r>
                        <a:rPr lang="en-US" altLang="zh-CN" sz="1050" b="0" dirty="0">
                          <a:solidFill>
                            <a:schemeClr val="tx1"/>
                          </a:solidFill>
                          <a:effectLst/>
                          <a:latin typeface="Microsoft YaHei" panose="020B0503020204020204" pitchFamily="34" charset="-122"/>
                          <a:ea typeface="Microsoft YaHei" panose="020B0503020204020204" pitchFamily="34" charset="-122"/>
                        </a:rPr>
                        <a:t>130/80</a:t>
                      </a:r>
                    </a:p>
                  </a:txBody>
                  <a:tcPr marL="63756" marR="63756" marT="0" marB="0" anchor="ct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与</a:t>
                      </a:r>
                      <a:r>
                        <a:rPr lang="en-US" altLang="zh-CN" sz="1050" b="0" dirty="0">
                          <a:solidFill>
                            <a:schemeClr val="tx1"/>
                          </a:solidFill>
                          <a:effectLst/>
                          <a:latin typeface="Microsoft YaHei" panose="020B0503020204020204" pitchFamily="34" charset="-122"/>
                          <a:ea typeface="Microsoft YaHei" panose="020B0503020204020204" pitchFamily="34" charset="-122"/>
                        </a:rPr>
                        <a:t>2024</a:t>
                      </a:r>
                      <a:r>
                        <a:rPr lang="zh-CN" altLang="en-US" sz="1050" b="0" dirty="0">
                          <a:solidFill>
                            <a:schemeClr val="tx1"/>
                          </a:solidFill>
                          <a:effectLst/>
                          <a:latin typeface="Microsoft YaHei" panose="020B0503020204020204" pitchFamily="34" charset="-122"/>
                          <a:ea typeface="Microsoft YaHei" panose="020B0503020204020204" pitchFamily="34" charset="-122"/>
                        </a:rPr>
                        <a:t>年版相同</a:t>
                      </a:r>
                      <a:endParaRPr lang="en" altLang="zh-CN"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1420348113"/>
                  </a:ext>
                </a:extLst>
              </a:tr>
              <a:tr h="319722">
                <a:tc>
                  <a:txBody>
                    <a:bodyPr/>
                    <a:lstStyle/>
                    <a:p>
                      <a:pPr algn="l"/>
                      <a:r>
                        <a:rPr lang="zh-CN" altLang="en-US" sz="1050" b="1" dirty="0">
                          <a:solidFill>
                            <a:schemeClr val="tx1"/>
                          </a:solidFill>
                          <a:latin typeface="Microsoft YaHei" panose="020B0503020204020204" pitchFamily="34" charset="-122"/>
                          <a:ea typeface="Microsoft YaHei" panose="020B0503020204020204" pitchFamily="34" charset="-122"/>
                        </a:rPr>
                        <a:t>糖尿病</a:t>
                      </a: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en-US" altLang="zh-CN" sz="1050" b="0" dirty="0">
                          <a:solidFill>
                            <a:schemeClr val="tx1"/>
                          </a:solidFill>
                          <a:effectLst/>
                          <a:latin typeface="Microsoft YaHei" panose="020B0503020204020204" pitchFamily="34" charset="-122"/>
                          <a:ea typeface="Microsoft YaHei" panose="020B0503020204020204" pitchFamily="34" charset="-122"/>
                        </a:rPr>
                        <a:t>&lt;130/80</a:t>
                      </a:r>
                      <a:r>
                        <a:rPr lang="zh-CN" altLang="en-US" sz="1050" b="0" dirty="0">
                          <a:solidFill>
                            <a:schemeClr val="tx1"/>
                          </a:solidFill>
                          <a:effectLst/>
                          <a:latin typeface="Microsoft YaHei" panose="020B0503020204020204" pitchFamily="34" charset="-122"/>
                          <a:ea typeface="Microsoft YaHei" panose="020B0503020204020204" pitchFamily="34" charset="-122"/>
                        </a:rPr>
                        <a:t>；老年或伴严重冠心病，可放宽至＜</a:t>
                      </a:r>
                      <a:r>
                        <a:rPr lang="en-US" altLang="zh-CN" sz="1050" b="0" dirty="0">
                          <a:solidFill>
                            <a:schemeClr val="tx1"/>
                          </a:solidFill>
                          <a:effectLst/>
                          <a:latin typeface="Microsoft YaHei" panose="020B0503020204020204" pitchFamily="34" charset="-122"/>
                          <a:ea typeface="Microsoft YaHei" panose="020B0503020204020204" pitchFamily="34" charset="-122"/>
                        </a:rPr>
                        <a:t>140/90</a:t>
                      </a:r>
                      <a:r>
                        <a:rPr lang="zh-CN" altLang="en-US" sz="1050" b="0" dirty="0">
                          <a:solidFill>
                            <a:schemeClr val="tx1"/>
                          </a:solidFill>
                          <a:effectLst/>
                          <a:latin typeface="Microsoft YaHei" panose="020B0503020204020204" pitchFamily="34" charset="-122"/>
                          <a:ea typeface="Microsoft YaHei" panose="020B0503020204020204" pitchFamily="34" charset="-122"/>
                        </a:rPr>
                        <a:t>；</a:t>
                      </a:r>
                      <a:endParaRPr lang="en-US" altLang="zh-CN"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与</a:t>
                      </a:r>
                      <a:r>
                        <a:rPr lang="en-US" altLang="zh-CN" sz="1050" b="0" dirty="0">
                          <a:solidFill>
                            <a:schemeClr val="tx1"/>
                          </a:solidFill>
                          <a:effectLst/>
                          <a:latin typeface="Microsoft YaHei" panose="020B0503020204020204" pitchFamily="34" charset="-122"/>
                          <a:ea typeface="Microsoft YaHei" panose="020B0503020204020204" pitchFamily="34" charset="-122"/>
                        </a:rPr>
                        <a:t>2024</a:t>
                      </a:r>
                      <a:r>
                        <a:rPr lang="zh-CN" altLang="en-US" sz="1050" b="0" dirty="0">
                          <a:solidFill>
                            <a:schemeClr val="tx1"/>
                          </a:solidFill>
                          <a:effectLst/>
                          <a:latin typeface="Microsoft YaHei" panose="020B0503020204020204" pitchFamily="34" charset="-122"/>
                          <a:ea typeface="Microsoft YaHei" panose="020B0503020204020204" pitchFamily="34" charset="-122"/>
                        </a:rPr>
                        <a:t>年版相同</a:t>
                      </a:r>
                      <a:endParaRPr lang="en" altLang="zh-CN"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solidFill>
                      <a:schemeClr val="bg1">
                        <a:lumMod val="95000"/>
                      </a:schemeClr>
                    </a:solidFill>
                  </a:tcPr>
                </a:tc>
                <a:extLst>
                  <a:ext uri="{0D108BD9-81ED-4DB2-BD59-A6C34878D82A}">
                    <a16:rowId xmlns:a16="http://schemas.microsoft.com/office/drawing/2014/main" val="4204808043"/>
                  </a:ext>
                </a:extLst>
              </a:tr>
              <a:tr h="337126">
                <a:tc>
                  <a:txBody>
                    <a:bodyPr/>
                    <a:lstStyle/>
                    <a:p>
                      <a:pPr marL="150495" marR="0" lvl="0" indent="-135890" algn="just" defTabSz="914400" rtl="0" eaLnBrk="1" fontAlgn="auto" latinLnBrk="0" hangingPunct="1">
                        <a:lnSpc>
                          <a:spcPct val="100000"/>
                        </a:lnSpc>
                        <a:spcBef>
                          <a:spcPts val="0"/>
                        </a:spcBef>
                        <a:spcAft>
                          <a:spcPts val="0"/>
                        </a:spcAft>
                        <a:buClrTx/>
                        <a:buSzTx/>
                        <a:buFontTx/>
                        <a:buNone/>
                        <a:tabLst/>
                        <a:defRPr/>
                      </a:pPr>
                      <a:r>
                        <a:rPr lang="zh-CN" altLang="en-US" sz="1050" b="1" dirty="0">
                          <a:solidFill>
                            <a:schemeClr val="tx1"/>
                          </a:solidFill>
                          <a:latin typeface="Microsoft YaHei" panose="020B0503020204020204" pitchFamily="34" charset="-122"/>
                          <a:ea typeface="Microsoft YaHei" panose="020B0503020204020204" pitchFamily="34" charset="-122"/>
                        </a:rPr>
                        <a:t>认知障碍</a:t>
                      </a:r>
                    </a:p>
                  </a:txBody>
                  <a:tcPr marL="63756" marR="63756" marT="0" marB="0" anchor="ctr"/>
                </a:tc>
                <a:tc>
                  <a:txBody>
                    <a:bodyPr/>
                    <a:lstStyle/>
                    <a:p>
                      <a:pPr marL="150495" marR="0" lvl="0" indent="-135890" algn="ctr" defTabSz="914400" rtl="0" eaLnBrk="1" fontAlgn="auto" latinLnBrk="0" hangingPunct="1">
                        <a:lnSpc>
                          <a:spcPct val="10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a:t>
                      </a:r>
                      <a:r>
                        <a:rPr lang="en-US" altLang="zh-CN" sz="1050" b="0" dirty="0">
                          <a:solidFill>
                            <a:schemeClr val="tx1"/>
                          </a:solidFill>
                          <a:effectLst/>
                          <a:latin typeface="Microsoft YaHei" panose="020B0503020204020204" pitchFamily="34" charset="-122"/>
                          <a:ea typeface="Microsoft YaHei" panose="020B0503020204020204" pitchFamily="34" charset="-122"/>
                        </a:rPr>
                        <a:t>140/90</a:t>
                      </a:r>
                      <a:r>
                        <a:rPr lang="zh-CN" altLang="en-US" sz="1050" b="0" dirty="0">
                          <a:solidFill>
                            <a:schemeClr val="tx1"/>
                          </a:solidFill>
                          <a:effectLst/>
                          <a:latin typeface="Microsoft YaHei" panose="020B0503020204020204" pitchFamily="34" charset="-122"/>
                          <a:ea typeface="Microsoft YaHei" panose="020B0503020204020204" pitchFamily="34" charset="-122"/>
                        </a:rPr>
                        <a:t>，如可耐受降至＜</a:t>
                      </a:r>
                      <a:r>
                        <a:rPr lang="en-US" altLang="zh-CN" sz="1050" b="0" dirty="0">
                          <a:solidFill>
                            <a:schemeClr val="tx1"/>
                          </a:solidFill>
                          <a:effectLst/>
                          <a:latin typeface="Microsoft YaHei" panose="020B0503020204020204" pitchFamily="34" charset="-122"/>
                          <a:ea typeface="Microsoft YaHei" panose="020B0503020204020204" pitchFamily="34" charset="-122"/>
                        </a:rPr>
                        <a:t>130/80</a:t>
                      </a:r>
                      <a:r>
                        <a:rPr lang="zh-CN" altLang="en-US" sz="1050" b="0" dirty="0">
                          <a:solidFill>
                            <a:schemeClr val="tx1"/>
                          </a:solidFill>
                          <a:effectLst/>
                          <a:latin typeface="Microsoft YaHei" panose="020B0503020204020204" pitchFamily="34" charset="-122"/>
                          <a:ea typeface="Microsoft YaHei" panose="020B0503020204020204" pitchFamily="34" charset="-122"/>
                        </a:rPr>
                        <a:t>；</a:t>
                      </a:r>
                      <a:endParaRPr lang="en-US" altLang="zh-CN" sz="1050" b="0" dirty="0">
                        <a:solidFill>
                          <a:schemeClr val="tx1"/>
                        </a:solidFill>
                        <a:effectLst/>
                        <a:latin typeface="Microsoft YaHei" panose="020B0503020204020204" pitchFamily="34" charset="-122"/>
                        <a:ea typeface="Microsoft YaHei" panose="020B0503020204020204" pitchFamily="34" charset="-122"/>
                      </a:endParaRPr>
                    </a:p>
                    <a:p>
                      <a:pPr marL="150495" marR="0" lvl="0" indent="-135890" algn="ctr" defTabSz="914400" rtl="0" eaLnBrk="1" fontAlgn="auto" latinLnBrk="0" hangingPunct="1">
                        <a:lnSpc>
                          <a:spcPct val="10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存在严重认知功能减退甚至痴呆，初步控制目标可＜</a:t>
                      </a:r>
                      <a:r>
                        <a:rPr lang="en-US" altLang="zh-CN" sz="1050" b="0" dirty="0">
                          <a:solidFill>
                            <a:schemeClr val="tx1"/>
                          </a:solidFill>
                          <a:effectLst/>
                          <a:latin typeface="Microsoft YaHei" panose="020B0503020204020204" pitchFamily="34" charset="-122"/>
                          <a:ea typeface="Microsoft YaHei" panose="020B0503020204020204" pitchFamily="34" charset="-122"/>
                        </a:rPr>
                        <a:t>150/90</a:t>
                      </a:r>
                      <a:endParaRPr lang="zh-CN" altLang="en"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无</a:t>
                      </a:r>
                    </a:p>
                  </a:txBody>
                  <a:tcPr marL="63756" marR="63756" marT="0" marB="0" anchor="ctr"/>
                </a:tc>
                <a:extLst>
                  <a:ext uri="{0D108BD9-81ED-4DB2-BD59-A6C34878D82A}">
                    <a16:rowId xmlns:a16="http://schemas.microsoft.com/office/drawing/2014/main" val="985055342"/>
                  </a:ext>
                </a:extLst>
              </a:tr>
              <a:tr h="319722">
                <a:tc>
                  <a:txBody>
                    <a:bodyPr/>
                    <a:lstStyle/>
                    <a:p>
                      <a:pPr marL="150495" marR="0" lvl="0" indent="-135890" algn="l" defTabSz="914400" rtl="0" eaLnBrk="1" fontAlgn="auto" latinLnBrk="0" hangingPunct="1">
                        <a:lnSpc>
                          <a:spcPct val="100000"/>
                        </a:lnSpc>
                        <a:spcBef>
                          <a:spcPts val="0"/>
                        </a:spcBef>
                        <a:spcAft>
                          <a:spcPts val="0"/>
                        </a:spcAft>
                        <a:buClrTx/>
                        <a:buSzTx/>
                        <a:buFontTx/>
                        <a:buNone/>
                        <a:tabLst/>
                        <a:defRPr/>
                      </a:pPr>
                      <a:r>
                        <a:rPr lang="zh-CN" altLang="en-US" sz="1050" b="1" dirty="0">
                          <a:solidFill>
                            <a:schemeClr val="tx1"/>
                          </a:solidFill>
                          <a:latin typeface="Microsoft YaHei" panose="020B0503020204020204" pitchFamily="34" charset="-122"/>
                          <a:ea typeface="Microsoft YaHei" panose="020B0503020204020204" pitchFamily="34" charset="-122"/>
                        </a:rPr>
                        <a:t>肥胖</a:t>
                      </a: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a:t>
                      </a:r>
                      <a:r>
                        <a:rPr lang="en-US" altLang="zh-CN" sz="1050" b="0" dirty="0">
                          <a:solidFill>
                            <a:schemeClr val="tx1"/>
                          </a:solidFill>
                          <a:effectLst/>
                          <a:latin typeface="Microsoft YaHei" panose="020B0503020204020204" pitchFamily="34" charset="-122"/>
                          <a:ea typeface="Microsoft YaHei" panose="020B0503020204020204" pitchFamily="34" charset="-122"/>
                        </a:rPr>
                        <a:t>140/90</a:t>
                      </a:r>
                      <a:r>
                        <a:rPr lang="zh-CN" altLang="en-US" sz="1050" b="0" dirty="0">
                          <a:solidFill>
                            <a:schemeClr val="tx1"/>
                          </a:solidFill>
                          <a:effectLst/>
                          <a:latin typeface="Microsoft YaHei" panose="020B0503020204020204" pitchFamily="34" charset="-122"/>
                          <a:ea typeface="Microsoft YaHei" panose="020B0503020204020204" pitchFamily="34" charset="-122"/>
                        </a:rPr>
                        <a:t>，如可耐受，可降至＜</a:t>
                      </a:r>
                      <a:r>
                        <a:rPr lang="en-US" altLang="zh-CN" sz="1050" b="0" dirty="0">
                          <a:solidFill>
                            <a:schemeClr val="tx1"/>
                          </a:solidFill>
                          <a:effectLst/>
                          <a:latin typeface="Microsoft YaHei" panose="020B0503020204020204" pitchFamily="34" charset="-122"/>
                          <a:ea typeface="Microsoft YaHei" panose="020B0503020204020204" pitchFamily="34" charset="-122"/>
                        </a:rPr>
                        <a:t>130/80</a:t>
                      </a:r>
                      <a:endParaRPr lang="zh-CN" altLang="en-US"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无</a:t>
                      </a:r>
                    </a:p>
                  </a:txBody>
                  <a:tcPr marL="63756" marR="63756" marT="0" marB="0" anchor="ctr">
                    <a:solidFill>
                      <a:schemeClr val="bg1">
                        <a:lumMod val="95000"/>
                      </a:schemeClr>
                    </a:solidFill>
                  </a:tcPr>
                </a:tc>
                <a:extLst>
                  <a:ext uri="{0D108BD9-81ED-4DB2-BD59-A6C34878D82A}">
                    <a16:rowId xmlns:a16="http://schemas.microsoft.com/office/drawing/2014/main" val="1654757487"/>
                  </a:ext>
                </a:extLst>
              </a:tr>
              <a:tr h="319722">
                <a:tc>
                  <a:txBody>
                    <a:bodyPr/>
                    <a:lstStyle/>
                    <a:p>
                      <a:pPr algn="l"/>
                      <a:r>
                        <a:rPr lang="zh-CN" altLang="en-US" sz="1050" b="1" dirty="0">
                          <a:solidFill>
                            <a:schemeClr val="tx1"/>
                          </a:solidFill>
                          <a:latin typeface="Microsoft YaHei" panose="020B0503020204020204" pitchFamily="34" charset="-122"/>
                          <a:ea typeface="Microsoft YaHei" panose="020B0503020204020204" pitchFamily="34" charset="-122"/>
                        </a:rPr>
                        <a:t>抗肿瘤治疗</a:t>
                      </a:r>
                    </a:p>
                  </a:txBody>
                  <a:tcPr marL="63756" marR="63756" marT="0" marB="0" anchor="ct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a:t>
                      </a:r>
                      <a:r>
                        <a:rPr lang="en-US" altLang="zh-CN" sz="1050" b="0" dirty="0">
                          <a:solidFill>
                            <a:schemeClr val="tx1"/>
                          </a:solidFill>
                          <a:effectLst/>
                          <a:latin typeface="Microsoft YaHei" panose="020B0503020204020204" pitchFamily="34" charset="-122"/>
                          <a:ea typeface="Microsoft YaHei" panose="020B0503020204020204" pitchFamily="34" charset="-122"/>
                        </a:rPr>
                        <a:t>140/90</a:t>
                      </a:r>
                      <a:r>
                        <a:rPr lang="zh-CN" altLang="en-US" sz="1050" b="0" dirty="0">
                          <a:solidFill>
                            <a:schemeClr val="tx1"/>
                          </a:solidFill>
                          <a:effectLst/>
                          <a:latin typeface="Microsoft YaHei" panose="020B0503020204020204" pitchFamily="34" charset="-122"/>
                          <a:ea typeface="Microsoft YaHei" panose="020B0503020204020204" pitchFamily="34" charset="-122"/>
                        </a:rPr>
                        <a:t>，若合并糖尿病、</a:t>
                      </a:r>
                      <a:r>
                        <a:rPr lang="en-US" altLang="zh-CN" sz="1050" b="0" dirty="0">
                          <a:solidFill>
                            <a:schemeClr val="tx1"/>
                          </a:solidFill>
                          <a:effectLst/>
                          <a:latin typeface="Microsoft YaHei" panose="020B0503020204020204" pitchFamily="34" charset="-122"/>
                          <a:ea typeface="Microsoft YaHei" panose="020B0503020204020204" pitchFamily="34" charset="-122"/>
                        </a:rPr>
                        <a:t>CKD</a:t>
                      </a:r>
                      <a:r>
                        <a:rPr lang="zh-CN" altLang="en-US" sz="1050" b="0" dirty="0">
                          <a:solidFill>
                            <a:schemeClr val="tx1"/>
                          </a:solidFill>
                          <a:effectLst/>
                          <a:latin typeface="Microsoft YaHei" panose="020B0503020204020204" pitchFamily="34" charset="-122"/>
                          <a:ea typeface="Microsoft YaHei" panose="020B0503020204020204" pitchFamily="34" charset="-122"/>
                        </a:rPr>
                        <a:t>可降至＜</a:t>
                      </a:r>
                      <a:r>
                        <a:rPr lang="en-US" altLang="zh-CN" sz="1050" b="0" dirty="0">
                          <a:solidFill>
                            <a:schemeClr val="tx1"/>
                          </a:solidFill>
                          <a:effectLst/>
                          <a:latin typeface="Microsoft YaHei" panose="020B0503020204020204" pitchFamily="34" charset="-122"/>
                          <a:ea typeface="Microsoft YaHei" panose="020B0503020204020204" pitchFamily="34" charset="-122"/>
                        </a:rPr>
                        <a:t>130/80</a:t>
                      </a:r>
                      <a:endParaRPr lang="zh-CN" altLang="en-US"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无</a:t>
                      </a:r>
                    </a:p>
                  </a:txBody>
                  <a:tcPr marL="63756" marR="63756" marT="0" marB="0" anchor="ctr"/>
                </a:tc>
                <a:extLst>
                  <a:ext uri="{0D108BD9-81ED-4DB2-BD59-A6C34878D82A}">
                    <a16:rowId xmlns:a16="http://schemas.microsoft.com/office/drawing/2014/main" val="2897726942"/>
                  </a:ext>
                </a:extLst>
              </a:tr>
              <a:tr h="319722">
                <a:tc>
                  <a:txBody>
                    <a:bodyPr/>
                    <a:lstStyle/>
                    <a:p>
                      <a:pPr algn="l"/>
                      <a:r>
                        <a:rPr lang="zh-CN" altLang="en-US" sz="1050" b="1" dirty="0">
                          <a:solidFill>
                            <a:schemeClr val="tx1"/>
                          </a:solidFill>
                          <a:latin typeface="Microsoft YaHei" panose="020B0503020204020204" pitchFamily="34" charset="-122"/>
                          <a:ea typeface="Microsoft YaHei" panose="020B0503020204020204" pitchFamily="34" charset="-122"/>
                        </a:rPr>
                        <a:t>清晨高血压</a:t>
                      </a: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0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可将血压目标水平设定为＜</a:t>
                      </a:r>
                      <a:r>
                        <a:rPr lang="en-US" altLang="zh-CN" sz="1050" b="0" dirty="0">
                          <a:solidFill>
                            <a:schemeClr val="tx1"/>
                          </a:solidFill>
                          <a:effectLst/>
                          <a:latin typeface="Microsoft YaHei" panose="020B0503020204020204" pitchFamily="34" charset="-122"/>
                          <a:ea typeface="Microsoft YaHei" panose="020B0503020204020204" pitchFamily="34" charset="-122"/>
                        </a:rPr>
                        <a:t>135/85(</a:t>
                      </a:r>
                      <a:r>
                        <a:rPr lang="zh-CN" altLang="en-US" sz="1050" b="0" dirty="0">
                          <a:solidFill>
                            <a:schemeClr val="tx1"/>
                          </a:solidFill>
                          <a:effectLst/>
                          <a:latin typeface="Microsoft YaHei" panose="020B0503020204020204" pitchFamily="34" charset="-122"/>
                          <a:ea typeface="Microsoft YaHei" panose="020B0503020204020204" pitchFamily="34" charset="-122"/>
                        </a:rPr>
                        <a:t>动态血压或家庭血压</a:t>
                      </a:r>
                      <a:r>
                        <a:rPr lang="en-US" altLang="zh-CN" sz="1050" b="0" dirty="0">
                          <a:solidFill>
                            <a:schemeClr val="tx1"/>
                          </a:solidFill>
                          <a:effectLst/>
                          <a:latin typeface="Microsoft YaHei" panose="020B0503020204020204" pitchFamily="34" charset="-122"/>
                          <a:ea typeface="Microsoft YaHei" panose="020B0503020204020204" pitchFamily="34" charset="-122"/>
                        </a:rPr>
                        <a:t>)</a:t>
                      </a:r>
                      <a:endParaRPr lang="zh-CN" altLang="en-US"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solidFill>
                      <a:schemeClr val="bg1">
                        <a:lumMod val="95000"/>
                      </a:schemeClr>
                    </a:solidFill>
                  </a:tcP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无</a:t>
                      </a:r>
                      <a:endParaRPr lang="en" altLang="zh-CN"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solidFill>
                      <a:schemeClr val="bg1">
                        <a:lumMod val="95000"/>
                      </a:schemeClr>
                    </a:solidFill>
                  </a:tcPr>
                </a:tc>
                <a:extLst>
                  <a:ext uri="{0D108BD9-81ED-4DB2-BD59-A6C34878D82A}">
                    <a16:rowId xmlns:a16="http://schemas.microsoft.com/office/drawing/2014/main" val="1520618473"/>
                  </a:ext>
                </a:extLst>
              </a:tr>
              <a:tr h="319722">
                <a:tc>
                  <a:txBody>
                    <a:bodyPr/>
                    <a:lstStyle/>
                    <a:p>
                      <a:pPr algn="l"/>
                      <a:r>
                        <a:rPr lang="zh-CN" altLang="en-US" sz="1050" b="1" dirty="0">
                          <a:solidFill>
                            <a:schemeClr val="tx1"/>
                          </a:solidFill>
                          <a:latin typeface="Microsoft YaHei" panose="020B0503020204020204" pitchFamily="34" charset="-122"/>
                          <a:ea typeface="Microsoft YaHei" panose="020B0503020204020204" pitchFamily="34" charset="-122"/>
                        </a:rPr>
                        <a:t>夜间高血压</a:t>
                      </a:r>
                    </a:p>
                  </a:txBody>
                  <a:tcPr marL="63756" marR="63756" marT="0" marB="0" anchor="ctr"/>
                </a:tc>
                <a:tc>
                  <a:txBody>
                    <a:bodyPr/>
                    <a:lstStyle/>
                    <a:p>
                      <a:pPr marL="150495" marR="0" lvl="0" indent="-135890" algn="ctr" defTabSz="914400" rtl="0" eaLnBrk="1" fontAlgn="auto" latinLnBrk="0" hangingPunct="1">
                        <a:lnSpc>
                          <a:spcPct val="10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原则上，应将夜间平均血压控制在＜</a:t>
                      </a:r>
                      <a:r>
                        <a:rPr lang="en-US" altLang="zh-CN" sz="1050" b="0" dirty="0">
                          <a:solidFill>
                            <a:schemeClr val="tx1"/>
                          </a:solidFill>
                          <a:effectLst/>
                          <a:latin typeface="Microsoft YaHei" panose="020B0503020204020204" pitchFamily="34" charset="-122"/>
                          <a:ea typeface="Microsoft YaHei" panose="020B0503020204020204" pitchFamily="34" charset="-122"/>
                        </a:rPr>
                        <a:t>120/70(</a:t>
                      </a:r>
                      <a:r>
                        <a:rPr lang="zh-CN" altLang="en-US" sz="1050" b="0" dirty="0">
                          <a:solidFill>
                            <a:schemeClr val="tx1"/>
                          </a:solidFill>
                          <a:effectLst/>
                          <a:latin typeface="Microsoft YaHei" panose="020B0503020204020204" pitchFamily="34" charset="-122"/>
                          <a:ea typeface="Microsoft YaHei" panose="020B0503020204020204" pitchFamily="34" charset="-122"/>
                        </a:rPr>
                        <a:t>动态血压</a:t>
                      </a:r>
                      <a:r>
                        <a:rPr lang="en-US" altLang="zh-CN" sz="1050" b="0" dirty="0">
                          <a:solidFill>
                            <a:schemeClr val="tx1"/>
                          </a:solidFill>
                          <a:effectLst/>
                          <a:latin typeface="Microsoft YaHei" panose="020B0503020204020204" pitchFamily="34" charset="-122"/>
                          <a:ea typeface="Microsoft YaHei" panose="020B0503020204020204" pitchFamily="34" charset="-122"/>
                        </a:rPr>
                        <a:t>)</a:t>
                      </a:r>
                      <a:endParaRPr lang="zh-CN" altLang="en-US"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tc>
                  <a:txBody>
                    <a:bodyPr/>
                    <a:lstStyle/>
                    <a:p>
                      <a:pPr marL="150495" marR="0" lvl="0" indent="-135890" algn="ctr" defTabSz="914400" rtl="0" eaLnBrk="1" fontAlgn="auto" latinLnBrk="0" hangingPunct="1">
                        <a:lnSpc>
                          <a:spcPct val="150000"/>
                        </a:lnSpc>
                        <a:spcBef>
                          <a:spcPts val="0"/>
                        </a:spcBef>
                        <a:spcAft>
                          <a:spcPts val="0"/>
                        </a:spcAft>
                        <a:buClrTx/>
                        <a:buSzTx/>
                        <a:buFontTx/>
                        <a:buNone/>
                        <a:tabLst/>
                        <a:defRPr/>
                      </a:pPr>
                      <a:r>
                        <a:rPr lang="zh-CN" altLang="en-US" sz="1050" b="0" dirty="0">
                          <a:solidFill>
                            <a:schemeClr val="tx1"/>
                          </a:solidFill>
                          <a:effectLst/>
                          <a:latin typeface="Microsoft YaHei" panose="020B0503020204020204" pitchFamily="34" charset="-122"/>
                          <a:ea typeface="Microsoft YaHei" panose="020B0503020204020204" pitchFamily="34" charset="-122"/>
                        </a:rPr>
                        <a:t>无</a:t>
                      </a:r>
                      <a:endParaRPr lang="en" altLang="zh-CN" sz="1050" b="0"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extLst>
                  <a:ext uri="{0D108BD9-81ED-4DB2-BD59-A6C34878D82A}">
                    <a16:rowId xmlns:a16="http://schemas.microsoft.com/office/drawing/2014/main" val="4079855223"/>
                  </a:ext>
                </a:extLst>
              </a:tr>
            </a:tbl>
          </a:graphicData>
        </a:graphic>
      </p:graphicFrame>
      <p:sp>
        <p:nvSpPr>
          <p:cNvPr id="18" name="标题 1">
            <a:extLst>
              <a:ext uri="{FF2B5EF4-FFF2-40B4-BE49-F238E27FC236}">
                <a16:creationId xmlns:a16="http://schemas.microsoft.com/office/drawing/2014/main" id="{CF2C186E-EB9E-34A3-BBA3-44EC0DF5F205}"/>
              </a:ext>
            </a:extLst>
          </p:cNvPr>
          <p:cNvSpPr>
            <a:spLocks noGrp="1"/>
          </p:cNvSpPr>
          <p:nvPr>
            <p:ph type="title"/>
          </p:nvPr>
        </p:nvSpPr>
        <p:spPr>
          <a:xfrm>
            <a:off x="0" y="302348"/>
            <a:ext cx="12191998" cy="787932"/>
          </a:xfrm>
        </p:spPr>
        <p:txBody>
          <a:bodyPr>
            <a:noAutofit/>
          </a:bodyPr>
          <a:lstStyle/>
          <a:p>
            <a:pPr algn="ctr"/>
            <a:r>
              <a:rPr lang="en-US" altLang="zh-CN" sz="3200" b="1" dirty="0">
                <a:latin typeface="叶根友唐楷简" panose="02010601030101010101" pitchFamily="2" charset="-122"/>
                <a:ea typeface="叶根友唐楷简" panose="02010601030101010101" pitchFamily="2" charset="-122"/>
              </a:rPr>
              <a:t>2024</a:t>
            </a:r>
            <a:r>
              <a:rPr lang="zh-CN" altLang="en-US" sz="3200" b="1" dirty="0">
                <a:latin typeface="叶根友唐楷简" panose="02010601030101010101" pitchFamily="2" charset="-122"/>
                <a:ea typeface="叶根友唐楷简" panose="02010601030101010101" pitchFamily="2" charset="-122"/>
              </a:rPr>
              <a:t>年版指南推荐更积极的降压目标</a:t>
            </a:r>
            <a:endParaRPr lang="zh-CN" altLang="en-US" sz="3200" b="1" dirty="0">
              <a:ea typeface="叶根友唐楷简" panose="02010601030101010101" pitchFamily="2" charset="-122"/>
            </a:endParaRPr>
          </a:p>
        </p:txBody>
      </p:sp>
    </p:spTree>
    <p:extLst>
      <p:ext uri="{BB962C8B-B14F-4D97-AF65-F5344CB8AC3E}">
        <p14:creationId xmlns:p14="http://schemas.microsoft.com/office/powerpoint/2010/main" val="28194563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61FA46-AE20-1B74-DF4E-6174EDC58371}"/>
              </a:ext>
            </a:extLst>
          </p:cNvPr>
          <p:cNvSpPr>
            <a:spLocks noChangeArrowheads="1"/>
          </p:cNvSpPr>
          <p:nvPr/>
        </p:nvSpPr>
        <p:spPr bwMode="auto">
          <a:xfrm>
            <a:off x="1715398" y="358908"/>
            <a:ext cx="8449468" cy="85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191" tIns="38096" rIns="76191" bIns="38096" anchor="ctr"/>
          <a:lstStyle>
            <a:lvl1pPr marL="95250">
              <a:defRPr sz="2400" b="1">
                <a:solidFill>
                  <a:schemeClr val="bg1"/>
                </a:solidFill>
                <a:latin typeface="Times" pitchFamily="2" charset="0"/>
                <a:ea typeface="ＭＳ Ｐゴシック" panose="020B0600070205080204" pitchFamily="34" charset="-128"/>
              </a:defRPr>
            </a:lvl1pPr>
            <a:lvl2pPr>
              <a:defRPr sz="2400" b="1">
                <a:solidFill>
                  <a:schemeClr val="bg1"/>
                </a:solidFill>
                <a:latin typeface="Times" pitchFamily="2" charset="0"/>
                <a:ea typeface="ＭＳ Ｐゴシック" panose="020B0600070205080204" pitchFamily="34" charset="-128"/>
              </a:defRPr>
            </a:lvl2pPr>
            <a:lvl3pPr>
              <a:defRPr sz="2400" b="1">
                <a:solidFill>
                  <a:schemeClr val="bg1"/>
                </a:solidFill>
                <a:latin typeface="Times" pitchFamily="2" charset="0"/>
                <a:ea typeface="ＭＳ Ｐゴシック" panose="020B0600070205080204" pitchFamily="34" charset="-128"/>
              </a:defRPr>
            </a:lvl3pPr>
            <a:lvl4pPr>
              <a:defRPr sz="2400" b="1">
                <a:solidFill>
                  <a:schemeClr val="bg1"/>
                </a:solidFill>
                <a:latin typeface="Times" pitchFamily="2" charset="0"/>
                <a:ea typeface="ＭＳ Ｐゴシック" panose="020B0600070205080204" pitchFamily="34" charset="-128"/>
              </a:defRPr>
            </a:lvl4pPr>
            <a:lvl5pPr>
              <a:defRPr sz="2400" b="1">
                <a:solidFill>
                  <a:schemeClr val="bg1"/>
                </a:solidFill>
                <a:latin typeface="Times" pitchFamily="2" charset="0"/>
                <a:ea typeface="ＭＳ Ｐゴシック" panose="020B0600070205080204" pitchFamily="34" charset="-128"/>
              </a:defRPr>
            </a:lvl5pPr>
            <a:lvl6pPr marL="2284413" indent="1588" eaLnBrk="0" fontAlgn="base" hangingPunct="0">
              <a:spcBef>
                <a:spcPct val="0"/>
              </a:spcBef>
              <a:spcAft>
                <a:spcPct val="0"/>
              </a:spcAft>
              <a:defRPr sz="2400" b="1">
                <a:solidFill>
                  <a:schemeClr val="bg1"/>
                </a:solidFill>
                <a:latin typeface="Times" pitchFamily="2" charset="0"/>
                <a:ea typeface="ＭＳ Ｐゴシック" panose="020B0600070205080204" pitchFamily="34" charset="-128"/>
              </a:defRPr>
            </a:lvl6pPr>
            <a:lvl7pPr marL="2741613" indent="1588" eaLnBrk="0" fontAlgn="base" hangingPunct="0">
              <a:spcBef>
                <a:spcPct val="0"/>
              </a:spcBef>
              <a:spcAft>
                <a:spcPct val="0"/>
              </a:spcAft>
              <a:defRPr sz="2400" b="1">
                <a:solidFill>
                  <a:schemeClr val="bg1"/>
                </a:solidFill>
                <a:latin typeface="Times" pitchFamily="2" charset="0"/>
                <a:ea typeface="ＭＳ Ｐゴシック" panose="020B0600070205080204" pitchFamily="34" charset="-128"/>
              </a:defRPr>
            </a:lvl7pPr>
            <a:lvl8pPr marL="3198813" indent="1588" eaLnBrk="0" fontAlgn="base" hangingPunct="0">
              <a:spcBef>
                <a:spcPct val="0"/>
              </a:spcBef>
              <a:spcAft>
                <a:spcPct val="0"/>
              </a:spcAft>
              <a:defRPr sz="2400" b="1">
                <a:solidFill>
                  <a:schemeClr val="bg1"/>
                </a:solidFill>
                <a:latin typeface="Times" pitchFamily="2" charset="0"/>
                <a:ea typeface="ＭＳ Ｐゴシック" panose="020B0600070205080204" pitchFamily="34" charset="-128"/>
              </a:defRPr>
            </a:lvl8pPr>
            <a:lvl9pPr marL="3656013" indent="1588" eaLnBrk="0" fontAlgn="base" hangingPunct="0">
              <a:spcBef>
                <a:spcPct val="0"/>
              </a:spcBef>
              <a:spcAft>
                <a:spcPct val="0"/>
              </a:spcAft>
              <a:defRPr sz="2400" b="1">
                <a:solidFill>
                  <a:schemeClr val="bg1"/>
                </a:solidFill>
                <a:latin typeface="Times" pitchFamily="2" charset="0"/>
                <a:ea typeface="ＭＳ Ｐゴシック" panose="020B0600070205080204" pitchFamily="34" charset="-128"/>
              </a:defRPr>
            </a:lvl9pPr>
          </a:lstStyle>
          <a:p>
            <a:pPr marL="9525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实现降压达标的时间</a:t>
            </a:r>
            <a:endParaRPr kumimoji="0" lang="en-US" altLang="it-IT"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 name="文本框 4">
            <a:extLst>
              <a:ext uri="{FF2B5EF4-FFF2-40B4-BE49-F238E27FC236}">
                <a16:creationId xmlns:a16="http://schemas.microsoft.com/office/drawing/2014/main" id="{519AC46B-B670-5D17-3C90-103CB48456CC}"/>
              </a:ext>
            </a:extLst>
          </p:cNvPr>
          <p:cNvSpPr txBox="1"/>
          <p:nvPr/>
        </p:nvSpPr>
        <p:spPr>
          <a:xfrm>
            <a:off x="882924" y="9046614"/>
            <a:ext cx="457311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中国高血压年会，</a:t>
            </a:r>
            <a:r>
              <a:rPr kumimoji="0" lang="en-US" altLang="zh-CN"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2023</a:t>
            </a:r>
            <a:r>
              <a:rPr kumimoji="0" lang="zh-CN" altLang="en-US"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年</a:t>
            </a:r>
            <a:r>
              <a:rPr kumimoji="0" lang="en-US" altLang="zh-CN"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3</a:t>
            </a:r>
            <a:r>
              <a:rPr kumimoji="0" lang="zh-CN" altLang="en-US"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月</a:t>
            </a:r>
            <a:r>
              <a:rPr kumimoji="0" lang="en-US" altLang="zh-CN"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11</a:t>
            </a:r>
            <a:r>
              <a:rPr kumimoji="0" lang="zh-CN" altLang="en-US"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日，重庆</a:t>
            </a:r>
          </a:p>
        </p:txBody>
      </p:sp>
      <p:graphicFrame>
        <p:nvGraphicFramePr>
          <p:cNvPr id="6" name="内容占位符 3">
            <a:extLst>
              <a:ext uri="{FF2B5EF4-FFF2-40B4-BE49-F238E27FC236}">
                <a16:creationId xmlns:a16="http://schemas.microsoft.com/office/drawing/2014/main" id="{AAA147DB-4D96-726D-CAF4-06871EB64EB5}"/>
              </a:ext>
            </a:extLst>
          </p:cNvPr>
          <p:cNvGraphicFramePr>
            <a:graphicFrameLocks/>
          </p:cNvGraphicFramePr>
          <p:nvPr>
            <p:extLst>
              <p:ext uri="{D42A27DB-BD31-4B8C-83A1-F6EECF244321}">
                <p14:modId xmlns:p14="http://schemas.microsoft.com/office/powerpoint/2010/main" val="210176852"/>
              </p:ext>
            </p:extLst>
          </p:nvPr>
        </p:nvGraphicFramePr>
        <p:xfrm>
          <a:off x="897467" y="2153488"/>
          <a:ext cx="10397066" cy="2331002"/>
        </p:xfrm>
        <a:graphic>
          <a:graphicData uri="http://schemas.openxmlformats.org/drawingml/2006/table">
            <a:tbl>
              <a:tblPr firstRow="1" bandRow="1">
                <a:tableStyleId>{21E4AEA4-8DFA-4A89-87EB-49C32662AFE0}</a:tableStyleId>
              </a:tblPr>
              <a:tblGrid>
                <a:gridCol w="10397066">
                  <a:extLst>
                    <a:ext uri="{9D8B030D-6E8A-4147-A177-3AD203B41FA5}">
                      <a16:colId xmlns:a16="http://schemas.microsoft.com/office/drawing/2014/main" val="20000"/>
                    </a:ext>
                  </a:extLst>
                </a:gridCol>
              </a:tblGrid>
              <a:tr h="5527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400" b="1" dirty="0">
                          <a:latin typeface="Microsoft YaHei" panose="020B0503020204020204" pitchFamily="34" charset="-122"/>
                          <a:ea typeface="Microsoft YaHei" panose="020B0503020204020204" pitchFamily="34" charset="-122"/>
                        </a:rPr>
                        <a:t>降压达标的时间 </a:t>
                      </a:r>
                    </a:p>
                  </a:txBody>
                  <a:tcPr anchor="ctr">
                    <a:solidFill>
                      <a:srgbClr val="004582"/>
                    </a:solidFill>
                  </a:tcPr>
                </a:tc>
                <a:extLst>
                  <a:ext uri="{0D108BD9-81ED-4DB2-BD59-A6C34878D82A}">
                    <a16:rowId xmlns:a16="http://schemas.microsoft.com/office/drawing/2014/main" val="10000"/>
                  </a:ext>
                </a:extLst>
              </a:tr>
              <a:tr h="592748">
                <a:tc>
                  <a:txBody>
                    <a:bodyPr/>
                    <a:lstStyle/>
                    <a:p>
                      <a:pPr marL="171450" indent="-171450" algn="just" hangingPunct="0">
                        <a:lnSpc>
                          <a:spcPct val="150000"/>
                        </a:lnSpc>
                        <a:buFont typeface="Arial" panose="020B0604020202020204" pitchFamily="34" charset="0"/>
                        <a:buChar char="•"/>
                      </a:pPr>
                      <a:r>
                        <a:rPr lang="zh-CN" altLang="en-US"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对大多数高血压患者而言，应根据病情，在</a:t>
                      </a:r>
                      <a:r>
                        <a:rPr lang="en-US" altLang="zh-CN"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4</a:t>
                      </a:r>
                      <a:r>
                        <a:rPr lang="zh-CN" altLang="en-US"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周内或</a:t>
                      </a:r>
                      <a:r>
                        <a:rPr lang="en-US" altLang="zh-CN"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12</a:t>
                      </a:r>
                      <a:r>
                        <a:rPr lang="zh-CN" altLang="en-US"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周内将血压逐渐降至目标水平。</a:t>
                      </a:r>
                    </a:p>
                  </a:txBody>
                  <a:tcPr anchor="ctr">
                    <a:solidFill>
                      <a:srgbClr val="CFD6EA"/>
                    </a:solidFill>
                  </a:tcPr>
                </a:tc>
                <a:extLst>
                  <a:ext uri="{0D108BD9-81ED-4DB2-BD59-A6C34878D82A}">
                    <a16:rowId xmlns:a16="http://schemas.microsoft.com/office/drawing/2014/main" val="10001"/>
                  </a:ext>
                </a:extLst>
              </a:tr>
              <a:tr h="592748">
                <a:tc>
                  <a:txBody>
                    <a:bodyPr/>
                    <a:lstStyle/>
                    <a:p>
                      <a:pPr marL="171450" marR="0" lvl="0" indent="-171450"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zh-CN" altLang="en-US" sz="20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年轻、病程较短的高血压患者，达标时间可稍快。</a:t>
                      </a:r>
                      <a:endParaRPr lang="en-US" altLang="zh-CN" sz="20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E9ECF5"/>
                    </a:solidFill>
                  </a:tcPr>
                </a:tc>
                <a:extLst>
                  <a:ext uri="{0D108BD9-81ED-4DB2-BD59-A6C34878D82A}">
                    <a16:rowId xmlns:a16="http://schemas.microsoft.com/office/drawing/2014/main" val="2557323846"/>
                  </a:ext>
                </a:extLst>
              </a:tr>
              <a:tr h="592748">
                <a:tc>
                  <a:txBody>
                    <a:bodyPr/>
                    <a:lstStyle/>
                    <a:p>
                      <a:pPr marL="171450" marR="0" lvl="0" indent="-171450"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zh-CN" altLang="en-US" sz="20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老年人、病程较长，有合并症且耐受性差的患者，降压速度则可稍慢。</a:t>
                      </a:r>
                      <a:endParaRPr lang="en-US" altLang="zh-CN" sz="20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CFD6EA"/>
                    </a:solidFill>
                  </a:tcPr>
                </a:tc>
                <a:extLst>
                  <a:ext uri="{0D108BD9-81ED-4DB2-BD59-A6C34878D82A}">
                    <a16:rowId xmlns:a16="http://schemas.microsoft.com/office/drawing/2014/main" val="1512265587"/>
                  </a:ext>
                </a:extLst>
              </a:tr>
            </a:tbl>
          </a:graphicData>
        </a:graphic>
      </p:graphicFrame>
    </p:spTree>
    <p:extLst>
      <p:ext uri="{BB962C8B-B14F-4D97-AF65-F5344CB8AC3E}">
        <p14:creationId xmlns:p14="http://schemas.microsoft.com/office/powerpoint/2010/main" val="1867790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3">
            <a:extLst>
              <a:ext uri="{FF2B5EF4-FFF2-40B4-BE49-F238E27FC236}">
                <a16:creationId xmlns:a16="http://schemas.microsoft.com/office/drawing/2014/main" id="{7ADABF6D-58DD-BC8F-32BE-30AACC2F3712}"/>
              </a:ext>
            </a:extLst>
          </p:cNvPr>
          <p:cNvGraphicFramePr>
            <a:graphicFrameLocks noGrp="1"/>
          </p:cNvGraphicFramePr>
          <p:nvPr>
            <p:ph idx="1"/>
            <p:extLst>
              <p:ext uri="{D42A27DB-BD31-4B8C-83A1-F6EECF244321}">
                <p14:modId xmlns:p14="http://schemas.microsoft.com/office/powerpoint/2010/main" val="3602758024"/>
              </p:ext>
            </p:extLst>
          </p:nvPr>
        </p:nvGraphicFramePr>
        <p:xfrm>
          <a:off x="838199" y="2680280"/>
          <a:ext cx="10515600" cy="2784498"/>
        </p:xfrm>
        <a:graphic>
          <a:graphicData uri="http://schemas.openxmlformats.org/drawingml/2006/table">
            <a:tbl>
              <a:tblPr firstRow="1" bandRow="1">
                <a:tableStyleId>{21E4AEA4-8DFA-4A89-87EB-49C32662AFE0}</a:tableStyleId>
              </a:tblPr>
              <a:tblGrid>
                <a:gridCol w="1992085">
                  <a:extLst>
                    <a:ext uri="{9D8B030D-6E8A-4147-A177-3AD203B41FA5}">
                      <a16:colId xmlns:a16="http://schemas.microsoft.com/office/drawing/2014/main" val="20000"/>
                    </a:ext>
                  </a:extLst>
                </a:gridCol>
                <a:gridCol w="2373086">
                  <a:extLst>
                    <a:ext uri="{9D8B030D-6E8A-4147-A177-3AD203B41FA5}">
                      <a16:colId xmlns:a16="http://schemas.microsoft.com/office/drawing/2014/main" val="20001"/>
                    </a:ext>
                  </a:extLst>
                </a:gridCol>
                <a:gridCol w="1992086">
                  <a:extLst>
                    <a:ext uri="{9D8B030D-6E8A-4147-A177-3AD203B41FA5}">
                      <a16:colId xmlns:a16="http://schemas.microsoft.com/office/drawing/2014/main" val="3152027511"/>
                    </a:ext>
                  </a:extLst>
                </a:gridCol>
                <a:gridCol w="1981200">
                  <a:extLst>
                    <a:ext uri="{9D8B030D-6E8A-4147-A177-3AD203B41FA5}">
                      <a16:colId xmlns:a16="http://schemas.microsoft.com/office/drawing/2014/main" val="1909600242"/>
                    </a:ext>
                  </a:extLst>
                </a:gridCol>
                <a:gridCol w="2177143">
                  <a:extLst>
                    <a:ext uri="{9D8B030D-6E8A-4147-A177-3AD203B41FA5}">
                      <a16:colId xmlns:a16="http://schemas.microsoft.com/office/drawing/2014/main" val="20002"/>
                    </a:ext>
                  </a:extLst>
                </a:gridCol>
              </a:tblGrid>
              <a:tr h="986520">
                <a:tc>
                  <a:txBody>
                    <a:bodyPr/>
                    <a:lstStyle/>
                    <a:p>
                      <a:pPr algn="ctr">
                        <a:lnSpc>
                          <a:spcPct val="150000"/>
                        </a:lnSpc>
                      </a:pPr>
                      <a:r>
                        <a:rPr lang="zh-CN" altLang="en-US" sz="1800" baseline="0" dirty="0">
                          <a:latin typeface="Microsoft YaHei" panose="020B0503020204020204" pitchFamily="34" charset="-122"/>
                          <a:ea typeface="Microsoft YaHei" panose="020B0503020204020204" pitchFamily="34" charset="-122"/>
                        </a:rPr>
                        <a:t>诊室血压</a:t>
                      </a:r>
                    </a:p>
                  </a:txBody>
                  <a:tcPr anchor="ctr">
                    <a:solidFill>
                      <a:srgbClr val="004582"/>
                    </a:solidFill>
                  </a:tcPr>
                </a:tc>
                <a:tc>
                  <a:txBody>
                    <a:bodyPr/>
                    <a:lstStyle/>
                    <a:p>
                      <a:pPr algn="ctr">
                        <a:lnSpc>
                          <a:spcPct val="150000"/>
                        </a:lnSpc>
                      </a:pPr>
                      <a:r>
                        <a:rPr lang="zh-CN" altLang="en-US" sz="1800" baseline="0" dirty="0">
                          <a:latin typeface="Microsoft YaHei" panose="020B0503020204020204" pitchFamily="34" charset="-122"/>
                          <a:ea typeface="Microsoft YaHei" panose="020B0503020204020204" pitchFamily="34" charset="-122"/>
                        </a:rPr>
                        <a:t>家庭血压</a:t>
                      </a:r>
                    </a:p>
                  </a:txBody>
                  <a:tcPr anchor="ctr">
                    <a:solidFill>
                      <a:srgbClr val="004582"/>
                    </a:solidFill>
                  </a:tcPr>
                </a:tc>
                <a:tc>
                  <a:txBody>
                    <a:bodyPr/>
                    <a:lstStyle/>
                    <a:p>
                      <a:pPr marL="0" marR="0" lvl="0" indent="0" algn="ctr" defTabSz="514350" rtl="0" eaLnBrk="1" fontAlgn="auto" latinLnBrk="0" hangingPunct="1">
                        <a:lnSpc>
                          <a:spcPct val="150000"/>
                        </a:lnSpc>
                        <a:spcBef>
                          <a:spcPts val="0"/>
                        </a:spcBef>
                        <a:spcAft>
                          <a:spcPts val="0"/>
                        </a:spcAft>
                        <a:buClrTx/>
                        <a:buSzTx/>
                        <a:buFontTx/>
                        <a:buNone/>
                        <a:tabLst/>
                        <a:defRPr/>
                      </a:pPr>
                      <a:r>
                        <a:rPr lang="en-US" altLang="zh-CN" sz="1800" baseline="0" dirty="0">
                          <a:latin typeface="Microsoft YaHei" panose="020B0503020204020204" pitchFamily="34" charset="-122"/>
                          <a:ea typeface="Microsoft YaHei" panose="020B0503020204020204" pitchFamily="34" charset="-122"/>
                        </a:rPr>
                        <a:t>24h</a:t>
                      </a:r>
                      <a:r>
                        <a:rPr lang="zh-CN" altLang="en-US" sz="1800" baseline="0" dirty="0">
                          <a:latin typeface="Microsoft YaHei" panose="020B0503020204020204" pitchFamily="34" charset="-122"/>
                          <a:ea typeface="Microsoft YaHei" panose="020B0503020204020204" pitchFamily="34" charset="-122"/>
                        </a:rPr>
                        <a:t>动态血压</a:t>
                      </a:r>
                    </a:p>
                  </a:txBody>
                  <a:tcPr anchor="ctr">
                    <a:solidFill>
                      <a:srgbClr val="004582"/>
                    </a:solidFill>
                  </a:tcPr>
                </a:tc>
                <a:tc>
                  <a:txBody>
                    <a:bodyPr/>
                    <a:lstStyle/>
                    <a:p>
                      <a:pPr marL="0" marR="0" lvl="0" indent="0" algn="ctr" defTabSz="514350" rtl="0" eaLnBrk="1" fontAlgn="auto" latinLnBrk="0" hangingPunct="1">
                        <a:lnSpc>
                          <a:spcPct val="150000"/>
                        </a:lnSpc>
                        <a:spcBef>
                          <a:spcPts val="0"/>
                        </a:spcBef>
                        <a:spcAft>
                          <a:spcPts val="0"/>
                        </a:spcAft>
                        <a:buClrTx/>
                        <a:buSzTx/>
                        <a:buFontTx/>
                        <a:buNone/>
                        <a:tabLst/>
                        <a:defRPr/>
                      </a:pPr>
                      <a:r>
                        <a:rPr lang="zh-CN" altLang="en-US" sz="1800" baseline="0" dirty="0">
                          <a:latin typeface="Microsoft YaHei" panose="020B0503020204020204" pitchFamily="34" charset="-122"/>
                          <a:ea typeface="Microsoft YaHei" panose="020B0503020204020204" pitchFamily="34" charset="-122"/>
                        </a:rPr>
                        <a:t>日间动态血压</a:t>
                      </a:r>
                    </a:p>
                  </a:txBody>
                  <a:tcPr anchor="ctr">
                    <a:solidFill>
                      <a:srgbClr val="004582"/>
                    </a:solidFill>
                  </a:tcPr>
                </a:tc>
                <a:tc>
                  <a:txBody>
                    <a:bodyPr/>
                    <a:lstStyle/>
                    <a:p>
                      <a:pPr marL="0" marR="0" lvl="0" indent="0" algn="ctr" defTabSz="514350" rtl="0" eaLnBrk="1" fontAlgn="auto" latinLnBrk="0" hangingPunct="1">
                        <a:lnSpc>
                          <a:spcPct val="150000"/>
                        </a:lnSpc>
                        <a:spcBef>
                          <a:spcPts val="0"/>
                        </a:spcBef>
                        <a:spcAft>
                          <a:spcPts val="0"/>
                        </a:spcAft>
                        <a:buClrTx/>
                        <a:buSzTx/>
                        <a:buFontTx/>
                        <a:buNone/>
                        <a:tabLst/>
                        <a:defRPr/>
                      </a:pPr>
                      <a:r>
                        <a:rPr lang="zh-CN" altLang="en-US" sz="1800" baseline="0" dirty="0">
                          <a:latin typeface="Microsoft YaHei" panose="020B0503020204020204" pitchFamily="34" charset="-122"/>
                          <a:ea typeface="Microsoft YaHei" panose="020B0503020204020204" pitchFamily="34" charset="-122"/>
                        </a:rPr>
                        <a:t>夜间动态血压</a:t>
                      </a:r>
                    </a:p>
                  </a:txBody>
                  <a:tcPr anchor="ctr">
                    <a:solidFill>
                      <a:srgbClr val="004582"/>
                    </a:solidFill>
                  </a:tcPr>
                </a:tc>
                <a:extLst>
                  <a:ext uri="{0D108BD9-81ED-4DB2-BD59-A6C34878D82A}">
                    <a16:rowId xmlns:a16="http://schemas.microsoft.com/office/drawing/2014/main" val="10000"/>
                  </a:ext>
                </a:extLst>
              </a:tr>
              <a:tr h="898989">
                <a:tc>
                  <a:txBody>
                    <a:bodyPr/>
                    <a:lstStyle/>
                    <a:p>
                      <a:pPr algn="ctr">
                        <a:lnSpc>
                          <a:spcPct val="150000"/>
                        </a:lnSpc>
                      </a:pPr>
                      <a:r>
                        <a:rPr lang="en-US" altLang="zh-CN" sz="2000" b="1" baseline="0" dirty="0">
                          <a:latin typeface="Microsoft YaHei" panose="020B0503020204020204" pitchFamily="34" charset="-122"/>
                          <a:ea typeface="Microsoft YaHei" panose="020B0503020204020204" pitchFamily="34" charset="-122"/>
                        </a:rPr>
                        <a:t>140/90</a:t>
                      </a:r>
                      <a:endParaRPr lang="zh-CN" altLang="en-US" sz="2000" b="1" baseline="0" dirty="0">
                        <a:latin typeface="Microsoft YaHei" panose="020B0503020204020204" pitchFamily="34" charset="-122"/>
                        <a:ea typeface="Microsoft YaHei" panose="020B0503020204020204" pitchFamily="34" charset="-122"/>
                      </a:endParaRPr>
                    </a:p>
                  </a:txBody>
                  <a:tcPr anchor="ctr">
                    <a:solidFill>
                      <a:srgbClr val="004582">
                        <a:alpha val="20000"/>
                      </a:srgbClr>
                    </a:solidFill>
                  </a:tcPr>
                </a:tc>
                <a:tc>
                  <a:txBody>
                    <a:bodyPr/>
                    <a:lstStyle/>
                    <a:p>
                      <a:pPr algn="ctr">
                        <a:lnSpc>
                          <a:spcPct val="150000"/>
                        </a:lnSpc>
                      </a:pPr>
                      <a:r>
                        <a:rPr lang="en-US" altLang="zh-CN" sz="2000" b="1" baseline="0" dirty="0">
                          <a:latin typeface="Microsoft YaHei" panose="020B0503020204020204" pitchFamily="34" charset="-122"/>
                          <a:ea typeface="Microsoft YaHei" panose="020B0503020204020204" pitchFamily="34" charset="-122"/>
                        </a:rPr>
                        <a:t>135/85</a:t>
                      </a:r>
                      <a:endParaRPr lang="zh-CN" altLang="en-US" sz="2000" b="1" baseline="0" dirty="0">
                        <a:latin typeface="Microsoft YaHei" panose="020B0503020204020204" pitchFamily="34" charset="-122"/>
                        <a:ea typeface="Microsoft YaHei" panose="020B0503020204020204" pitchFamily="34" charset="-122"/>
                      </a:endParaRPr>
                    </a:p>
                  </a:txBody>
                  <a:tcPr anchor="ctr">
                    <a:solidFill>
                      <a:srgbClr val="004582">
                        <a:alpha val="20000"/>
                      </a:srgbClr>
                    </a:solidFill>
                  </a:tcPr>
                </a:tc>
                <a:tc>
                  <a:txBody>
                    <a:bodyPr/>
                    <a:lstStyle/>
                    <a:p>
                      <a:pPr algn="ctr">
                        <a:lnSpc>
                          <a:spcPct val="150000"/>
                        </a:lnSpc>
                      </a:pPr>
                      <a:r>
                        <a:rPr lang="en-US" altLang="zh-CN" sz="2000" b="1" baseline="0" dirty="0">
                          <a:latin typeface="Microsoft YaHei" panose="020B0503020204020204" pitchFamily="34" charset="-122"/>
                          <a:ea typeface="Microsoft YaHei" panose="020B0503020204020204" pitchFamily="34" charset="-122"/>
                        </a:rPr>
                        <a:t>130/80</a:t>
                      </a:r>
                      <a:endParaRPr lang="zh-CN" altLang="en-US" sz="2000" b="1" baseline="0" dirty="0">
                        <a:latin typeface="Microsoft YaHei" panose="020B0503020204020204" pitchFamily="34" charset="-122"/>
                        <a:ea typeface="Microsoft YaHei" panose="020B0503020204020204" pitchFamily="34" charset="-122"/>
                      </a:endParaRPr>
                    </a:p>
                  </a:txBody>
                  <a:tcPr anchor="ctr">
                    <a:solidFill>
                      <a:srgbClr val="004582">
                        <a:alpha val="20000"/>
                      </a:srgbClr>
                    </a:solidFill>
                  </a:tcPr>
                </a:tc>
                <a:tc>
                  <a:txBody>
                    <a:bodyPr/>
                    <a:lstStyle/>
                    <a:p>
                      <a:pPr algn="ctr">
                        <a:lnSpc>
                          <a:spcPct val="150000"/>
                        </a:lnSpc>
                      </a:pPr>
                      <a:r>
                        <a:rPr lang="en-US" altLang="zh-CN" sz="2000" b="1" baseline="0" dirty="0">
                          <a:latin typeface="Microsoft YaHei" panose="020B0503020204020204" pitchFamily="34" charset="-122"/>
                          <a:ea typeface="Microsoft YaHei" panose="020B0503020204020204" pitchFamily="34" charset="-122"/>
                        </a:rPr>
                        <a:t>135/85</a:t>
                      </a:r>
                      <a:endParaRPr lang="zh-CN" altLang="en-US" sz="2000" b="1" baseline="0" dirty="0">
                        <a:latin typeface="Microsoft YaHei" panose="020B0503020204020204" pitchFamily="34" charset="-122"/>
                        <a:ea typeface="Microsoft YaHei" panose="020B0503020204020204" pitchFamily="34" charset="-122"/>
                      </a:endParaRPr>
                    </a:p>
                  </a:txBody>
                  <a:tcPr anchor="ctr">
                    <a:solidFill>
                      <a:srgbClr val="004582">
                        <a:alpha val="20000"/>
                      </a:srgbClr>
                    </a:solidFill>
                  </a:tcPr>
                </a:tc>
                <a:tc>
                  <a:txBody>
                    <a:bodyPr/>
                    <a:lstStyle/>
                    <a:p>
                      <a:pPr algn="ctr">
                        <a:lnSpc>
                          <a:spcPct val="150000"/>
                        </a:lnSpc>
                      </a:pPr>
                      <a:r>
                        <a:rPr lang="en-US" altLang="zh-CN" sz="2000" b="1" baseline="0" dirty="0">
                          <a:latin typeface="Microsoft YaHei" panose="020B0503020204020204" pitchFamily="34" charset="-122"/>
                          <a:ea typeface="Microsoft YaHei" panose="020B0503020204020204" pitchFamily="34" charset="-122"/>
                        </a:rPr>
                        <a:t>120/70</a:t>
                      </a:r>
                      <a:endParaRPr lang="zh-CN" altLang="en-US" sz="2000" b="1" baseline="0" dirty="0">
                        <a:latin typeface="Microsoft YaHei" panose="020B0503020204020204" pitchFamily="34" charset="-122"/>
                        <a:ea typeface="Microsoft YaHei" panose="020B0503020204020204" pitchFamily="34" charset="-122"/>
                      </a:endParaRPr>
                    </a:p>
                  </a:txBody>
                  <a:tcPr anchor="ctr">
                    <a:solidFill>
                      <a:srgbClr val="004582">
                        <a:alpha val="20000"/>
                      </a:srgbClr>
                    </a:solidFill>
                  </a:tcPr>
                </a:tc>
                <a:extLst>
                  <a:ext uri="{0D108BD9-81ED-4DB2-BD59-A6C34878D82A}">
                    <a16:rowId xmlns:a16="http://schemas.microsoft.com/office/drawing/2014/main" val="10001"/>
                  </a:ext>
                </a:extLst>
              </a:tr>
              <a:tr h="898989">
                <a:tc>
                  <a:txBody>
                    <a:bodyPr/>
                    <a:lstStyle/>
                    <a:p>
                      <a:pPr algn="ctr">
                        <a:lnSpc>
                          <a:spcPct val="150000"/>
                        </a:lnSpc>
                      </a:pPr>
                      <a:r>
                        <a:rPr lang="en-US" altLang="zh-CN" sz="2000" b="1" baseline="0" dirty="0">
                          <a:latin typeface="Microsoft YaHei" panose="020B0503020204020204" pitchFamily="34" charset="-122"/>
                          <a:ea typeface="Microsoft YaHei" panose="020B0503020204020204" pitchFamily="34" charset="-122"/>
                        </a:rPr>
                        <a:t>130/80</a:t>
                      </a:r>
                      <a:endParaRPr lang="zh-CN" altLang="en-US" sz="2000" b="1"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tc>
                  <a:txBody>
                    <a:bodyPr/>
                    <a:lstStyle/>
                    <a:p>
                      <a:pPr algn="ctr">
                        <a:lnSpc>
                          <a:spcPct val="150000"/>
                        </a:lnSpc>
                      </a:pPr>
                      <a:r>
                        <a:rPr lang="en-US" altLang="zh-CN" sz="2000" b="1" baseline="0" dirty="0">
                          <a:latin typeface="Microsoft YaHei" panose="020B0503020204020204" pitchFamily="34" charset="-122"/>
                          <a:ea typeface="Microsoft YaHei" panose="020B0503020204020204" pitchFamily="34" charset="-122"/>
                        </a:rPr>
                        <a:t>130/80</a:t>
                      </a:r>
                      <a:endParaRPr lang="zh-CN" altLang="en-US" sz="2000" b="1"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tc>
                  <a:txBody>
                    <a:bodyPr/>
                    <a:lstStyle/>
                    <a:p>
                      <a:pPr algn="ctr">
                        <a:lnSpc>
                          <a:spcPct val="150000"/>
                        </a:lnSpc>
                      </a:pPr>
                      <a:r>
                        <a:rPr lang="en-US" altLang="zh-CN" sz="2000" b="1" baseline="0" dirty="0">
                          <a:latin typeface="Microsoft YaHei" panose="020B0503020204020204" pitchFamily="34" charset="-122"/>
                          <a:ea typeface="Microsoft YaHei" panose="020B0503020204020204" pitchFamily="34" charset="-122"/>
                        </a:rPr>
                        <a:t>125/75</a:t>
                      </a:r>
                      <a:endParaRPr lang="zh-CN" altLang="en-US" sz="2000" b="1"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tc>
                  <a:txBody>
                    <a:bodyPr/>
                    <a:lstStyle/>
                    <a:p>
                      <a:pPr algn="ctr">
                        <a:lnSpc>
                          <a:spcPct val="150000"/>
                        </a:lnSpc>
                      </a:pPr>
                      <a:r>
                        <a:rPr lang="en-US" altLang="zh-CN" sz="2000" b="1" baseline="0" dirty="0">
                          <a:latin typeface="Microsoft YaHei" panose="020B0503020204020204" pitchFamily="34" charset="-122"/>
                          <a:ea typeface="Microsoft YaHei" panose="020B0503020204020204" pitchFamily="34" charset="-122"/>
                        </a:rPr>
                        <a:t>130/80</a:t>
                      </a:r>
                      <a:endParaRPr lang="zh-CN" altLang="en-US" sz="2000" b="1"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tc>
                  <a:txBody>
                    <a:bodyPr/>
                    <a:lstStyle/>
                    <a:p>
                      <a:pPr algn="ctr">
                        <a:lnSpc>
                          <a:spcPct val="150000"/>
                        </a:lnSpc>
                      </a:pPr>
                      <a:r>
                        <a:rPr lang="en-US" altLang="zh-CN" sz="2000" b="1" baseline="0" dirty="0">
                          <a:latin typeface="Microsoft YaHei" panose="020B0503020204020204" pitchFamily="34" charset="-122"/>
                          <a:ea typeface="Microsoft YaHei" panose="020B0503020204020204" pitchFamily="34" charset="-122"/>
                        </a:rPr>
                        <a:t>110/65</a:t>
                      </a:r>
                      <a:endParaRPr lang="zh-CN" altLang="en-US" sz="2000" b="1"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extLst>
                  <a:ext uri="{0D108BD9-81ED-4DB2-BD59-A6C34878D82A}">
                    <a16:rowId xmlns:a16="http://schemas.microsoft.com/office/drawing/2014/main" val="10002"/>
                  </a:ext>
                </a:extLst>
              </a:tr>
            </a:tbl>
          </a:graphicData>
        </a:graphic>
      </p:graphicFrame>
      <p:sp>
        <p:nvSpPr>
          <p:cNvPr id="3" name="标题 1">
            <a:extLst>
              <a:ext uri="{FF2B5EF4-FFF2-40B4-BE49-F238E27FC236}">
                <a16:creationId xmlns:a16="http://schemas.microsoft.com/office/drawing/2014/main" id="{FF557592-01BC-6B03-6A46-8C48388508B5}"/>
              </a:ext>
            </a:extLst>
          </p:cNvPr>
          <p:cNvSpPr txBox="1">
            <a:spLocks/>
          </p:cNvSpPr>
          <p:nvPr/>
        </p:nvSpPr>
        <p:spPr>
          <a:xfrm>
            <a:off x="664030" y="1902910"/>
            <a:ext cx="10515600" cy="10835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j-cs"/>
              </a:rPr>
              <a:t>与诊室血压对应的家庭血压和动态血压（</a:t>
            </a:r>
            <a:r>
              <a:rPr kumimoji="0" lang="en-US" altLang="zh-CN" sz="18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j-cs"/>
              </a:rPr>
              <a:t>mmHg</a:t>
            </a:r>
            <a:r>
              <a:rPr kumimoji="0" lang="zh-CN" altLang="en-US" sz="18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j-cs"/>
              </a:rPr>
              <a:t>）</a:t>
            </a:r>
            <a:endParaRPr kumimoji="0" lang="en-GB" altLang="zh-CN" sz="18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j-cs"/>
            </a:endParaRPr>
          </a:p>
        </p:txBody>
      </p:sp>
      <p:grpSp>
        <p:nvGrpSpPr>
          <p:cNvPr id="5" name="组合 4">
            <a:extLst>
              <a:ext uri="{FF2B5EF4-FFF2-40B4-BE49-F238E27FC236}">
                <a16:creationId xmlns:a16="http://schemas.microsoft.com/office/drawing/2014/main" id="{EE07861D-00E7-5AEA-B3E0-67A68F3EDE51}"/>
              </a:ext>
            </a:extLst>
          </p:cNvPr>
          <p:cNvGrpSpPr/>
          <p:nvPr/>
        </p:nvGrpSpPr>
        <p:grpSpPr>
          <a:xfrm>
            <a:off x="11016343" y="-71078"/>
            <a:ext cx="1360715" cy="911036"/>
            <a:chOff x="10809514" y="26404"/>
            <a:chExt cx="1375882" cy="914400"/>
          </a:xfrm>
        </p:grpSpPr>
        <p:pic>
          <p:nvPicPr>
            <p:cNvPr id="6" name="图形 5" descr="剪贴板">
              <a:extLst>
                <a:ext uri="{FF2B5EF4-FFF2-40B4-BE49-F238E27FC236}">
                  <a16:creationId xmlns:a16="http://schemas.microsoft.com/office/drawing/2014/main" id="{E0643903-B9EF-446F-CC42-B879E82E71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7" name="文本框 6">
              <a:extLst>
                <a:ext uri="{FF2B5EF4-FFF2-40B4-BE49-F238E27FC236}">
                  <a16:creationId xmlns:a16="http://schemas.microsoft.com/office/drawing/2014/main" id="{447DF08B-ECA0-965A-359B-5871A20BAD0C}"/>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9" name="文本框 8">
            <a:extLst>
              <a:ext uri="{FF2B5EF4-FFF2-40B4-BE49-F238E27FC236}">
                <a16:creationId xmlns:a16="http://schemas.microsoft.com/office/drawing/2014/main" id="{065F2B61-34D4-5894-BD2B-EB669C870274}"/>
              </a:ext>
            </a:extLst>
          </p:cNvPr>
          <p:cNvSpPr txBox="1"/>
          <p:nvPr/>
        </p:nvSpPr>
        <p:spPr>
          <a:xfrm>
            <a:off x="0" y="541198"/>
            <a:ext cx="12191999" cy="535531"/>
          </a:xfrm>
          <a:prstGeom prst="rect">
            <a:avLst/>
          </a:prstGeom>
        </p:spPr>
        <p:txBody>
          <a:bodyPr vert="horz" lIns="91440" tIns="45720" rIns="91440" bIns="45720" rtlCol="0" anchor="ctr">
            <a:normAutofit/>
          </a:bodyPr>
          <a:lstStyle>
            <a:defPPr>
              <a:defRPr lang="zh-CN"/>
            </a:defPPr>
            <a:lvl1pPr marR="0" lvl="0" indent="0" algn="ctr" fontAlgn="auto">
              <a:lnSpc>
                <a:spcPct val="90000"/>
              </a:lnSpc>
              <a:spcBef>
                <a:spcPct val="0"/>
              </a:spcBef>
              <a:spcAft>
                <a:spcPts val="0"/>
              </a:spcAft>
              <a:buClrTx/>
              <a:buSzTx/>
              <a:buFontTx/>
              <a:buNone/>
              <a:tabLst/>
              <a:defRPr kumimoji="0" sz="3200" b="1" i="0" u="none" strike="noStrike" cap="none" spc="0" normalizeH="0" baseline="0">
                <a:ln>
                  <a:noFill/>
                </a:ln>
                <a:solidFill>
                  <a:srgbClr val="000000"/>
                </a:solidFill>
                <a:effectLst/>
                <a:uLnTx/>
                <a:uFillTx/>
                <a:latin typeface="Microsoft YaHei" panose="020B0503020204020204" pitchFamily="34" charset="-122"/>
                <a:ea typeface="Microsoft YaHei" panose="020B0503020204020204" pitchFamily="34" charset="-122"/>
                <a:cs typeface="+mj-cs"/>
              </a:defRPr>
            </a:lvl1pPr>
          </a:lstStyle>
          <a:p>
            <a:r>
              <a:rPr lang="zh-CN" altLang="en-US" dirty="0"/>
              <a:t>诊室血压以外的降压治疗目标</a:t>
            </a:r>
          </a:p>
        </p:txBody>
      </p:sp>
      <p:sp>
        <p:nvSpPr>
          <p:cNvPr id="11" name="文本框 10">
            <a:extLst>
              <a:ext uri="{FF2B5EF4-FFF2-40B4-BE49-F238E27FC236}">
                <a16:creationId xmlns:a16="http://schemas.microsoft.com/office/drawing/2014/main" id="{9EC74113-BBEF-CFC9-7CD5-1A2CD49E3E29}"/>
              </a:ext>
            </a:extLst>
          </p:cNvPr>
          <p:cNvSpPr txBox="1"/>
          <p:nvPr/>
        </p:nvSpPr>
        <p:spPr>
          <a:xfrm>
            <a:off x="0" y="1246041"/>
            <a:ext cx="12191999" cy="709425"/>
          </a:xfrm>
          <a:prstGeom prst="rect">
            <a:avLst/>
          </a:prstGeom>
          <a:solidFill>
            <a:schemeClr val="bg1">
              <a:lumMod val="95000"/>
            </a:schemeClr>
          </a:solidFill>
        </p:spPr>
        <p:txBody>
          <a:bodyPr wrap="square" lIns="360000" rIns="360000">
            <a:noAutofit/>
          </a:bodyPr>
          <a:lstStyle>
            <a:defPPr>
              <a:defRPr lang="zh-CN"/>
            </a:defPPr>
            <a:lvl1pPr algn="just">
              <a:lnSpc>
                <a:spcPct val="150000"/>
              </a:lnSpc>
              <a:defRPr sz="1400" spc="10">
                <a:latin typeface="微软雅黑" panose="020B0503020204020204" pitchFamily="34" charset="-122"/>
                <a:ea typeface="微软雅黑" panose="020B0503020204020204" pitchFamily="34" charset="-122"/>
                <a:cs typeface="Times New Roman" panose="02020603050405020304" pitchFamily="18" charset="0"/>
              </a:defRPr>
            </a:lvl1pPr>
          </a:lstStyle>
          <a:p>
            <a:pPr algn="ctr"/>
            <a:r>
              <a:rPr lang="zh-CN" altLang="en-US" dirty="0"/>
              <a:t>既往有关血压目标值的临床研究大多采用的是诊室血压测量。当前，</a:t>
            </a:r>
            <a:r>
              <a:rPr lang="en" altLang="zh-CN" dirty="0"/>
              <a:t>HBPM</a:t>
            </a:r>
            <a:r>
              <a:rPr lang="zh-CN" altLang="en-US" dirty="0"/>
              <a:t>和</a:t>
            </a:r>
            <a:r>
              <a:rPr lang="en" altLang="zh-CN" dirty="0"/>
              <a:t>ABPM</a:t>
            </a:r>
            <a:r>
              <a:rPr lang="zh-CN" altLang="en-US" dirty="0"/>
              <a:t>在高血压管理中的作用越来越重要。</a:t>
            </a:r>
            <a:endParaRPr lang="en-US" altLang="zh-CN" dirty="0"/>
          </a:p>
          <a:p>
            <a:pPr algn="ctr"/>
            <a:r>
              <a:rPr lang="zh-CN" altLang="en-US" dirty="0"/>
              <a:t>因此</a:t>
            </a:r>
            <a:r>
              <a:rPr lang="en-US" altLang="zh-CN" dirty="0"/>
              <a:t>,</a:t>
            </a:r>
            <a:r>
              <a:rPr lang="zh-CN" altLang="en-US" dirty="0"/>
              <a:t>在诊室血压达标的同时应关注家庭血压和动态血压的达标。</a:t>
            </a:r>
          </a:p>
        </p:txBody>
      </p:sp>
    </p:spTree>
    <p:extLst>
      <p:ext uri="{BB962C8B-B14F-4D97-AF65-F5344CB8AC3E}">
        <p14:creationId xmlns:p14="http://schemas.microsoft.com/office/powerpoint/2010/main" val="3534176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47ECAC4-D9C6-1C43-20EF-549D7729E0C6}"/>
              </a:ext>
            </a:extLst>
          </p:cNvPr>
          <p:cNvSpPr txBox="1"/>
          <p:nvPr/>
        </p:nvSpPr>
        <p:spPr>
          <a:xfrm>
            <a:off x="882924" y="9046614"/>
            <a:ext cx="457311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中国高血压年会，</a:t>
            </a:r>
            <a:r>
              <a:rPr kumimoji="0" lang="en-US" altLang="zh-CN"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2023</a:t>
            </a:r>
            <a:r>
              <a:rPr kumimoji="0" lang="zh-CN" altLang="en-US"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年</a:t>
            </a:r>
            <a:r>
              <a:rPr kumimoji="0" lang="en-US" altLang="zh-CN"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3</a:t>
            </a:r>
            <a:r>
              <a:rPr kumimoji="0" lang="zh-CN" altLang="en-US"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月</a:t>
            </a:r>
            <a:r>
              <a:rPr kumimoji="0" lang="en-US" altLang="zh-CN"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11</a:t>
            </a:r>
            <a:r>
              <a:rPr kumimoji="0" lang="zh-CN" altLang="en-US" sz="800" b="0" i="0" u="none" strike="noStrike" kern="120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cs typeface="Arial" panose="020B0604020202020204" pitchFamily="34" charset="0"/>
              </a:rPr>
              <a:t>日，重庆</a:t>
            </a:r>
          </a:p>
        </p:txBody>
      </p:sp>
      <p:graphicFrame>
        <p:nvGraphicFramePr>
          <p:cNvPr id="5" name="内容占位符 3">
            <a:extLst>
              <a:ext uri="{FF2B5EF4-FFF2-40B4-BE49-F238E27FC236}">
                <a16:creationId xmlns:a16="http://schemas.microsoft.com/office/drawing/2014/main" id="{52B77E92-2415-7FA3-FCE1-62E6A2555C4B}"/>
              </a:ext>
            </a:extLst>
          </p:cNvPr>
          <p:cNvGraphicFramePr>
            <a:graphicFrameLocks/>
          </p:cNvGraphicFramePr>
          <p:nvPr>
            <p:extLst>
              <p:ext uri="{D42A27DB-BD31-4B8C-83A1-F6EECF244321}">
                <p14:modId xmlns:p14="http://schemas.microsoft.com/office/powerpoint/2010/main" val="1667635423"/>
              </p:ext>
            </p:extLst>
          </p:nvPr>
        </p:nvGraphicFramePr>
        <p:xfrm>
          <a:off x="897467" y="1605119"/>
          <a:ext cx="10397066" cy="3516498"/>
        </p:xfrm>
        <a:graphic>
          <a:graphicData uri="http://schemas.openxmlformats.org/drawingml/2006/table">
            <a:tbl>
              <a:tblPr firstRow="1" bandRow="1">
                <a:tableStyleId>{21E4AEA4-8DFA-4A89-87EB-49C32662AFE0}</a:tableStyleId>
              </a:tblPr>
              <a:tblGrid>
                <a:gridCol w="10397066">
                  <a:extLst>
                    <a:ext uri="{9D8B030D-6E8A-4147-A177-3AD203B41FA5}">
                      <a16:colId xmlns:a16="http://schemas.microsoft.com/office/drawing/2014/main" val="20000"/>
                    </a:ext>
                  </a:extLst>
                </a:gridCol>
              </a:tblGrid>
              <a:tr h="5527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a:latin typeface="Microsoft YaHei" panose="020B0503020204020204" pitchFamily="34" charset="-122"/>
                          <a:ea typeface="Microsoft YaHei" panose="020B0503020204020204" pitchFamily="34" charset="-122"/>
                        </a:rPr>
                        <a:t>24</a:t>
                      </a:r>
                      <a:r>
                        <a:rPr lang="zh-CN" altLang="en-US" sz="2400" b="1" dirty="0">
                          <a:latin typeface="Microsoft YaHei" panose="020B0503020204020204" pitchFamily="34" charset="-122"/>
                          <a:ea typeface="Microsoft YaHei" panose="020B0503020204020204" pitchFamily="34" charset="-122"/>
                        </a:rPr>
                        <a:t>小时血压控制</a:t>
                      </a:r>
                    </a:p>
                  </a:txBody>
                  <a:tcPr anchor="ctr">
                    <a:solidFill>
                      <a:srgbClr val="004582"/>
                    </a:solidFill>
                  </a:tcPr>
                </a:tc>
                <a:extLst>
                  <a:ext uri="{0D108BD9-81ED-4DB2-BD59-A6C34878D82A}">
                    <a16:rowId xmlns:a16="http://schemas.microsoft.com/office/drawing/2014/main" val="10000"/>
                  </a:ext>
                </a:extLst>
              </a:tr>
              <a:tr h="592748">
                <a:tc>
                  <a:txBody>
                    <a:bodyPr/>
                    <a:lstStyle/>
                    <a:p>
                      <a:pPr marL="171450" marR="0" indent="-171450"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zh-CN" altLang="en-US"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越来越多的证据表明，夜间高血压、非勺型血压节律以及血压晨峰与心血管不良预后相关</a:t>
                      </a:r>
                    </a:p>
                  </a:txBody>
                  <a:tcPr anchor="ctr">
                    <a:solidFill>
                      <a:srgbClr val="CFD6EA"/>
                    </a:solidFill>
                  </a:tcPr>
                </a:tc>
                <a:extLst>
                  <a:ext uri="{0D108BD9-81ED-4DB2-BD59-A6C34878D82A}">
                    <a16:rowId xmlns:a16="http://schemas.microsoft.com/office/drawing/2014/main" val="10001"/>
                  </a:ext>
                </a:extLst>
              </a:tr>
              <a:tr h="592748">
                <a:tc>
                  <a:txBody>
                    <a:bodyPr/>
                    <a:lstStyle/>
                    <a:p>
                      <a:pPr marL="171450" marR="0" lvl="0" indent="-171450"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降压治疗应关注全天</a:t>
                      </a:r>
                      <a:r>
                        <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24</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小时血压控制情况，包括清晨血压和夜间血压水平</a:t>
                      </a:r>
                      <a:endPar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E9ECF5"/>
                    </a:solidFill>
                  </a:tcPr>
                </a:tc>
                <a:extLst>
                  <a:ext uri="{0D108BD9-81ED-4DB2-BD59-A6C34878D82A}">
                    <a16:rowId xmlns:a16="http://schemas.microsoft.com/office/drawing/2014/main" val="2557323846"/>
                  </a:ext>
                </a:extLst>
              </a:tr>
              <a:tr h="592748">
                <a:tc>
                  <a:txBody>
                    <a:bodyPr/>
                    <a:lstStyle/>
                    <a:p>
                      <a:pPr marL="171450" marR="0" lvl="0" indent="-171450"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zh-CN" altLang="en-US"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无论诊室血压如何，家庭血压检测到的清晨高血压与较高的心血管病风险相关。</a:t>
                      </a:r>
                      <a:endParaRPr lang="en-US" altLang="zh-CN"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E9ECF5"/>
                    </a:solidFill>
                  </a:tcPr>
                </a:tc>
                <a:extLst>
                  <a:ext uri="{0D108BD9-81ED-4DB2-BD59-A6C34878D82A}">
                    <a16:rowId xmlns:a16="http://schemas.microsoft.com/office/drawing/2014/main" val="3451739602"/>
                  </a:ext>
                </a:extLst>
              </a:tr>
              <a:tr h="592748">
                <a:tc>
                  <a:txBody>
                    <a:bodyPr/>
                    <a:lstStyle/>
                    <a:p>
                      <a:pPr marL="171450" marR="0" lvl="0" indent="-171450"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zh-CN" altLang="en-US"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即使诊室和</a:t>
                      </a:r>
                      <a:r>
                        <a:rPr lang="en-US" altLang="zh-CN"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a:t>
                      </a:r>
                      <a:r>
                        <a:rPr lang="zh-CN" altLang="en-US"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或清晨血压控制良好，单纯性夜间高血压也是靶器官损害和心血管风病的危险因素。</a:t>
                      </a:r>
                      <a:endParaRPr lang="en-US" altLang="zh-CN"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CFD6EA"/>
                    </a:solidFill>
                  </a:tcPr>
                </a:tc>
                <a:extLst>
                  <a:ext uri="{0D108BD9-81ED-4DB2-BD59-A6C34878D82A}">
                    <a16:rowId xmlns:a16="http://schemas.microsoft.com/office/drawing/2014/main" val="1280476274"/>
                  </a:ext>
                </a:extLst>
              </a:tr>
              <a:tr h="592748">
                <a:tc>
                  <a:txBody>
                    <a:bodyPr/>
                    <a:lstStyle/>
                    <a:p>
                      <a:pPr marL="171450" marR="0" lvl="0" indent="-171450"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在诊室血压达标的基础上</a:t>
                      </a:r>
                      <a:r>
                        <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可考虑清晨血压目标 </a:t>
                      </a:r>
                      <a:r>
                        <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&lt;135/85 mmHg</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，夜间血压目标 </a:t>
                      </a:r>
                      <a:r>
                        <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&lt;120/  70mmHg</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endPar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CFD6EA"/>
                    </a:solidFill>
                  </a:tcPr>
                </a:tc>
                <a:extLst>
                  <a:ext uri="{0D108BD9-81ED-4DB2-BD59-A6C34878D82A}">
                    <a16:rowId xmlns:a16="http://schemas.microsoft.com/office/drawing/2014/main" val="329294833"/>
                  </a:ext>
                </a:extLst>
              </a:tr>
            </a:tbl>
          </a:graphicData>
        </a:graphic>
      </p:graphicFrame>
      <p:sp>
        <p:nvSpPr>
          <p:cNvPr id="6" name="Rectangle 3">
            <a:extLst>
              <a:ext uri="{FF2B5EF4-FFF2-40B4-BE49-F238E27FC236}">
                <a16:creationId xmlns:a16="http://schemas.microsoft.com/office/drawing/2014/main" id="{02DC3512-CCB7-F2D9-CCA8-6CA0A963A12A}"/>
              </a:ext>
            </a:extLst>
          </p:cNvPr>
          <p:cNvSpPr>
            <a:spLocks noChangeArrowheads="1"/>
          </p:cNvSpPr>
          <p:nvPr/>
        </p:nvSpPr>
        <p:spPr bwMode="auto">
          <a:xfrm>
            <a:off x="0" y="340694"/>
            <a:ext cx="12192000" cy="85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191" tIns="38096" rIns="76191" bIns="38096" anchor="ctr"/>
          <a:lstStyle>
            <a:lvl1pPr marL="95250">
              <a:defRPr sz="2400" b="1">
                <a:solidFill>
                  <a:schemeClr val="bg1"/>
                </a:solidFill>
                <a:latin typeface="Times" pitchFamily="2" charset="0"/>
                <a:ea typeface="ＭＳ Ｐゴシック" panose="020B0600070205080204" pitchFamily="34" charset="-128"/>
              </a:defRPr>
            </a:lvl1pPr>
            <a:lvl2pPr>
              <a:defRPr sz="2400" b="1">
                <a:solidFill>
                  <a:schemeClr val="bg1"/>
                </a:solidFill>
                <a:latin typeface="Times" pitchFamily="2" charset="0"/>
                <a:ea typeface="ＭＳ Ｐゴシック" panose="020B0600070205080204" pitchFamily="34" charset="-128"/>
              </a:defRPr>
            </a:lvl2pPr>
            <a:lvl3pPr>
              <a:defRPr sz="2400" b="1">
                <a:solidFill>
                  <a:schemeClr val="bg1"/>
                </a:solidFill>
                <a:latin typeface="Times" pitchFamily="2" charset="0"/>
                <a:ea typeface="ＭＳ Ｐゴシック" panose="020B0600070205080204" pitchFamily="34" charset="-128"/>
              </a:defRPr>
            </a:lvl3pPr>
            <a:lvl4pPr>
              <a:defRPr sz="2400" b="1">
                <a:solidFill>
                  <a:schemeClr val="bg1"/>
                </a:solidFill>
                <a:latin typeface="Times" pitchFamily="2" charset="0"/>
                <a:ea typeface="ＭＳ Ｐゴシック" panose="020B0600070205080204" pitchFamily="34" charset="-128"/>
              </a:defRPr>
            </a:lvl4pPr>
            <a:lvl5pPr>
              <a:defRPr sz="2400" b="1">
                <a:solidFill>
                  <a:schemeClr val="bg1"/>
                </a:solidFill>
                <a:latin typeface="Times" pitchFamily="2" charset="0"/>
                <a:ea typeface="ＭＳ Ｐゴシック" panose="020B0600070205080204" pitchFamily="34" charset="-128"/>
              </a:defRPr>
            </a:lvl5pPr>
            <a:lvl6pPr marL="2284413" indent="1588" eaLnBrk="0" fontAlgn="base" hangingPunct="0">
              <a:spcBef>
                <a:spcPct val="0"/>
              </a:spcBef>
              <a:spcAft>
                <a:spcPct val="0"/>
              </a:spcAft>
              <a:defRPr sz="2400" b="1">
                <a:solidFill>
                  <a:schemeClr val="bg1"/>
                </a:solidFill>
                <a:latin typeface="Times" pitchFamily="2" charset="0"/>
                <a:ea typeface="ＭＳ Ｐゴシック" panose="020B0600070205080204" pitchFamily="34" charset="-128"/>
              </a:defRPr>
            </a:lvl6pPr>
            <a:lvl7pPr marL="2741613" indent="1588" eaLnBrk="0" fontAlgn="base" hangingPunct="0">
              <a:spcBef>
                <a:spcPct val="0"/>
              </a:spcBef>
              <a:spcAft>
                <a:spcPct val="0"/>
              </a:spcAft>
              <a:defRPr sz="2400" b="1">
                <a:solidFill>
                  <a:schemeClr val="bg1"/>
                </a:solidFill>
                <a:latin typeface="Times" pitchFamily="2" charset="0"/>
                <a:ea typeface="ＭＳ Ｐゴシック" panose="020B0600070205080204" pitchFamily="34" charset="-128"/>
              </a:defRPr>
            </a:lvl7pPr>
            <a:lvl8pPr marL="3198813" indent="1588" eaLnBrk="0" fontAlgn="base" hangingPunct="0">
              <a:spcBef>
                <a:spcPct val="0"/>
              </a:spcBef>
              <a:spcAft>
                <a:spcPct val="0"/>
              </a:spcAft>
              <a:defRPr sz="2400" b="1">
                <a:solidFill>
                  <a:schemeClr val="bg1"/>
                </a:solidFill>
                <a:latin typeface="Times" pitchFamily="2" charset="0"/>
                <a:ea typeface="ＭＳ Ｐゴシック" panose="020B0600070205080204" pitchFamily="34" charset="-128"/>
              </a:defRPr>
            </a:lvl8pPr>
            <a:lvl9pPr marL="3656013" indent="1588" eaLnBrk="0" fontAlgn="base" hangingPunct="0">
              <a:spcBef>
                <a:spcPct val="0"/>
              </a:spcBef>
              <a:spcAft>
                <a:spcPct val="0"/>
              </a:spcAft>
              <a:defRPr sz="2400" b="1">
                <a:solidFill>
                  <a:schemeClr val="bg1"/>
                </a:solidFill>
                <a:latin typeface="Times" pitchFamily="2" charset="0"/>
                <a:ea typeface="ＭＳ Ｐゴシック" panose="020B0600070205080204" pitchFamily="34" charset="-128"/>
              </a:defRPr>
            </a:lvl9pPr>
          </a:lstStyle>
          <a:p>
            <a:pPr marL="9525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实现</a:t>
            </a:r>
            <a:r>
              <a:rPr kumimoji="0" lang="en-US" altLang="zh-CN"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24</a:t>
            </a:r>
            <a:r>
              <a:rPr lang="zh-CN" altLang="en" sz="3200" dirty="0">
                <a:solidFill>
                  <a:prstClr val="black"/>
                </a:solidFill>
                <a:latin typeface="Microsoft YaHei" panose="020B0503020204020204" pitchFamily="34" charset="-122"/>
                <a:ea typeface="Microsoft YaHei" panose="020B0503020204020204" pitchFamily="34" charset="-122"/>
              </a:rPr>
              <a:t>小时</a:t>
            </a:r>
            <a:r>
              <a:rPr kumimoji="0" lang="zh-CN" altLang="en-US"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血压完全控制应作为降压治疗的关键目标</a:t>
            </a:r>
          </a:p>
        </p:txBody>
      </p:sp>
    </p:spTree>
    <p:extLst>
      <p:ext uri="{BB962C8B-B14F-4D97-AF65-F5344CB8AC3E}">
        <p14:creationId xmlns:p14="http://schemas.microsoft.com/office/powerpoint/2010/main" val="401410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1">
            <a:extLst>
              <a:ext uri="{FF2B5EF4-FFF2-40B4-BE49-F238E27FC236}">
                <a16:creationId xmlns:a16="http://schemas.microsoft.com/office/drawing/2014/main" id="{C9031C41-A5F6-65D5-F687-37913EB309E8}"/>
              </a:ext>
            </a:extLst>
          </p:cNvPr>
          <p:cNvSpPr txBox="1">
            <a:spLocks/>
          </p:cNvSpPr>
          <p:nvPr/>
        </p:nvSpPr>
        <p:spPr>
          <a:xfrm>
            <a:off x="792478" y="288749"/>
            <a:ext cx="10502053" cy="967740"/>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血压变异性</a:t>
            </a:r>
            <a:br>
              <a:rPr kumimoji="0" lang="en-US" altLang="zh-CN"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br>
            <a:r>
              <a:rPr kumimoji="0" lang="zh-CN" altLang="en-US"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a:t>
            </a:r>
            <a:r>
              <a:rPr kumimoji="0" lang="en" altLang="zh-CN"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Blood pressure variability</a:t>
            </a:r>
            <a:r>
              <a:rPr kumimoji="0" lang="zh-CN" altLang="en-US"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a:t>
            </a:r>
            <a:r>
              <a:rPr kumimoji="0" lang="en-US" altLang="zh-CN"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BPV</a:t>
            </a:r>
            <a:r>
              <a:rPr kumimoji="0" lang="zh-CN" altLang="en-US" sz="3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endParaRPr>
          </a:p>
        </p:txBody>
      </p:sp>
      <p:graphicFrame>
        <p:nvGraphicFramePr>
          <p:cNvPr id="9" name="内容占位符 3">
            <a:extLst>
              <a:ext uri="{FF2B5EF4-FFF2-40B4-BE49-F238E27FC236}">
                <a16:creationId xmlns:a16="http://schemas.microsoft.com/office/drawing/2014/main" id="{494FFA09-B82D-C2B2-1C54-D62D23A0FC86}"/>
              </a:ext>
            </a:extLst>
          </p:cNvPr>
          <p:cNvGraphicFramePr>
            <a:graphicFrameLocks noGrp="1"/>
          </p:cNvGraphicFramePr>
          <p:nvPr>
            <p:ph idx="1"/>
            <p:extLst>
              <p:ext uri="{D42A27DB-BD31-4B8C-83A1-F6EECF244321}">
                <p14:modId xmlns:p14="http://schemas.microsoft.com/office/powerpoint/2010/main" val="1786161754"/>
              </p:ext>
            </p:extLst>
          </p:nvPr>
        </p:nvGraphicFramePr>
        <p:xfrm>
          <a:off x="897467" y="1578452"/>
          <a:ext cx="10397066" cy="3846989"/>
        </p:xfrm>
        <a:graphic>
          <a:graphicData uri="http://schemas.openxmlformats.org/drawingml/2006/table">
            <a:tbl>
              <a:tblPr firstRow="1" bandRow="1">
                <a:tableStyleId>{21E4AEA4-8DFA-4A89-87EB-49C32662AFE0}</a:tableStyleId>
              </a:tblPr>
              <a:tblGrid>
                <a:gridCol w="10397066">
                  <a:extLst>
                    <a:ext uri="{9D8B030D-6E8A-4147-A177-3AD203B41FA5}">
                      <a16:colId xmlns:a16="http://schemas.microsoft.com/office/drawing/2014/main" val="20000"/>
                    </a:ext>
                  </a:extLst>
                </a:gridCol>
              </a:tblGrid>
              <a:tr h="5775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400" b="1" dirty="0">
                          <a:latin typeface="Microsoft YaHei" panose="020B0503020204020204" pitchFamily="34" charset="-122"/>
                          <a:ea typeface="Microsoft YaHei" panose="020B0503020204020204" pitchFamily="34" charset="-122"/>
                        </a:rPr>
                        <a:t>血压变异性（</a:t>
                      </a:r>
                      <a:r>
                        <a:rPr lang="en" altLang="zh-CN" sz="2400" b="1" dirty="0">
                          <a:latin typeface="Microsoft YaHei" panose="020B0503020204020204" pitchFamily="34" charset="-122"/>
                          <a:ea typeface="Microsoft YaHei" panose="020B0503020204020204" pitchFamily="34" charset="-122"/>
                        </a:rPr>
                        <a:t>BPV</a:t>
                      </a:r>
                      <a:r>
                        <a:rPr lang="zh-CN" altLang="en" sz="2400" b="1" dirty="0">
                          <a:latin typeface="Microsoft YaHei" panose="020B0503020204020204" pitchFamily="34" charset="-122"/>
                          <a:ea typeface="Microsoft YaHei" panose="020B0503020204020204" pitchFamily="34" charset="-122"/>
                        </a:rPr>
                        <a:t>）</a:t>
                      </a:r>
                    </a:p>
                  </a:txBody>
                  <a:tcPr anchor="ctr">
                    <a:solidFill>
                      <a:srgbClr val="004582"/>
                    </a:solidFill>
                  </a:tcPr>
                </a:tc>
                <a:extLst>
                  <a:ext uri="{0D108BD9-81ED-4DB2-BD59-A6C34878D82A}">
                    <a16:rowId xmlns:a16="http://schemas.microsoft.com/office/drawing/2014/main" val="10000"/>
                  </a:ext>
                </a:extLst>
              </a:tr>
              <a:tr h="653883">
                <a:tc>
                  <a:txBody>
                    <a:bodyPr/>
                    <a:lstStyle/>
                    <a:p>
                      <a:pPr marL="171450" marR="0" indent="-171450"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是独立于血压水平而影响心血管预后的重要危险因素。</a:t>
                      </a:r>
                    </a:p>
                  </a:txBody>
                  <a:tcPr anchor="ctr">
                    <a:solidFill>
                      <a:srgbClr val="CFD6EA"/>
                    </a:solidFill>
                  </a:tcPr>
                </a:tc>
                <a:extLst>
                  <a:ext uri="{0D108BD9-81ED-4DB2-BD59-A6C34878D82A}">
                    <a16:rowId xmlns:a16="http://schemas.microsoft.com/office/drawing/2014/main" val="10001"/>
                  </a:ext>
                </a:extLst>
              </a:tr>
              <a:tr h="653883">
                <a:tc>
                  <a:txBody>
                    <a:bodyPr/>
                    <a:lstStyle/>
                    <a:p>
                      <a:pPr marL="171450" marR="0" indent="-171450"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zh-CN" altLang="en-US" sz="1600" b="1" kern="100" dirty="0">
                          <a:effectLst/>
                          <a:latin typeface="Microsoft YaHei" panose="020B0503020204020204" pitchFamily="34" charset="-122"/>
                          <a:ea typeface="Microsoft YaHei" panose="020B0503020204020204" pitchFamily="34" charset="-122"/>
                          <a:cs typeface="Times New Roman (正文 CS 字体)"/>
                        </a:rPr>
                        <a:t>从临床试验、大型注册研究和荟萃分析中积累的证据表明，</a:t>
                      </a:r>
                      <a:r>
                        <a:rPr lang="en"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BPV</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升高可独立于平均血压值预测心血管结局。</a:t>
                      </a:r>
                      <a:endPar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E9ECF5"/>
                    </a:solidFill>
                  </a:tcPr>
                </a:tc>
                <a:extLst>
                  <a:ext uri="{0D108BD9-81ED-4DB2-BD59-A6C34878D82A}">
                    <a16:rowId xmlns:a16="http://schemas.microsoft.com/office/drawing/2014/main" val="3249992819"/>
                  </a:ext>
                </a:extLst>
              </a:tr>
              <a:tr h="653883">
                <a:tc>
                  <a:txBody>
                    <a:bodyPr/>
                    <a:lstStyle/>
                    <a:p>
                      <a:pPr marL="171450" indent="-171450" algn="just" hangingPunct="0">
                        <a:lnSpc>
                          <a:spcPct val="150000"/>
                        </a:lnSpc>
                        <a:buFont typeface="Arial" panose="020B0604020202020204" pitchFamily="34" charset="0"/>
                        <a:buChar char="•"/>
                      </a:pP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部分患者虽然诊室血压达标，但心血管风险仍较高，这在很大程度上归因于</a:t>
                      </a:r>
                      <a:r>
                        <a:rPr lang="en"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BPV</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的升高。</a:t>
                      </a:r>
                      <a:endPar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CFD6EA"/>
                    </a:solidFill>
                  </a:tcPr>
                </a:tc>
                <a:extLst>
                  <a:ext uri="{0D108BD9-81ED-4DB2-BD59-A6C34878D82A}">
                    <a16:rowId xmlns:a16="http://schemas.microsoft.com/office/drawing/2014/main" val="10002"/>
                  </a:ext>
                </a:extLst>
              </a:tr>
              <a:tr h="653883">
                <a:tc>
                  <a:txBody>
                    <a:bodyPr/>
                    <a:lstStyle/>
                    <a:p>
                      <a:pPr marL="171450" indent="-171450" algn="just" hangingPunct="0">
                        <a:lnSpc>
                          <a:spcPct val="150000"/>
                        </a:lnSpc>
                        <a:buFont typeface="Arial" panose="020B0604020202020204" pitchFamily="34" charset="0"/>
                        <a:buChar char="•"/>
                      </a:pPr>
                      <a:r>
                        <a:rPr lang="zh-CN" altLang="en-US"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由于各种复杂的指标以及评估方法的非标准化，</a:t>
                      </a:r>
                      <a:r>
                        <a:rPr lang="en-US" altLang="zh-CN"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BPV</a:t>
                      </a:r>
                      <a:r>
                        <a:rPr lang="zh-CN" altLang="en-US"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在临床实践中的应用受到了限制。</a:t>
                      </a:r>
                    </a:p>
                  </a:txBody>
                  <a:tcPr anchor="ctr">
                    <a:solidFill>
                      <a:srgbClr val="E9ECF5"/>
                    </a:solidFill>
                  </a:tcPr>
                </a:tc>
                <a:extLst>
                  <a:ext uri="{0D108BD9-81ED-4DB2-BD59-A6C34878D82A}">
                    <a16:rowId xmlns:a16="http://schemas.microsoft.com/office/drawing/2014/main" val="3738880586"/>
                  </a:ext>
                </a:extLst>
              </a:tr>
              <a:tr h="653883">
                <a:tc>
                  <a:txBody>
                    <a:bodyPr/>
                    <a:lstStyle/>
                    <a:p>
                      <a:pPr marL="171450" indent="-171450" algn="just" hangingPunct="0">
                        <a:lnSpc>
                          <a:spcPct val="150000"/>
                        </a:lnSpc>
                        <a:buFont typeface="Arial" panose="020B0604020202020204" pitchFamily="34" charset="0"/>
                        <a:buChar char="•"/>
                      </a:pPr>
                      <a:r>
                        <a:rPr lang="zh-CN" altLang="en-US"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目前，还没有干预性研究探讨降低</a:t>
                      </a:r>
                      <a:r>
                        <a:rPr lang="en-US" altLang="zh-CN"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BPV</a:t>
                      </a:r>
                      <a:r>
                        <a:rPr lang="zh-CN" altLang="en-US"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能否转化为临床获益，也没有其治疗目标的具体建议。</a:t>
                      </a:r>
                      <a:endParaRPr lang="en-US" altLang="zh-CN"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CFD6EA"/>
                    </a:solidFill>
                  </a:tcPr>
                </a:tc>
                <a:extLst>
                  <a:ext uri="{0D108BD9-81ED-4DB2-BD59-A6C34878D82A}">
                    <a16:rowId xmlns:a16="http://schemas.microsoft.com/office/drawing/2014/main" val="1070571959"/>
                  </a:ext>
                </a:extLst>
              </a:tr>
            </a:tbl>
          </a:graphicData>
        </a:graphic>
      </p:graphicFrame>
    </p:spTree>
    <p:extLst>
      <p:ext uri="{BB962C8B-B14F-4D97-AF65-F5344CB8AC3E}">
        <p14:creationId xmlns:p14="http://schemas.microsoft.com/office/powerpoint/2010/main" val="8023688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00282F45-0A26-B8E2-BFA1-8DCAF8274528}"/>
              </a:ext>
            </a:extLst>
          </p:cNvPr>
          <p:cNvSpPr txBox="1">
            <a:spLocks/>
          </p:cNvSpPr>
          <p:nvPr/>
        </p:nvSpPr>
        <p:spPr>
          <a:xfrm>
            <a:off x="792478" y="288749"/>
            <a:ext cx="10502053" cy="967740"/>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血压目标范围内时间</a:t>
            </a:r>
            <a:endParaRPr kumimoji="0" lang="en-US" altLang="zh-CN"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a:t>
            </a:r>
            <a:r>
              <a:rPr kumimoji="0" lang="en" altLang="zh-CN"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Time in Target Range</a:t>
            </a:r>
            <a:r>
              <a:rPr kumimoji="0" lang="zh-CN" altLang="en"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a:t>
            </a:r>
            <a:r>
              <a:rPr kumimoji="0" lang="en" altLang="zh-CN"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TTR</a:t>
            </a:r>
            <a:r>
              <a:rPr kumimoji="0" lang="zh-CN" altLang="en"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a:t>
            </a:r>
            <a:endPar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endParaRPr>
          </a:p>
        </p:txBody>
      </p:sp>
      <p:graphicFrame>
        <p:nvGraphicFramePr>
          <p:cNvPr id="20" name="内容占位符 3">
            <a:extLst>
              <a:ext uri="{FF2B5EF4-FFF2-40B4-BE49-F238E27FC236}">
                <a16:creationId xmlns:a16="http://schemas.microsoft.com/office/drawing/2014/main" id="{C1D051EC-1A54-740A-145D-E4EDE275F3C6}"/>
              </a:ext>
            </a:extLst>
          </p:cNvPr>
          <p:cNvGraphicFramePr>
            <a:graphicFrameLocks noGrp="1"/>
          </p:cNvGraphicFramePr>
          <p:nvPr>
            <p:ph idx="1"/>
            <p:extLst>
              <p:ext uri="{D42A27DB-BD31-4B8C-83A1-F6EECF244321}">
                <p14:modId xmlns:p14="http://schemas.microsoft.com/office/powerpoint/2010/main" val="2530059527"/>
              </p:ext>
            </p:extLst>
          </p:nvPr>
        </p:nvGraphicFramePr>
        <p:xfrm>
          <a:off x="897467" y="2191195"/>
          <a:ext cx="10397066" cy="2917347"/>
        </p:xfrm>
        <a:graphic>
          <a:graphicData uri="http://schemas.openxmlformats.org/drawingml/2006/table">
            <a:tbl>
              <a:tblPr firstRow="1" bandRow="1">
                <a:tableStyleId>{21E4AEA4-8DFA-4A89-87EB-49C32662AFE0}</a:tableStyleId>
              </a:tblPr>
              <a:tblGrid>
                <a:gridCol w="10397066">
                  <a:extLst>
                    <a:ext uri="{9D8B030D-6E8A-4147-A177-3AD203B41FA5}">
                      <a16:colId xmlns:a16="http://schemas.microsoft.com/office/drawing/2014/main" val="20000"/>
                    </a:ext>
                  </a:extLst>
                </a:gridCol>
              </a:tblGrid>
              <a:tr h="5527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400" b="1" dirty="0">
                          <a:latin typeface="Microsoft YaHei" panose="020B0503020204020204" pitchFamily="34" charset="-122"/>
                          <a:ea typeface="Microsoft YaHei" panose="020B0503020204020204" pitchFamily="34" charset="-122"/>
                        </a:rPr>
                        <a:t>血压目标范围内时间（</a:t>
                      </a:r>
                      <a:r>
                        <a:rPr lang="en" altLang="zh-CN" sz="2400" b="1" dirty="0">
                          <a:latin typeface="Microsoft YaHei" panose="020B0503020204020204" pitchFamily="34" charset="-122"/>
                          <a:ea typeface="Microsoft YaHei" panose="020B0503020204020204" pitchFamily="34" charset="-122"/>
                        </a:rPr>
                        <a:t>TTR</a:t>
                      </a:r>
                      <a:r>
                        <a:rPr lang="zh-CN" altLang="en" sz="2400" b="1" dirty="0">
                          <a:latin typeface="Microsoft YaHei" panose="020B0503020204020204" pitchFamily="34" charset="-122"/>
                          <a:ea typeface="Microsoft YaHei" panose="020B0503020204020204" pitchFamily="34" charset="-122"/>
                        </a:rPr>
                        <a:t>）</a:t>
                      </a:r>
                    </a:p>
                  </a:txBody>
                  <a:tcPr anchor="ctr">
                    <a:solidFill>
                      <a:srgbClr val="004582"/>
                    </a:solidFill>
                  </a:tcPr>
                </a:tc>
                <a:extLst>
                  <a:ext uri="{0D108BD9-81ED-4DB2-BD59-A6C34878D82A}">
                    <a16:rowId xmlns:a16="http://schemas.microsoft.com/office/drawing/2014/main" val="10000"/>
                  </a:ext>
                </a:extLst>
              </a:tr>
              <a:tr h="592748">
                <a:tc>
                  <a:txBody>
                    <a:bodyPr/>
                    <a:lstStyle/>
                    <a:p>
                      <a:pPr marL="171450" indent="-171450" algn="just" hangingPunct="0">
                        <a:lnSpc>
                          <a:spcPct val="150000"/>
                        </a:lnSpc>
                        <a:buFont typeface="Arial" panose="020B0604020202020204" pitchFamily="34" charset="0"/>
                        <a:buChar char="•"/>
                      </a:pP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估计患者在指定的目标血压范围内的时间比例，可以独立于血压水平而预测心血管风险。</a:t>
                      </a:r>
                      <a:endPar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CFD6EA"/>
                    </a:solidFill>
                  </a:tcPr>
                </a:tc>
                <a:extLst>
                  <a:ext uri="{0D108BD9-81ED-4DB2-BD59-A6C34878D82A}">
                    <a16:rowId xmlns:a16="http://schemas.microsoft.com/office/drawing/2014/main" val="10001"/>
                  </a:ext>
                </a:extLst>
              </a:tr>
              <a:tr h="590741">
                <a:tc>
                  <a:txBody>
                    <a:bodyPr/>
                    <a:lstStyle/>
                    <a:p>
                      <a:pPr marL="171450" indent="-171450" algn="just" hangingPunct="0">
                        <a:lnSpc>
                          <a:spcPct val="150000"/>
                        </a:lnSpc>
                        <a:buFont typeface="Arial" panose="020B0604020202020204" pitchFamily="34" charset="0"/>
                        <a:buChar char="•"/>
                      </a:pPr>
                      <a:r>
                        <a:rPr lang="zh-CN" altLang="en-US" sz="1600" b="1" kern="100" dirty="0">
                          <a:effectLst/>
                          <a:latin typeface="Microsoft YaHei" panose="020B0503020204020204" pitchFamily="34" charset="-122"/>
                          <a:ea typeface="Microsoft YaHei" panose="020B0503020204020204" pitchFamily="34" charset="-122"/>
                          <a:cs typeface="Times New Roman (正文 CS 字体)"/>
                        </a:rPr>
                        <a:t>较高的</a:t>
                      </a:r>
                      <a:r>
                        <a:rPr lang="en" altLang="zh-CN" sz="1600" b="1" kern="100" dirty="0">
                          <a:effectLst/>
                          <a:latin typeface="Microsoft YaHei" panose="020B0503020204020204" pitchFamily="34" charset="-122"/>
                          <a:ea typeface="Microsoft YaHei" panose="020B0503020204020204" pitchFamily="34" charset="-122"/>
                          <a:cs typeface="Times New Roman (正文 CS 字体)"/>
                        </a:rPr>
                        <a:t>TTR</a:t>
                      </a:r>
                      <a:r>
                        <a:rPr lang="zh-CN" altLang="en-US" sz="1600" b="1" kern="100" dirty="0">
                          <a:effectLst/>
                          <a:latin typeface="Microsoft YaHei" panose="020B0503020204020204" pitchFamily="34" charset="-122"/>
                          <a:ea typeface="Microsoft YaHei" panose="020B0503020204020204" pitchFamily="34" charset="-122"/>
                          <a:cs typeface="Times New Roman (正文 CS 字体)"/>
                        </a:rPr>
                        <a:t>与较低的心血管风险和全因死亡风险持续相关。</a:t>
                      </a:r>
                      <a:endPar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E9ECF5"/>
                    </a:solidFill>
                  </a:tcPr>
                </a:tc>
                <a:extLst>
                  <a:ext uri="{0D108BD9-81ED-4DB2-BD59-A6C34878D82A}">
                    <a16:rowId xmlns:a16="http://schemas.microsoft.com/office/drawing/2014/main" val="3249992819"/>
                  </a:ext>
                </a:extLst>
              </a:tr>
              <a:tr h="579120">
                <a:tc>
                  <a:txBody>
                    <a:bodyPr/>
                    <a:lstStyle/>
                    <a:p>
                      <a:pPr marL="171450" indent="-171450" algn="just" hangingPunct="0">
                        <a:lnSpc>
                          <a:spcPct val="150000"/>
                        </a:lnSpc>
                        <a:buFont typeface="Arial" panose="020B0604020202020204" pitchFamily="34" charset="0"/>
                        <a:buChar char="•"/>
                      </a:pPr>
                      <a:r>
                        <a:rPr lang="en"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TTR</a:t>
                      </a:r>
                      <a:r>
                        <a:rPr lang="zh-CN" altLang="en-US"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可以反映血压控制达标的长期性和一致性，是评估降压疗效的一个新指标。</a:t>
                      </a:r>
                      <a:endParaRPr lang="en-US" altLang="zh-CN" sz="16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CFD6EA"/>
                    </a:solidFill>
                  </a:tcPr>
                </a:tc>
                <a:extLst>
                  <a:ext uri="{0D108BD9-81ED-4DB2-BD59-A6C34878D82A}">
                    <a16:rowId xmlns:a16="http://schemas.microsoft.com/office/drawing/2014/main" val="10002"/>
                  </a:ext>
                </a:extLst>
              </a:tr>
              <a:tr h="601980">
                <a:tc>
                  <a:txBody>
                    <a:bodyPr/>
                    <a:lstStyle/>
                    <a:p>
                      <a:pPr marL="171450" indent="-171450" algn="just" hangingPunct="0">
                        <a:lnSpc>
                          <a:spcPct val="150000"/>
                        </a:lnSpc>
                        <a:buFont typeface="Arial" panose="020B0604020202020204" pitchFamily="34" charset="0"/>
                        <a:buChar char="•"/>
                      </a:pPr>
                      <a:r>
                        <a:rPr lang="zh-CN" altLang="en-US"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rPr>
                        <a:t>有关其临床应用还需进行更多研究。</a:t>
                      </a:r>
                      <a:endParaRPr lang="en-US" altLang="zh-CN" sz="16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anchor="ctr">
                    <a:solidFill>
                      <a:srgbClr val="E9ECF5"/>
                    </a:solidFill>
                  </a:tcPr>
                </a:tc>
                <a:extLst>
                  <a:ext uri="{0D108BD9-81ED-4DB2-BD59-A6C34878D82A}">
                    <a16:rowId xmlns:a16="http://schemas.microsoft.com/office/drawing/2014/main" val="88388493"/>
                  </a:ext>
                </a:extLst>
              </a:tr>
            </a:tbl>
          </a:graphicData>
        </a:graphic>
      </p:graphicFrame>
    </p:spTree>
    <p:extLst>
      <p:ext uri="{BB962C8B-B14F-4D97-AF65-F5344CB8AC3E}">
        <p14:creationId xmlns:p14="http://schemas.microsoft.com/office/powerpoint/2010/main" val="977392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60475"/>
            <a:ext cx="12191998" cy="787932"/>
          </a:xfrm>
        </p:spPr>
        <p:txBody>
          <a:bodyPr>
            <a:noAutofit/>
          </a:bodyPr>
          <a:lstStyle/>
          <a:p>
            <a:pPr algn="ctr"/>
            <a:r>
              <a:rPr lang="zh-CN" altLang="en-US" b="1" dirty="0">
                <a:latin typeface="叶根友唐楷简" panose="02010601030101010101" pitchFamily="2" charset="-122"/>
                <a:ea typeface="叶根友唐楷简" panose="02010601030101010101" pitchFamily="2" charset="-122"/>
              </a:rPr>
              <a:t>中国高血压防治指南（</a:t>
            </a:r>
            <a:r>
              <a:rPr lang="en-US" altLang="zh-CN" b="1" dirty="0">
                <a:latin typeface="叶根友唐楷简" panose="02010601030101010101" pitchFamily="2" charset="-122"/>
                <a:ea typeface="叶根友唐楷简" panose="02010601030101010101" pitchFamily="2" charset="-122"/>
              </a:rPr>
              <a:t>2024</a:t>
            </a:r>
            <a:r>
              <a:rPr lang="zh-CN" altLang="en-US" b="1" dirty="0">
                <a:latin typeface="叶根友唐楷简" panose="02010601030101010101" pitchFamily="2" charset="-122"/>
                <a:ea typeface="叶根友唐楷简" panose="02010601030101010101" pitchFamily="2" charset="-122"/>
              </a:rPr>
              <a:t>年修订版）</a:t>
            </a:r>
            <a:br>
              <a:rPr lang="en-US" altLang="zh-CN" b="1" dirty="0">
                <a:latin typeface="叶根友唐楷简" panose="02010601030101010101" pitchFamily="2" charset="-122"/>
                <a:ea typeface="叶根友唐楷简" panose="02010601030101010101" pitchFamily="2" charset="-122"/>
              </a:rPr>
            </a:br>
            <a:r>
              <a:rPr lang="zh-CN" altLang="en-US" dirty="0">
                <a:ea typeface="叶根友唐楷简" panose="02010601030101010101" pitchFamily="2" charset="-122"/>
              </a:rPr>
              <a:t>具有创新特点的指南</a:t>
            </a:r>
          </a:p>
        </p:txBody>
      </p:sp>
      <p:graphicFrame>
        <p:nvGraphicFramePr>
          <p:cNvPr id="29" name="表格 28">
            <a:extLst>
              <a:ext uri="{FF2B5EF4-FFF2-40B4-BE49-F238E27FC236}">
                <a16:creationId xmlns:a16="http://schemas.microsoft.com/office/drawing/2014/main" id="{D872B204-97FA-21FA-2AB0-A505C12C5665}"/>
              </a:ext>
            </a:extLst>
          </p:cNvPr>
          <p:cNvGraphicFramePr>
            <a:graphicFrameLocks noGrp="1"/>
          </p:cNvGraphicFramePr>
          <p:nvPr/>
        </p:nvGraphicFramePr>
        <p:xfrm>
          <a:off x="1203434" y="1549647"/>
          <a:ext cx="9785130" cy="4397479"/>
        </p:xfrm>
        <a:graphic>
          <a:graphicData uri="http://schemas.openxmlformats.org/drawingml/2006/table">
            <a:tbl>
              <a:tblPr bandRow="1">
                <a:tableStyleId>{5C22544A-7EE6-4342-B048-85BDC9FD1C3A}</a:tableStyleId>
              </a:tblPr>
              <a:tblGrid>
                <a:gridCol w="9785130">
                  <a:extLst>
                    <a:ext uri="{9D8B030D-6E8A-4147-A177-3AD203B41FA5}">
                      <a16:colId xmlns:a16="http://schemas.microsoft.com/office/drawing/2014/main" val="2360862833"/>
                    </a:ext>
                  </a:extLst>
                </a:gridCol>
              </a:tblGrid>
              <a:tr h="397319">
                <a:tc>
                  <a:txBody>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400" b="1" dirty="0">
                          <a:latin typeface="Microsoft YaHei" panose="020B0503020204020204" pitchFamily="34" charset="-122"/>
                          <a:ea typeface="Microsoft YaHei" panose="020B0503020204020204" pitchFamily="34" charset="-122"/>
                        </a:rPr>
                        <a:t>新增“</a:t>
                      </a:r>
                      <a:r>
                        <a:rPr lang="zh-CN" altLang="en-US" sz="14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我国高血压防控计划和项目</a:t>
                      </a:r>
                      <a:r>
                        <a:rPr lang="zh-CN" altLang="en-US" sz="1400" b="1" dirty="0">
                          <a:latin typeface="Microsoft YaHei" panose="020B0503020204020204" pitchFamily="34" charset="-122"/>
                          <a:ea typeface="Microsoft YaHei" panose="020B0503020204020204" pitchFamily="34" charset="-122"/>
                        </a:rPr>
                        <a:t>”章节</a:t>
                      </a:r>
                    </a:p>
                  </a:txBody>
                  <a:tcPr/>
                </a:tc>
                <a:extLst>
                  <a:ext uri="{0D108BD9-81ED-4DB2-BD59-A6C34878D82A}">
                    <a16:rowId xmlns:a16="http://schemas.microsoft.com/office/drawing/2014/main" val="1827834646"/>
                  </a:ext>
                </a:extLst>
              </a:tr>
              <a:tr h="397319">
                <a:tc>
                  <a:txBody>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400" b="1" dirty="0">
                          <a:latin typeface="Microsoft YaHei" panose="020B0503020204020204" pitchFamily="34" charset="-122"/>
                          <a:ea typeface="Microsoft YaHei" panose="020B0503020204020204" pitchFamily="34" charset="-122"/>
                        </a:rPr>
                        <a:t>新的治疗理念：分级、分期、分型</a:t>
                      </a:r>
                    </a:p>
                  </a:txBody>
                  <a:tcPr/>
                </a:tc>
                <a:extLst>
                  <a:ext uri="{0D108BD9-81ED-4DB2-BD59-A6C34878D82A}">
                    <a16:rowId xmlns:a16="http://schemas.microsoft.com/office/drawing/2014/main" val="3281106584"/>
                  </a:ext>
                </a:extLst>
              </a:tr>
              <a:tr h="397319">
                <a:tc>
                  <a:txBody>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400" b="1" dirty="0">
                          <a:latin typeface="Microsoft YaHei" panose="020B0503020204020204" pitchFamily="34" charset="-122"/>
                          <a:ea typeface="Microsoft YaHei" panose="020B0503020204020204" pitchFamily="34" charset="-122"/>
                        </a:rPr>
                        <a:t>新的血压测量方法：自动诊室血压测量、可穿戴设备血压测量、</a:t>
                      </a:r>
                      <a:endParaRPr lang="en-US" altLang="zh-CN" sz="1400" b="1"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758457502"/>
                  </a:ext>
                </a:extLst>
              </a:tr>
              <a:tr h="397319">
                <a:tc>
                  <a:txBody>
                    <a:bodyPr/>
                    <a:lstStyle/>
                    <a:p>
                      <a:pPr marL="342900" indent="-342900" algn="just">
                        <a:lnSpc>
                          <a:spcPct val="150000"/>
                        </a:lnSpc>
                        <a:buFont typeface="Arial" panose="020B0604020202020204" pitchFamily="34" charset="0"/>
                        <a:buChar char="•"/>
                      </a:pPr>
                      <a:r>
                        <a:rPr lang="zh-CN" altLang="en-US" sz="1400" b="1" dirty="0">
                          <a:latin typeface="Microsoft YaHei" panose="020B0503020204020204" pitchFamily="34" charset="-122"/>
                          <a:ea typeface="Microsoft YaHei" panose="020B0503020204020204" pitchFamily="34" charset="-122"/>
                        </a:rPr>
                        <a:t>治疗性生活方式干预：更多基于中国的循证医学证据，建议更为具体可行</a:t>
                      </a:r>
                      <a:endParaRPr lang="en-US" altLang="zh-CN" sz="1400" b="1"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2602553244"/>
                  </a:ext>
                </a:extLst>
              </a:tr>
              <a:tr h="397319">
                <a:tc>
                  <a:txBody>
                    <a:bodyPr/>
                    <a:lstStyle/>
                    <a:p>
                      <a:pPr marL="342900" indent="-342900" algn="just">
                        <a:lnSpc>
                          <a:spcPct val="150000"/>
                        </a:lnSpc>
                        <a:buFont typeface="Arial" panose="020B0604020202020204" pitchFamily="34" charset="0"/>
                        <a:buChar char="•"/>
                      </a:pPr>
                      <a:r>
                        <a:rPr lang="zh-CN" altLang="en-US" sz="1400" b="1" dirty="0">
                          <a:latin typeface="Microsoft YaHei" panose="020B0503020204020204" pitchFamily="34" charset="-122"/>
                          <a:ea typeface="Microsoft YaHei" panose="020B0503020204020204" pitchFamily="34" charset="-122"/>
                        </a:rPr>
                        <a:t>新的降压治疗方法：替代盐、</a:t>
                      </a:r>
                      <a:r>
                        <a:rPr lang="en-US" altLang="zh-CN" sz="1400" b="1" dirty="0">
                          <a:latin typeface="Microsoft YaHei" panose="020B0503020204020204" pitchFamily="34" charset="-122"/>
                          <a:ea typeface="Microsoft YaHei" panose="020B0503020204020204" pitchFamily="34" charset="-122"/>
                        </a:rPr>
                        <a:t>ARNI</a:t>
                      </a:r>
                      <a:r>
                        <a:rPr lang="zh-CN" altLang="en-US" sz="1400" b="1" dirty="0">
                          <a:latin typeface="Microsoft YaHei" panose="020B0503020204020204" pitchFamily="34" charset="-122"/>
                          <a:ea typeface="Microsoft YaHei" panose="020B0503020204020204" pitchFamily="34" charset="-122"/>
                        </a:rPr>
                        <a:t>、</a:t>
                      </a:r>
                      <a:r>
                        <a:rPr lang="en-US" altLang="zh-CN" sz="1400" b="1" dirty="0">
                          <a:latin typeface="Microsoft YaHei" panose="020B0503020204020204" pitchFamily="34" charset="-122"/>
                          <a:ea typeface="Microsoft YaHei" panose="020B0503020204020204" pitchFamily="34" charset="-122"/>
                        </a:rPr>
                        <a:t>MRA</a:t>
                      </a:r>
                      <a:r>
                        <a:rPr lang="zh-CN" altLang="en-US" sz="1400" b="1" dirty="0">
                          <a:latin typeface="Microsoft YaHei" panose="020B0503020204020204" pitchFamily="34" charset="-122"/>
                          <a:ea typeface="Microsoft YaHei" panose="020B0503020204020204" pitchFamily="34" charset="-122"/>
                        </a:rPr>
                        <a:t>、内皮素双受体拮抗剂、中医药、</a:t>
                      </a:r>
                      <a:r>
                        <a:rPr lang="en-US" altLang="zh-CN" sz="1400" b="1" dirty="0">
                          <a:latin typeface="Microsoft YaHei" panose="020B0503020204020204" pitchFamily="34" charset="-122"/>
                          <a:ea typeface="Microsoft YaHei" panose="020B0503020204020204" pitchFamily="34" charset="-122"/>
                        </a:rPr>
                        <a:t>RDN</a:t>
                      </a:r>
                      <a:r>
                        <a:rPr lang="zh-CN" altLang="en-US" sz="1400" b="1" dirty="0">
                          <a:latin typeface="Microsoft YaHei" panose="020B0503020204020204" pitchFamily="34" charset="-122"/>
                          <a:ea typeface="Microsoft YaHei" panose="020B0503020204020204" pitchFamily="34" charset="-122"/>
                        </a:rPr>
                        <a:t>、</a:t>
                      </a:r>
                      <a:r>
                        <a:rPr lang="en-US" altLang="zh-CN" sz="1400" b="1" dirty="0">
                          <a:latin typeface="Microsoft YaHei" panose="020B0503020204020204" pitchFamily="34" charset="-122"/>
                          <a:ea typeface="Microsoft YaHei" panose="020B0503020204020204" pitchFamily="34" charset="-122"/>
                        </a:rPr>
                        <a:t>SGLT2i/GLP-1RA</a:t>
                      </a:r>
                    </a:p>
                  </a:txBody>
                  <a:tcPr/>
                </a:tc>
                <a:extLst>
                  <a:ext uri="{0D108BD9-81ED-4DB2-BD59-A6C34878D82A}">
                    <a16:rowId xmlns:a16="http://schemas.microsoft.com/office/drawing/2014/main" val="338096841"/>
                  </a:ext>
                </a:extLst>
              </a:tr>
              <a:tr h="401814">
                <a:tc>
                  <a:txBody>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400" b="1" dirty="0">
                          <a:latin typeface="Microsoft YaHei" panose="020B0503020204020204" pitchFamily="34" charset="-122"/>
                          <a:ea typeface="Microsoft YaHei" panose="020B0503020204020204" pitchFamily="34" charset="-122"/>
                        </a:rPr>
                        <a:t>“</a:t>
                      </a:r>
                      <a:r>
                        <a:rPr lang="zh-CN" altLang="en-US" sz="14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相关心血管危险因素的处理</a:t>
                      </a:r>
                      <a:r>
                        <a:rPr lang="zh-CN" altLang="en-US" sz="1400" b="1" dirty="0">
                          <a:latin typeface="Microsoft YaHei" panose="020B0503020204020204" pitchFamily="34" charset="-122"/>
                          <a:ea typeface="Microsoft YaHei" panose="020B0503020204020204" pitchFamily="34" charset="-122"/>
                        </a:rPr>
                        <a:t>”章节新增“</a:t>
                      </a:r>
                      <a:r>
                        <a:rPr lang="zh-CN" altLang="en-US" sz="14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心率控制”和“降尿酸治疗”</a:t>
                      </a:r>
                      <a:endParaRPr lang="zh-CN" altLang="en-US" sz="1400" b="1"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420026000"/>
                  </a:ext>
                </a:extLst>
              </a:tr>
              <a:tr h="401814">
                <a:tc>
                  <a:txBody>
                    <a:bodyPr/>
                    <a:lstStyle/>
                    <a:p>
                      <a:pPr marL="342900" indent="-342900" algn="just">
                        <a:lnSpc>
                          <a:spcPct val="150000"/>
                        </a:lnSpc>
                        <a:buFont typeface="Arial" panose="020B0604020202020204" pitchFamily="34" charset="0"/>
                        <a:buChar char="•"/>
                      </a:pPr>
                      <a:r>
                        <a:rPr lang="zh-CN" altLang="en-US" sz="1400" b="1" dirty="0">
                          <a:latin typeface="Microsoft YaHei" panose="020B0503020204020204" pitchFamily="34" charset="-122"/>
                          <a:ea typeface="Microsoft YaHei" panose="020B0503020204020204" pitchFamily="34" charset="-122"/>
                        </a:rPr>
                        <a:t>新增“</a:t>
                      </a:r>
                      <a:r>
                        <a:rPr lang="zh-CN" altLang="en-US" sz="14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改善和逆转高血压靶器官损害</a:t>
                      </a:r>
                      <a:r>
                        <a:rPr lang="zh-CN" altLang="en-US" sz="1400" b="1" dirty="0">
                          <a:latin typeface="Microsoft YaHei" panose="020B0503020204020204" pitchFamily="34" charset="-122"/>
                          <a:ea typeface="Microsoft YaHei" panose="020B0503020204020204" pitchFamily="34" charset="-122"/>
                        </a:rPr>
                        <a:t>”章节</a:t>
                      </a:r>
                    </a:p>
                  </a:txBody>
                  <a:tcPr/>
                </a:tc>
                <a:extLst>
                  <a:ext uri="{0D108BD9-81ED-4DB2-BD59-A6C34878D82A}">
                    <a16:rowId xmlns:a16="http://schemas.microsoft.com/office/drawing/2014/main" val="3783930327"/>
                  </a:ext>
                </a:extLst>
              </a:tr>
              <a:tr h="401814">
                <a:tc>
                  <a:txBody>
                    <a:bodyPr/>
                    <a:lstStyle/>
                    <a:p>
                      <a:pPr marL="342900" indent="-342900" algn="just">
                        <a:lnSpc>
                          <a:spcPct val="150000"/>
                        </a:lnSpc>
                        <a:buFont typeface="Arial" panose="020B0604020202020204" pitchFamily="34" charset="0"/>
                        <a:buChar char="•"/>
                      </a:pPr>
                      <a:r>
                        <a:rPr lang="zh-CN" altLang="en-US" sz="1400" b="1" dirty="0">
                          <a:latin typeface="Microsoft YaHei" panose="020B0503020204020204" pitchFamily="34" charset="-122"/>
                          <a:ea typeface="Microsoft YaHei" panose="020B0503020204020204" pitchFamily="34" charset="-122"/>
                        </a:rPr>
                        <a:t>新增“高血压的特殊表型”章节</a:t>
                      </a:r>
                    </a:p>
                  </a:txBody>
                  <a:tcPr/>
                </a:tc>
                <a:extLst>
                  <a:ext uri="{0D108BD9-81ED-4DB2-BD59-A6C34878D82A}">
                    <a16:rowId xmlns:a16="http://schemas.microsoft.com/office/drawing/2014/main" val="3054058657"/>
                  </a:ext>
                </a:extLst>
              </a:tr>
              <a:tr h="401814">
                <a:tc>
                  <a:txBody>
                    <a:bodyPr/>
                    <a:lstStyle/>
                    <a:p>
                      <a:pPr marL="342900" marR="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400" b="1" dirty="0">
                          <a:latin typeface="Microsoft YaHei" panose="020B0503020204020204" pitchFamily="34" charset="-122"/>
                          <a:ea typeface="Microsoft YaHei" panose="020B0503020204020204" pitchFamily="34" charset="-122"/>
                        </a:rPr>
                        <a:t>新增</a:t>
                      </a:r>
                      <a:r>
                        <a:rPr lang="en-US" altLang="zh-CN" sz="1400" b="1" dirty="0">
                          <a:latin typeface="Microsoft YaHei" panose="020B0503020204020204" pitchFamily="34" charset="-122"/>
                          <a:ea typeface="Microsoft YaHei" panose="020B0503020204020204" pitchFamily="34" charset="-122"/>
                        </a:rPr>
                        <a:t>6</a:t>
                      </a:r>
                      <a:r>
                        <a:rPr lang="zh-CN" altLang="en-US" sz="1400" b="1" dirty="0">
                          <a:latin typeface="Microsoft YaHei" panose="020B0503020204020204" pitchFamily="34" charset="-122"/>
                          <a:ea typeface="Microsoft YaHei" panose="020B0503020204020204" pitchFamily="34" charset="-122"/>
                        </a:rPr>
                        <a:t>种合并临床情况的高血压处理（认知障碍、肥胖、抗肿瘤治疗、</a:t>
                      </a:r>
                      <a:r>
                        <a:rPr lang="en-US" altLang="zh-CN" sz="1400" b="1" dirty="0">
                          <a:latin typeface="Microsoft YaHei" panose="020B0503020204020204" pitchFamily="34" charset="-122"/>
                          <a:ea typeface="Microsoft YaHei" panose="020B0503020204020204" pitchFamily="34" charset="-122"/>
                        </a:rPr>
                        <a:t>COPD</a:t>
                      </a:r>
                      <a:r>
                        <a:rPr lang="zh-CN" altLang="en-US" sz="1400" b="1" dirty="0">
                          <a:latin typeface="Microsoft YaHei" panose="020B0503020204020204" pitchFamily="34" charset="-122"/>
                          <a:ea typeface="Microsoft YaHei" panose="020B0503020204020204" pitchFamily="34" charset="-122"/>
                        </a:rPr>
                        <a:t>、免疫系统疾病、心理障碍）；</a:t>
                      </a:r>
                    </a:p>
                  </a:txBody>
                  <a:tcPr/>
                </a:tc>
                <a:extLst>
                  <a:ext uri="{0D108BD9-81ED-4DB2-BD59-A6C34878D82A}">
                    <a16:rowId xmlns:a16="http://schemas.microsoft.com/office/drawing/2014/main" val="226273044"/>
                  </a:ext>
                </a:extLst>
              </a:tr>
              <a:tr h="401814">
                <a:tc>
                  <a:txBody>
                    <a:bodyPr/>
                    <a:lstStyle/>
                    <a:p>
                      <a:pPr marL="342900" indent="-342900" algn="just">
                        <a:lnSpc>
                          <a:spcPct val="150000"/>
                        </a:lnSpc>
                        <a:buFont typeface="Arial" panose="020B0604020202020204" pitchFamily="34" charset="0"/>
                        <a:buChar char="•"/>
                      </a:pPr>
                      <a:r>
                        <a:rPr lang="zh-CN" altLang="en-US" sz="1400" b="1" dirty="0">
                          <a:latin typeface="Microsoft YaHei" panose="020B0503020204020204" pitchFamily="34" charset="-122"/>
                          <a:ea typeface="Microsoft YaHei" panose="020B0503020204020204" pitchFamily="34" charset="-122"/>
                        </a:rPr>
                        <a:t>新增</a:t>
                      </a:r>
                      <a:r>
                        <a:rPr lang="en-US" altLang="zh-CN" sz="1400" b="1" dirty="0">
                          <a:latin typeface="Microsoft YaHei" panose="020B0503020204020204" pitchFamily="34" charset="-122"/>
                          <a:ea typeface="Microsoft YaHei" panose="020B0503020204020204" pitchFamily="34" charset="-122"/>
                        </a:rPr>
                        <a:t>2</a:t>
                      </a:r>
                      <a:r>
                        <a:rPr lang="zh-CN" altLang="en-US" sz="1400" b="1" dirty="0">
                          <a:latin typeface="Microsoft YaHei" panose="020B0503020204020204" pitchFamily="34" charset="-122"/>
                          <a:ea typeface="Microsoft YaHei" panose="020B0503020204020204" pitchFamily="34" charset="-122"/>
                        </a:rPr>
                        <a:t>种继发性高血压</a:t>
                      </a:r>
                      <a:r>
                        <a:rPr lang="zh-CN" altLang="en-US" sz="1400" b="1">
                          <a:latin typeface="Microsoft YaHei" panose="020B0503020204020204" pitchFamily="34" charset="-122"/>
                          <a:ea typeface="Microsoft YaHei" panose="020B0503020204020204" pitchFamily="34" charset="-122"/>
                        </a:rPr>
                        <a:t>类型（结缔组织病</a:t>
                      </a:r>
                      <a:r>
                        <a:rPr lang="zh-CN" altLang="en-US" sz="1400" b="1" dirty="0">
                          <a:latin typeface="Microsoft YaHei" panose="020B0503020204020204" pitchFamily="34" charset="-122"/>
                          <a:ea typeface="Microsoft YaHei" panose="020B0503020204020204" pitchFamily="34" charset="-122"/>
                        </a:rPr>
                        <a:t>与高血压、血液疾病与高血压）；</a:t>
                      </a:r>
                    </a:p>
                  </a:txBody>
                  <a:tcPr/>
                </a:tc>
                <a:extLst>
                  <a:ext uri="{0D108BD9-81ED-4DB2-BD59-A6C34878D82A}">
                    <a16:rowId xmlns:a16="http://schemas.microsoft.com/office/drawing/2014/main" val="3196490840"/>
                  </a:ext>
                </a:extLst>
              </a:tr>
              <a:tr h="401814">
                <a:tc>
                  <a:txBody>
                    <a:bodyPr/>
                    <a:lstStyle/>
                    <a:p>
                      <a:pPr marL="342900" indent="-342900" algn="just">
                        <a:lnSpc>
                          <a:spcPct val="150000"/>
                        </a:lnSpc>
                        <a:buFont typeface="Arial" panose="020B0604020202020204" pitchFamily="34" charset="0"/>
                        <a:buChar char="•"/>
                      </a:pPr>
                      <a:r>
                        <a:rPr lang="zh-CN" altLang="en-US" sz="1400" b="1" dirty="0">
                          <a:latin typeface="Microsoft YaHei" panose="020B0503020204020204" pitchFamily="34" charset="-122"/>
                          <a:ea typeface="Microsoft YaHei" panose="020B0503020204020204" pitchFamily="34" charset="-122"/>
                        </a:rPr>
                        <a:t>新增“高血压互联网医疗”章节；</a:t>
                      </a:r>
                    </a:p>
                  </a:txBody>
                  <a:tcPr/>
                </a:tc>
                <a:extLst>
                  <a:ext uri="{0D108BD9-81ED-4DB2-BD59-A6C34878D82A}">
                    <a16:rowId xmlns:a16="http://schemas.microsoft.com/office/drawing/2014/main" val="1204772936"/>
                  </a:ext>
                </a:extLst>
              </a:tr>
            </a:tbl>
          </a:graphicData>
        </a:graphic>
      </p:graphicFrame>
    </p:spTree>
    <p:extLst>
      <p:ext uri="{BB962C8B-B14F-4D97-AF65-F5344CB8AC3E}">
        <p14:creationId xmlns:p14="http://schemas.microsoft.com/office/powerpoint/2010/main" val="2404886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a:extLst>
              <a:ext uri="{FF2B5EF4-FFF2-40B4-BE49-F238E27FC236}">
                <a16:creationId xmlns:a16="http://schemas.microsoft.com/office/drawing/2014/main" id="{976F45C8-4F2E-D6D4-C42D-3F50623D5B45}"/>
              </a:ext>
            </a:extLst>
          </p:cNvPr>
          <p:cNvSpPr/>
          <p:nvPr/>
        </p:nvSpPr>
        <p:spPr bwMode="gray">
          <a:xfrm>
            <a:off x="807720" y="1333336"/>
            <a:ext cx="10443754" cy="4610264"/>
          </a:xfrm>
          <a:prstGeom prst="rect">
            <a:avLst/>
          </a:prstGeom>
          <a:solidFill>
            <a:schemeClr val="bg1">
              <a:lumMod val="95000"/>
            </a:schemeClr>
          </a:solidFill>
          <a:ln w="19050" cap="rnd" algn="ctr">
            <a:solidFill>
              <a:schemeClr val="bg2"/>
            </a:solidFill>
            <a:prstDash val="sysDot"/>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 name="标题 1">
            <a:extLst>
              <a:ext uri="{FF2B5EF4-FFF2-40B4-BE49-F238E27FC236}">
                <a16:creationId xmlns:a16="http://schemas.microsoft.com/office/drawing/2014/main" id="{65D3EBA2-67B0-500C-2D5D-9F7E189E9C02}"/>
              </a:ext>
            </a:extLst>
          </p:cNvPr>
          <p:cNvSpPr txBox="1">
            <a:spLocks/>
          </p:cNvSpPr>
          <p:nvPr/>
        </p:nvSpPr>
        <p:spPr>
          <a:xfrm>
            <a:off x="807720" y="186189"/>
            <a:ext cx="10321291" cy="1325563"/>
          </a:xfrm>
          <a:prstGeom prst="rect">
            <a:avLst/>
          </a:prstGeom>
        </p:spPr>
        <p:txBody>
          <a:bodyPr vert="horz" lIns="91440" tIns="45720" rIns="91440" bIns="45720" rtlCol="0" anchor="ctr">
            <a:normAutofit/>
          </a:bodyPr>
          <a:lstStyle>
            <a:defPPr>
              <a:defRPr lang="zh-CN"/>
            </a:defPPr>
            <a:lvl1pPr>
              <a:lnSpc>
                <a:spcPct val="90000"/>
              </a:lnSpc>
              <a:spcBef>
                <a:spcPct val="0"/>
              </a:spcBef>
              <a:buNone/>
              <a:defRPr sz="3200" b="1">
                <a:solidFill>
                  <a:srgbClr val="002060"/>
                </a:solidFill>
                <a:latin typeface="Microsoft YaHei" panose="020B0503020204020204" pitchFamily="34" charset="-122"/>
                <a:ea typeface="Microsoft YaHei" panose="020B0503020204020204" pitchFamily="34" charset="-122"/>
                <a:cs typeface="+mj-cs"/>
              </a:defRPr>
            </a:lvl1pPr>
          </a:lstStyle>
          <a:p>
            <a:r>
              <a:rPr lang="en-US" altLang="zh-CN" dirty="0">
                <a:solidFill>
                  <a:schemeClr val="tx1"/>
                </a:solidFill>
              </a:rPr>
              <a:t>5.2 </a:t>
            </a:r>
            <a:r>
              <a:rPr lang="zh-CN" altLang="en-US" dirty="0">
                <a:solidFill>
                  <a:schemeClr val="tx1"/>
                </a:solidFill>
              </a:rPr>
              <a:t>降压治疗方法</a:t>
            </a:r>
          </a:p>
        </p:txBody>
      </p:sp>
      <p:sp>
        <p:nvSpPr>
          <p:cNvPr id="9" name="文本框 8">
            <a:extLst>
              <a:ext uri="{FF2B5EF4-FFF2-40B4-BE49-F238E27FC236}">
                <a16:creationId xmlns:a16="http://schemas.microsoft.com/office/drawing/2014/main" id="{F118C629-CBB5-E8C2-8D5F-32EC2ACCB2FD}"/>
              </a:ext>
            </a:extLst>
          </p:cNvPr>
          <p:cNvSpPr txBox="1"/>
          <p:nvPr/>
        </p:nvSpPr>
        <p:spPr>
          <a:xfrm>
            <a:off x="1657349" y="1272426"/>
            <a:ext cx="9190760" cy="188455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降压治疗方法包括改善生活方式、降压药物治疗和器械治疗。</a:t>
            </a:r>
            <a:endParaRPr lang="en-US" altLang="zh-CN" sz="2000" b="1"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改善生活方式是高血压治疗中不可或缺的组成部分。</a:t>
            </a:r>
            <a:endParaRPr lang="en-US" altLang="zh-CN" sz="2000" b="1"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对于大部分高血压患者，往往需要使用降压药物治疗。</a:t>
            </a:r>
            <a:endParaRPr lang="en-US" altLang="zh-CN" sz="2000" b="1"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在最近</a:t>
            </a:r>
            <a:r>
              <a:rPr lang="en-US" altLang="zh-CN" sz="2000" b="1" dirty="0">
                <a:effectLst/>
                <a:latin typeface="Microsoft YaHei" panose="020B0503020204020204" pitchFamily="34" charset="-122"/>
                <a:ea typeface="Microsoft YaHei" panose="020B0503020204020204" pitchFamily="34" charset="-122"/>
              </a:rPr>
              <a:t>10</a:t>
            </a:r>
            <a:r>
              <a:rPr lang="zh-CN" altLang="en-US" sz="2000" b="1" dirty="0">
                <a:effectLst/>
                <a:latin typeface="Microsoft YaHei" panose="020B0503020204020204" pitchFamily="34" charset="-122"/>
                <a:ea typeface="Microsoft YaHei" panose="020B0503020204020204" pitchFamily="34" charset="-122"/>
              </a:rPr>
              <a:t>多年的探索中，器械治疗在限定的高血压患者中积累了重要的证据。</a:t>
            </a:r>
          </a:p>
        </p:txBody>
      </p:sp>
      <p:grpSp>
        <p:nvGrpSpPr>
          <p:cNvPr id="38" name="组合 37">
            <a:extLst>
              <a:ext uri="{FF2B5EF4-FFF2-40B4-BE49-F238E27FC236}">
                <a16:creationId xmlns:a16="http://schemas.microsoft.com/office/drawing/2014/main" id="{66D3564C-C516-2B78-1DA8-3964C04DBF4A}"/>
              </a:ext>
            </a:extLst>
          </p:cNvPr>
          <p:cNvGrpSpPr/>
          <p:nvPr/>
        </p:nvGrpSpPr>
        <p:grpSpPr>
          <a:xfrm>
            <a:off x="6340430" y="3659881"/>
            <a:ext cx="1586693" cy="1586693"/>
            <a:chOff x="1057027" y="2420888"/>
            <a:chExt cx="864096" cy="864096"/>
          </a:xfrm>
        </p:grpSpPr>
        <p:sp>
          <p:nvSpPr>
            <p:cNvPr id="39" name="椭圆 38">
              <a:extLst>
                <a:ext uri="{FF2B5EF4-FFF2-40B4-BE49-F238E27FC236}">
                  <a16:creationId xmlns:a16="http://schemas.microsoft.com/office/drawing/2014/main" id="{0AFD52D2-CB3E-20F1-BAF6-F5447C4F168C}"/>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40" name="椭圆 39">
              <a:extLst>
                <a:ext uri="{FF2B5EF4-FFF2-40B4-BE49-F238E27FC236}">
                  <a16:creationId xmlns:a16="http://schemas.microsoft.com/office/drawing/2014/main" id="{6E5D6FEC-5A0A-DB3A-889E-37FE51761B45}"/>
                </a:ext>
              </a:extLst>
            </p:cNvPr>
            <p:cNvSpPr/>
            <p:nvPr/>
          </p:nvSpPr>
          <p:spPr>
            <a:xfrm>
              <a:off x="1097531" y="2461083"/>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sp>
        <p:nvSpPr>
          <p:cNvPr id="3" name="文本框 2">
            <a:extLst>
              <a:ext uri="{FF2B5EF4-FFF2-40B4-BE49-F238E27FC236}">
                <a16:creationId xmlns:a16="http://schemas.microsoft.com/office/drawing/2014/main" id="{5175FC27-EF0A-C25C-183D-68347E43F51C}"/>
              </a:ext>
            </a:extLst>
          </p:cNvPr>
          <p:cNvSpPr txBox="1"/>
          <p:nvPr/>
        </p:nvSpPr>
        <p:spPr>
          <a:xfrm>
            <a:off x="2053936" y="5336975"/>
            <a:ext cx="2071254" cy="458908"/>
          </a:xfrm>
          <a:prstGeom prst="rect">
            <a:avLst/>
          </a:prstGeom>
          <a:noFill/>
        </p:spPr>
        <p:txBody>
          <a:bodyPr wrap="square">
            <a:spAutoFit/>
          </a:bodyPr>
          <a:lstStyle/>
          <a:p>
            <a:pPr>
              <a:lnSpc>
                <a:spcPct val="150000"/>
              </a:lnSpc>
            </a:pPr>
            <a:r>
              <a:rPr lang="zh-CN" altLang="en-US" sz="1800" b="1" dirty="0">
                <a:solidFill>
                  <a:srgbClr val="C00000"/>
                </a:solidFill>
                <a:effectLst/>
                <a:latin typeface="Microsoft YaHei" panose="020B0503020204020204" pitchFamily="34" charset="-122"/>
                <a:ea typeface="Microsoft YaHei" panose="020B0503020204020204" pitchFamily="34" charset="-122"/>
              </a:rPr>
              <a:t>改善生活方式</a:t>
            </a:r>
            <a:endParaRPr lang="en-US" altLang="zh-CN" sz="1800" b="1" dirty="0">
              <a:solidFill>
                <a:srgbClr val="C00000"/>
              </a:solidFill>
              <a:effectLst/>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08669043-3096-73DE-5238-0FA50BC06D2D}"/>
              </a:ext>
            </a:extLst>
          </p:cNvPr>
          <p:cNvSpPr txBox="1"/>
          <p:nvPr/>
        </p:nvSpPr>
        <p:spPr>
          <a:xfrm>
            <a:off x="4172574" y="5343485"/>
            <a:ext cx="1678998" cy="458908"/>
          </a:xfrm>
          <a:prstGeom prst="rect">
            <a:avLst/>
          </a:prstGeom>
          <a:noFill/>
        </p:spPr>
        <p:txBody>
          <a:bodyPr wrap="square">
            <a:spAutoFit/>
          </a:bodyPr>
          <a:lstStyle/>
          <a:p>
            <a:pPr>
              <a:lnSpc>
                <a:spcPct val="150000"/>
              </a:lnSpc>
            </a:pPr>
            <a:r>
              <a:rPr lang="zh-CN" altLang="en-US" sz="1800" b="1" dirty="0">
                <a:effectLst/>
                <a:latin typeface="Microsoft YaHei" panose="020B0503020204020204" pitchFamily="34" charset="-122"/>
                <a:ea typeface="Microsoft YaHei" panose="020B0503020204020204" pitchFamily="34" charset="-122"/>
              </a:rPr>
              <a:t>降压药物治疗</a:t>
            </a:r>
            <a:endParaRPr lang="en-US" altLang="zh-CN" sz="1800" b="1" dirty="0">
              <a:effectLst/>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57218C41-FF59-E5C7-937F-8527ED675857}"/>
              </a:ext>
            </a:extLst>
          </p:cNvPr>
          <p:cNvSpPr txBox="1"/>
          <p:nvPr/>
        </p:nvSpPr>
        <p:spPr>
          <a:xfrm>
            <a:off x="6135701" y="5336975"/>
            <a:ext cx="2071254" cy="458908"/>
          </a:xfrm>
          <a:prstGeom prst="rect">
            <a:avLst/>
          </a:prstGeom>
          <a:noFill/>
        </p:spPr>
        <p:txBody>
          <a:bodyPr wrap="square">
            <a:spAutoFit/>
          </a:bodyPr>
          <a:lstStyle/>
          <a:p>
            <a:pPr algn="ctr">
              <a:lnSpc>
                <a:spcPct val="150000"/>
              </a:lnSpc>
            </a:pPr>
            <a:r>
              <a:rPr lang="zh-CN" altLang="en-US" sz="1800" b="1" dirty="0">
                <a:effectLst/>
                <a:latin typeface="Microsoft YaHei" panose="020B0503020204020204" pitchFamily="34" charset="-122"/>
                <a:ea typeface="Microsoft YaHei" panose="020B0503020204020204" pitchFamily="34" charset="-122"/>
              </a:rPr>
              <a:t>器械治疗</a:t>
            </a:r>
            <a:endParaRPr lang="en-US" altLang="zh-CN" sz="1800" b="1" dirty="0">
              <a:effectLst/>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8DCC928F-5159-6224-34E3-9F420907F4DF}"/>
              </a:ext>
            </a:extLst>
          </p:cNvPr>
          <p:cNvSpPr txBox="1"/>
          <p:nvPr/>
        </p:nvSpPr>
        <p:spPr>
          <a:xfrm>
            <a:off x="8254339" y="5343485"/>
            <a:ext cx="2071254" cy="458908"/>
          </a:xfrm>
          <a:prstGeom prst="rect">
            <a:avLst/>
          </a:prstGeom>
          <a:noFill/>
        </p:spPr>
        <p:txBody>
          <a:bodyPr wrap="square">
            <a:spAutoFit/>
          </a:bodyPr>
          <a:lstStyle/>
          <a:p>
            <a:pPr algn="ctr">
              <a:lnSpc>
                <a:spcPct val="150000"/>
              </a:lnSpc>
            </a:pPr>
            <a:r>
              <a:rPr lang="zh-CN" altLang="en-US" b="1" dirty="0">
                <a:latin typeface="Microsoft YaHei" panose="020B0503020204020204" pitchFamily="34" charset="-122"/>
                <a:ea typeface="Microsoft YaHei" panose="020B0503020204020204" pitchFamily="34" charset="-122"/>
              </a:rPr>
              <a:t>中医药</a:t>
            </a:r>
            <a:endParaRPr lang="en-US" altLang="zh-CN" sz="1800" b="1" dirty="0">
              <a:effectLst/>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C2D8BFBD-E32C-BC98-2639-5F050D2ED2C3}"/>
              </a:ext>
            </a:extLst>
          </p:cNvPr>
          <p:cNvGrpSpPr/>
          <p:nvPr/>
        </p:nvGrpSpPr>
        <p:grpSpPr>
          <a:xfrm>
            <a:off x="4191428" y="3709443"/>
            <a:ext cx="1586693" cy="1586693"/>
            <a:chOff x="1057027" y="2420888"/>
            <a:chExt cx="864096" cy="864096"/>
          </a:xfrm>
        </p:grpSpPr>
        <p:sp>
          <p:nvSpPr>
            <p:cNvPr id="11" name="椭圆 10">
              <a:extLst>
                <a:ext uri="{FF2B5EF4-FFF2-40B4-BE49-F238E27FC236}">
                  <a16:creationId xmlns:a16="http://schemas.microsoft.com/office/drawing/2014/main" id="{B34B96CE-FFB2-55BB-E180-F047D3520E40}"/>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13" name="椭圆 12">
              <a:extLst>
                <a:ext uri="{FF2B5EF4-FFF2-40B4-BE49-F238E27FC236}">
                  <a16:creationId xmlns:a16="http://schemas.microsoft.com/office/drawing/2014/main" id="{BA8A1614-4CD2-CB4E-C658-A63446A12CCA}"/>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grpSp>
        <p:nvGrpSpPr>
          <p:cNvPr id="14" name="组合 13">
            <a:extLst>
              <a:ext uri="{FF2B5EF4-FFF2-40B4-BE49-F238E27FC236}">
                <a16:creationId xmlns:a16="http://schemas.microsoft.com/office/drawing/2014/main" id="{4371A43A-F7D7-E3CE-90B2-C517C721636B}"/>
              </a:ext>
            </a:extLst>
          </p:cNvPr>
          <p:cNvGrpSpPr/>
          <p:nvPr/>
        </p:nvGrpSpPr>
        <p:grpSpPr>
          <a:xfrm>
            <a:off x="2053936" y="3709443"/>
            <a:ext cx="1586693" cy="1586693"/>
            <a:chOff x="1057027" y="2420888"/>
            <a:chExt cx="864096" cy="864096"/>
          </a:xfrm>
        </p:grpSpPr>
        <p:sp>
          <p:nvSpPr>
            <p:cNvPr id="15" name="椭圆 14">
              <a:extLst>
                <a:ext uri="{FF2B5EF4-FFF2-40B4-BE49-F238E27FC236}">
                  <a16:creationId xmlns:a16="http://schemas.microsoft.com/office/drawing/2014/main" id="{79EE5146-EA72-0A03-490B-49E0E1724475}"/>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17" name="椭圆 16">
              <a:extLst>
                <a:ext uri="{FF2B5EF4-FFF2-40B4-BE49-F238E27FC236}">
                  <a16:creationId xmlns:a16="http://schemas.microsoft.com/office/drawing/2014/main" id="{56CD31D9-0AE8-4527-3259-2C403D201DAA}"/>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pic>
        <p:nvPicPr>
          <p:cNvPr id="28" name="图形 27" descr="便当盒 纯色填充">
            <a:extLst>
              <a:ext uri="{FF2B5EF4-FFF2-40B4-BE49-F238E27FC236}">
                <a16:creationId xmlns:a16="http://schemas.microsoft.com/office/drawing/2014/main" id="{9C049EF5-1432-D5AF-D903-C7C402C327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5273" y="4044228"/>
            <a:ext cx="914400" cy="914400"/>
          </a:xfrm>
          <a:prstGeom prst="rect">
            <a:avLst/>
          </a:prstGeom>
        </p:spPr>
      </p:pic>
      <p:pic>
        <p:nvPicPr>
          <p:cNvPr id="6" name="图形 5" descr="化学 纯色填充">
            <a:extLst>
              <a:ext uri="{FF2B5EF4-FFF2-40B4-BE49-F238E27FC236}">
                <a16:creationId xmlns:a16="http://schemas.microsoft.com/office/drawing/2014/main" id="{9825E012-4C40-A698-C268-DEB8FDC5E2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90836" y="4053934"/>
            <a:ext cx="914400" cy="914400"/>
          </a:xfrm>
          <a:prstGeom prst="rect">
            <a:avLst/>
          </a:prstGeom>
        </p:spPr>
      </p:pic>
      <p:pic>
        <p:nvPicPr>
          <p:cNvPr id="33" name="图形 32" descr="牙科工具 纯色填充">
            <a:extLst>
              <a:ext uri="{FF2B5EF4-FFF2-40B4-BE49-F238E27FC236}">
                <a16:creationId xmlns:a16="http://schemas.microsoft.com/office/drawing/2014/main" id="{A3020B52-62E9-9623-424A-22ED0E1E3A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6576" y="4046021"/>
            <a:ext cx="914400" cy="914400"/>
          </a:xfrm>
          <a:prstGeom prst="rect">
            <a:avLst/>
          </a:prstGeom>
        </p:spPr>
      </p:pic>
      <p:grpSp>
        <p:nvGrpSpPr>
          <p:cNvPr id="34" name="组合 33">
            <a:extLst>
              <a:ext uri="{FF2B5EF4-FFF2-40B4-BE49-F238E27FC236}">
                <a16:creationId xmlns:a16="http://schemas.microsoft.com/office/drawing/2014/main" id="{A81C5652-1D91-DF61-C2AB-0B40952394F8}"/>
              </a:ext>
            </a:extLst>
          </p:cNvPr>
          <p:cNvGrpSpPr/>
          <p:nvPr/>
        </p:nvGrpSpPr>
        <p:grpSpPr>
          <a:xfrm>
            <a:off x="8500258" y="3715953"/>
            <a:ext cx="1586693" cy="1586693"/>
            <a:chOff x="1057027" y="2420888"/>
            <a:chExt cx="864096" cy="864096"/>
          </a:xfrm>
        </p:grpSpPr>
        <p:sp>
          <p:nvSpPr>
            <p:cNvPr id="35" name="椭圆 34">
              <a:extLst>
                <a:ext uri="{FF2B5EF4-FFF2-40B4-BE49-F238E27FC236}">
                  <a16:creationId xmlns:a16="http://schemas.microsoft.com/office/drawing/2014/main" id="{B8CBC922-5D4A-DC6B-B2DF-F851DDB02C55}"/>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36" name="椭圆 35">
              <a:extLst>
                <a:ext uri="{FF2B5EF4-FFF2-40B4-BE49-F238E27FC236}">
                  <a16:creationId xmlns:a16="http://schemas.microsoft.com/office/drawing/2014/main" id="{F4FDA3FA-1C60-DCE5-04DA-920FD95B9BA0}"/>
                </a:ext>
              </a:extLst>
            </p:cNvPr>
            <p:cNvSpPr/>
            <p:nvPr/>
          </p:nvSpPr>
          <p:spPr>
            <a:xfrm>
              <a:off x="1097531" y="2461083"/>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pic>
        <p:nvPicPr>
          <p:cNvPr id="37" name="图形 36" descr="骷髅">
            <a:extLst>
              <a:ext uri="{FF2B5EF4-FFF2-40B4-BE49-F238E27FC236}">
                <a16:creationId xmlns:a16="http://schemas.microsoft.com/office/drawing/2014/main" id="{5AF5EACD-F8BB-DC76-631C-3A60F0AE57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32766" y="4053934"/>
            <a:ext cx="914400" cy="914400"/>
          </a:xfrm>
          <a:prstGeom prst="rect">
            <a:avLst/>
          </a:prstGeom>
        </p:spPr>
      </p:pic>
    </p:spTree>
    <p:extLst>
      <p:ext uri="{BB962C8B-B14F-4D97-AF65-F5344CB8AC3E}">
        <p14:creationId xmlns:p14="http://schemas.microsoft.com/office/powerpoint/2010/main" val="3321108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内容占位符 7">
            <a:extLst>
              <a:ext uri="{FF2B5EF4-FFF2-40B4-BE49-F238E27FC236}">
                <a16:creationId xmlns:a16="http://schemas.microsoft.com/office/drawing/2014/main" id="{C67F89E8-F13C-2D44-DF96-1A9D21E6FF14}"/>
              </a:ext>
            </a:extLst>
          </p:cNvPr>
          <p:cNvGraphicFramePr>
            <a:graphicFrameLocks noGrp="1"/>
          </p:cNvGraphicFramePr>
          <p:nvPr>
            <p:ph idx="1"/>
            <p:extLst>
              <p:ext uri="{D42A27DB-BD31-4B8C-83A1-F6EECF244321}">
                <p14:modId xmlns:p14="http://schemas.microsoft.com/office/powerpoint/2010/main" val="4095250520"/>
              </p:ext>
            </p:extLst>
          </p:nvPr>
        </p:nvGraphicFramePr>
        <p:xfrm>
          <a:off x="585651" y="549399"/>
          <a:ext cx="10798629" cy="4407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标题 1">
            <a:extLst>
              <a:ext uri="{FF2B5EF4-FFF2-40B4-BE49-F238E27FC236}">
                <a16:creationId xmlns:a16="http://schemas.microsoft.com/office/drawing/2014/main" id="{65D3EBA2-67B0-500C-2D5D-9F7E189E9C02}"/>
              </a:ext>
            </a:extLst>
          </p:cNvPr>
          <p:cNvSpPr txBox="1">
            <a:spLocks/>
          </p:cNvSpPr>
          <p:nvPr/>
        </p:nvSpPr>
        <p:spPr>
          <a:xfrm>
            <a:off x="807720" y="186189"/>
            <a:ext cx="10321291" cy="1325563"/>
          </a:xfrm>
          <a:prstGeom prst="rect">
            <a:avLst/>
          </a:prstGeom>
        </p:spPr>
        <p:txBody>
          <a:bodyPr vert="horz" lIns="91440" tIns="45720" rIns="91440" bIns="45720" rtlCol="0" anchor="ctr">
            <a:normAutofit/>
          </a:bodyPr>
          <a:lstStyle>
            <a:defPPr>
              <a:defRPr lang="zh-CN"/>
            </a:defPPr>
            <a:lvl1pPr>
              <a:lnSpc>
                <a:spcPct val="90000"/>
              </a:lnSpc>
              <a:spcBef>
                <a:spcPct val="0"/>
              </a:spcBef>
              <a:buNone/>
              <a:defRPr sz="3200" b="1">
                <a:solidFill>
                  <a:srgbClr val="002060"/>
                </a:solidFill>
                <a:latin typeface="Microsoft YaHei" panose="020B0503020204020204" pitchFamily="34" charset="-122"/>
                <a:ea typeface="Microsoft YaHei" panose="020B0503020204020204" pitchFamily="34" charset="-122"/>
                <a:cs typeface="+mj-cs"/>
              </a:defRPr>
            </a:lvl1pPr>
          </a:lstStyle>
          <a:p>
            <a:r>
              <a:rPr lang="en-US" altLang="zh-CN" dirty="0">
                <a:solidFill>
                  <a:schemeClr val="tx1"/>
                </a:solidFill>
              </a:rPr>
              <a:t>5.2.1  </a:t>
            </a:r>
            <a:r>
              <a:rPr lang="zh-CN" altLang="en-US" dirty="0">
                <a:solidFill>
                  <a:schemeClr val="tx1"/>
                </a:solidFill>
              </a:rPr>
              <a:t>治疗性生活方式干预</a:t>
            </a:r>
          </a:p>
        </p:txBody>
      </p:sp>
      <p:sp>
        <p:nvSpPr>
          <p:cNvPr id="4" name="文本框 3">
            <a:extLst>
              <a:ext uri="{FF2B5EF4-FFF2-40B4-BE49-F238E27FC236}">
                <a16:creationId xmlns:a16="http://schemas.microsoft.com/office/drawing/2014/main" id="{3774C71B-4EF2-4F5E-A0E9-BEE8CF8C5A80}"/>
              </a:ext>
            </a:extLst>
          </p:cNvPr>
          <p:cNvSpPr txBox="1"/>
          <p:nvPr/>
        </p:nvSpPr>
        <p:spPr>
          <a:xfrm>
            <a:off x="0" y="1299594"/>
            <a:ext cx="12192000" cy="601942"/>
          </a:xfrm>
          <a:prstGeom prst="rect">
            <a:avLst/>
          </a:prstGeom>
          <a:solidFill>
            <a:schemeClr val="bg1">
              <a:lumMod val="95000"/>
            </a:schemeClr>
          </a:solidFill>
        </p:spPr>
        <p:txBody>
          <a:bodyPr wrap="square" lIns="360000" rIns="360000" anchor="ctr">
            <a:noAutofit/>
          </a:bodyPr>
          <a:lstStyle>
            <a:defPPr>
              <a:defRPr lang="zh-CN"/>
            </a:defPPr>
            <a:lvl1pPr algn="ctr">
              <a:lnSpc>
                <a:spcPct val="150000"/>
              </a:lnSpc>
              <a:defRPr sz="1400" spc="10">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600" b="1" dirty="0"/>
              <a:t>所有高血压患者均应进行治疗性生活方式干预。对于正常高值血压人群</a:t>
            </a:r>
            <a:r>
              <a:rPr lang="en-US" altLang="zh-CN" sz="1600" b="1" dirty="0"/>
              <a:t>,</a:t>
            </a:r>
            <a:r>
              <a:rPr lang="zh-CN" altLang="en-US" sz="1600" b="1" dirty="0"/>
              <a:t>也应改善生活方式，预防高血压的发生。</a:t>
            </a:r>
          </a:p>
        </p:txBody>
      </p:sp>
      <p:sp>
        <p:nvSpPr>
          <p:cNvPr id="18" name="文本框 17">
            <a:extLst>
              <a:ext uri="{FF2B5EF4-FFF2-40B4-BE49-F238E27FC236}">
                <a16:creationId xmlns:a16="http://schemas.microsoft.com/office/drawing/2014/main" id="{6C390B84-6148-2A2A-A57A-E9F85731B1BF}"/>
              </a:ext>
            </a:extLst>
          </p:cNvPr>
          <p:cNvSpPr txBox="1"/>
          <p:nvPr/>
        </p:nvSpPr>
        <p:spPr>
          <a:xfrm>
            <a:off x="569050" y="3769138"/>
            <a:ext cx="10798629" cy="369332"/>
          </a:xfrm>
          <a:prstGeom prst="rect">
            <a:avLst/>
          </a:prstGeom>
          <a:solidFill>
            <a:srgbClr val="004582"/>
          </a:solidFill>
        </p:spPr>
        <p:txBody>
          <a:bodyPr wrap="square">
            <a:spAutoFit/>
          </a:bodyPr>
          <a:lstStyle/>
          <a:p>
            <a:pPr marL="0" indent="0" algn="ctr">
              <a:buNone/>
            </a:pPr>
            <a:r>
              <a:rPr kumimoji="1" lang="zh-CN" altLang="en-US" sz="1800" b="1" dirty="0">
                <a:solidFill>
                  <a:schemeClr val="bg1"/>
                </a:solidFill>
                <a:latin typeface="Microsoft YaHei" panose="020B0503020204020204" pitchFamily="34" charset="-122"/>
                <a:ea typeface="Microsoft YaHei" panose="020B0503020204020204" pitchFamily="34" charset="-122"/>
              </a:rPr>
              <a:t>与</a:t>
            </a:r>
            <a:r>
              <a:rPr kumimoji="1" lang="en-US" altLang="zh-CN" sz="1800" b="1" dirty="0">
                <a:solidFill>
                  <a:schemeClr val="bg1"/>
                </a:solidFill>
                <a:latin typeface="Microsoft YaHei" panose="020B0503020204020204" pitchFamily="34" charset="-122"/>
                <a:ea typeface="Microsoft YaHei" panose="020B0503020204020204" pitchFamily="34" charset="-122"/>
              </a:rPr>
              <a:t>2018</a:t>
            </a:r>
            <a:r>
              <a:rPr kumimoji="1" lang="zh-CN" altLang="en-US" sz="1800" b="1" dirty="0">
                <a:solidFill>
                  <a:schemeClr val="bg1"/>
                </a:solidFill>
                <a:latin typeface="Microsoft YaHei" panose="020B0503020204020204" pitchFamily="34" charset="-122"/>
                <a:ea typeface="Microsoft YaHei" panose="020B0503020204020204" pitchFamily="34" charset="-122"/>
              </a:rPr>
              <a:t>年指南相比较，新版指南更多基于中国的循证医学证据建议更为具体可行</a:t>
            </a:r>
            <a:endParaRPr kumimoji="1" lang="en-US" altLang="zh-CN" sz="1800" b="1" dirty="0">
              <a:solidFill>
                <a:schemeClr val="bg1"/>
              </a:solidFill>
              <a:latin typeface="Microsoft YaHei" panose="020B0503020204020204" pitchFamily="34" charset="-122"/>
              <a:ea typeface="Microsoft YaHei" panose="020B0503020204020204" pitchFamily="34" charset="-122"/>
            </a:endParaRPr>
          </a:p>
        </p:txBody>
      </p:sp>
      <p:pic>
        <p:nvPicPr>
          <p:cNvPr id="19" name="图片 31" descr="Cell Metab封面.jpg">
            <a:extLst>
              <a:ext uri="{FF2B5EF4-FFF2-40B4-BE49-F238E27FC236}">
                <a16:creationId xmlns:a16="http://schemas.microsoft.com/office/drawing/2014/main" id="{66AF7E6C-0297-308D-CC29-3C387C7BA2BA}"/>
              </a:ext>
            </a:extLst>
          </p:cNvPr>
          <p:cNvPicPr>
            <a:picLocks noChangeAspect="1"/>
          </p:cNvPicPr>
          <p:nvPr/>
        </p:nvPicPr>
        <p:blipFill>
          <a:blip r:embed="rId7" cstate="print"/>
          <a:srcRect/>
          <a:stretch>
            <a:fillRect/>
          </a:stretch>
        </p:blipFill>
        <p:spPr bwMode="auto">
          <a:xfrm>
            <a:off x="8949513" y="4720402"/>
            <a:ext cx="1317605" cy="1592256"/>
          </a:xfrm>
          <a:prstGeom prst="rect">
            <a:avLst/>
          </a:prstGeom>
          <a:ln>
            <a:noFill/>
          </a:ln>
          <a:effectLst>
            <a:outerShdw blurRad="292100" dist="139700" dir="2700000" algn="tl" rotWithShape="0">
              <a:srgbClr val="333333">
                <a:alpha val="65000"/>
              </a:srgbClr>
            </a:outerShdw>
          </a:effectLst>
        </p:spPr>
      </p:pic>
      <p:pic>
        <p:nvPicPr>
          <p:cNvPr id="20" name="Picture 10" descr="Cover image expansion">
            <a:extLst>
              <a:ext uri="{FF2B5EF4-FFF2-40B4-BE49-F238E27FC236}">
                <a16:creationId xmlns:a16="http://schemas.microsoft.com/office/drawing/2014/main" id="{31AFA9D2-0126-3C64-8F03-7F71AAF6A575}"/>
              </a:ext>
            </a:extLst>
          </p:cNvPr>
          <p:cNvPicPr preferRelativeResize="0">
            <a:picLocks noChangeArrowheads="1"/>
          </p:cNvPicPr>
          <p:nvPr/>
        </p:nvPicPr>
        <p:blipFill>
          <a:blip r:embed="rId8"/>
          <a:srcRect/>
          <a:stretch>
            <a:fillRect/>
          </a:stretch>
        </p:blipFill>
        <p:spPr bwMode="auto">
          <a:xfrm>
            <a:off x="10349442" y="4720402"/>
            <a:ext cx="1333321" cy="1592256"/>
          </a:xfrm>
          <a:prstGeom prst="rect">
            <a:avLst/>
          </a:prstGeom>
          <a:ln>
            <a:noFill/>
          </a:ln>
          <a:effectLst>
            <a:outerShdw blurRad="292100" dist="139700" dir="2700000" algn="tl" rotWithShape="0">
              <a:srgbClr val="333333">
                <a:alpha val="65000"/>
              </a:srgbClr>
            </a:outerShdw>
          </a:effectLst>
        </p:spPr>
      </p:pic>
      <p:sp>
        <p:nvSpPr>
          <p:cNvPr id="21" name="文本框 20">
            <a:extLst>
              <a:ext uri="{FF2B5EF4-FFF2-40B4-BE49-F238E27FC236}">
                <a16:creationId xmlns:a16="http://schemas.microsoft.com/office/drawing/2014/main" id="{5528BFE6-48A9-EFC9-9C7C-672FCC179302}"/>
              </a:ext>
            </a:extLst>
          </p:cNvPr>
          <p:cNvSpPr txBox="1"/>
          <p:nvPr/>
        </p:nvSpPr>
        <p:spPr>
          <a:xfrm>
            <a:off x="9782496" y="4288140"/>
            <a:ext cx="877163" cy="369332"/>
          </a:xfrm>
          <a:prstGeom prst="rect">
            <a:avLst/>
          </a:prstGeom>
          <a:noFill/>
        </p:spPr>
        <p:txBody>
          <a:bodyPr wrap="none" rtlCol="0">
            <a:spAutoFit/>
          </a:bodyPr>
          <a:lstStyle/>
          <a:p>
            <a:r>
              <a:rPr kumimoji="1" lang="zh-CN" altLang="en-US" dirty="0">
                <a:latin typeface="Microsoft YaHei" panose="020B0503020204020204" pitchFamily="34" charset="-122"/>
                <a:ea typeface="Microsoft YaHei" panose="020B0503020204020204" pitchFamily="34" charset="-122"/>
              </a:rPr>
              <a:t>辣膳食</a:t>
            </a:r>
          </a:p>
        </p:txBody>
      </p:sp>
      <p:sp>
        <p:nvSpPr>
          <p:cNvPr id="22" name="文本框 21">
            <a:extLst>
              <a:ext uri="{FF2B5EF4-FFF2-40B4-BE49-F238E27FC236}">
                <a16:creationId xmlns:a16="http://schemas.microsoft.com/office/drawing/2014/main" id="{99FE6DE2-EDBD-25E9-450C-DCB77C21E730}"/>
              </a:ext>
            </a:extLst>
          </p:cNvPr>
          <p:cNvSpPr txBox="1"/>
          <p:nvPr/>
        </p:nvSpPr>
        <p:spPr>
          <a:xfrm>
            <a:off x="6471578" y="4288140"/>
            <a:ext cx="2031325" cy="369332"/>
          </a:xfrm>
          <a:prstGeom prst="rect">
            <a:avLst/>
          </a:prstGeom>
          <a:noFill/>
        </p:spPr>
        <p:txBody>
          <a:bodyPr wrap="none" rtlCol="0">
            <a:spAutoFit/>
          </a:bodyPr>
          <a:lstStyle/>
          <a:p>
            <a:r>
              <a:rPr kumimoji="1" lang="zh-CN" altLang="en-US" dirty="0">
                <a:latin typeface="Microsoft YaHei" panose="020B0503020204020204" pitchFamily="34" charset="-122"/>
                <a:ea typeface="Microsoft YaHei" panose="020B0503020204020204" pitchFamily="34" charset="-122"/>
              </a:rPr>
              <a:t>中国心脏健康饮食</a:t>
            </a:r>
          </a:p>
        </p:txBody>
      </p:sp>
      <p:sp>
        <p:nvSpPr>
          <p:cNvPr id="23" name="文本框 22">
            <a:extLst>
              <a:ext uri="{FF2B5EF4-FFF2-40B4-BE49-F238E27FC236}">
                <a16:creationId xmlns:a16="http://schemas.microsoft.com/office/drawing/2014/main" id="{21E383C2-63E1-BC3B-884F-55977884E48F}"/>
              </a:ext>
            </a:extLst>
          </p:cNvPr>
          <p:cNvSpPr txBox="1"/>
          <p:nvPr/>
        </p:nvSpPr>
        <p:spPr>
          <a:xfrm>
            <a:off x="1112498" y="4288140"/>
            <a:ext cx="1338828" cy="369332"/>
          </a:xfrm>
          <a:prstGeom prst="rect">
            <a:avLst/>
          </a:prstGeom>
          <a:noFill/>
        </p:spPr>
        <p:txBody>
          <a:bodyPr wrap="none" rtlCol="0">
            <a:spAutoFit/>
          </a:bodyPr>
          <a:lstStyle/>
          <a:p>
            <a:r>
              <a:rPr kumimoji="1" lang="zh-CN" altLang="en-US" dirty="0">
                <a:latin typeface="Microsoft YaHei" panose="020B0503020204020204" pitchFamily="34" charset="-122"/>
                <a:ea typeface="Microsoft YaHei" panose="020B0503020204020204" pitchFamily="34" charset="-122"/>
              </a:rPr>
              <a:t>低钠富钾盐</a:t>
            </a:r>
          </a:p>
        </p:txBody>
      </p:sp>
      <p:sp>
        <p:nvSpPr>
          <p:cNvPr id="24" name="文本框 23">
            <a:extLst>
              <a:ext uri="{FF2B5EF4-FFF2-40B4-BE49-F238E27FC236}">
                <a16:creationId xmlns:a16="http://schemas.microsoft.com/office/drawing/2014/main" id="{2858E930-07B9-B148-38E9-0BC7D22B1862}"/>
              </a:ext>
            </a:extLst>
          </p:cNvPr>
          <p:cNvSpPr txBox="1"/>
          <p:nvPr/>
        </p:nvSpPr>
        <p:spPr>
          <a:xfrm>
            <a:off x="4052469" y="4299712"/>
            <a:ext cx="1338828" cy="369332"/>
          </a:xfrm>
          <a:prstGeom prst="rect">
            <a:avLst/>
          </a:prstGeom>
          <a:noFill/>
        </p:spPr>
        <p:txBody>
          <a:bodyPr wrap="none" rtlCol="0">
            <a:spAutoFit/>
          </a:bodyPr>
          <a:lstStyle/>
          <a:p>
            <a:r>
              <a:rPr kumimoji="1" lang="zh-CN" altLang="en-US" dirty="0">
                <a:latin typeface="Microsoft YaHei" panose="020B0503020204020204" pitchFamily="34" charset="-122"/>
                <a:ea typeface="Microsoft YaHei" panose="020B0503020204020204" pitchFamily="34" charset="-122"/>
              </a:rPr>
              <a:t>摄盐量估算</a:t>
            </a:r>
          </a:p>
        </p:txBody>
      </p:sp>
      <p:pic>
        <p:nvPicPr>
          <p:cNvPr id="25" name="图片 24">
            <a:extLst>
              <a:ext uri="{FF2B5EF4-FFF2-40B4-BE49-F238E27FC236}">
                <a16:creationId xmlns:a16="http://schemas.microsoft.com/office/drawing/2014/main" id="{3D782B3D-8DD2-3B1C-2252-FFB3F42E1D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876" y="4720403"/>
            <a:ext cx="1317605" cy="1592256"/>
          </a:xfrm>
          <a:prstGeom prst="rect">
            <a:avLst/>
          </a:prstGeom>
          <a:ln>
            <a:noFill/>
          </a:ln>
          <a:effectLst>
            <a:outerShdw blurRad="292100" dist="139700" dir="2700000" algn="tl" rotWithShape="0">
              <a:srgbClr val="333333">
                <a:alpha val="65000"/>
              </a:srgbClr>
            </a:outerShdw>
          </a:effectLst>
        </p:spPr>
      </p:pic>
      <p:pic>
        <p:nvPicPr>
          <p:cNvPr id="26" name="图片 25">
            <a:extLst>
              <a:ext uri="{FF2B5EF4-FFF2-40B4-BE49-F238E27FC236}">
                <a16:creationId xmlns:a16="http://schemas.microsoft.com/office/drawing/2014/main" id="{B40C8251-F3A8-61C7-FD6A-C198E004D0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72192" y="4720402"/>
            <a:ext cx="1317605" cy="1616555"/>
          </a:xfrm>
          <a:prstGeom prst="rect">
            <a:avLst/>
          </a:prstGeom>
          <a:ln>
            <a:noFill/>
          </a:ln>
          <a:effectLst>
            <a:outerShdw blurRad="292100" dist="139700" dir="2700000" algn="tl" rotWithShape="0">
              <a:srgbClr val="333333">
                <a:alpha val="65000"/>
              </a:srgbClr>
            </a:outerShdw>
          </a:effectLst>
        </p:spPr>
      </p:pic>
      <p:pic>
        <p:nvPicPr>
          <p:cNvPr id="27" name="图片 26">
            <a:extLst>
              <a:ext uri="{FF2B5EF4-FFF2-40B4-BE49-F238E27FC236}">
                <a16:creationId xmlns:a16="http://schemas.microsoft.com/office/drawing/2014/main" id="{BAF6D340-CD5B-04A9-A281-F9D7B0319C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03141" y="4720402"/>
            <a:ext cx="1317604" cy="1616555"/>
          </a:xfrm>
          <a:prstGeom prst="rect">
            <a:avLst/>
          </a:prstGeom>
          <a:ln>
            <a:noFill/>
          </a:ln>
          <a:effectLst>
            <a:outerShdw blurRad="292100" dist="139700" dir="2700000" algn="tl" rotWithShape="0">
              <a:srgbClr val="333333">
                <a:alpha val="65000"/>
              </a:srgbClr>
            </a:outerShdw>
          </a:effectLst>
        </p:spPr>
      </p:pic>
      <p:pic>
        <p:nvPicPr>
          <p:cNvPr id="28" name="图片 27">
            <a:extLst>
              <a:ext uri="{FF2B5EF4-FFF2-40B4-BE49-F238E27FC236}">
                <a16:creationId xmlns:a16="http://schemas.microsoft.com/office/drawing/2014/main" id="{B53BCC04-93E9-A2FA-C96C-D5196C88EA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37960" y="4720402"/>
            <a:ext cx="1317605" cy="1592256"/>
          </a:xfrm>
          <a:prstGeom prst="rect">
            <a:avLst/>
          </a:prstGeom>
          <a:ln>
            <a:noFill/>
          </a:ln>
          <a:effectLst>
            <a:outerShdw blurRad="292100" dist="139700" dir="2700000" algn="tl" rotWithShape="0">
              <a:srgbClr val="333333">
                <a:alpha val="65000"/>
              </a:srgbClr>
            </a:outerShdw>
          </a:effectLst>
        </p:spPr>
      </p:pic>
      <p:pic>
        <p:nvPicPr>
          <p:cNvPr id="29" name="图片 28">
            <a:extLst>
              <a:ext uri="{FF2B5EF4-FFF2-40B4-BE49-F238E27FC236}">
                <a16:creationId xmlns:a16="http://schemas.microsoft.com/office/drawing/2014/main" id="{689703AE-68B7-FBDB-993D-15F926083187}"/>
              </a:ext>
            </a:extLst>
          </p:cNvPr>
          <p:cNvPicPr>
            <a:picLocks noChangeAspect="1"/>
          </p:cNvPicPr>
          <p:nvPr/>
        </p:nvPicPr>
        <p:blipFill>
          <a:blip r:embed="rId13"/>
          <a:stretch>
            <a:fillRect/>
          </a:stretch>
        </p:blipFill>
        <p:spPr>
          <a:xfrm>
            <a:off x="5006420" y="4720402"/>
            <a:ext cx="1338828" cy="15922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592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22" grpId="0"/>
      <p:bldP spid="23" grpId="0"/>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FAF3E8E-E970-E603-54BB-952D70B30B64}"/>
              </a:ext>
            </a:extLst>
          </p:cNvPr>
          <p:cNvSpPr/>
          <p:nvPr/>
        </p:nvSpPr>
        <p:spPr>
          <a:xfrm>
            <a:off x="862487" y="1993270"/>
            <a:ext cx="10400349" cy="373127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lgn="just">
              <a:lnSpc>
                <a:spcPct val="150000"/>
              </a:lnSpc>
              <a:buFont typeface="Wingdings" panose="05000000000000000000" pitchFamily="2" charset="2"/>
              <a:buChar char="l"/>
            </a:pPr>
            <a:r>
              <a:rPr lang="zh-CN" altLang="en-US" sz="2000" b="1" dirty="0">
                <a:solidFill>
                  <a:srgbClr val="C00000"/>
                </a:solidFill>
                <a:latin typeface="Microsoft YaHei" panose="020B0503020204020204" pitchFamily="34" charset="-122"/>
                <a:ea typeface="Microsoft YaHei" panose="020B0503020204020204" pitchFamily="34" charset="-122"/>
              </a:rPr>
              <a:t>所有高血压患者</a:t>
            </a:r>
            <a:r>
              <a:rPr lang="zh-CN" altLang="en-US" sz="2000" dirty="0">
                <a:solidFill>
                  <a:schemeClr val="tx1"/>
                </a:solidFill>
                <a:latin typeface="Microsoft YaHei" panose="020B0503020204020204" pitchFamily="34" charset="-122"/>
                <a:ea typeface="Microsoft YaHei" panose="020B0503020204020204" pitchFamily="34" charset="-122"/>
              </a:rPr>
              <a:t>均应进行治疗性生活方式干预</a:t>
            </a:r>
            <a:r>
              <a:rPr lang="en-US" altLang="zh-CN" sz="2000" dirty="0">
                <a:solidFill>
                  <a:schemeClr val="tx1"/>
                </a:solidFill>
                <a:latin typeface="Microsoft YaHei" panose="020B0503020204020204" pitchFamily="34" charset="-122"/>
                <a:ea typeface="Microsoft YaHei" panose="020B0503020204020204" pitchFamily="34" charset="-122"/>
              </a:rPr>
              <a:t>(Ⅰ, A)</a:t>
            </a:r>
            <a:r>
              <a:rPr lang="zh-CN" altLang="en-US" sz="2000" dirty="0">
                <a:solidFill>
                  <a:schemeClr val="tx1"/>
                </a:solidFill>
                <a:latin typeface="Microsoft YaHei" panose="020B0503020204020204" pitchFamily="34" charset="-122"/>
                <a:ea typeface="Microsoft YaHei" panose="020B0503020204020204" pitchFamily="34" charset="-122"/>
              </a:rPr>
              <a:t>。</a:t>
            </a:r>
            <a:r>
              <a:rPr lang="zh-CN" altLang="en-US" sz="2000" b="1" dirty="0">
                <a:solidFill>
                  <a:srgbClr val="C00000"/>
                </a:solidFill>
                <a:latin typeface="Microsoft YaHei" panose="020B0503020204020204" pitchFamily="34" charset="-122"/>
                <a:ea typeface="Microsoft YaHei" panose="020B0503020204020204" pitchFamily="34" charset="-122"/>
              </a:rPr>
              <a:t>血压正常高值</a:t>
            </a:r>
            <a:r>
              <a:rPr lang="zh-CN" altLang="en-US" sz="2000" dirty="0">
                <a:solidFill>
                  <a:schemeClr val="tx1"/>
                </a:solidFill>
                <a:latin typeface="Microsoft YaHei" panose="020B0503020204020204" pitchFamily="34" charset="-122"/>
                <a:ea typeface="Microsoft YaHei" panose="020B0503020204020204" pitchFamily="34" charset="-122"/>
              </a:rPr>
              <a:t>的人群，也应改善生活方式 ，预防高血压的发生</a:t>
            </a:r>
            <a:r>
              <a:rPr lang="en-US" altLang="zh-CN" sz="2000" dirty="0">
                <a:solidFill>
                  <a:schemeClr val="tx1"/>
                </a:solidFill>
                <a:latin typeface="Microsoft YaHei" panose="020B0503020204020204" pitchFamily="34" charset="-122"/>
                <a:ea typeface="Microsoft YaHei" panose="020B0503020204020204" pitchFamily="34" charset="-122"/>
              </a:rPr>
              <a:t>(Ⅰ, C) </a:t>
            </a:r>
            <a:r>
              <a:rPr lang="zh-CN" altLang="en-US" sz="2000" dirty="0">
                <a:solidFill>
                  <a:schemeClr val="tx1"/>
                </a:solidFill>
                <a:latin typeface="Microsoft YaHei" panose="020B0503020204020204" pitchFamily="34" charset="-122"/>
                <a:ea typeface="Microsoft YaHei" panose="020B0503020204020204" pitchFamily="34" charset="-122"/>
              </a:rPr>
              <a:t>。</a:t>
            </a:r>
          </a:p>
          <a:p>
            <a:pPr marL="285750" indent="-285750" algn="just">
              <a:lnSpc>
                <a:spcPct val="150000"/>
              </a:lnSpc>
              <a:buFont typeface="Wingdings" panose="05000000000000000000" pitchFamily="2" charset="2"/>
              <a:buChar char="l"/>
            </a:pPr>
            <a:r>
              <a:rPr lang="zh-CN" altLang="en-US" sz="2000" dirty="0">
                <a:solidFill>
                  <a:schemeClr val="tx1"/>
                </a:solidFill>
                <a:latin typeface="Microsoft YaHei" panose="020B0503020204020204" pitchFamily="34" charset="-122"/>
                <a:ea typeface="Microsoft YaHei" panose="020B0503020204020204" pitchFamily="34" charset="-122"/>
              </a:rPr>
              <a:t>所有高血压患者均应采取各种措施</a:t>
            </a:r>
            <a:r>
              <a:rPr lang="zh-CN" altLang="en-US" sz="2000" b="1" dirty="0">
                <a:solidFill>
                  <a:srgbClr val="C00000"/>
                </a:solidFill>
                <a:latin typeface="Microsoft YaHei" panose="020B0503020204020204" pitchFamily="34" charset="-122"/>
                <a:ea typeface="Microsoft YaHei" panose="020B0503020204020204" pitchFamily="34" charset="-122"/>
              </a:rPr>
              <a:t>限制钠盐摄入量</a:t>
            </a:r>
            <a:r>
              <a:rPr lang="en-US" altLang="zh-CN" sz="2000" dirty="0">
                <a:solidFill>
                  <a:schemeClr val="tx1"/>
                </a:solidFill>
                <a:latin typeface="Microsoft YaHei" panose="020B0503020204020204" pitchFamily="34" charset="-122"/>
                <a:ea typeface="Microsoft YaHei" panose="020B0503020204020204" pitchFamily="34" charset="-122"/>
              </a:rPr>
              <a:t>(Ⅰ, A) </a:t>
            </a:r>
            <a:r>
              <a:rPr lang="zh-CN" altLang="en-US" sz="2000" dirty="0">
                <a:solidFill>
                  <a:schemeClr val="tx1"/>
                </a:solidFill>
                <a:latin typeface="Microsoft YaHei" panose="020B0503020204020204" pitchFamily="34" charset="-122"/>
                <a:ea typeface="Microsoft YaHei" panose="020B0503020204020204" pitchFamily="34" charset="-122"/>
              </a:rPr>
              <a:t>。建议钠的摄入量</a:t>
            </a:r>
            <a:r>
              <a:rPr lang="en-US" altLang="zh-CN" sz="2000" dirty="0">
                <a:solidFill>
                  <a:schemeClr val="tx1"/>
                </a:solidFill>
                <a:latin typeface="Microsoft YaHei" panose="020B0503020204020204" pitchFamily="34" charset="-122"/>
                <a:ea typeface="Microsoft YaHei" panose="020B0503020204020204" pitchFamily="34" charset="-122"/>
              </a:rPr>
              <a:t>&lt;2g/d</a:t>
            </a:r>
            <a:r>
              <a:rPr lang="zh-CN" altLang="en-US" sz="2000" dirty="0">
                <a:solidFill>
                  <a:schemeClr val="tx1"/>
                </a:solidFill>
                <a:latin typeface="Microsoft YaHei" panose="020B0503020204020204" pitchFamily="34" charset="-122"/>
                <a:ea typeface="Microsoft YaHei" panose="020B0503020204020204" pitchFamily="34" charset="-122"/>
              </a:rPr>
              <a:t>（氯化钠 </a:t>
            </a:r>
            <a:r>
              <a:rPr lang="en-US" altLang="zh-CN" sz="2000" dirty="0">
                <a:solidFill>
                  <a:schemeClr val="tx1"/>
                </a:solidFill>
                <a:latin typeface="Microsoft YaHei" panose="020B0503020204020204" pitchFamily="34" charset="-122"/>
                <a:ea typeface="Microsoft YaHei" panose="020B0503020204020204" pitchFamily="34" charset="-122"/>
              </a:rPr>
              <a:t>5g/d</a:t>
            </a:r>
            <a:r>
              <a:rPr lang="zh-CN" altLang="en-US" sz="2000" dirty="0">
                <a:solidFill>
                  <a:schemeClr val="tx1"/>
                </a:solidFill>
                <a:latin typeface="Microsoft YaHei" panose="020B0503020204020204" pitchFamily="34" charset="-122"/>
                <a:ea typeface="Microsoft YaHei" panose="020B0503020204020204" pitchFamily="34" charset="-122"/>
              </a:rPr>
              <a:t>）；肾功能良好者推荐选择低钠富钾替代盐</a:t>
            </a:r>
            <a:r>
              <a:rPr lang="en-US" altLang="zh-CN" sz="2000" dirty="0">
                <a:solidFill>
                  <a:schemeClr val="tx1"/>
                </a:solidFill>
                <a:latin typeface="Microsoft YaHei" panose="020B0503020204020204" pitchFamily="34" charset="-122"/>
                <a:ea typeface="Microsoft YaHei" panose="020B0503020204020204" pitchFamily="34" charset="-122"/>
              </a:rPr>
              <a:t>(Ⅰ, B) </a:t>
            </a:r>
            <a:r>
              <a:rPr lang="zh-CN" altLang="en-US" sz="2000" dirty="0">
                <a:solidFill>
                  <a:schemeClr val="tx1"/>
                </a:solidFill>
                <a:latin typeface="Microsoft YaHei" panose="020B0503020204020204" pitchFamily="34" charset="-122"/>
                <a:ea typeface="Microsoft YaHei" panose="020B0503020204020204" pitchFamily="34" charset="-122"/>
              </a:rPr>
              <a:t>。</a:t>
            </a:r>
          </a:p>
          <a:p>
            <a:pPr marL="285750" indent="-285750" algn="just">
              <a:lnSpc>
                <a:spcPct val="150000"/>
              </a:lnSpc>
              <a:buFont typeface="Wingdings" panose="05000000000000000000" pitchFamily="2" charset="2"/>
              <a:buChar char="l"/>
            </a:pPr>
            <a:r>
              <a:rPr lang="zh-CN" altLang="en-US" sz="2000" dirty="0">
                <a:solidFill>
                  <a:schemeClr val="tx1"/>
                </a:solidFill>
                <a:latin typeface="Microsoft YaHei" panose="020B0503020204020204" pitchFamily="34" charset="-122"/>
                <a:ea typeface="Microsoft YaHei" panose="020B0503020204020204" pitchFamily="34" charset="-122"/>
              </a:rPr>
              <a:t>正常高值血压者以及高血压患者的</a:t>
            </a:r>
            <a:r>
              <a:rPr lang="zh-CN" altLang="en-US" sz="2000" b="1" dirty="0">
                <a:solidFill>
                  <a:srgbClr val="C00000"/>
                </a:solidFill>
                <a:latin typeface="Microsoft YaHei" panose="020B0503020204020204" pitchFamily="34" charset="-122"/>
                <a:ea typeface="Microsoft YaHei" panose="020B0503020204020204" pitchFamily="34" charset="-122"/>
              </a:rPr>
              <a:t>膳食管理</a:t>
            </a:r>
            <a:r>
              <a:rPr lang="zh-CN" altLang="en-US" sz="2000" dirty="0">
                <a:solidFill>
                  <a:schemeClr val="tx1"/>
                </a:solidFill>
                <a:latin typeface="Microsoft YaHei" panose="020B0503020204020204" pitchFamily="34" charset="-122"/>
                <a:ea typeface="Microsoft YaHei" panose="020B0503020204020204" pitchFamily="34" charset="-122"/>
              </a:rPr>
              <a:t>应减少摄入盐和饱和脂肪，增加摄入蛋白质、优质碳水化合物、钾及膳食纤维 </a:t>
            </a:r>
            <a:r>
              <a:rPr lang="en-US" altLang="zh-CN" sz="2000" dirty="0">
                <a:solidFill>
                  <a:schemeClr val="tx1"/>
                </a:solidFill>
                <a:latin typeface="Microsoft YaHei" panose="020B0503020204020204" pitchFamily="34" charset="-122"/>
                <a:ea typeface="Microsoft YaHei" panose="020B0503020204020204" pitchFamily="34" charset="-122"/>
              </a:rPr>
              <a:t>(Ⅰ, B) </a:t>
            </a:r>
            <a:r>
              <a:rPr lang="zh-CN" altLang="en-US" sz="2000" dirty="0">
                <a:solidFill>
                  <a:schemeClr val="tx1"/>
                </a:solidFill>
                <a:latin typeface="Microsoft YaHei" panose="020B0503020204020204" pitchFamily="34" charset="-122"/>
                <a:ea typeface="Microsoft YaHei" panose="020B0503020204020204" pitchFamily="34" charset="-122"/>
              </a:rPr>
              <a:t>。</a:t>
            </a:r>
            <a:endParaRPr lang="en-US" altLang="zh-CN" sz="2000" dirty="0">
              <a:solidFill>
                <a:schemeClr val="tx1"/>
              </a:solidFill>
              <a:latin typeface="Microsoft YaHei" panose="020B0503020204020204" pitchFamily="34" charset="-122"/>
              <a:ea typeface="Microsoft YaHei" panose="020B0503020204020204" pitchFamily="34" charset="-122"/>
            </a:endParaRPr>
          </a:p>
          <a:p>
            <a:pPr marL="285750" indent="-285750" algn="just">
              <a:lnSpc>
                <a:spcPct val="150000"/>
              </a:lnSpc>
              <a:buFont typeface="Wingdings" panose="05000000000000000000" pitchFamily="2" charset="2"/>
              <a:buChar char="l"/>
            </a:pPr>
            <a:r>
              <a:rPr lang="zh-CN" altLang="en-US" sz="2000" dirty="0">
                <a:solidFill>
                  <a:schemeClr val="tx1"/>
                </a:solidFill>
                <a:latin typeface="Microsoft YaHei" panose="020B0503020204020204" pitchFamily="34" charset="-122"/>
                <a:ea typeface="Microsoft YaHei" panose="020B0503020204020204" pitchFamily="34" charset="-122"/>
              </a:rPr>
              <a:t>对于</a:t>
            </a:r>
            <a:r>
              <a:rPr lang="zh-CN" altLang="en-US" sz="2000" b="1" dirty="0">
                <a:solidFill>
                  <a:srgbClr val="C00000"/>
                </a:solidFill>
                <a:latin typeface="Microsoft YaHei" panose="020B0503020204020204" pitchFamily="34" charset="-122"/>
                <a:ea typeface="Microsoft YaHei" panose="020B0503020204020204" pitchFamily="34" charset="-122"/>
              </a:rPr>
              <a:t>超重或肥胖</a:t>
            </a:r>
            <a:r>
              <a:rPr lang="zh-CN" altLang="en-US" sz="2000" dirty="0">
                <a:solidFill>
                  <a:schemeClr val="tx1"/>
                </a:solidFill>
                <a:latin typeface="Microsoft YaHei" panose="020B0503020204020204" pitchFamily="34" charset="-122"/>
                <a:ea typeface="Microsoft YaHei" panose="020B0503020204020204" pitchFamily="34" charset="-122"/>
              </a:rPr>
              <a:t>的高血压患者，建议通过综合生活方式干预控制体重以降低血压和心血管事件风险 </a:t>
            </a:r>
            <a:r>
              <a:rPr lang="en-US" altLang="zh-CN" sz="2000" dirty="0">
                <a:solidFill>
                  <a:schemeClr val="tx1"/>
                </a:solidFill>
                <a:latin typeface="Microsoft YaHei" panose="020B0503020204020204" pitchFamily="34" charset="-122"/>
                <a:ea typeface="Microsoft YaHei" panose="020B0503020204020204" pitchFamily="34" charset="-122"/>
              </a:rPr>
              <a:t>(Ⅰ, A) </a:t>
            </a:r>
            <a:r>
              <a:rPr lang="zh-CN" altLang="en-US" sz="2000" dirty="0">
                <a:solidFill>
                  <a:schemeClr val="tx1"/>
                </a:solidFill>
                <a:latin typeface="Microsoft YaHei" panose="020B0503020204020204" pitchFamily="34" charset="-122"/>
                <a:ea typeface="Microsoft YaHei" panose="020B0503020204020204" pitchFamily="34" charset="-122"/>
              </a:rPr>
              <a:t>。</a:t>
            </a:r>
            <a:endParaRPr lang="en-US" altLang="zh-CN" sz="2000" dirty="0">
              <a:solidFill>
                <a:schemeClr val="tx1"/>
              </a:solidFill>
              <a:latin typeface="Microsoft YaHei" panose="020B0503020204020204" pitchFamily="34" charset="-122"/>
              <a:ea typeface="Microsoft YaHei" panose="020B0503020204020204" pitchFamily="34" charset="-122"/>
            </a:endParaRPr>
          </a:p>
        </p:txBody>
      </p:sp>
      <p:sp>
        <p:nvSpPr>
          <p:cNvPr id="4" name="圆角矩形 6">
            <a:extLst>
              <a:ext uri="{FF2B5EF4-FFF2-40B4-BE49-F238E27FC236}">
                <a16:creationId xmlns:a16="http://schemas.microsoft.com/office/drawing/2014/main" id="{3996C703-7D9C-EBD0-B82C-675615BDEBA7}"/>
              </a:ext>
            </a:extLst>
          </p:cNvPr>
          <p:cNvSpPr/>
          <p:nvPr/>
        </p:nvSpPr>
        <p:spPr>
          <a:xfrm>
            <a:off x="676275" y="1511752"/>
            <a:ext cx="10772775" cy="4694315"/>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CFFF3333-8C3C-D1FB-2E71-095FDB7C84BF}"/>
              </a:ext>
            </a:extLst>
          </p:cNvPr>
          <p:cNvSpPr/>
          <p:nvPr/>
        </p:nvSpPr>
        <p:spPr>
          <a:xfrm>
            <a:off x="996624" y="320656"/>
            <a:ext cx="6145394" cy="662554"/>
          </a:xfrm>
          <a:prstGeom prst="rect">
            <a:avLst/>
          </a:prstGeom>
        </p:spPr>
        <p:txBody>
          <a:bodyPr>
            <a:noAutofit/>
          </a:bodyPr>
          <a:lstStyle/>
          <a:p>
            <a:pPr>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cs typeface="+mj-cs"/>
              </a:rPr>
              <a:t>要点</a:t>
            </a:r>
            <a:r>
              <a:rPr lang="en-US" altLang="zh-CN" sz="3200" b="1" dirty="0">
                <a:solidFill>
                  <a:srgbClr val="004582"/>
                </a:solidFill>
                <a:latin typeface="Microsoft YaHei" panose="020B0503020204020204" pitchFamily="34" charset="-122"/>
                <a:ea typeface="Microsoft YaHei" panose="020B0503020204020204" pitchFamily="34" charset="-122"/>
                <a:cs typeface="+mj-cs"/>
              </a:rPr>
              <a:t>5D  </a:t>
            </a:r>
            <a:r>
              <a:rPr lang="zh-CN" altLang="en-US" sz="3200" b="1" dirty="0">
                <a:solidFill>
                  <a:srgbClr val="004582"/>
                </a:solidFill>
                <a:latin typeface="Microsoft YaHei" panose="020B0503020204020204" pitchFamily="34" charset="-122"/>
                <a:ea typeface="Microsoft YaHei" panose="020B0503020204020204" pitchFamily="34" charset="-122"/>
                <a:cs typeface="+mj-cs"/>
              </a:rPr>
              <a:t>治疗性生活方式干预</a:t>
            </a:r>
          </a:p>
        </p:txBody>
      </p:sp>
    </p:spTree>
    <p:extLst>
      <p:ext uri="{BB962C8B-B14F-4D97-AF65-F5344CB8AC3E}">
        <p14:creationId xmlns:p14="http://schemas.microsoft.com/office/powerpoint/2010/main" val="3139767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FAF3E8E-E970-E603-54BB-952D70B30B64}"/>
              </a:ext>
            </a:extLst>
          </p:cNvPr>
          <p:cNvSpPr/>
          <p:nvPr/>
        </p:nvSpPr>
        <p:spPr>
          <a:xfrm>
            <a:off x="1075690" y="1963638"/>
            <a:ext cx="10040619" cy="373127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lgn="just">
              <a:lnSpc>
                <a:spcPct val="150000"/>
              </a:lnSpc>
              <a:buFont typeface="Wingdings" panose="05000000000000000000" pitchFamily="2" charset="2"/>
              <a:buChar char="l"/>
            </a:pPr>
            <a:r>
              <a:rPr lang="zh-CN" altLang="en-US" sz="2000" dirty="0">
                <a:solidFill>
                  <a:schemeClr val="tx1"/>
                </a:solidFill>
                <a:latin typeface="Microsoft YaHei" panose="020B0503020204020204" pitchFamily="34" charset="-122"/>
                <a:ea typeface="Microsoft YaHei" panose="020B0503020204020204" pitchFamily="34" charset="-122"/>
              </a:rPr>
              <a:t>建议</a:t>
            </a:r>
            <a:r>
              <a:rPr lang="zh-CN" altLang="en-US" sz="2000" b="1" dirty="0">
                <a:solidFill>
                  <a:srgbClr val="C00000"/>
                </a:solidFill>
                <a:latin typeface="Microsoft YaHei" panose="020B0503020204020204" pitchFamily="34" charset="-122"/>
                <a:ea typeface="Microsoft YaHei" panose="020B0503020204020204" pitchFamily="34" charset="-122"/>
              </a:rPr>
              <a:t>所有吸烟者</a:t>
            </a:r>
            <a:r>
              <a:rPr lang="zh-CN" altLang="en-US" sz="2000" dirty="0">
                <a:solidFill>
                  <a:schemeClr val="tx1"/>
                </a:solidFill>
                <a:latin typeface="Microsoft YaHei" panose="020B0503020204020204" pitchFamily="34" charset="-122"/>
                <a:ea typeface="Microsoft YaHei" panose="020B0503020204020204" pitchFamily="34" charset="-122"/>
              </a:rPr>
              <a:t>戒烟，尽量避免使用电子烟，以减少隐蔽性高血压，降低心血管疾病和全因死亡风险</a:t>
            </a:r>
            <a:r>
              <a:rPr lang="en-US" altLang="zh-CN" sz="2000" dirty="0">
                <a:solidFill>
                  <a:schemeClr val="tx1"/>
                </a:solidFill>
                <a:latin typeface="Microsoft YaHei" panose="020B0503020204020204" pitchFamily="34" charset="-122"/>
                <a:ea typeface="Microsoft YaHei" panose="020B0503020204020204" pitchFamily="34" charset="-122"/>
              </a:rPr>
              <a:t>(Ⅰ, B)</a:t>
            </a:r>
            <a:r>
              <a:rPr lang="zh-CN" altLang="en-US" sz="2000" dirty="0">
                <a:solidFill>
                  <a:schemeClr val="tx1"/>
                </a:solidFill>
                <a:latin typeface="Microsoft YaHei" panose="020B0503020204020204" pitchFamily="34" charset="-122"/>
                <a:ea typeface="Microsoft YaHei" panose="020B0503020204020204" pitchFamily="34" charset="-122"/>
              </a:rPr>
              <a:t> 。</a:t>
            </a:r>
            <a:endParaRPr lang="en-US" altLang="zh-CN" sz="2000" dirty="0">
              <a:solidFill>
                <a:schemeClr val="tx1"/>
              </a:solidFill>
              <a:latin typeface="Microsoft YaHei" panose="020B0503020204020204" pitchFamily="34" charset="-122"/>
              <a:ea typeface="Microsoft YaHei" panose="020B0503020204020204" pitchFamily="34" charset="-122"/>
            </a:endParaRPr>
          </a:p>
          <a:p>
            <a:pPr marL="285750" indent="-285750" algn="just">
              <a:lnSpc>
                <a:spcPct val="150000"/>
              </a:lnSpc>
              <a:buFont typeface="Wingdings" panose="05000000000000000000" pitchFamily="2" charset="2"/>
              <a:buChar char="l"/>
            </a:pPr>
            <a:r>
              <a:rPr lang="zh-CN" altLang="en-US" sz="2000" dirty="0">
                <a:solidFill>
                  <a:schemeClr val="tx1"/>
                </a:solidFill>
                <a:latin typeface="Microsoft YaHei" panose="020B0503020204020204" pitchFamily="34" charset="-122"/>
                <a:ea typeface="Microsoft YaHei" panose="020B0503020204020204" pitchFamily="34" charset="-122"/>
              </a:rPr>
              <a:t>正常高值血压以及高血压患者均应</a:t>
            </a:r>
            <a:r>
              <a:rPr lang="zh-CN" altLang="en-US" sz="2000" b="1" dirty="0">
                <a:solidFill>
                  <a:srgbClr val="C00000"/>
                </a:solidFill>
                <a:latin typeface="Microsoft YaHei" panose="020B0503020204020204" pitchFamily="34" charset="-122"/>
                <a:ea typeface="Microsoft YaHei" panose="020B0503020204020204" pitchFamily="34" charset="-122"/>
              </a:rPr>
              <a:t>限制长期饮酒</a:t>
            </a:r>
            <a:r>
              <a:rPr lang="en-US" altLang="zh-CN" sz="2000" dirty="0">
                <a:solidFill>
                  <a:schemeClr val="tx1"/>
                </a:solidFill>
                <a:latin typeface="Microsoft YaHei" panose="020B0503020204020204" pitchFamily="34" charset="-122"/>
                <a:ea typeface="Microsoft YaHei" panose="020B0503020204020204" pitchFamily="34" charset="-122"/>
              </a:rPr>
              <a:t>(Ⅰ, B) </a:t>
            </a:r>
            <a:r>
              <a:rPr lang="zh-CN" altLang="en-US" sz="2000" dirty="0">
                <a:solidFill>
                  <a:schemeClr val="tx1"/>
                </a:solidFill>
                <a:latin typeface="Microsoft YaHei" panose="020B0503020204020204" pitchFamily="34" charset="-122"/>
                <a:ea typeface="Microsoft YaHei" panose="020B0503020204020204" pitchFamily="34" charset="-122"/>
              </a:rPr>
              <a:t>。</a:t>
            </a:r>
          </a:p>
          <a:p>
            <a:pPr marL="285750" indent="-285750" algn="just">
              <a:lnSpc>
                <a:spcPct val="150000"/>
              </a:lnSpc>
              <a:buFont typeface="Wingdings" panose="05000000000000000000" pitchFamily="2" charset="2"/>
              <a:buChar char="l"/>
            </a:pPr>
            <a:r>
              <a:rPr lang="zh-CN" altLang="en-US" sz="2000" dirty="0">
                <a:solidFill>
                  <a:schemeClr val="tx1"/>
                </a:solidFill>
                <a:latin typeface="Microsoft YaHei" panose="020B0503020204020204" pitchFamily="34" charset="-122"/>
                <a:ea typeface="Microsoft YaHei" panose="020B0503020204020204" pitchFamily="34" charset="-122"/>
              </a:rPr>
              <a:t>对于血压控制良好的高血压患者，推荐以</a:t>
            </a:r>
            <a:r>
              <a:rPr lang="zh-CN" altLang="en-US" sz="2000" b="1" dirty="0">
                <a:solidFill>
                  <a:srgbClr val="C00000"/>
                </a:solidFill>
                <a:latin typeface="Microsoft YaHei" panose="020B0503020204020204" pitchFamily="34" charset="-122"/>
                <a:ea typeface="Microsoft YaHei" panose="020B0503020204020204" pitchFamily="34" charset="-122"/>
              </a:rPr>
              <a:t>有氧运动为主，以抗阻运动为辅</a:t>
            </a:r>
            <a:r>
              <a:rPr lang="zh-CN" altLang="en-US" sz="2000" dirty="0">
                <a:solidFill>
                  <a:schemeClr val="tx1"/>
                </a:solidFill>
                <a:latin typeface="Microsoft YaHei" panose="020B0503020204020204" pitchFamily="34" charset="-122"/>
                <a:ea typeface="Microsoft YaHei" panose="020B0503020204020204" pitchFamily="34" charset="-122"/>
              </a:rPr>
              <a:t>的混合训练，也建议同时结合呼吸训练与柔韧性和拉伸训练</a:t>
            </a:r>
            <a:r>
              <a:rPr lang="en-US" altLang="zh-CN" sz="2000" dirty="0">
                <a:solidFill>
                  <a:schemeClr val="tx1"/>
                </a:solidFill>
                <a:latin typeface="Microsoft YaHei" panose="020B0503020204020204" pitchFamily="34" charset="-122"/>
                <a:ea typeface="Microsoft YaHei" panose="020B0503020204020204" pitchFamily="34" charset="-122"/>
              </a:rPr>
              <a:t>(Ⅰ, B)</a:t>
            </a:r>
            <a:r>
              <a:rPr lang="zh-CN" altLang="en-US" sz="2000" dirty="0">
                <a:solidFill>
                  <a:schemeClr val="tx1"/>
                </a:solidFill>
                <a:latin typeface="Microsoft YaHei" panose="020B0503020204020204" pitchFamily="34" charset="-122"/>
                <a:ea typeface="Microsoft YaHei" panose="020B0503020204020204" pitchFamily="34" charset="-122"/>
              </a:rPr>
              <a:t> 。</a:t>
            </a:r>
            <a:endParaRPr lang="en-US" altLang="zh-CN" sz="2000" dirty="0">
              <a:solidFill>
                <a:schemeClr val="tx1"/>
              </a:solidFill>
              <a:latin typeface="Microsoft YaHei" panose="020B0503020204020204" pitchFamily="34" charset="-122"/>
              <a:ea typeface="Microsoft YaHei" panose="020B0503020204020204" pitchFamily="34" charset="-122"/>
            </a:endParaRPr>
          </a:p>
          <a:p>
            <a:pPr marL="285750" indent="-285750" algn="just">
              <a:lnSpc>
                <a:spcPct val="150000"/>
              </a:lnSpc>
              <a:buFont typeface="Wingdings" panose="05000000000000000000" pitchFamily="2" charset="2"/>
              <a:buChar char="l"/>
            </a:pPr>
            <a:r>
              <a:rPr lang="zh-CN" altLang="en-US" sz="2000" dirty="0">
                <a:solidFill>
                  <a:schemeClr val="tx1"/>
                </a:solidFill>
                <a:latin typeface="Microsoft YaHei" panose="020B0503020204020204" pitchFamily="34" charset="-122"/>
                <a:ea typeface="Microsoft YaHei" panose="020B0503020204020204" pitchFamily="34" charset="-122"/>
              </a:rPr>
              <a:t>可以考虑通过认知行为治疗、正念和冥想、瑜伽、深呼吸练习等多种方法来</a:t>
            </a:r>
            <a:r>
              <a:rPr lang="zh-CN" altLang="en-US" sz="2000" b="1" dirty="0">
                <a:solidFill>
                  <a:srgbClr val="C00000"/>
                </a:solidFill>
                <a:latin typeface="Microsoft YaHei" panose="020B0503020204020204" pitchFamily="34" charset="-122"/>
                <a:ea typeface="Microsoft YaHei" panose="020B0503020204020204" pitchFamily="34" charset="-122"/>
              </a:rPr>
              <a:t>减轻精神压力</a:t>
            </a:r>
            <a:r>
              <a:rPr lang="en-US" altLang="zh-CN"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Ⅱb</a:t>
            </a:r>
            <a:r>
              <a:rPr lang="en-US" altLang="zh-CN" sz="2000" dirty="0">
                <a:solidFill>
                  <a:schemeClr val="tx1"/>
                </a:solidFill>
                <a:latin typeface="Microsoft YaHei" panose="020B0503020204020204" pitchFamily="34" charset="-122"/>
                <a:ea typeface="Microsoft YaHei" panose="020B0503020204020204" pitchFamily="34" charset="-122"/>
              </a:rPr>
              <a:t>, C)</a:t>
            </a:r>
            <a:r>
              <a:rPr lang="zh-CN" altLang="en-US" sz="2000" dirty="0">
                <a:solidFill>
                  <a:schemeClr val="tx1"/>
                </a:solidFill>
                <a:latin typeface="Microsoft YaHei" panose="020B0503020204020204" pitchFamily="34" charset="-122"/>
                <a:ea typeface="Microsoft YaHei" panose="020B0503020204020204" pitchFamily="34" charset="-122"/>
              </a:rPr>
              <a:t> 。</a:t>
            </a:r>
            <a:endParaRPr lang="en-US" altLang="zh-CN" sz="2000" dirty="0">
              <a:solidFill>
                <a:schemeClr val="tx1"/>
              </a:solidFill>
              <a:latin typeface="Microsoft YaHei" panose="020B0503020204020204" pitchFamily="34" charset="-122"/>
              <a:ea typeface="Microsoft YaHei" panose="020B0503020204020204" pitchFamily="34" charset="-122"/>
            </a:endParaRPr>
          </a:p>
          <a:p>
            <a:pPr marL="285750" indent="-285750" algn="just">
              <a:lnSpc>
                <a:spcPct val="150000"/>
              </a:lnSpc>
              <a:buFont typeface="Wingdings" panose="05000000000000000000" pitchFamily="2" charset="2"/>
              <a:buChar char="l"/>
            </a:pPr>
            <a:r>
              <a:rPr lang="zh-CN" altLang="en-US" sz="2000" dirty="0">
                <a:solidFill>
                  <a:schemeClr val="tx1"/>
                </a:solidFill>
                <a:latin typeface="Microsoft YaHei" panose="020B0503020204020204" pitchFamily="34" charset="-122"/>
                <a:ea typeface="Microsoft YaHei" panose="020B0503020204020204" pitchFamily="34" charset="-122"/>
              </a:rPr>
              <a:t>高血压患者应保持健康睡眠，</a:t>
            </a:r>
            <a:r>
              <a:rPr lang="zh-CN" altLang="en-US" sz="2000" b="1" dirty="0">
                <a:solidFill>
                  <a:srgbClr val="C00000"/>
                </a:solidFill>
                <a:latin typeface="Microsoft YaHei" panose="020B0503020204020204" pitchFamily="34" charset="-122"/>
                <a:ea typeface="Microsoft YaHei" panose="020B0503020204020204" pitchFamily="34" charset="-122"/>
              </a:rPr>
              <a:t>改善睡眠障碍</a:t>
            </a:r>
            <a:r>
              <a:rPr lang="en-US" altLang="zh-CN"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Ⅱa</a:t>
            </a:r>
            <a:r>
              <a:rPr lang="en-US" altLang="zh-CN" sz="2000" dirty="0">
                <a:solidFill>
                  <a:schemeClr val="tx1"/>
                </a:solidFill>
                <a:latin typeface="Microsoft YaHei" panose="020B0503020204020204" pitchFamily="34" charset="-122"/>
                <a:ea typeface="Microsoft YaHei" panose="020B0503020204020204" pitchFamily="34" charset="-122"/>
              </a:rPr>
              <a:t>, C)</a:t>
            </a:r>
            <a:r>
              <a:rPr lang="zh-CN" altLang="en-US" sz="2000" dirty="0">
                <a:solidFill>
                  <a:schemeClr val="tx1"/>
                </a:solidFill>
                <a:latin typeface="Microsoft YaHei" panose="020B0503020204020204" pitchFamily="34" charset="-122"/>
                <a:ea typeface="Microsoft YaHei" panose="020B0503020204020204" pitchFamily="34" charset="-122"/>
              </a:rPr>
              <a:t>。</a:t>
            </a:r>
            <a:endParaRPr lang="en-US" altLang="zh-CN" sz="2000" dirty="0">
              <a:solidFill>
                <a:schemeClr val="tx1"/>
              </a:solidFill>
              <a:latin typeface="Microsoft YaHei" panose="020B0503020204020204" pitchFamily="34" charset="-122"/>
              <a:ea typeface="Microsoft YaHei" panose="020B0503020204020204" pitchFamily="34" charset="-122"/>
            </a:endParaRPr>
          </a:p>
        </p:txBody>
      </p:sp>
      <p:sp>
        <p:nvSpPr>
          <p:cNvPr id="4" name="圆角矩形 6">
            <a:extLst>
              <a:ext uri="{FF2B5EF4-FFF2-40B4-BE49-F238E27FC236}">
                <a16:creationId xmlns:a16="http://schemas.microsoft.com/office/drawing/2014/main" id="{3996C703-7D9C-EBD0-B82C-675615BDEBA7}"/>
              </a:ext>
            </a:extLst>
          </p:cNvPr>
          <p:cNvSpPr/>
          <p:nvPr/>
        </p:nvSpPr>
        <p:spPr>
          <a:xfrm>
            <a:off x="676275" y="1511753"/>
            <a:ext cx="10772775" cy="4635048"/>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91428758-B2F9-FFAA-9076-A5ED3E7B4C70}"/>
              </a:ext>
            </a:extLst>
          </p:cNvPr>
          <p:cNvSpPr/>
          <p:nvPr/>
        </p:nvSpPr>
        <p:spPr>
          <a:xfrm>
            <a:off x="996624" y="320656"/>
            <a:ext cx="6145394" cy="743986"/>
          </a:xfrm>
          <a:prstGeom prst="rect">
            <a:avLst/>
          </a:prstGeom>
        </p:spPr>
        <p:txBody>
          <a:bodyPr>
            <a:normAutofit fontScale="92500"/>
          </a:bodyPr>
          <a:lstStyle/>
          <a:p>
            <a:pPr>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cs typeface="+mj-cs"/>
              </a:rPr>
              <a:t>要点</a:t>
            </a:r>
            <a:r>
              <a:rPr lang="en-US" altLang="zh-CN" sz="3200" b="1" dirty="0">
                <a:solidFill>
                  <a:srgbClr val="004582"/>
                </a:solidFill>
                <a:latin typeface="Microsoft YaHei" panose="020B0503020204020204" pitchFamily="34" charset="-122"/>
                <a:ea typeface="Microsoft YaHei" panose="020B0503020204020204" pitchFamily="34" charset="-122"/>
                <a:cs typeface="+mj-cs"/>
              </a:rPr>
              <a:t>5D  </a:t>
            </a:r>
            <a:r>
              <a:rPr lang="zh-CN" altLang="en-US" sz="3200" b="1" dirty="0">
                <a:solidFill>
                  <a:srgbClr val="004582"/>
                </a:solidFill>
                <a:latin typeface="Microsoft YaHei" panose="020B0503020204020204" pitchFamily="34" charset="-122"/>
                <a:ea typeface="Microsoft YaHei" panose="020B0503020204020204" pitchFamily="34" charset="-122"/>
                <a:cs typeface="+mj-cs"/>
              </a:rPr>
              <a:t>治疗性生活方式干预（续）</a:t>
            </a:r>
          </a:p>
        </p:txBody>
      </p:sp>
    </p:spTree>
    <p:extLst>
      <p:ext uri="{BB962C8B-B14F-4D97-AF65-F5344CB8AC3E}">
        <p14:creationId xmlns:p14="http://schemas.microsoft.com/office/powerpoint/2010/main" val="2441310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54B93488-FCA5-544E-8895-2A1AB1BBB0CD}"/>
              </a:ext>
            </a:extLst>
          </p:cNvPr>
          <p:cNvSpPr txBox="1">
            <a:spLocks/>
          </p:cNvSpPr>
          <p:nvPr/>
        </p:nvSpPr>
        <p:spPr>
          <a:xfrm>
            <a:off x="1554480" y="0"/>
            <a:ext cx="9029699" cy="1291613"/>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dirty="0"/>
              <a:t>减少钠盐摄入，增加钾摄入</a:t>
            </a:r>
          </a:p>
        </p:txBody>
      </p:sp>
      <p:sp>
        <p:nvSpPr>
          <p:cNvPr id="2" name="AutoShape 3">
            <a:extLst>
              <a:ext uri="{FF2B5EF4-FFF2-40B4-BE49-F238E27FC236}">
                <a16:creationId xmlns:a16="http://schemas.microsoft.com/office/drawing/2014/main" id="{BAB5294A-DEB5-7281-B996-C6AA55EFA6FC}"/>
              </a:ext>
            </a:extLst>
          </p:cNvPr>
          <p:cNvSpPr>
            <a:spLocks noChangeArrowheads="1"/>
          </p:cNvSpPr>
          <p:nvPr/>
        </p:nvSpPr>
        <p:spPr bwMode="gray">
          <a:xfrm>
            <a:off x="2694708" y="1071919"/>
            <a:ext cx="8695268" cy="381000"/>
          </a:xfrm>
          <a:prstGeom prst="roundRect">
            <a:avLst>
              <a:gd name="adj" fmla="val 7574"/>
            </a:avLst>
          </a:prstGeom>
          <a:solidFill>
            <a:srgbClr val="004582">
              <a:alpha val="30000"/>
            </a:srgbClr>
          </a:soli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所有高血压患者均应采取各种措施，限制钠盐摄入量</a:t>
            </a:r>
            <a:endParaRPr lang="en-US" altLang="zh-CN" sz="1400" dirty="0">
              <a:latin typeface="微软雅黑" panose="020B0503020204020204" pitchFamily="34" charset="-122"/>
              <a:ea typeface="微软雅黑" panose="020B0503020204020204" pitchFamily="34" charset="-122"/>
            </a:endParaRPr>
          </a:p>
        </p:txBody>
      </p:sp>
      <p:sp>
        <p:nvSpPr>
          <p:cNvPr id="15" name="AutoShape 6">
            <a:extLst>
              <a:ext uri="{FF2B5EF4-FFF2-40B4-BE49-F238E27FC236}">
                <a16:creationId xmlns:a16="http://schemas.microsoft.com/office/drawing/2014/main" id="{466DA77C-35D6-BD43-72F4-9037C3A8C094}"/>
              </a:ext>
            </a:extLst>
          </p:cNvPr>
          <p:cNvSpPr>
            <a:spLocks noChangeArrowheads="1"/>
          </p:cNvSpPr>
          <p:nvPr/>
        </p:nvSpPr>
        <p:spPr bwMode="gray">
          <a:xfrm>
            <a:off x="2694708" y="2513240"/>
            <a:ext cx="8695268" cy="381000"/>
          </a:xfrm>
          <a:prstGeom prst="roundRect">
            <a:avLst>
              <a:gd name="adj" fmla="val 7574"/>
            </a:avLst>
          </a:prstGeom>
          <a:solidFill>
            <a:schemeClr val="bg1">
              <a:lumMod val="85000"/>
            </a:scheme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减少烹调用盐及含钠高的调味品</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包括味精、酱油</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，利用其他调料</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辣椒、大蒜等</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增添味道</a:t>
            </a:r>
            <a:endParaRPr lang="en-US" altLang="zh-CN" sz="1400" dirty="0">
              <a:latin typeface="微软雅黑" panose="020B0503020204020204" pitchFamily="34" charset="-122"/>
              <a:ea typeface="微软雅黑" panose="020B0503020204020204" pitchFamily="34" charset="-122"/>
            </a:endParaRPr>
          </a:p>
        </p:txBody>
      </p:sp>
      <p:sp>
        <p:nvSpPr>
          <p:cNvPr id="18" name="AutoShape 7">
            <a:extLst>
              <a:ext uri="{FF2B5EF4-FFF2-40B4-BE49-F238E27FC236}">
                <a16:creationId xmlns:a16="http://schemas.microsoft.com/office/drawing/2014/main" id="{AE791675-50D4-3D61-369A-1F8F73E5648F}"/>
              </a:ext>
            </a:extLst>
          </p:cNvPr>
          <p:cNvSpPr>
            <a:spLocks noChangeArrowheads="1"/>
          </p:cNvSpPr>
          <p:nvPr/>
        </p:nvSpPr>
        <p:spPr bwMode="gray">
          <a:xfrm>
            <a:off x="2694708" y="3005790"/>
            <a:ext cx="8695268" cy="381000"/>
          </a:xfrm>
          <a:prstGeom prst="roundRect">
            <a:avLst>
              <a:gd name="adj" fmla="val 7574"/>
            </a:avLst>
          </a:prstGeom>
          <a:solidFill>
            <a:srgbClr val="004582">
              <a:alpha val="30343"/>
            </a:srgbClr>
          </a:solidFill>
          <a:ln>
            <a:noFill/>
          </a:ln>
        </p:spPr>
        <p:txBody>
          <a:bodyPr wrap="none" anchor="ctr"/>
          <a:lstStyle/>
          <a:p>
            <a:pPr marL="171450" indent="-171450" eaLnBrk="0" hangingPunct="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避免或减少含钠盐量较高的加工食品，如咸菜、火腿、各类炒货和腌制品</a:t>
            </a:r>
            <a:endParaRPr lang="en-US" altLang="zh-CN" sz="1400" dirty="0">
              <a:latin typeface="微软雅黑" panose="020B0503020204020204" pitchFamily="34" charset="-122"/>
              <a:ea typeface="微软雅黑" panose="020B0503020204020204" pitchFamily="34" charset="-122"/>
            </a:endParaRPr>
          </a:p>
        </p:txBody>
      </p:sp>
      <p:sp>
        <p:nvSpPr>
          <p:cNvPr id="19" name="AutoShape 4">
            <a:extLst>
              <a:ext uri="{FF2B5EF4-FFF2-40B4-BE49-F238E27FC236}">
                <a16:creationId xmlns:a16="http://schemas.microsoft.com/office/drawing/2014/main" id="{B62FAC01-6461-5847-1CF8-BC43F7786799}"/>
              </a:ext>
            </a:extLst>
          </p:cNvPr>
          <p:cNvSpPr>
            <a:spLocks noChangeArrowheads="1"/>
          </p:cNvSpPr>
          <p:nvPr/>
        </p:nvSpPr>
        <p:spPr bwMode="gray">
          <a:xfrm>
            <a:off x="2694708" y="3479023"/>
            <a:ext cx="8695268" cy="381000"/>
          </a:xfrm>
          <a:prstGeom prst="roundRect">
            <a:avLst>
              <a:gd name="adj" fmla="val 7574"/>
            </a:avLst>
          </a:prstGeom>
          <a:solidFill>
            <a:schemeClr val="bg1">
              <a:lumMod val="85000"/>
            </a:scheme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建议在烹调时尽可能使用定量盐勺，以起到警示的作用</a:t>
            </a:r>
            <a:endParaRPr lang="en-US" altLang="zh-CN" sz="1400" dirty="0">
              <a:latin typeface="微软雅黑" panose="020B0503020204020204" pitchFamily="34" charset="-122"/>
              <a:ea typeface="微软雅黑" panose="020B0503020204020204" pitchFamily="34" charset="-122"/>
            </a:endParaRPr>
          </a:p>
        </p:txBody>
      </p:sp>
      <p:sp>
        <p:nvSpPr>
          <p:cNvPr id="20" name="AutoShape 5">
            <a:extLst>
              <a:ext uri="{FF2B5EF4-FFF2-40B4-BE49-F238E27FC236}">
                <a16:creationId xmlns:a16="http://schemas.microsoft.com/office/drawing/2014/main" id="{F3BEFDD5-A9A2-3B7A-D6E0-8DBEDD7312D4}"/>
              </a:ext>
            </a:extLst>
          </p:cNvPr>
          <p:cNvSpPr>
            <a:spLocks noChangeArrowheads="1"/>
          </p:cNvSpPr>
          <p:nvPr/>
        </p:nvSpPr>
        <p:spPr bwMode="gray">
          <a:xfrm>
            <a:off x="2694707" y="3963558"/>
            <a:ext cx="8695268" cy="381000"/>
          </a:xfrm>
          <a:prstGeom prst="roundRect">
            <a:avLst>
              <a:gd name="adj" fmla="val 7574"/>
            </a:avLst>
          </a:prstGeom>
          <a:solidFill>
            <a:srgbClr val="004582">
              <a:alpha val="30108"/>
            </a:srgbClr>
          </a:solidFill>
          <a:ln>
            <a:noFill/>
          </a:ln>
        </p:spPr>
        <p:txBody>
          <a:bodyPr wrap="none" anchor="ctr"/>
          <a:lstStyle/>
          <a:p>
            <a:pPr marL="171450" indent="-171450" eaLnBrk="0" hangingPunct="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建议增加富钾食物（新鲜蔬菜、水果和豆类）的摄入量</a:t>
            </a:r>
            <a:endParaRPr lang="en-US" altLang="zh-CN" sz="1400" dirty="0">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5CBD24C7-C36C-C969-8B60-1C621E121634}"/>
              </a:ext>
            </a:extLst>
          </p:cNvPr>
          <p:cNvSpPr/>
          <p:nvPr/>
        </p:nvSpPr>
        <p:spPr>
          <a:xfrm>
            <a:off x="925780" y="1071920"/>
            <a:ext cx="1600200" cy="3770070"/>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微软雅黑" panose="020B0503020204020204" pitchFamily="34" charset="-122"/>
                <a:ea typeface="微软雅黑" panose="020B0503020204020204" pitchFamily="34" charset="-122"/>
              </a:rPr>
              <a:t>主</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要</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建</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议</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和</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措</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施</a:t>
            </a:r>
          </a:p>
        </p:txBody>
      </p:sp>
      <p:sp>
        <p:nvSpPr>
          <p:cNvPr id="4" name="矩形 3">
            <a:extLst>
              <a:ext uri="{FF2B5EF4-FFF2-40B4-BE49-F238E27FC236}">
                <a16:creationId xmlns:a16="http://schemas.microsoft.com/office/drawing/2014/main" id="{7135BC1A-AA1B-6E7A-8DF6-B319BE720E38}"/>
              </a:ext>
            </a:extLst>
          </p:cNvPr>
          <p:cNvSpPr/>
          <p:nvPr/>
        </p:nvSpPr>
        <p:spPr>
          <a:xfrm>
            <a:off x="925780" y="5003405"/>
            <a:ext cx="1600200" cy="1393990"/>
          </a:xfrm>
          <a:prstGeom prst="rect">
            <a:avLst/>
          </a:prstGeom>
          <a:solidFill>
            <a:srgbClr val="004582">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6" name="内容占位符 3">
            <a:extLst>
              <a:ext uri="{FF2B5EF4-FFF2-40B4-BE49-F238E27FC236}">
                <a16:creationId xmlns:a16="http://schemas.microsoft.com/office/drawing/2014/main" id="{06CAFEB6-97C4-D828-6AF0-B50E600C642C}"/>
              </a:ext>
            </a:extLst>
          </p:cNvPr>
          <p:cNvGraphicFramePr>
            <a:graphicFrameLocks noGrp="1"/>
          </p:cNvGraphicFramePr>
          <p:nvPr>
            <p:ph idx="1"/>
            <p:extLst>
              <p:ext uri="{D42A27DB-BD31-4B8C-83A1-F6EECF244321}">
                <p14:modId xmlns:p14="http://schemas.microsoft.com/office/powerpoint/2010/main" val="711992104"/>
              </p:ext>
            </p:extLst>
          </p:nvPr>
        </p:nvGraphicFramePr>
        <p:xfrm>
          <a:off x="2694707" y="5003404"/>
          <a:ext cx="8695269" cy="1393990"/>
        </p:xfrm>
        <a:graphic>
          <a:graphicData uri="http://schemas.openxmlformats.org/drawingml/2006/table">
            <a:tbl>
              <a:tblPr firstRow="1" bandRow="1">
                <a:tableStyleId>{5C22544A-7EE6-4342-B048-85BDC9FD1C3A}</a:tableStyleId>
              </a:tblPr>
              <a:tblGrid>
                <a:gridCol w="646404">
                  <a:extLst>
                    <a:ext uri="{9D8B030D-6E8A-4147-A177-3AD203B41FA5}">
                      <a16:colId xmlns:a16="http://schemas.microsoft.com/office/drawing/2014/main" val="20000"/>
                    </a:ext>
                  </a:extLst>
                </a:gridCol>
                <a:gridCol w="8048865">
                  <a:extLst>
                    <a:ext uri="{9D8B030D-6E8A-4147-A177-3AD203B41FA5}">
                      <a16:colId xmlns:a16="http://schemas.microsoft.com/office/drawing/2014/main" val="20001"/>
                    </a:ext>
                  </a:extLst>
                </a:gridCol>
              </a:tblGrid>
              <a:tr h="404596">
                <a:tc>
                  <a:txBody>
                    <a:bodyPr/>
                    <a:lstStyle/>
                    <a:p>
                      <a:pPr algn="ctr">
                        <a:lnSpc>
                          <a:spcPct val="150000"/>
                        </a:lnSpc>
                      </a:pPr>
                      <a:r>
                        <a:rPr lang="zh-CN" altLang="en-US" sz="1100" baseline="0" dirty="0">
                          <a:latin typeface="Microsoft YaHei" panose="020B0503020204020204" pitchFamily="34" charset="-122"/>
                          <a:ea typeface="Microsoft YaHei" panose="020B0503020204020204" pitchFamily="34" charset="-122"/>
                        </a:rPr>
                        <a:t>性别</a:t>
                      </a:r>
                    </a:p>
                  </a:txBody>
                  <a:tcPr anchor="ctr">
                    <a:solidFill>
                      <a:srgbClr val="4C7CA7"/>
                    </a:solidFill>
                  </a:tcPr>
                </a:tc>
                <a:tc>
                  <a:txBody>
                    <a:bodyPr/>
                    <a:lstStyle/>
                    <a:p>
                      <a:pPr algn="l">
                        <a:lnSpc>
                          <a:spcPct val="150000"/>
                        </a:lnSpc>
                      </a:pPr>
                      <a:r>
                        <a:rPr lang="zh-CN" altLang="en-US" sz="1100" baseline="0" dirty="0">
                          <a:latin typeface="Microsoft YaHei" panose="020B0503020204020204" pitchFamily="34" charset="-122"/>
                          <a:ea typeface="Microsoft YaHei" panose="020B0503020204020204" pitchFamily="34" charset="-122"/>
                        </a:rPr>
                        <a:t>公式</a:t>
                      </a:r>
                    </a:p>
                  </a:txBody>
                  <a:tcPr anchor="ctr">
                    <a:solidFill>
                      <a:srgbClr val="4C7CA7"/>
                    </a:solidFill>
                  </a:tcPr>
                </a:tc>
                <a:extLst>
                  <a:ext uri="{0D108BD9-81ED-4DB2-BD59-A6C34878D82A}">
                    <a16:rowId xmlns:a16="http://schemas.microsoft.com/office/drawing/2014/main" val="10000"/>
                  </a:ext>
                </a:extLst>
              </a:tr>
              <a:tr h="494697">
                <a:tc>
                  <a:txBody>
                    <a:bodyPr/>
                    <a:lstStyle/>
                    <a:p>
                      <a:pPr algn="ctr">
                        <a:lnSpc>
                          <a:spcPct val="150000"/>
                        </a:lnSpc>
                      </a:pPr>
                      <a:r>
                        <a:rPr lang="zh-CN" altLang="en-US" sz="1200" b="1" baseline="0" dirty="0">
                          <a:latin typeface="Microsoft YaHei" panose="020B0503020204020204" pitchFamily="34" charset="-122"/>
                          <a:ea typeface="Microsoft YaHei" panose="020B0503020204020204" pitchFamily="34" charset="-122"/>
                        </a:rPr>
                        <a:t>男</a:t>
                      </a:r>
                    </a:p>
                  </a:txBody>
                  <a:tcPr anchor="ctr"/>
                </a:tc>
                <a:tc>
                  <a:txBody>
                    <a:bodyPr/>
                    <a:lstStyle/>
                    <a:p>
                      <a:pPr algn="l">
                        <a:lnSpc>
                          <a:spcPct val="150000"/>
                        </a:lnSpc>
                      </a:pPr>
                      <a:r>
                        <a:rPr lang="en-US" altLang="zh-CN" sz="1200" b="0" baseline="0" dirty="0">
                          <a:latin typeface="Microsoft YaHei" panose="020B0503020204020204" pitchFamily="34" charset="-122"/>
                          <a:ea typeface="Microsoft YaHei" panose="020B0503020204020204" pitchFamily="34" charset="-122"/>
                        </a:rPr>
                        <a:t>461.11×[UNa</a:t>
                      </a:r>
                      <a:r>
                        <a:rPr lang="en-US" altLang="zh-CN" sz="1200" b="0" baseline="-25000" dirty="0">
                          <a:latin typeface="Microsoft YaHei" panose="020B0503020204020204" pitchFamily="34" charset="-122"/>
                          <a:ea typeface="Microsoft YaHei" panose="020B0503020204020204" pitchFamily="34" charset="-122"/>
                        </a:rPr>
                        <a:t>spot</a:t>
                      </a:r>
                      <a:r>
                        <a:rPr lang="en-US" altLang="zh-CN" sz="1200" b="0" baseline="0" dirty="0">
                          <a:latin typeface="Microsoft YaHei" panose="020B0503020204020204" pitchFamily="34" charset="-122"/>
                          <a:ea typeface="Microsoft YaHei" panose="020B0503020204020204" pitchFamily="34" charset="-122"/>
                        </a:rPr>
                        <a:t>(mmol/L)/UCr</a:t>
                      </a:r>
                      <a:r>
                        <a:rPr lang="en-US" altLang="zh-CN" sz="1200" b="0" baseline="-25000" dirty="0">
                          <a:latin typeface="Microsoft YaHei" panose="020B0503020204020204" pitchFamily="34" charset="-122"/>
                          <a:ea typeface="Microsoft YaHei" panose="020B0503020204020204" pitchFamily="34" charset="-122"/>
                        </a:rPr>
                        <a:t>spot </a:t>
                      </a:r>
                      <a:r>
                        <a:rPr lang="en-US" altLang="zh-CN" sz="1200" b="0" baseline="0" dirty="0">
                          <a:latin typeface="Microsoft YaHei" panose="020B0503020204020204" pitchFamily="34" charset="-122"/>
                          <a:ea typeface="Microsoft YaHei" panose="020B0503020204020204" pitchFamily="34" charset="-122"/>
                        </a:rPr>
                        <a:t>(</a:t>
                      </a:r>
                      <a:r>
                        <a:rPr lang="el-GR" altLang="zh-CN" sz="1200" b="0" baseline="0" dirty="0">
                          <a:latin typeface="Microsoft YaHei" panose="020B0503020204020204" pitchFamily="34" charset="-122"/>
                          <a:ea typeface="Microsoft YaHei" panose="020B0503020204020204" pitchFamily="34" charset="-122"/>
                        </a:rPr>
                        <a:t>μ</a:t>
                      </a:r>
                      <a:r>
                        <a:rPr lang="en-US" altLang="zh-CN" sz="1200" b="0" baseline="0" dirty="0">
                          <a:latin typeface="Microsoft YaHei" panose="020B0503020204020204" pitchFamily="34" charset="-122"/>
                          <a:ea typeface="Microsoft YaHei" panose="020B0503020204020204" pitchFamily="34" charset="-122"/>
                        </a:rPr>
                        <a:t>mol/L)]</a:t>
                      </a:r>
                      <a:r>
                        <a:rPr lang="en-US" altLang="zh-CN" sz="1200" b="0" baseline="30000" dirty="0">
                          <a:latin typeface="Microsoft YaHei" panose="020B0503020204020204" pitchFamily="34" charset="-122"/>
                          <a:ea typeface="Microsoft YaHei" panose="020B0503020204020204" pitchFamily="34" charset="-122"/>
                        </a:rPr>
                        <a:t>0.5</a:t>
                      </a:r>
                      <a:r>
                        <a:rPr lang="en-US" altLang="zh-CN" sz="1200" b="0" baseline="0" dirty="0">
                          <a:latin typeface="Microsoft YaHei" panose="020B0503020204020204" pitchFamily="34" charset="-122"/>
                          <a:ea typeface="Microsoft YaHei" panose="020B0503020204020204" pitchFamily="34" charset="-122"/>
                        </a:rPr>
                        <a:t>+41.14—0.35×</a:t>
                      </a:r>
                      <a:r>
                        <a:rPr lang="zh-CN" altLang="en-US" sz="1200" b="0" baseline="0" dirty="0">
                          <a:latin typeface="Microsoft YaHei" panose="020B0503020204020204" pitchFamily="34" charset="-122"/>
                          <a:ea typeface="Microsoft YaHei" panose="020B0503020204020204" pitchFamily="34" charset="-122"/>
                        </a:rPr>
                        <a:t>年龄</a:t>
                      </a:r>
                      <a:r>
                        <a:rPr lang="en-US" altLang="zh-CN" sz="1200" b="0" baseline="0" dirty="0">
                          <a:latin typeface="Microsoft YaHei" panose="020B0503020204020204" pitchFamily="34" charset="-122"/>
                          <a:ea typeface="Microsoft YaHei" panose="020B0503020204020204" pitchFamily="34" charset="-122"/>
                        </a:rPr>
                        <a:t>(</a:t>
                      </a:r>
                      <a:r>
                        <a:rPr lang="zh-CN" altLang="en-US" sz="1200" b="0" baseline="0" dirty="0">
                          <a:latin typeface="Microsoft YaHei" panose="020B0503020204020204" pitchFamily="34" charset="-122"/>
                          <a:ea typeface="Microsoft YaHei" panose="020B0503020204020204" pitchFamily="34" charset="-122"/>
                        </a:rPr>
                        <a:t>岁</a:t>
                      </a:r>
                      <a:r>
                        <a:rPr lang="en-US" altLang="zh-CN" sz="1200" b="0" baseline="0" dirty="0">
                          <a:latin typeface="Microsoft YaHei" panose="020B0503020204020204" pitchFamily="34" charset="-122"/>
                          <a:ea typeface="Microsoft YaHei" panose="020B0503020204020204" pitchFamily="34" charset="-122"/>
                        </a:rPr>
                        <a:t>)+0.64×</a:t>
                      </a:r>
                      <a:r>
                        <a:rPr lang="zh-CN" altLang="en-US" sz="1200" b="0" baseline="0" dirty="0">
                          <a:latin typeface="Microsoft YaHei" panose="020B0503020204020204" pitchFamily="34" charset="-122"/>
                          <a:ea typeface="Microsoft YaHei" panose="020B0503020204020204" pitchFamily="34" charset="-122"/>
                        </a:rPr>
                        <a:t>体重</a:t>
                      </a:r>
                      <a:r>
                        <a:rPr lang="en-US" altLang="zh-CN" sz="1200" b="0" baseline="0" dirty="0">
                          <a:latin typeface="Microsoft YaHei" panose="020B0503020204020204" pitchFamily="34" charset="-122"/>
                          <a:ea typeface="Microsoft YaHei" panose="020B0503020204020204" pitchFamily="34" charset="-122"/>
                        </a:rPr>
                        <a:t>(kg)+0.31× UNa</a:t>
                      </a:r>
                      <a:r>
                        <a:rPr lang="en-US" altLang="zh-CN" sz="1200" b="0" baseline="-25000" dirty="0">
                          <a:latin typeface="Microsoft YaHei" panose="020B0503020204020204" pitchFamily="34" charset="-122"/>
                          <a:ea typeface="Microsoft YaHei" panose="020B0503020204020204" pitchFamily="34" charset="-122"/>
                        </a:rPr>
                        <a:t>spot </a:t>
                      </a:r>
                      <a:r>
                        <a:rPr lang="en-US" altLang="zh-CN" sz="1200" b="0" baseline="0" dirty="0">
                          <a:latin typeface="Microsoft YaHei" panose="020B0503020204020204" pitchFamily="34" charset="-122"/>
                          <a:ea typeface="Microsoft YaHei" panose="020B0503020204020204" pitchFamily="34" charset="-122"/>
                        </a:rPr>
                        <a:t>(mmol/L)</a:t>
                      </a:r>
                      <a:endParaRPr lang="zh-CN" altLang="en-US" sz="1200" b="0" baseline="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0001"/>
                  </a:ext>
                </a:extLst>
              </a:tr>
              <a:tr h="494697">
                <a:tc>
                  <a:txBody>
                    <a:bodyPr/>
                    <a:lstStyle/>
                    <a:p>
                      <a:pPr algn="ctr">
                        <a:lnSpc>
                          <a:spcPct val="150000"/>
                        </a:lnSpc>
                      </a:pPr>
                      <a:r>
                        <a:rPr lang="zh-CN" altLang="en-US" sz="1200" b="1" baseline="0" dirty="0">
                          <a:latin typeface="Microsoft YaHei" panose="020B0503020204020204" pitchFamily="34" charset="-122"/>
                          <a:ea typeface="Microsoft YaHei" panose="020B0503020204020204" pitchFamily="34" charset="-122"/>
                        </a:rPr>
                        <a:t>女</a:t>
                      </a:r>
                    </a:p>
                  </a:txBody>
                  <a:tcPr anchor="ctr"/>
                </a:tc>
                <a:tc>
                  <a:txBody>
                    <a:bodyPr/>
                    <a:lstStyle/>
                    <a:p>
                      <a:pPr algn="l">
                        <a:lnSpc>
                          <a:spcPct val="150000"/>
                        </a:lnSpc>
                      </a:pPr>
                      <a:r>
                        <a:rPr lang="en-US" altLang="zh-CN" sz="1200" b="0" baseline="0" dirty="0">
                          <a:latin typeface="Microsoft YaHei" panose="020B0503020204020204" pitchFamily="34" charset="-122"/>
                          <a:ea typeface="Microsoft YaHei" panose="020B0503020204020204" pitchFamily="34" charset="-122"/>
                        </a:rPr>
                        <a:t>639.14×[UNa</a:t>
                      </a:r>
                      <a:r>
                        <a:rPr lang="en-US" altLang="zh-CN" sz="1200" b="0" baseline="-25000" dirty="0">
                          <a:latin typeface="Microsoft YaHei" panose="020B0503020204020204" pitchFamily="34" charset="-122"/>
                          <a:ea typeface="Microsoft YaHei" panose="020B0503020204020204" pitchFamily="34" charset="-122"/>
                        </a:rPr>
                        <a:t>spot</a:t>
                      </a:r>
                      <a:r>
                        <a:rPr lang="en-US" altLang="zh-CN" sz="1200" b="0" baseline="0" dirty="0">
                          <a:latin typeface="Microsoft YaHei" panose="020B0503020204020204" pitchFamily="34" charset="-122"/>
                          <a:ea typeface="Microsoft YaHei" panose="020B0503020204020204" pitchFamily="34" charset="-122"/>
                        </a:rPr>
                        <a:t>(mmol/L)/UCr</a:t>
                      </a:r>
                      <a:r>
                        <a:rPr lang="en-US" altLang="zh-CN" sz="1200" b="0" baseline="-25000" dirty="0">
                          <a:latin typeface="Microsoft YaHei" panose="020B0503020204020204" pitchFamily="34" charset="-122"/>
                          <a:ea typeface="Microsoft YaHei" panose="020B0503020204020204" pitchFamily="34" charset="-122"/>
                        </a:rPr>
                        <a:t>spot </a:t>
                      </a:r>
                      <a:r>
                        <a:rPr lang="en-US" altLang="zh-CN" sz="1200" b="0" baseline="0" dirty="0">
                          <a:latin typeface="Microsoft YaHei" panose="020B0503020204020204" pitchFamily="34" charset="-122"/>
                          <a:ea typeface="Microsoft YaHei" panose="020B0503020204020204" pitchFamily="34" charset="-122"/>
                        </a:rPr>
                        <a:t>(</a:t>
                      </a:r>
                      <a:r>
                        <a:rPr lang="el-GR" altLang="zh-CN" sz="1200" b="0" baseline="0" dirty="0">
                          <a:latin typeface="Microsoft YaHei" panose="020B0503020204020204" pitchFamily="34" charset="-122"/>
                          <a:ea typeface="Microsoft YaHei" panose="020B0503020204020204" pitchFamily="34" charset="-122"/>
                        </a:rPr>
                        <a:t>μ</a:t>
                      </a:r>
                      <a:r>
                        <a:rPr lang="en-US" altLang="zh-CN" sz="1200" b="0" baseline="0" dirty="0">
                          <a:latin typeface="Microsoft YaHei" panose="020B0503020204020204" pitchFamily="34" charset="-122"/>
                          <a:ea typeface="Microsoft YaHei" panose="020B0503020204020204" pitchFamily="34" charset="-122"/>
                        </a:rPr>
                        <a:t>mol/L)]</a:t>
                      </a:r>
                      <a:r>
                        <a:rPr lang="en-US" altLang="zh-CN" sz="1200" b="0" baseline="30000" dirty="0">
                          <a:latin typeface="Microsoft YaHei" panose="020B0503020204020204" pitchFamily="34" charset="-122"/>
                          <a:ea typeface="Microsoft YaHei" panose="020B0503020204020204" pitchFamily="34" charset="-122"/>
                        </a:rPr>
                        <a:t>0.5</a:t>
                      </a:r>
                      <a:r>
                        <a:rPr lang="en-US" altLang="zh-CN" sz="1200" b="0" baseline="0" dirty="0">
                          <a:latin typeface="Microsoft YaHei" panose="020B0503020204020204" pitchFamily="34" charset="-122"/>
                          <a:ea typeface="Microsoft YaHei" panose="020B0503020204020204" pitchFamily="34" charset="-122"/>
                        </a:rPr>
                        <a:t>—9.42—0.33×</a:t>
                      </a:r>
                      <a:r>
                        <a:rPr lang="zh-CN" altLang="en-US" sz="1200" b="0" baseline="0" dirty="0">
                          <a:latin typeface="Microsoft YaHei" panose="020B0503020204020204" pitchFamily="34" charset="-122"/>
                          <a:ea typeface="Microsoft YaHei" panose="020B0503020204020204" pitchFamily="34" charset="-122"/>
                        </a:rPr>
                        <a:t>年龄</a:t>
                      </a:r>
                      <a:r>
                        <a:rPr lang="en-US" altLang="zh-CN" sz="1200" b="0" baseline="0" dirty="0">
                          <a:latin typeface="Microsoft YaHei" panose="020B0503020204020204" pitchFamily="34" charset="-122"/>
                          <a:ea typeface="Microsoft YaHei" panose="020B0503020204020204" pitchFamily="34" charset="-122"/>
                        </a:rPr>
                        <a:t>(</a:t>
                      </a:r>
                      <a:r>
                        <a:rPr lang="zh-CN" altLang="en-US" sz="1200" b="0" baseline="0" dirty="0">
                          <a:latin typeface="Microsoft YaHei" panose="020B0503020204020204" pitchFamily="34" charset="-122"/>
                          <a:ea typeface="Microsoft YaHei" panose="020B0503020204020204" pitchFamily="34" charset="-122"/>
                        </a:rPr>
                        <a:t>岁</a:t>
                      </a:r>
                      <a:r>
                        <a:rPr lang="en-US" altLang="zh-CN" sz="1200" b="0" baseline="0" dirty="0">
                          <a:latin typeface="Microsoft YaHei" panose="020B0503020204020204" pitchFamily="34" charset="-122"/>
                          <a:ea typeface="Microsoft YaHei" panose="020B0503020204020204" pitchFamily="34" charset="-122"/>
                        </a:rPr>
                        <a:t>)+1.06×</a:t>
                      </a:r>
                      <a:r>
                        <a:rPr lang="zh-CN" altLang="en-US" sz="1200" b="0" baseline="0" dirty="0">
                          <a:latin typeface="Microsoft YaHei" panose="020B0503020204020204" pitchFamily="34" charset="-122"/>
                          <a:ea typeface="Microsoft YaHei" panose="020B0503020204020204" pitchFamily="34" charset="-122"/>
                        </a:rPr>
                        <a:t>体重</a:t>
                      </a:r>
                      <a:r>
                        <a:rPr lang="en-US" altLang="zh-CN" sz="1200" b="0" baseline="0" dirty="0">
                          <a:latin typeface="Microsoft YaHei" panose="020B0503020204020204" pitchFamily="34" charset="-122"/>
                          <a:ea typeface="Microsoft YaHei" panose="020B0503020204020204" pitchFamily="34" charset="-122"/>
                        </a:rPr>
                        <a:t>(kg)+0.13×UNa</a:t>
                      </a:r>
                      <a:r>
                        <a:rPr lang="en-US" altLang="zh-CN" sz="1200" b="0" baseline="-25000" dirty="0">
                          <a:latin typeface="Microsoft YaHei" panose="020B0503020204020204" pitchFamily="34" charset="-122"/>
                          <a:ea typeface="Microsoft YaHei" panose="020B0503020204020204" pitchFamily="34" charset="-122"/>
                        </a:rPr>
                        <a:t>spot </a:t>
                      </a:r>
                      <a:r>
                        <a:rPr lang="en-US" altLang="zh-CN" sz="1200" b="0" baseline="0" dirty="0">
                          <a:latin typeface="Microsoft YaHei" panose="020B0503020204020204" pitchFamily="34" charset="-122"/>
                          <a:ea typeface="Microsoft YaHei" panose="020B0503020204020204" pitchFamily="34" charset="-122"/>
                        </a:rPr>
                        <a:t>(mmol/L)</a:t>
                      </a:r>
                      <a:endParaRPr lang="zh-CN" altLang="en-US" sz="1200" b="0" baseline="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0002"/>
                  </a:ext>
                </a:extLst>
              </a:tr>
            </a:tbl>
          </a:graphicData>
        </a:graphic>
      </p:graphicFrame>
      <p:sp>
        <p:nvSpPr>
          <p:cNvPr id="7" name="AutoShape 4">
            <a:extLst>
              <a:ext uri="{FF2B5EF4-FFF2-40B4-BE49-F238E27FC236}">
                <a16:creationId xmlns:a16="http://schemas.microsoft.com/office/drawing/2014/main" id="{7FB5D6DC-49CC-7F94-EEA5-51F9955DF66E}"/>
              </a:ext>
            </a:extLst>
          </p:cNvPr>
          <p:cNvSpPr>
            <a:spLocks noChangeArrowheads="1"/>
          </p:cNvSpPr>
          <p:nvPr/>
        </p:nvSpPr>
        <p:spPr bwMode="gray">
          <a:xfrm>
            <a:off x="2694708" y="1525807"/>
            <a:ext cx="8695268" cy="381000"/>
          </a:xfrm>
          <a:prstGeom prst="roundRect">
            <a:avLst>
              <a:gd name="adj" fmla="val 7574"/>
            </a:avLst>
          </a:prstGeom>
          <a:solidFill>
            <a:schemeClr val="bg1">
              <a:lumMod val="85000"/>
            </a:scheme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建议钠的摄入量首先减少</a:t>
            </a:r>
            <a:r>
              <a:rPr lang="en-US" altLang="zh-CN" sz="1400" dirty="0">
                <a:latin typeface="微软雅黑" panose="020B0503020204020204" pitchFamily="34" charset="-122"/>
                <a:ea typeface="微软雅黑" panose="020B0503020204020204" pitchFamily="34" charset="-122"/>
              </a:rPr>
              <a:t>30%</a:t>
            </a:r>
            <a:r>
              <a:rPr lang="zh-CN" altLang="en-US" sz="1400" dirty="0">
                <a:latin typeface="微软雅黑" panose="020B0503020204020204" pitchFamily="34" charset="-122"/>
                <a:ea typeface="微软雅黑" panose="020B0503020204020204" pitchFamily="34" charset="-122"/>
              </a:rPr>
              <a:t>，并进一步降至</a:t>
            </a:r>
            <a:r>
              <a:rPr lang="en-US" altLang="zh-CN" sz="1400" dirty="0">
                <a:latin typeface="微软雅黑" panose="020B0503020204020204" pitchFamily="34" charset="-122"/>
                <a:ea typeface="微软雅黑" panose="020B0503020204020204" pitchFamily="34" charset="-122"/>
              </a:rPr>
              <a:t>2 g/d</a:t>
            </a:r>
            <a:r>
              <a:rPr lang="zh-CN" altLang="en-US" sz="1400" dirty="0">
                <a:latin typeface="微软雅黑" panose="020B0503020204020204" pitchFamily="34" charset="-122"/>
                <a:ea typeface="微软雅黑" panose="020B0503020204020204" pitchFamily="34" charset="-122"/>
              </a:rPr>
              <a:t>（氯化钠</a:t>
            </a:r>
            <a:r>
              <a:rPr lang="en-US" altLang="zh-CN" sz="1400" dirty="0">
                <a:latin typeface="微软雅黑" panose="020B0503020204020204" pitchFamily="34" charset="-122"/>
                <a:ea typeface="微软雅黑" panose="020B0503020204020204" pitchFamily="34" charset="-122"/>
              </a:rPr>
              <a:t>5 g/d</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
        <p:nvSpPr>
          <p:cNvPr id="11" name="AutoShape 4">
            <a:extLst>
              <a:ext uri="{FF2B5EF4-FFF2-40B4-BE49-F238E27FC236}">
                <a16:creationId xmlns:a16="http://schemas.microsoft.com/office/drawing/2014/main" id="{E4174A57-138A-27F3-4572-70E7E4FAD4A2}"/>
              </a:ext>
            </a:extLst>
          </p:cNvPr>
          <p:cNvSpPr>
            <a:spLocks noChangeArrowheads="1"/>
          </p:cNvSpPr>
          <p:nvPr/>
        </p:nvSpPr>
        <p:spPr bwMode="gray">
          <a:xfrm>
            <a:off x="2694708" y="1993448"/>
            <a:ext cx="8695268" cy="381000"/>
          </a:xfrm>
          <a:prstGeom prst="roundRect">
            <a:avLst>
              <a:gd name="adj" fmla="val 7574"/>
            </a:avLst>
          </a:prstGeom>
          <a:solidFill>
            <a:srgbClr val="004582">
              <a:alpha val="30207"/>
            </a:srgbClr>
          </a:solidFill>
          <a:ln>
            <a:noFill/>
          </a:ln>
        </p:spPr>
        <p:txBody>
          <a:bodyPr wrap="none" anchor="ctr"/>
          <a:lstStyle/>
          <a:p>
            <a:pPr marL="171450" indent="-171450" eaLnBrk="0" hangingPunct="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肾功能良好者推荐选择低钠富钾替代盐</a:t>
            </a:r>
            <a:endParaRPr lang="en-US" altLang="zh-CN" sz="1400" dirty="0">
              <a:latin typeface="微软雅黑" panose="020B0503020204020204" pitchFamily="34" charset="-122"/>
              <a:ea typeface="微软雅黑" panose="020B0503020204020204" pitchFamily="34" charset="-122"/>
            </a:endParaRPr>
          </a:p>
        </p:txBody>
      </p:sp>
      <p:sp>
        <p:nvSpPr>
          <p:cNvPr id="12" name="AutoShape 4">
            <a:extLst>
              <a:ext uri="{FF2B5EF4-FFF2-40B4-BE49-F238E27FC236}">
                <a16:creationId xmlns:a16="http://schemas.microsoft.com/office/drawing/2014/main" id="{D4BDCC70-D81E-4CF7-65D3-8D79055683B7}"/>
              </a:ext>
            </a:extLst>
          </p:cNvPr>
          <p:cNvSpPr>
            <a:spLocks noChangeArrowheads="1"/>
          </p:cNvSpPr>
          <p:nvPr/>
        </p:nvSpPr>
        <p:spPr bwMode="gray">
          <a:xfrm>
            <a:off x="2694707" y="4460989"/>
            <a:ext cx="8695268" cy="381000"/>
          </a:xfrm>
          <a:prstGeom prst="roundRect">
            <a:avLst>
              <a:gd name="adj" fmla="val 7574"/>
            </a:avLst>
          </a:prstGeom>
          <a:solidFill>
            <a:schemeClr val="bg1">
              <a:lumMod val="85000"/>
            </a:scheme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不建议服用钾补充剂（包括药物）来降低血压</a:t>
            </a:r>
            <a:endParaRPr lang="en-US" altLang="zh-CN" sz="1400" dirty="0">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AEB56FB8-A71A-38CC-238A-B957BD69C6C2}"/>
              </a:ext>
            </a:extLst>
          </p:cNvPr>
          <p:cNvSpPr txBox="1"/>
          <p:nvPr/>
        </p:nvSpPr>
        <p:spPr>
          <a:xfrm>
            <a:off x="1056466" y="5377233"/>
            <a:ext cx="1338828" cy="646331"/>
          </a:xfrm>
          <a:prstGeom prst="rect">
            <a:avLst/>
          </a:prstGeom>
          <a:noFill/>
        </p:spPr>
        <p:txBody>
          <a:bodyPr wrap="non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点尿评估</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食盐量公式</a:t>
            </a:r>
          </a:p>
        </p:txBody>
      </p:sp>
    </p:spTree>
    <p:extLst>
      <p:ext uri="{BB962C8B-B14F-4D97-AF65-F5344CB8AC3E}">
        <p14:creationId xmlns:p14="http://schemas.microsoft.com/office/powerpoint/2010/main" val="5796881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6020130A-98DB-2503-7DA2-2A82E9CEA92F}"/>
              </a:ext>
            </a:extLst>
          </p:cNvPr>
          <p:cNvSpPr txBox="1">
            <a:spLocks/>
          </p:cNvSpPr>
          <p:nvPr/>
        </p:nvSpPr>
        <p:spPr>
          <a:xfrm>
            <a:off x="1832986" y="192460"/>
            <a:ext cx="7886700" cy="790242"/>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dirty="0"/>
              <a:t>合理膳食</a:t>
            </a:r>
          </a:p>
        </p:txBody>
      </p:sp>
      <p:sp>
        <p:nvSpPr>
          <p:cNvPr id="14" name="文本框 13">
            <a:extLst>
              <a:ext uri="{FF2B5EF4-FFF2-40B4-BE49-F238E27FC236}">
                <a16:creationId xmlns:a16="http://schemas.microsoft.com/office/drawing/2014/main" id="{FBAA5B42-D437-CFB5-06E5-3C9CA42A9C27}"/>
              </a:ext>
            </a:extLst>
          </p:cNvPr>
          <p:cNvSpPr txBox="1"/>
          <p:nvPr/>
        </p:nvSpPr>
        <p:spPr>
          <a:xfrm>
            <a:off x="0" y="1038020"/>
            <a:ext cx="12192000" cy="834267"/>
          </a:xfrm>
          <a:prstGeom prst="rect">
            <a:avLst/>
          </a:prstGeom>
          <a:solidFill>
            <a:schemeClr val="bg1">
              <a:lumMod val="95000"/>
            </a:schemeClr>
          </a:solidFill>
          <a:ln>
            <a:noFill/>
            <a:prstDash val="sysDot"/>
          </a:ln>
        </p:spPr>
        <p:txBody>
          <a:bodyPr wrap="square" lIns="360000" rIns="360000" rtlCol="0">
            <a:spAutoFit/>
          </a:bodyPr>
          <a:lstStyle/>
          <a:p>
            <a:pPr marR="0" lvl="0" algn="just" defTabSz="914400" rtl="0" eaLnBrk="1" fontAlgn="auto" latinLnBrk="0" hangingPunct="1">
              <a:lnSpc>
                <a:spcPts val="2000"/>
              </a:lnSpc>
              <a:spcBef>
                <a:spcPts val="0"/>
              </a:spcBef>
              <a:spcAft>
                <a:spcPts val="0"/>
              </a:spcAft>
              <a:buClrTx/>
              <a:buSzTx/>
              <a:tabLst/>
              <a:defRPr/>
            </a:pPr>
            <a:r>
              <a:rPr kumimoji="0" lang="en-US" altLang="zh-CN" sz="12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DASH</a:t>
            </a:r>
            <a:r>
              <a:rPr kumimoji="0" lang="zh-CN" altLang="en-US" sz="12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饮食</a:t>
            </a:r>
            <a:r>
              <a:rPr kumimoji="0" lang="zh-CN" altLang="en-US" sz="120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a:t>
            </a:r>
            <a:r>
              <a:rPr kumimoji="0" lang="en-US" altLang="zh-CN" sz="120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Dietary Approaches to Stop Hypertension</a:t>
            </a:r>
            <a:r>
              <a:rPr kumimoji="0" lang="zh-CN" altLang="en-US" sz="120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）是</a:t>
            </a:r>
            <a:r>
              <a:rPr kumimoji="0" lang="en-US" altLang="zh-CN" sz="120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1997</a:t>
            </a:r>
            <a:r>
              <a:rPr kumimoji="0" lang="zh-CN" altLang="en-US" sz="120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年美国国立卫生健康研究院资助，为控制高血压特定设计的医学饮食模式。</a:t>
            </a:r>
          </a:p>
          <a:p>
            <a:pPr marR="0" lvl="0" algn="just" defTabSz="914400" rtl="0" eaLnBrk="1" fontAlgn="auto" latinLnBrk="0" hangingPunct="1">
              <a:lnSpc>
                <a:spcPts val="2000"/>
              </a:lnSpc>
              <a:spcBef>
                <a:spcPts val="0"/>
              </a:spcBef>
              <a:spcAft>
                <a:spcPts val="0"/>
              </a:spcAft>
              <a:buClrTx/>
              <a:buSzTx/>
              <a:tabLst/>
              <a:defRPr/>
            </a:pPr>
            <a:r>
              <a:rPr kumimoji="0" lang="zh-CN" altLang="en-US" sz="12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中国心脏健康饮食</a:t>
            </a:r>
            <a:r>
              <a:rPr kumimoji="0" lang="zh-CN" altLang="en-US" sz="120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a:t>
            </a:r>
            <a:r>
              <a:rPr kumimoji="0" lang="en-US" altLang="zh-CN" sz="120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CHH</a:t>
            </a:r>
            <a:r>
              <a:rPr kumimoji="0" lang="zh-CN" altLang="en-US" sz="120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饮食）是符合中国饮食文化特点的健康膳食模式，根据国人健康膳食的营养素摄入标准，由连续</a:t>
            </a:r>
            <a:r>
              <a:rPr kumimoji="0" lang="en-US" altLang="zh-CN" sz="120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2</a:t>
            </a:r>
            <a:r>
              <a:rPr kumimoji="0" lang="zh-CN" altLang="en-US" sz="120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周不重样的早、中、晚餐主副食食谱构成。</a:t>
            </a:r>
          </a:p>
          <a:p>
            <a:pPr marR="0" lvl="0" algn="just" defTabSz="914400" rtl="0" eaLnBrk="1" fontAlgn="auto" latinLnBrk="0" hangingPunct="1">
              <a:lnSpc>
                <a:spcPts val="2000"/>
              </a:lnSpc>
              <a:spcBef>
                <a:spcPts val="0"/>
              </a:spcBef>
              <a:spcAft>
                <a:spcPts val="0"/>
              </a:spcAft>
              <a:buClrTx/>
              <a:buSzTx/>
              <a:tabLst/>
              <a:defRPr/>
            </a:pPr>
            <a:r>
              <a:rPr kumimoji="0" lang="zh-CN" altLang="en-US" sz="120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辣椒等</a:t>
            </a:r>
            <a:r>
              <a:rPr kumimoji="0" lang="zh-CN" altLang="en-US" sz="12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rPr>
              <a:t>辣膳食</a:t>
            </a:r>
            <a:r>
              <a:rPr kumimoji="0" lang="zh-CN" altLang="en-US" sz="120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的主要营养素为辣椒素，爱吃辣可降低心血管疾病和癌症等的死亡风险。</a:t>
            </a:r>
          </a:p>
        </p:txBody>
      </p:sp>
      <p:graphicFrame>
        <p:nvGraphicFramePr>
          <p:cNvPr id="17" name="内容占位符 3">
            <a:extLst>
              <a:ext uri="{FF2B5EF4-FFF2-40B4-BE49-F238E27FC236}">
                <a16:creationId xmlns:a16="http://schemas.microsoft.com/office/drawing/2014/main" id="{09931EB8-01AB-E603-1648-660F84F01CCB}"/>
              </a:ext>
            </a:extLst>
          </p:cNvPr>
          <p:cNvGraphicFramePr>
            <a:graphicFrameLocks noGrp="1"/>
          </p:cNvGraphicFramePr>
          <p:nvPr>
            <p:ph idx="1"/>
            <p:extLst>
              <p:ext uri="{D42A27DB-BD31-4B8C-83A1-F6EECF244321}">
                <p14:modId xmlns:p14="http://schemas.microsoft.com/office/powerpoint/2010/main" val="342323764"/>
              </p:ext>
            </p:extLst>
          </p:nvPr>
        </p:nvGraphicFramePr>
        <p:xfrm>
          <a:off x="1055543" y="2158148"/>
          <a:ext cx="10021165" cy="3661832"/>
        </p:xfrm>
        <a:graphic>
          <a:graphicData uri="http://schemas.openxmlformats.org/drawingml/2006/table">
            <a:tbl>
              <a:tblPr firstRow="1" bandRow="1">
                <a:tableStyleId>{5C22544A-7EE6-4342-B048-85BDC9FD1C3A}</a:tableStyleId>
              </a:tblPr>
              <a:tblGrid>
                <a:gridCol w="1091706">
                  <a:extLst>
                    <a:ext uri="{9D8B030D-6E8A-4147-A177-3AD203B41FA5}">
                      <a16:colId xmlns:a16="http://schemas.microsoft.com/office/drawing/2014/main" val="20000"/>
                    </a:ext>
                  </a:extLst>
                </a:gridCol>
                <a:gridCol w="8929459">
                  <a:extLst>
                    <a:ext uri="{9D8B030D-6E8A-4147-A177-3AD203B41FA5}">
                      <a16:colId xmlns:a16="http://schemas.microsoft.com/office/drawing/2014/main" val="20001"/>
                    </a:ext>
                  </a:extLst>
                </a:gridCol>
              </a:tblGrid>
              <a:tr h="480482">
                <a:tc>
                  <a:txBody>
                    <a:bodyPr/>
                    <a:lstStyle/>
                    <a:p>
                      <a:pPr algn="ctr">
                        <a:lnSpc>
                          <a:spcPct val="150000"/>
                        </a:lnSpc>
                      </a:pPr>
                      <a:r>
                        <a:rPr lang="zh-CN" altLang="en-US" sz="1600" baseline="0" dirty="0">
                          <a:latin typeface="Microsoft YaHei" panose="020B0503020204020204" pitchFamily="34" charset="-122"/>
                          <a:ea typeface="Microsoft YaHei" panose="020B0503020204020204" pitchFamily="34" charset="-122"/>
                        </a:rPr>
                        <a:t>饮食模式</a:t>
                      </a:r>
                    </a:p>
                  </a:txBody>
                  <a:tcPr anchor="ctr">
                    <a:solidFill>
                      <a:srgbClr val="004582"/>
                    </a:solidFill>
                  </a:tcPr>
                </a:tc>
                <a:tc>
                  <a:txBody>
                    <a:bodyPr/>
                    <a:lstStyle/>
                    <a:p>
                      <a:pPr algn="l">
                        <a:lnSpc>
                          <a:spcPct val="150000"/>
                        </a:lnSpc>
                      </a:pPr>
                      <a:r>
                        <a:rPr lang="zh-CN" altLang="en-US" sz="1600" baseline="0" dirty="0">
                          <a:latin typeface="Microsoft YaHei" panose="020B0503020204020204" pitchFamily="34" charset="-122"/>
                          <a:ea typeface="Microsoft YaHei" panose="020B0503020204020204" pitchFamily="34" charset="-122"/>
                        </a:rPr>
                        <a:t>降压作用和长期获益</a:t>
                      </a:r>
                    </a:p>
                  </a:txBody>
                  <a:tcPr anchor="ctr">
                    <a:solidFill>
                      <a:srgbClr val="004582"/>
                    </a:solidFill>
                  </a:tcPr>
                </a:tc>
                <a:extLst>
                  <a:ext uri="{0D108BD9-81ED-4DB2-BD59-A6C34878D82A}">
                    <a16:rowId xmlns:a16="http://schemas.microsoft.com/office/drawing/2014/main" val="10000"/>
                  </a:ext>
                </a:extLst>
              </a:tr>
              <a:tr h="798740">
                <a:tc>
                  <a:txBody>
                    <a:bodyPr/>
                    <a:lstStyle/>
                    <a:p>
                      <a:pPr algn="ctr">
                        <a:lnSpc>
                          <a:spcPct val="150000"/>
                        </a:lnSpc>
                      </a:pPr>
                      <a:r>
                        <a:rPr lang="en-US" altLang="zh-CN" sz="1400" b="1" baseline="0" dirty="0">
                          <a:latin typeface="Microsoft YaHei" panose="020B0503020204020204" pitchFamily="34" charset="-122"/>
                          <a:ea typeface="Microsoft YaHei" panose="020B0503020204020204" pitchFamily="34" charset="-122"/>
                        </a:rPr>
                        <a:t>DASH</a:t>
                      </a:r>
                      <a:r>
                        <a:rPr lang="zh-CN" altLang="en-US" sz="1400" b="1" baseline="0" dirty="0">
                          <a:latin typeface="Microsoft YaHei" panose="020B0503020204020204" pitchFamily="34" charset="-122"/>
                          <a:ea typeface="Microsoft YaHei" panose="020B0503020204020204" pitchFamily="34" charset="-122"/>
                        </a:rPr>
                        <a:t>饮食</a:t>
                      </a:r>
                    </a:p>
                  </a:txBody>
                  <a:tcPr anchor="ctr"/>
                </a:tc>
                <a:tc>
                  <a:txBody>
                    <a:bodyPr/>
                    <a:lstStyle/>
                    <a:p>
                      <a:pPr algn="l">
                        <a:lnSpc>
                          <a:spcPct val="150000"/>
                        </a:lnSpc>
                      </a:pPr>
                      <a:r>
                        <a:rPr lang="zh-CN" altLang="en-US" sz="1400" b="0" baseline="0" dirty="0">
                          <a:latin typeface="Microsoft YaHei" panose="020B0503020204020204" pitchFamily="34" charset="-122"/>
                          <a:ea typeface="Microsoft YaHei" panose="020B0503020204020204" pitchFamily="34" charset="-122"/>
                        </a:rPr>
                        <a:t>高血压患者食用</a:t>
                      </a:r>
                      <a:r>
                        <a:rPr lang="en-US" altLang="zh-CN" sz="1400" b="0" baseline="0" dirty="0">
                          <a:latin typeface="Microsoft YaHei" panose="020B0503020204020204" pitchFamily="34" charset="-122"/>
                          <a:ea typeface="Microsoft YaHei" panose="020B0503020204020204" pitchFamily="34" charset="-122"/>
                        </a:rPr>
                        <a:t>DASH</a:t>
                      </a:r>
                      <a:r>
                        <a:rPr lang="zh-CN" altLang="en-US" sz="1400" b="0" baseline="0" dirty="0">
                          <a:latin typeface="Microsoft YaHei" panose="020B0503020204020204" pitchFamily="34" charset="-122"/>
                          <a:ea typeface="Microsoft YaHei" panose="020B0503020204020204" pitchFamily="34" charset="-122"/>
                        </a:rPr>
                        <a:t>饮食可降低收缩压</a:t>
                      </a:r>
                      <a:r>
                        <a:rPr lang="en-US" altLang="zh-CN" sz="1400" b="0" baseline="0" dirty="0">
                          <a:latin typeface="Microsoft YaHei" panose="020B0503020204020204" pitchFamily="34" charset="-122"/>
                          <a:ea typeface="Microsoft YaHei" panose="020B0503020204020204" pitchFamily="34" charset="-122"/>
                        </a:rPr>
                        <a:t>11.4 mmHg</a:t>
                      </a:r>
                      <a:r>
                        <a:rPr lang="zh-CN" altLang="en-US" sz="1400" b="0" baseline="0" dirty="0">
                          <a:latin typeface="Microsoft YaHei" panose="020B0503020204020204" pitchFamily="34" charset="-122"/>
                          <a:ea typeface="Microsoft YaHei" panose="020B0503020204020204" pitchFamily="34" charset="-122"/>
                        </a:rPr>
                        <a:t>，舒张压</a:t>
                      </a:r>
                      <a:r>
                        <a:rPr lang="en-US" altLang="zh-CN" sz="1400" b="0" baseline="0" dirty="0">
                          <a:latin typeface="Microsoft YaHei" panose="020B0503020204020204" pitchFamily="34" charset="-122"/>
                          <a:ea typeface="Microsoft YaHei" panose="020B0503020204020204" pitchFamily="34" charset="-122"/>
                        </a:rPr>
                        <a:t>5.5 mmHg</a:t>
                      </a:r>
                      <a:endParaRPr lang="en-US" altLang="zh-CN" sz="1400" b="0" baseline="30000" dirty="0">
                        <a:latin typeface="Microsoft YaHei" panose="020B0503020204020204" pitchFamily="34" charset="-122"/>
                        <a:ea typeface="Microsoft YaHei" panose="020B0503020204020204" pitchFamily="34" charset="-122"/>
                      </a:endParaRPr>
                    </a:p>
                    <a:p>
                      <a:pPr algn="l">
                        <a:lnSpc>
                          <a:spcPct val="150000"/>
                        </a:lnSpc>
                      </a:pPr>
                      <a:r>
                        <a:rPr lang="zh-CN" altLang="en-US" sz="1400" b="0" baseline="0" dirty="0">
                          <a:latin typeface="Microsoft YaHei" panose="020B0503020204020204" pitchFamily="34" charset="-122"/>
                          <a:ea typeface="Microsoft YaHei" panose="020B0503020204020204" pitchFamily="34" charset="-122"/>
                        </a:rPr>
                        <a:t>坚持</a:t>
                      </a:r>
                      <a:r>
                        <a:rPr lang="en-US" altLang="zh-CN" sz="1400" b="0" baseline="0" dirty="0">
                          <a:latin typeface="Microsoft YaHei" panose="020B0503020204020204" pitchFamily="34" charset="-122"/>
                          <a:ea typeface="Microsoft YaHei" panose="020B0503020204020204" pitchFamily="34" charset="-122"/>
                        </a:rPr>
                        <a:t>DASH</a:t>
                      </a:r>
                      <a:r>
                        <a:rPr lang="zh-CN" altLang="en-US" sz="1400" b="0" baseline="0" dirty="0">
                          <a:latin typeface="Microsoft YaHei" panose="020B0503020204020204" pitchFamily="34" charset="-122"/>
                          <a:ea typeface="Microsoft YaHei" panose="020B0503020204020204" pitchFamily="34" charset="-122"/>
                        </a:rPr>
                        <a:t>饮食能够有效降低心血管事件和全因死亡风险</a:t>
                      </a:r>
                      <a:endParaRPr lang="zh-CN" altLang="en-US" sz="1400" b="0" baseline="300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0001"/>
                  </a:ext>
                </a:extLst>
              </a:tr>
              <a:tr h="860767">
                <a:tc>
                  <a:txBody>
                    <a:bodyPr/>
                    <a:lstStyle/>
                    <a:p>
                      <a:pPr algn="ctr">
                        <a:lnSpc>
                          <a:spcPct val="150000"/>
                        </a:lnSpc>
                      </a:pPr>
                      <a:r>
                        <a:rPr lang="en-US" altLang="zh-CN" sz="1400" b="1" baseline="0" dirty="0">
                          <a:latin typeface="Microsoft YaHei" panose="020B0503020204020204" pitchFamily="34" charset="-122"/>
                          <a:ea typeface="Microsoft YaHei" panose="020B0503020204020204" pitchFamily="34" charset="-122"/>
                        </a:rPr>
                        <a:t>CHH</a:t>
                      </a:r>
                      <a:r>
                        <a:rPr lang="zh-CN" altLang="en-US" sz="1400" b="1" baseline="0" dirty="0">
                          <a:latin typeface="Microsoft YaHei" panose="020B0503020204020204" pitchFamily="34" charset="-122"/>
                          <a:ea typeface="Microsoft YaHei" panose="020B0503020204020204" pitchFamily="34" charset="-122"/>
                        </a:rPr>
                        <a:t>饮食</a:t>
                      </a:r>
                    </a:p>
                  </a:txBody>
                  <a:tcPr anchor="ctr"/>
                </a:tc>
                <a:tc>
                  <a:txBody>
                    <a:bodyPr/>
                    <a:lstStyle/>
                    <a:p>
                      <a:pPr algn="l">
                        <a:lnSpc>
                          <a:spcPct val="150000"/>
                        </a:lnSpc>
                      </a:pPr>
                      <a:r>
                        <a:rPr lang="zh-CN" altLang="en-US" sz="1400" b="0" baseline="0" dirty="0">
                          <a:latin typeface="Microsoft YaHei" panose="020B0503020204020204" pitchFamily="34" charset="-122"/>
                          <a:ea typeface="Microsoft YaHei" panose="020B0503020204020204" pitchFamily="34" charset="-122"/>
                        </a:rPr>
                        <a:t>高血压患者食用</a:t>
                      </a:r>
                      <a:r>
                        <a:rPr lang="en-US" altLang="zh-CN" sz="1400" b="0" baseline="0" dirty="0">
                          <a:latin typeface="Microsoft YaHei" panose="020B0503020204020204" pitchFamily="34" charset="-122"/>
                          <a:ea typeface="Microsoft YaHei" panose="020B0503020204020204" pitchFamily="34" charset="-122"/>
                        </a:rPr>
                        <a:t>CHH</a:t>
                      </a:r>
                      <a:r>
                        <a:rPr lang="zh-CN" altLang="en-US" sz="1400" b="0" baseline="0" dirty="0">
                          <a:latin typeface="Microsoft YaHei" panose="020B0503020204020204" pitchFamily="34" charset="-122"/>
                          <a:ea typeface="Microsoft YaHei" panose="020B0503020204020204" pitchFamily="34" charset="-122"/>
                        </a:rPr>
                        <a:t>饮食可降低收缩压</a:t>
                      </a:r>
                      <a:r>
                        <a:rPr lang="en-US" altLang="zh-CN" sz="1400" b="0" baseline="0" dirty="0">
                          <a:latin typeface="Microsoft YaHei" panose="020B0503020204020204" pitchFamily="34" charset="-122"/>
                          <a:ea typeface="Microsoft YaHei" panose="020B0503020204020204" pitchFamily="34" charset="-122"/>
                        </a:rPr>
                        <a:t>10 mmHg</a:t>
                      </a:r>
                      <a:r>
                        <a:rPr lang="zh-CN" altLang="en-US" sz="1400" b="0" baseline="0" dirty="0">
                          <a:latin typeface="Microsoft YaHei" panose="020B0503020204020204" pitchFamily="34" charset="-122"/>
                          <a:ea typeface="Microsoft YaHei" panose="020B0503020204020204" pitchFamily="34" charset="-122"/>
                        </a:rPr>
                        <a:t>，舒张压</a:t>
                      </a:r>
                      <a:r>
                        <a:rPr lang="en-US" altLang="zh-CN" sz="1400" b="0" baseline="0" dirty="0">
                          <a:latin typeface="Microsoft YaHei" panose="020B0503020204020204" pitchFamily="34" charset="-122"/>
                          <a:ea typeface="Microsoft YaHei" panose="020B0503020204020204" pitchFamily="34" charset="-122"/>
                        </a:rPr>
                        <a:t>3.8 mmHg</a:t>
                      </a:r>
                      <a:endParaRPr lang="en-US" altLang="zh-CN" sz="1400" b="0" baseline="30000" dirty="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400" b="0" baseline="0" dirty="0">
                          <a:latin typeface="Microsoft YaHei" panose="020B0503020204020204" pitchFamily="34" charset="-122"/>
                          <a:ea typeface="Microsoft YaHei" panose="020B0503020204020204" pitchFamily="34" charset="-122"/>
                        </a:rPr>
                        <a:t>研究者认为，如果坚持</a:t>
                      </a:r>
                      <a:r>
                        <a:rPr lang="en-US" altLang="zh-CN" sz="1400" b="0" baseline="0" dirty="0">
                          <a:latin typeface="Microsoft YaHei" panose="020B0503020204020204" pitchFamily="34" charset="-122"/>
                          <a:ea typeface="Microsoft YaHei" panose="020B0503020204020204" pitchFamily="34" charset="-122"/>
                        </a:rPr>
                        <a:t>CHH</a:t>
                      </a:r>
                      <a:r>
                        <a:rPr lang="zh-CN" altLang="en-US" sz="1400" b="0" baseline="0" dirty="0">
                          <a:latin typeface="Microsoft YaHei" panose="020B0503020204020204" pitchFamily="34" charset="-122"/>
                          <a:ea typeface="Microsoft YaHei" panose="020B0503020204020204" pitchFamily="34" charset="-122"/>
                        </a:rPr>
                        <a:t>饮食，主要心血管疾病将减少</a:t>
                      </a:r>
                      <a:r>
                        <a:rPr lang="en-US" altLang="zh-CN" sz="1400" b="0" baseline="0" dirty="0">
                          <a:latin typeface="Microsoft YaHei" panose="020B0503020204020204" pitchFamily="34" charset="-122"/>
                          <a:ea typeface="Microsoft YaHei" panose="020B0503020204020204" pitchFamily="34" charset="-122"/>
                        </a:rPr>
                        <a:t>20%</a:t>
                      </a:r>
                      <a:r>
                        <a:rPr lang="zh-CN" altLang="en-US" sz="1400" b="0" baseline="0" dirty="0">
                          <a:latin typeface="Microsoft YaHei" panose="020B0503020204020204" pitchFamily="34" charset="-122"/>
                          <a:ea typeface="Microsoft YaHei" panose="020B0503020204020204" pitchFamily="34" charset="-122"/>
                        </a:rPr>
                        <a:t>，心力衰竭减少</a:t>
                      </a:r>
                      <a:r>
                        <a:rPr lang="en-US" altLang="zh-CN" sz="1400" b="0" baseline="0" dirty="0">
                          <a:latin typeface="Microsoft YaHei" panose="020B0503020204020204" pitchFamily="34" charset="-122"/>
                          <a:ea typeface="Microsoft YaHei" panose="020B0503020204020204" pitchFamily="34" charset="-122"/>
                        </a:rPr>
                        <a:t>28%</a:t>
                      </a:r>
                      <a:r>
                        <a:rPr lang="zh-CN" altLang="en-US" sz="1400" b="0" baseline="0" dirty="0">
                          <a:latin typeface="Microsoft YaHei" panose="020B0503020204020204" pitchFamily="34" charset="-122"/>
                          <a:ea typeface="Microsoft YaHei" panose="020B0503020204020204" pitchFamily="34" charset="-122"/>
                        </a:rPr>
                        <a:t>，全因死亡减少</a:t>
                      </a:r>
                      <a:r>
                        <a:rPr lang="en-US" altLang="zh-CN" sz="1400" b="0" baseline="0" dirty="0">
                          <a:latin typeface="Microsoft YaHei" panose="020B0503020204020204" pitchFamily="34" charset="-122"/>
                          <a:ea typeface="Microsoft YaHei" panose="020B0503020204020204" pitchFamily="34" charset="-122"/>
                        </a:rPr>
                        <a:t>13%</a:t>
                      </a:r>
                      <a:endParaRPr lang="en-US" altLang="zh-CN" sz="1400" b="0" baseline="300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4287125375"/>
                  </a:ext>
                </a:extLst>
              </a:tr>
              <a:tr h="1521843">
                <a:tc>
                  <a:txBody>
                    <a:bodyPr/>
                    <a:lstStyle/>
                    <a:p>
                      <a:pPr algn="ctr">
                        <a:lnSpc>
                          <a:spcPct val="150000"/>
                        </a:lnSpc>
                      </a:pPr>
                      <a:r>
                        <a:rPr lang="zh-CN" altLang="en-US" sz="1400" b="1" baseline="0" dirty="0">
                          <a:latin typeface="Microsoft YaHei" panose="020B0503020204020204" pitchFamily="34" charset="-122"/>
                          <a:ea typeface="Microsoft YaHei" panose="020B0503020204020204" pitchFamily="34" charset="-122"/>
                        </a:rPr>
                        <a:t>辣膳食</a:t>
                      </a:r>
                    </a:p>
                  </a:txBody>
                  <a:tcPr anchor="ctr"/>
                </a:tc>
                <a:tc>
                  <a:txBody>
                    <a:bodyPr/>
                    <a:lstStyle/>
                    <a:p>
                      <a:pPr algn="l">
                        <a:lnSpc>
                          <a:spcPct val="150000"/>
                        </a:lnSpc>
                      </a:pPr>
                      <a:r>
                        <a:rPr lang="zh-CN" altLang="en-US" sz="1400" b="0" baseline="0" dirty="0">
                          <a:latin typeface="Microsoft YaHei" panose="020B0503020204020204" pitchFamily="34" charset="-122"/>
                          <a:ea typeface="Microsoft YaHei" panose="020B0503020204020204" pitchFamily="34" charset="-122"/>
                        </a:rPr>
                        <a:t>女性中，每周吃辣大于</a:t>
                      </a:r>
                      <a:r>
                        <a:rPr lang="en-US" altLang="zh-CN" sz="1400" b="0" baseline="0" dirty="0">
                          <a:latin typeface="Microsoft YaHei" panose="020B0503020204020204" pitchFamily="34" charset="-122"/>
                          <a:ea typeface="Microsoft YaHei" panose="020B0503020204020204" pitchFamily="34" charset="-122"/>
                        </a:rPr>
                        <a:t>3</a:t>
                      </a:r>
                      <a:r>
                        <a:rPr lang="zh-CN" altLang="en-US" sz="1400" b="0" baseline="0" dirty="0">
                          <a:latin typeface="Microsoft YaHei" panose="020B0503020204020204" pitchFamily="34" charset="-122"/>
                          <a:ea typeface="Microsoft YaHei" panose="020B0503020204020204" pitchFamily="34" charset="-122"/>
                        </a:rPr>
                        <a:t>次者比从不吃辣者出现高血压的风险降低</a:t>
                      </a:r>
                      <a:r>
                        <a:rPr lang="en-US" altLang="zh-CN" sz="1400" b="0" baseline="0" dirty="0">
                          <a:latin typeface="Microsoft YaHei" panose="020B0503020204020204" pitchFamily="34" charset="-122"/>
                          <a:ea typeface="Microsoft YaHei" panose="020B0503020204020204" pitchFamily="34" charset="-122"/>
                        </a:rPr>
                        <a:t>12%</a:t>
                      </a:r>
                      <a:r>
                        <a:rPr lang="zh-CN" altLang="en-US" sz="1400" b="0" baseline="0" dirty="0">
                          <a:latin typeface="Microsoft YaHei" panose="020B0503020204020204" pitchFamily="34" charset="-122"/>
                          <a:ea typeface="Microsoft YaHei" panose="020B0503020204020204" pitchFamily="34" charset="-122"/>
                        </a:rPr>
                        <a:t>，每周吃辛辣食物的次数越多，收缩压、舒张压下降越明显</a:t>
                      </a:r>
                      <a:endParaRPr lang="en-US" altLang="zh-CN" sz="1400" b="0" baseline="30000" dirty="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400" b="0" baseline="0" dirty="0">
                          <a:latin typeface="Microsoft YaHei" panose="020B0503020204020204" pitchFamily="34" charset="-122"/>
                          <a:ea typeface="Microsoft YaHei" panose="020B0503020204020204" pitchFamily="34" charset="-122"/>
                        </a:rPr>
                        <a:t>在不喝酒的人中，每天吃辣者比从不吃辣者出现高血压的风险降低</a:t>
                      </a:r>
                      <a:r>
                        <a:rPr lang="en-US" altLang="zh-CN" sz="1400" b="0" baseline="0" dirty="0">
                          <a:latin typeface="Microsoft YaHei" panose="020B0503020204020204" pitchFamily="34" charset="-122"/>
                          <a:ea typeface="Microsoft YaHei" panose="020B0503020204020204" pitchFamily="34" charset="-122"/>
                        </a:rPr>
                        <a:t>28%</a:t>
                      </a:r>
                      <a:endParaRPr lang="en-US" altLang="zh-CN" sz="1400" b="0" baseline="30000" dirty="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400" b="0" baseline="0" dirty="0">
                          <a:latin typeface="Microsoft YaHei" panose="020B0503020204020204" pitchFamily="34" charset="-122"/>
                          <a:ea typeface="Microsoft YaHei" panose="020B0503020204020204" pitchFamily="34" charset="-122"/>
                        </a:rPr>
                        <a:t>爱吃辣者较不爱吃辣者每天减少摄盐量</a:t>
                      </a:r>
                      <a:r>
                        <a:rPr lang="en-US" altLang="zh-CN" sz="1400" b="0" baseline="0" dirty="0">
                          <a:latin typeface="Microsoft YaHei" panose="020B0503020204020204" pitchFamily="34" charset="-122"/>
                          <a:ea typeface="Microsoft YaHei" panose="020B0503020204020204" pitchFamily="34" charset="-122"/>
                        </a:rPr>
                        <a:t>2.5 g</a:t>
                      </a:r>
                      <a:r>
                        <a:rPr lang="zh-CN" altLang="en-US" sz="1400" b="0" baseline="0" dirty="0">
                          <a:latin typeface="Microsoft YaHei" panose="020B0503020204020204" pitchFamily="34" charset="-122"/>
                          <a:ea typeface="Microsoft YaHei" panose="020B0503020204020204" pitchFamily="34" charset="-122"/>
                        </a:rPr>
                        <a:t>，收缩压和舒张压较之分别低</a:t>
                      </a:r>
                      <a:r>
                        <a:rPr lang="en-US" altLang="zh-CN" sz="1400" b="0" baseline="0" dirty="0">
                          <a:latin typeface="Microsoft YaHei" panose="020B0503020204020204" pitchFamily="34" charset="-122"/>
                          <a:ea typeface="Microsoft YaHei" panose="020B0503020204020204" pitchFamily="34" charset="-122"/>
                        </a:rPr>
                        <a:t>6.6 mmHg</a:t>
                      </a:r>
                      <a:r>
                        <a:rPr lang="zh-CN" altLang="en-US" sz="1400" b="0" baseline="0" dirty="0">
                          <a:latin typeface="Microsoft YaHei" panose="020B0503020204020204" pitchFamily="34" charset="-122"/>
                          <a:ea typeface="Microsoft YaHei" panose="020B0503020204020204" pitchFamily="34" charset="-122"/>
                        </a:rPr>
                        <a:t>和</a:t>
                      </a:r>
                      <a:r>
                        <a:rPr lang="en-US" altLang="zh-CN" sz="1400" b="0" baseline="0" dirty="0">
                          <a:latin typeface="Microsoft YaHei" panose="020B0503020204020204" pitchFamily="34" charset="-122"/>
                          <a:ea typeface="Microsoft YaHei" panose="020B0503020204020204" pitchFamily="34" charset="-122"/>
                        </a:rPr>
                        <a:t>4.0 mmHg</a:t>
                      </a:r>
                      <a:endParaRPr lang="en-US" altLang="zh-CN" sz="1400" b="0" baseline="300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73283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D9103D-063F-2D0E-11F6-FCF20128946C}"/>
              </a:ext>
            </a:extLst>
          </p:cNvPr>
          <p:cNvSpPr txBox="1">
            <a:spLocks/>
          </p:cNvSpPr>
          <p:nvPr/>
        </p:nvSpPr>
        <p:spPr>
          <a:xfrm>
            <a:off x="0" y="249427"/>
            <a:ext cx="12192000" cy="741444"/>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dirty="0"/>
              <a:t>控制体重</a:t>
            </a:r>
          </a:p>
        </p:txBody>
      </p:sp>
      <p:grpSp>
        <p:nvGrpSpPr>
          <p:cNvPr id="13" name="组合 12">
            <a:extLst>
              <a:ext uri="{FF2B5EF4-FFF2-40B4-BE49-F238E27FC236}">
                <a16:creationId xmlns:a16="http://schemas.microsoft.com/office/drawing/2014/main" id="{4E4E17F6-BBA5-BD92-4ADB-E46BBADFBC68}"/>
              </a:ext>
            </a:extLst>
          </p:cNvPr>
          <p:cNvGrpSpPr/>
          <p:nvPr/>
        </p:nvGrpSpPr>
        <p:grpSpPr>
          <a:xfrm>
            <a:off x="2734735" y="2388366"/>
            <a:ext cx="8280400" cy="3784282"/>
            <a:chOff x="2819398" y="2066185"/>
            <a:chExt cx="7441678" cy="2351110"/>
          </a:xfrm>
        </p:grpSpPr>
        <p:sp>
          <p:nvSpPr>
            <p:cNvPr id="8" name="AutoShape 6">
              <a:extLst>
                <a:ext uri="{FF2B5EF4-FFF2-40B4-BE49-F238E27FC236}">
                  <a16:creationId xmlns:a16="http://schemas.microsoft.com/office/drawing/2014/main" id="{70F5323E-74D6-D281-FAD5-6A8AE2A29376}"/>
                </a:ext>
              </a:extLst>
            </p:cNvPr>
            <p:cNvSpPr>
              <a:spLocks noChangeArrowheads="1"/>
            </p:cNvSpPr>
            <p:nvPr/>
          </p:nvSpPr>
          <p:spPr bwMode="gray">
            <a:xfrm>
              <a:off x="2819399" y="2585977"/>
              <a:ext cx="7441677" cy="381000"/>
            </a:xfrm>
            <a:prstGeom prst="roundRect">
              <a:avLst>
                <a:gd name="adj" fmla="val 7574"/>
              </a:avLst>
            </a:prstGeom>
            <a:solidFill>
              <a:schemeClr val="accent1">
                <a:lumMod val="20000"/>
                <a:lumOff val="80000"/>
              </a:schemeClr>
            </a:solidFill>
            <a:ln w="28575" cap="rnd">
              <a:solidFill>
                <a:schemeClr val="accent1">
                  <a:lumMod val="40000"/>
                  <a:lumOff val="60000"/>
                </a:schemeClr>
              </a:solidFill>
              <a:prstDash val="sysDot"/>
              <a:round/>
              <a:headEnd/>
              <a:tailEnd/>
            </a:ln>
            <a:effectLst/>
          </p:spPr>
          <p:txBody>
            <a:bodyPr wrap="none" anchor="ctr"/>
            <a:lstStyle/>
            <a:p>
              <a:pPr marL="171450" indent="-171450" eaLnBrk="0" hangingPunct="0">
                <a:buFont typeface="Arial" panose="020B0604020202020204" pitchFamily="34" charset="0"/>
                <a:buChar char="•"/>
                <a:defRPr/>
              </a:pPr>
              <a:endParaRPr lang="en-US" altLang="zh-CN" sz="1400" b="1" dirty="0">
                <a:latin typeface="微软雅黑" panose="020B0503020204020204" pitchFamily="34" charset="-122"/>
                <a:ea typeface="微软雅黑" panose="020B0503020204020204" pitchFamily="34" charset="-122"/>
              </a:endParaRPr>
            </a:p>
          </p:txBody>
        </p:sp>
        <p:sp>
          <p:nvSpPr>
            <p:cNvPr id="9" name="AutoShape 7">
              <a:extLst>
                <a:ext uri="{FF2B5EF4-FFF2-40B4-BE49-F238E27FC236}">
                  <a16:creationId xmlns:a16="http://schemas.microsoft.com/office/drawing/2014/main" id="{13F70936-E292-2388-A35C-D85FFE0FACDA}"/>
                </a:ext>
              </a:extLst>
            </p:cNvPr>
            <p:cNvSpPr>
              <a:spLocks noChangeArrowheads="1"/>
            </p:cNvSpPr>
            <p:nvPr/>
          </p:nvSpPr>
          <p:spPr bwMode="gray">
            <a:xfrm>
              <a:off x="2819399" y="3078527"/>
              <a:ext cx="7441677" cy="381000"/>
            </a:xfrm>
            <a:prstGeom prst="roundRect">
              <a:avLst>
                <a:gd name="adj" fmla="val 7574"/>
              </a:avLst>
            </a:prstGeom>
            <a:solidFill>
              <a:srgbClr val="004582">
                <a:alpha val="30353"/>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10" name="AutoShape 4">
              <a:extLst>
                <a:ext uri="{FF2B5EF4-FFF2-40B4-BE49-F238E27FC236}">
                  <a16:creationId xmlns:a16="http://schemas.microsoft.com/office/drawing/2014/main" id="{03CC03F6-DA47-5295-F149-DC23D571F26D}"/>
                </a:ext>
              </a:extLst>
            </p:cNvPr>
            <p:cNvSpPr>
              <a:spLocks noChangeArrowheads="1"/>
            </p:cNvSpPr>
            <p:nvPr/>
          </p:nvSpPr>
          <p:spPr bwMode="gray">
            <a:xfrm>
              <a:off x="2819399" y="3551760"/>
              <a:ext cx="7441677" cy="381000"/>
            </a:xfrm>
            <a:prstGeom prst="roundRect">
              <a:avLst>
                <a:gd name="adj" fmla="val 7574"/>
              </a:avLst>
            </a:prstGeom>
            <a:solidFill>
              <a:schemeClr val="accent1">
                <a:lumMod val="20000"/>
                <a:lumOff val="80000"/>
              </a:schemeClr>
            </a:solidFill>
            <a:ln w="28575" cap="rnd">
              <a:solidFill>
                <a:schemeClr val="accent1">
                  <a:lumMod val="40000"/>
                  <a:lumOff val="60000"/>
                </a:schemeClr>
              </a:solidFill>
              <a:prstDash val="sysDot"/>
              <a:round/>
              <a:headEnd/>
              <a:tailEnd/>
            </a:ln>
            <a:effectLst/>
          </p:spPr>
          <p:txBody>
            <a:bodyPr wrap="none" anchor="ctr"/>
            <a:lstStyle/>
            <a:p>
              <a:pPr marL="171450" indent="-171450" eaLnBrk="0" hangingPunct="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11" name="AutoShape 5">
              <a:extLst>
                <a:ext uri="{FF2B5EF4-FFF2-40B4-BE49-F238E27FC236}">
                  <a16:creationId xmlns:a16="http://schemas.microsoft.com/office/drawing/2014/main" id="{DB888C42-0E80-4EB3-6619-F374B44F9FB9}"/>
                </a:ext>
              </a:extLst>
            </p:cNvPr>
            <p:cNvSpPr>
              <a:spLocks noChangeArrowheads="1"/>
            </p:cNvSpPr>
            <p:nvPr/>
          </p:nvSpPr>
          <p:spPr bwMode="gray">
            <a:xfrm>
              <a:off x="2819398" y="4036295"/>
              <a:ext cx="7441677" cy="381000"/>
            </a:xfrm>
            <a:prstGeom prst="roundRect">
              <a:avLst>
                <a:gd name="adj" fmla="val 7574"/>
              </a:avLst>
            </a:prstGeom>
            <a:solidFill>
              <a:srgbClr val="004582">
                <a:alpha val="30222"/>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12" name="AutoShape 4">
              <a:extLst>
                <a:ext uri="{FF2B5EF4-FFF2-40B4-BE49-F238E27FC236}">
                  <a16:creationId xmlns:a16="http://schemas.microsoft.com/office/drawing/2014/main" id="{2A5EA511-6D3E-DF90-C9E6-8558C7349CCB}"/>
                </a:ext>
              </a:extLst>
            </p:cNvPr>
            <p:cNvSpPr>
              <a:spLocks noChangeArrowheads="1"/>
            </p:cNvSpPr>
            <p:nvPr/>
          </p:nvSpPr>
          <p:spPr bwMode="gray">
            <a:xfrm>
              <a:off x="2819399" y="2066185"/>
              <a:ext cx="7441677" cy="381000"/>
            </a:xfrm>
            <a:prstGeom prst="roundRect">
              <a:avLst>
                <a:gd name="adj" fmla="val 7574"/>
              </a:avLst>
            </a:prstGeom>
            <a:solidFill>
              <a:srgbClr val="004582">
                <a:alpha val="34000"/>
              </a:srgb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defRPr/>
              </a:pPr>
              <a:endParaRPr lang="en-US" altLang="zh-CN" sz="1400" b="1" dirty="0">
                <a:latin typeface="微软雅黑" panose="020B0503020204020204" pitchFamily="34" charset="-122"/>
                <a:ea typeface="微软雅黑" panose="020B0503020204020204" pitchFamily="34" charset="-122"/>
              </a:endParaRPr>
            </a:p>
          </p:txBody>
        </p:sp>
      </p:grpSp>
      <p:sp>
        <p:nvSpPr>
          <p:cNvPr id="14" name="矩形 13">
            <a:extLst>
              <a:ext uri="{FF2B5EF4-FFF2-40B4-BE49-F238E27FC236}">
                <a16:creationId xmlns:a16="http://schemas.microsoft.com/office/drawing/2014/main" id="{ED464CF0-07A0-DC96-BFE4-19519E0A8925}"/>
              </a:ext>
            </a:extLst>
          </p:cNvPr>
          <p:cNvSpPr/>
          <p:nvPr/>
        </p:nvSpPr>
        <p:spPr>
          <a:xfrm>
            <a:off x="974272" y="2402578"/>
            <a:ext cx="1600200" cy="3770070"/>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微软雅黑" panose="020B0503020204020204" pitchFamily="34" charset="-122"/>
                <a:ea typeface="微软雅黑" panose="020B0503020204020204" pitchFamily="34" charset="-122"/>
              </a:rPr>
              <a:t>主</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要</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建</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议</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和</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措</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施</a:t>
            </a:r>
          </a:p>
        </p:txBody>
      </p:sp>
      <p:sp>
        <p:nvSpPr>
          <p:cNvPr id="16" name="文本框 15">
            <a:extLst>
              <a:ext uri="{FF2B5EF4-FFF2-40B4-BE49-F238E27FC236}">
                <a16:creationId xmlns:a16="http://schemas.microsoft.com/office/drawing/2014/main" id="{F3BC78FD-21C0-3CE5-0C0A-6D77BE10D0B1}"/>
              </a:ext>
            </a:extLst>
          </p:cNvPr>
          <p:cNvSpPr txBox="1"/>
          <p:nvPr/>
        </p:nvSpPr>
        <p:spPr>
          <a:xfrm>
            <a:off x="2802467" y="2385235"/>
            <a:ext cx="8009467" cy="628762"/>
          </a:xfrm>
          <a:prstGeom prst="rect">
            <a:avLst/>
          </a:prstGeom>
          <a:noFill/>
        </p:spPr>
        <p:txBody>
          <a:bodyPr wrap="square" rtlCol="0">
            <a:spAutoFit/>
          </a:bodyPr>
          <a:lstStyle/>
          <a:p>
            <a:pPr algn="just">
              <a:lnSpc>
                <a:spcPts val="2200"/>
              </a:lnSpc>
            </a:pPr>
            <a:r>
              <a:rPr lang="zh-CN" altLang="en-US" sz="1400" b="1" dirty="0">
                <a:latin typeface="微软雅黑" panose="020B0503020204020204" pitchFamily="34" charset="-122"/>
                <a:ea typeface="微软雅黑" panose="020B0503020204020204" pitchFamily="34" charset="-122"/>
              </a:rPr>
              <a:t>所有超重和肥胖患者减重，正常体重者将体重维持在健康范围内</a:t>
            </a:r>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体重指数</a:t>
            </a:r>
            <a:r>
              <a:rPr lang="en-US" altLang="zh-CN" sz="1400" b="1" dirty="0">
                <a:latin typeface="微软雅黑" panose="020B0503020204020204" pitchFamily="34" charset="-122"/>
                <a:ea typeface="微软雅黑" panose="020B0503020204020204" pitchFamily="34" charset="-122"/>
              </a:rPr>
              <a:t>18.5~23.9 kg/m</a:t>
            </a:r>
            <a:r>
              <a:rPr lang="en-US" altLang="zh-CN" sz="1400" b="1" baseline="30000" dirty="0">
                <a:latin typeface="微软雅黑" panose="020B0503020204020204" pitchFamily="34" charset="-122"/>
                <a:ea typeface="微软雅黑" panose="020B0503020204020204" pitchFamily="34" charset="-122"/>
              </a:rPr>
              <a:t>2</a:t>
            </a:r>
            <a:r>
              <a:rPr lang="zh-CN" altLang="en-US" sz="1400" b="1" dirty="0">
                <a:latin typeface="微软雅黑" panose="020B0503020204020204" pitchFamily="34" charset="-122"/>
                <a:ea typeface="微软雅黑" panose="020B0503020204020204" pitchFamily="34" charset="-122"/>
              </a:rPr>
              <a:t>；腰围</a:t>
            </a:r>
            <a:r>
              <a:rPr lang="en-US" altLang="zh-CN" sz="1400" b="1" dirty="0">
                <a:latin typeface="微软雅黑" panose="020B0503020204020204" pitchFamily="34" charset="-122"/>
                <a:ea typeface="微软雅黑" panose="020B0503020204020204" pitchFamily="34" charset="-122"/>
              </a:rPr>
              <a:t>&lt;90 cm(</a:t>
            </a:r>
            <a:r>
              <a:rPr lang="zh-CN" altLang="en-US" sz="1400" b="1" dirty="0">
                <a:latin typeface="微软雅黑" panose="020B0503020204020204" pitchFamily="34" charset="-122"/>
                <a:ea typeface="微软雅黑" panose="020B0503020204020204" pitchFamily="34" charset="-122"/>
              </a:rPr>
              <a:t>男性</a:t>
            </a:r>
            <a:r>
              <a:rPr lang="en-US" altLang="zh-CN" sz="1400" b="1" dirty="0">
                <a:latin typeface="微软雅黑" panose="020B0503020204020204" pitchFamily="34" charset="-122"/>
                <a:ea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&lt;85 cm (</a:t>
            </a:r>
            <a:r>
              <a:rPr lang="zh-CN" altLang="en-US" sz="1400" b="1" dirty="0">
                <a:latin typeface="微软雅黑" panose="020B0503020204020204" pitchFamily="34" charset="-122"/>
                <a:ea typeface="微软雅黑" panose="020B0503020204020204" pitchFamily="34" charset="-122"/>
              </a:rPr>
              <a:t>女性</a:t>
            </a:r>
            <a:r>
              <a:rPr lang="en-US" altLang="zh-CN" sz="1400" b="1" dirty="0">
                <a:latin typeface="微软雅黑" panose="020B0503020204020204" pitchFamily="34" charset="-122"/>
                <a:ea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rPr>
              <a:t>。</a:t>
            </a:r>
          </a:p>
        </p:txBody>
      </p:sp>
      <p:sp>
        <p:nvSpPr>
          <p:cNvPr id="17" name="文本框 16">
            <a:extLst>
              <a:ext uri="{FF2B5EF4-FFF2-40B4-BE49-F238E27FC236}">
                <a16:creationId xmlns:a16="http://schemas.microsoft.com/office/drawing/2014/main" id="{834CB425-DE1F-5A8C-91AB-A2927E7AE586}"/>
              </a:ext>
            </a:extLst>
          </p:cNvPr>
          <p:cNvSpPr txBox="1"/>
          <p:nvPr/>
        </p:nvSpPr>
        <p:spPr>
          <a:xfrm>
            <a:off x="2802464" y="3333390"/>
            <a:ext cx="8009467" cy="346633"/>
          </a:xfrm>
          <a:prstGeom prst="rect">
            <a:avLst/>
          </a:prstGeom>
          <a:noFill/>
        </p:spPr>
        <p:txBody>
          <a:bodyPr wrap="square" rtlCol="0">
            <a:spAutoFit/>
          </a:bodyPr>
          <a:lstStyle/>
          <a:p>
            <a:pPr algn="just">
              <a:lnSpc>
                <a:spcPts val="2200"/>
              </a:lnSpc>
            </a:pPr>
            <a:r>
              <a:rPr lang="zh-CN" altLang="en-US" sz="1400" b="1" dirty="0">
                <a:latin typeface="微软雅黑" panose="020B0503020204020204" pitchFamily="34" charset="-122"/>
                <a:ea typeface="微软雅黑" panose="020B0503020204020204" pitchFamily="34" charset="-122"/>
              </a:rPr>
              <a:t>将减重</a:t>
            </a:r>
            <a:r>
              <a:rPr lang="en-US" altLang="zh-CN" sz="1400" b="1" dirty="0">
                <a:latin typeface="微软雅黑" panose="020B0503020204020204" pitchFamily="34" charset="-122"/>
                <a:ea typeface="微软雅黑" panose="020B0503020204020204" pitchFamily="34" charset="-122"/>
              </a:rPr>
              <a:t>5%~15%</a:t>
            </a:r>
            <a:r>
              <a:rPr lang="zh-CN" altLang="en-US" sz="1400" b="1" dirty="0">
                <a:latin typeface="微软雅黑" panose="020B0503020204020204" pitchFamily="34" charset="-122"/>
                <a:ea typeface="微软雅黑" panose="020B0503020204020204" pitchFamily="34" charset="-122"/>
              </a:rPr>
              <a:t>及以上作为体重管理的目标</a:t>
            </a:r>
            <a:r>
              <a:rPr lang="en-US" altLang="zh-CN" sz="1400" b="1" dirty="0">
                <a:latin typeface="微软雅黑" panose="020B0503020204020204" pitchFamily="34" charset="-122"/>
                <a:ea typeface="微软雅黑" panose="020B0503020204020204" pitchFamily="34" charset="-122"/>
              </a:rPr>
              <a:t>, 1</a:t>
            </a:r>
            <a:r>
              <a:rPr lang="zh-CN" altLang="en-US" sz="1400" b="1" dirty="0">
                <a:latin typeface="微软雅黑" panose="020B0503020204020204" pitchFamily="34" charset="-122"/>
                <a:ea typeface="微软雅黑" panose="020B0503020204020204" pitchFamily="34" charset="-122"/>
              </a:rPr>
              <a:t>年内体重减少初始体重的</a:t>
            </a:r>
            <a:r>
              <a:rPr lang="en-US" altLang="zh-CN" sz="1400" b="1" dirty="0">
                <a:latin typeface="微软雅黑" panose="020B0503020204020204" pitchFamily="34" charset="-122"/>
                <a:ea typeface="微软雅黑" panose="020B0503020204020204" pitchFamily="34" charset="-122"/>
              </a:rPr>
              <a:t>5%~10%</a:t>
            </a:r>
            <a:r>
              <a:rPr lang="zh-CN" altLang="en-US" sz="1400" b="1" dirty="0">
                <a:latin typeface="微软雅黑" panose="020B0503020204020204" pitchFamily="34" charset="-122"/>
                <a:ea typeface="微软雅黑" panose="020B0503020204020204" pitchFamily="34" charset="-122"/>
              </a:rPr>
              <a:t>。</a:t>
            </a:r>
          </a:p>
        </p:txBody>
      </p:sp>
      <p:sp>
        <p:nvSpPr>
          <p:cNvPr id="18" name="文本框 17">
            <a:extLst>
              <a:ext uri="{FF2B5EF4-FFF2-40B4-BE49-F238E27FC236}">
                <a16:creationId xmlns:a16="http://schemas.microsoft.com/office/drawing/2014/main" id="{3E6774DA-9ADF-7661-002D-A04541EA9A67}"/>
              </a:ext>
            </a:extLst>
          </p:cNvPr>
          <p:cNvSpPr txBox="1"/>
          <p:nvPr/>
        </p:nvSpPr>
        <p:spPr>
          <a:xfrm>
            <a:off x="2802464" y="3997443"/>
            <a:ext cx="8009467" cy="628762"/>
          </a:xfrm>
          <a:prstGeom prst="rect">
            <a:avLst/>
          </a:prstGeom>
          <a:noFill/>
        </p:spPr>
        <p:txBody>
          <a:bodyPr wrap="square" rtlCol="0">
            <a:spAutoFit/>
          </a:bodyPr>
          <a:lstStyle/>
          <a:p>
            <a:pPr algn="just">
              <a:lnSpc>
                <a:spcPts val="2200"/>
              </a:lnSpc>
            </a:pPr>
            <a:r>
              <a:rPr lang="zh-CN" altLang="en-US" sz="1400" b="1" dirty="0">
                <a:latin typeface="微软雅黑" panose="020B0503020204020204" pitchFamily="34" charset="-122"/>
                <a:ea typeface="微软雅黑" panose="020B0503020204020204" pitchFamily="34" charset="-122"/>
              </a:rPr>
              <a:t>首先通过综合生活方式干预控制体重，包括自我监测体重、合理膳食、增加体力活动和运动以及行为干预四方面 。</a:t>
            </a:r>
          </a:p>
        </p:txBody>
      </p:sp>
      <p:sp>
        <p:nvSpPr>
          <p:cNvPr id="19" name="文本框 18">
            <a:extLst>
              <a:ext uri="{FF2B5EF4-FFF2-40B4-BE49-F238E27FC236}">
                <a16:creationId xmlns:a16="http://schemas.microsoft.com/office/drawing/2014/main" id="{49030E20-34DA-FBE2-6D94-F856A5CB4140}"/>
              </a:ext>
            </a:extLst>
          </p:cNvPr>
          <p:cNvSpPr txBox="1"/>
          <p:nvPr/>
        </p:nvSpPr>
        <p:spPr>
          <a:xfrm>
            <a:off x="2802464" y="4898873"/>
            <a:ext cx="8009467" cy="346633"/>
          </a:xfrm>
          <a:prstGeom prst="rect">
            <a:avLst/>
          </a:prstGeom>
          <a:noFill/>
        </p:spPr>
        <p:txBody>
          <a:bodyPr wrap="square" rtlCol="0">
            <a:spAutoFit/>
          </a:bodyPr>
          <a:lstStyle/>
          <a:p>
            <a:pPr algn="just">
              <a:lnSpc>
                <a:spcPts val="2200"/>
              </a:lnSpc>
            </a:pPr>
            <a:r>
              <a:rPr lang="zh-CN" altLang="en-US" sz="1400" b="1" dirty="0">
                <a:latin typeface="微软雅黑" panose="020B0503020204020204" pitchFamily="34" charset="-122"/>
                <a:ea typeface="微软雅黑" panose="020B0503020204020204" pitchFamily="34" charset="-122"/>
              </a:rPr>
              <a:t>对于综合生活方式干预减重效果不理想者，推荐使用药物治疗或手术治疗。</a:t>
            </a:r>
          </a:p>
        </p:txBody>
      </p:sp>
      <p:sp>
        <p:nvSpPr>
          <p:cNvPr id="20" name="文本框 19">
            <a:extLst>
              <a:ext uri="{FF2B5EF4-FFF2-40B4-BE49-F238E27FC236}">
                <a16:creationId xmlns:a16="http://schemas.microsoft.com/office/drawing/2014/main" id="{8C0C11BC-788D-7856-FA05-B91F18AD0A35}"/>
              </a:ext>
            </a:extLst>
          </p:cNvPr>
          <p:cNvSpPr txBox="1"/>
          <p:nvPr/>
        </p:nvSpPr>
        <p:spPr>
          <a:xfrm>
            <a:off x="2802463" y="5692707"/>
            <a:ext cx="8009467" cy="346633"/>
          </a:xfrm>
          <a:prstGeom prst="rect">
            <a:avLst/>
          </a:prstGeom>
          <a:noFill/>
        </p:spPr>
        <p:txBody>
          <a:bodyPr wrap="square" rtlCol="0">
            <a:spAutoFit/>
          </a:bodyPr>
          <a:lstStyle/>
          <a:p>
            <a:pPr algn="just">
              <a:lnSpc>
                <a:spcPts val="2200"/>
              </a:lnSpc>
            </a:pPr>
            <a:r>
              <a:rPr lang="zh-CN" altLang="en-US" sz="1400" b="1" dirty="0">
                <a:latin typeface="微软雅黑" panose="020B0503020204020204" pitchFamily="34" charset="-122"/>
                <a:ea typeface="微软雅黑" panose="020B0503020204020204" pitchFamily="34" charset="-122"/>
              </a:rPr>
              <a:t>对特殊人群，如哺乳期妇女和老年人，应视具体情况采用个体化减重措施。</a:t>
            </a:r>
          </a:p>
        </p:txBody>
      </p:sp>
      <p:sp>
        <p:nvSpPr>
          <p:cNvPr id="21" name="矩形 20">
            <a:extLst>
              <a:ext uri="{FF2B5EF4-FFF2-40B4-BE49-F238E27FC236}">
                <a16:creationId xmlns:a16="http://schemas.microsoft.com/office/drawing/2014/main" id="{3E0FB0A7-6EC0-141A-2064-03E60B5FEF4F}"/>
              </a:ext>
            </a:extLst>
          </p:cNvPr>
          <p:cNvSpPr/>
          <p:nvPr/>
        </p:nvSpPr>
        <p:spPr>
          <a:xfrm>
            <a:off x="0" y="1145145"/>
            <a:ext cx="12191999" cy="700576"/>
          </a:xfrm>
          <a:prstGeom prst="rect">
            <a:avLst/>
          </a:prstGeom>
          <a:solidFill>
            <a:schemeClr val="bg1">
              <a:lumMod val="95000"/>
            </a:schemeClr>
          </a:solidFill>
        </p:spPr>
        <p:txBody>
          <a:bodyPr wrap="square" lIns="360000" rIns="360000">
            <a:spAutoFit/>
          </a:bodyPr>
          <a:lstStyle/>
          <a:p>
            <a:pPr algn="ctr">
              <a:lnSpc>
                <a:spcPct val="150000"/>
              </a:lnSpc>
            </a:pP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肥胖既是一个独立的疾病，又是</a:t>
            </a:r>
            <a:r>
              <a:rPr lang="en-US" altLang="zh-CN" sz="1400" spc="1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型糖尿病、心血管疾病、高血压、脑卒中等多种疾病的危险因素。</a:t>
            </a:r>
            <a:endParaRPr lang="en-US" altLang="zh-CN" sz="1400" spc="10" dirty="0">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我国成人超重肥胖诊断标准：体重指数</a:t>
            </a:r>
            <a:r>
              <a:rPr lang="en-US" altLang="zh-CN" sz="1400" spc="10" dirty="0">
                <a:latin typeface="微软雅黑" panose="020B0503020204020204" pitchFamily="34" charset="-122"/>
                <a:ea typeface="微软雅黑" panose="020B0503020204020204" pitchFamily="34" charset="-122"/>
                <a:cs typeface="Times New Roman" panose="02020603050405020304" pitchFamily="18" charset="0"/>
              </a:rPr>
              <a:t>24~&lt;28kg/m</a:t>
            </a:r>
            <a:r>
              <a:rPr lang="en-US" altLang="zh-CN" sz="1400" spc="10" baseline="300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为</a:t>
            </a:r>
            <a:r>
              <a:rPr lang="zh-CN" altLang="en-US" sz="1400" b="1" spc="1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超重</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；体重指数≥</a:t>
            </a:r>
            <a:r>
              <a:rPr lang="en-US" altLang="zh-CN" sz="1400" spc="10" dirty="0">
                <a:latin typeface="微软雅黑" panose="020B0503020204020204" pitchFamily="34" charset="-122"/>
                <a:ea typeface="微软雅黑" panose="020B0503020204020204" pitchFamily="34" charset="-122"/>
                <a:cs typeface="Times New Roman" panose="02020603050405020304" pitchFamily="18" charset="0"/>
              </a:rPr>
              <a:t>28kg/m</a:t>
            </a:r>
            <a:r>
              <a:rPr lang="en-US" altLang="zh-CN" sz="1400" spc="10" baseline="300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为</a:t>
            </a:r>
            <a:r>
              <a:rPr lang="zh-CN" altLang="en-US" sz="1400" b="1" spc="1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肥胖</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；腰围男性≥</a:t>
            </a:r>
            <a:r>
              <a:rPr lang="en-US" altLang="zh-CN" sz="1400" spc="10" dirty="0">
                <a:latin typeface="微软雅黑" panose="020B0503020204020204" pitchFamily="34" charset="-122"/>
                <a:ea typeface="微软雅黑" panose="020B0503020204020204" pitchFamily="34" charset="-122"/>
                <a:cs typeface="Times New Roman" panose="02020603050405020304" pitchFamily="18" charset="0"/>
              </a:rPr>
              <a:t>90 cm</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、女性≥</a:t>
            </a:r>
            <a:r>
              <a:rPr lang="en-US" altLang="zh-CN" sz="1400" spc="10" dirty="0">
                <a:latin typeface="微软雅黑" panose="020B0503020204020204" pitchFamily="34" charset="-122"/>
                <a:ea typeface="微软雅黑" panose="020B0503020204020204" pitchFamily="34" charset="-122"/>
                <a:cs typeface="Times New Roman" panose="02020603050405020304" pitchFamily="18" charset="0"/>
              </a:rPr>
              <a:t>85 cm </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诊断成人</a:t>
            </a:r>
            <a:r>
              <a:rPr lang="zh-CN" altLang="en-US" sz="1400" b="1" spc="1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腹型肥胖</a:t>
            </a:r>
            <a:r>
              <a:rPr lang="zh-CN" altLang="en-US" sz="1400" spc="10" dirty="0">
                <a:latin typeface="微软雅黑" panose="020B0503020204020204" pitchFamily="34" charset="-122"/>
                <a:ea typeface="微软雅黑" panose="020B0503020204020204" pitchFamily="34" charset="-122"/>
                <a:cs typeface="Times New Roman" panose="02020603050405020304" pitchFamily="18" charset="0"/>
              </a:rPr>
              <a:t>。</a:t>
            </a:r>
          </a:p>
        </p:txBody>
      </p:sp>
    </p:spTree>
    <p:extLst>
      <p:ext uri="{BB962C8B-B14F-4D97-AF65-F5344CB8AC3E}">
        <p14:creationId xmlns:p14="http://schemas.microsoft.com/office/powerpoint/2010/main" val="1863664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4924254A-9D94-654D-CE05-B525BEDB2C31}"/>
              </a:ext>
            </a:extLst>
          </p:cNvPr>
          <p:cNvSpPr txBox="1">
            <a:spLocks/>
          </p:cNvSpPr>
          <p:nvPr/>
        </p:nvSpPr>
        <p:spPr>
          <a:xfrm>
            <a:off x="1509183" y="249427"/>
            <a:ext cx="7886700" cy="741444"/>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dirty="0"/>
              <a:t>不吸烟</a:t>
            </a:r>
          </a:p>
        </p:txBody>
      </p:sp>
      <p:sp>
        <p:nvSpPr>
          <p:cNvPr id="9" name="矩形 8">
            <a:extLst>
              <a:ext uri="{FF2B5EF4-FFF2-40B4-BE49-F238E27FC236}">
                <a16:creationId xmlns:a16="http://schemas.microsoft.com/office/drawing/2014/main" id="{4302DCF1-6752-0006-3244-3FD0862B586C}"/>
              </a:ext>
            </a:extLst>
          </p:cNvPr>
          <p:cNvSpPr/>
          <p:nvPr/>
        </p:nvSpPr>
        <p:spPr>
          <a:xfrm>
            <a:off x="0" y="1122226"/>
            <a:ext cx="12192000" cy="628762"/>
          </a:xfrm>
          <a:prstGeom prst="rect">
            <a:avLst/>
          </a:prstGeom>
          <a:solidFill>
            <a:schemeClr val="bg1">
              <a:lumMod val="95000"/>
            </a:schemeClr>
          </a:solidFill>
        </p:spPr>
        <p:txBody>
          <a:bodyPr wrap="square" lIns="360000" rIns="360000" anchor="ctr">
            <a:noAutofit/>
          </a:bodyPr>
          <a:lstStyle/>
          <a:p>
            <a:pPr algn="ctr">
              <a:lnSpc>
                <a:spcPct val="150000"/>
              </a:lnSpc>
            </a:pPr>
            <a:r>
              <a:rPr lang="zh-CN" altLang="en-US" sz="1400" b="1" spc="10" dirty="0">
                <a:latin typeface="微软雅黑" panose="020B0503020204020204" pitchFamily="34" charset="-122"/>
                <a:ea typeface="微软雅黑" panose="020B0503020204020204" pitchFamily="34" charset="-122"/>
                <a:cs typeface="Times New Roman" panose="02020603050405020304" pitchFamily="18" charset="0"/>
              </a:rPr>
              <a:t>戒烟可以明确降低</a:t>
            </a:r>
            <a:r>
              <a:rPr lang="en-US" altLang="zh-CN" sz="1400" b="1" spc="10" dirty="0">
                <a:latin typeface="微软雅黑" panose="020B0503020204020204" pitchFamily="34" charset="-122"/>
                <a:ea typeface="微软雅黑" panose="020B0503020204020204" pitchFamily="34" charset="-122"/>
                <a:cs typeface="Times New Roman" panose="02020603050405020304" pitchFamily="18" charset="0"/>
              </a:rPr>
              <a:t>CVD</a:t>
            </a:r>
            <a:r>
              <a:rPr lang="zh-CN" altLang="en-US" sz="1400" b="1" spc="10" dirty="0">
                <a:latin typeface="微软雅黑" panose="020B0503020204020204" pitchFamily="34" charset="-122"/>
                <a:ea typeface="微软雅黑" panose="020B0503020204020204" pitchFamily="34" charset="-122"/>
                <a:cs typeface="Times New Roman" panose="02020603050405020304" pitchFamily="18" charset="0"/>
              </a:rPr>
              <a:t>和全因死亡风险，对高血压患者的潜在益处与进行降压治疗的益处大致相似。</a:t>
            </a:r>
            <a:endParaRPr lang="en-US" altLang="zh-CN" sz="1400" b="1" spc="1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4" name="组合 13">
            <a:extLst>
              <a:ext uri="{FF2B5EF4-FFF2-40B4-BE49-F238E27FC236}">
                <a16:creationId xmlns:a16="http://schemas.microsoft.com/office/drawing/2014/main" id="{6C9D37DC-EE37-9A25-9D1E-23909259000F}"/>
              </a:ext>
            </a:extLst>
          </p:cNvPr>
          <p:cNvGrpSpPr/>
          <p:nvPr/>
        </p:nvGrpSpPr>
        <p:grpSpPr>
          <a:xfrm>
            <a:off x="3239833" y="2336542"/>
            <a:ext cx="7367183" cy="3150083"/>
            <a:chOff x="4321630" y="1600276"/>
            <a:chExt cx="4924424" cy="1228725"/>
          </a:xfrm>
        </p:grpSpPr>
        <p:sp>
          <p:nvSpPr>
            <p:cNvPr id="12" name="AutoShape 7">
              <a:extLst>
                <a:ext uri="{FF2B5EF4-FFF2-40B4-BE49-F238E27FC236}">
                  <a16:creationId xmlns:a16="http://schemas.microsoft.com/office/drawing/2014/main" id="{980B6289-0568-2724-A61E-07ADFFC49ABE}"/>
                </a:ext>
              </a:extLst>
            </p:cNvPr>
            <p:cNvSpPr>
              <a:spLocks noChangeArrowheads="1"/>
            </p:cNvSpPr>
            <p:nvPr/>
          </p:nvSpPr>
          <p:spPr bwMode="gray">
            <a:xfrm>
              <a:off x="4369254" y="1600276"/>
              <a:ext cx="4876800" cy="1228725"/>
            </a:xfrm>
            <a:prstGeom prst="roundRect">
              <a:avLst>
                <a:gd name="adj" fmla="val 10889"/>
              </a:avLst>
            </a:prstGeom>
            <a:solidFill>
              <a:srgbClr val="004582">
                <a:alpha val="25000"/>
              </a:srgbClr>
            </a:solidFill>
            <a:ln w="38100">
              <a:noFill/>
              <a:round/>
              <a:headEnd/>
              <a:tailEnd/>
            </a:ln>
            <a:effectLst/>
          </p:spPr>
          <p:txBody>
            <a:bodyPr wrap="none" anchor="ctr"/>
            <a:lstStyle/>
            <a:p>
              <a:pPr>
                <a:defRPr/>
              </a:pPr>
              <a:endParaRPr lang="zh-CN" altLang="en-US"/>
            </a:p>
          </p:txBody>
        </p:sp>
        <p:sp>
          <p:nvSpPr>
            <p:cNvPr id="13" name="AutoShape 8">
              <a:extLst>
                <a:ext uri="{FF2B5EF4-FFF2-40B4-BE49-F238E27FC236}">
                  <a16:creationId xmlns:a16="http://schemas.microsoft.com/office/drawing/2014/main" id="{009D13D8-4647-9C4B-1503-5FC32734BF14}"/>
                </a:ext>
              </a:extLst>
            </p:cNvPr>
            <p:cNvSpPr>
              <a:spLocks noChangeArrowheads="1"/>
            </p:cNvSpPr>
            <p:nvPr/>
          </p:nvSpPr>
          <p:spPr bwMode="gray">
            <a:xfrm>
              <a:off x="4321630" y="2057476"/>
              <a:ext cx="308529" cy="38100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15" name="文本框 14">
            <a:extLst>
              <a:ext uri="{FF2B5EF4-FFF2-40B4-BE49-F238E27FC236}">
                <a16:creationId xmlns:a16="http://schemas.microsoft.com/office/drawing/2014/main" id="{20F364ED-DADD-BAB2-4008-CE50E80504A3}"/>
              </a:ext>
            </a:extLst>
          </p:cNvPr>
          <p:cNvSpPr txBox="1"/>
          <p:nvPr/>
        </p:nvSpPr>
        <p:spPr>
          <a:xfrm>
            <a:off x="3762631" y="2441209"/>
            <a:ext cx="6596917" cy="2951898"/>
          </a:xfrm>
          <a:prstGeom prst="rect">
            <a:avLst/>
          </a:prstGeom>
          <a:noFill/>
        </p:spPr>
        <p:txBody>
          <a:bodyPr wrap="square" rtlCol="0">
            <a:spAutoFit/>
          </a:bodyPr>
          <a:lstStyle/>
          <a:p>
            <a:pPr marL="342900" indent="-342900" algn="just">
              <a:lnSpc>
                <a:spcPct val="150000"/>
              </a:lnSpc>
              <a:buFont typeface="+mj-ea"/>
              <a:buAutoNum type="circleNumDbPlain"/>
            </a:pPr>
            <a:r>
              <a:rPr lang="zh-CN" altLang="en-US" b="1" dirty="0">
                <a:latin typeface="微软雅黑" panose="020B0503020204020204" pitchFamily="34" charset="-122"/>
                <a:ea typeface="微软雅黑" panose="020B0503020204020204" pitchFamily="34" charset="-122"/>
              </a:rPr>
              <a:t>医师应强烈建议并督促高血压吸烟者戒烟</a:t>
            </a:r>
            <a:endParaRPr lang="en-US" altLang="zh-CN" b="1" dirty="0">
              <a:latin typeface="微软雅黑" panose="020B0503020204020204" pitchFamily="34" charset="-122"/>
              <a:ea typeface="微软雅黑" panose="020B0503020204020204" pitchFamily="34" charset="-122"/>
            </a:endParaRPr>
          </a:p>
          <a:p>
            <a:pPr marL="342900" indent="-342900" algn="just">
              <a:lnSpc>
                <a:spcPct val="150000"/>
              </a:lnSpc>
              <a:buFont typeface="+mj-ea"/>
              <a:buAutoNum type="circleNumDbPlain"/>
            </a:pPr>
            <a:r>
              <a:rPr lang="zh-CN" altLang="en-US" b="1" dirty="0">
                <a:latin typeface="微软雅黑" panose="020B0503020204020204" pitchFamily="34" charset="-122"/>
                <a:ea typeface="微软雅黑" panose="020B0503020204020204" pitchFamily="34" charset="-122"/>
              </a:rPr>
              <a:t>必要时应用戒烟药物对抗戒断反应 </a:t>
            </a:r>
            <a:endParaRPr lang="en-US" altLang="zh-CN" b="1" dirty="0">
              <a:latin typeface="微软雅黑" panose="020B0503020204020204" pitchFamily="34" charset="-122"/>
              <a:ea typeface="微软雅黑" panose="020B0503020204020204" pitchFamily="34" charset="-122"/>
            </a:endParaRPr>
          </a:p>
          <a:p>
            <a:pPr marL="342900" indent="-342900" algn="just">
              <a:lnSpc>
                <a:spcPct val="150000"/>
              </a:lnSpc>
              <a:buFont typeface="+mj-ea"/>
              <a:buAutoNum type="circleNumDbPlain"/>
            </a:pPr>
            <a:r>
              <a:rPr lang="zh-CN" altLang="en-US" b="1" dirty="0">
                <a:latin typeface="微软雅黑" panose="020B0503020204020204" pitchFamily="34" charset="-122"/>
                <a:ea typeface="微软雅黑" panose="020B0503020204020204" pitchFamily="34" charset="-122"/>
              </a:rPr>
              <a:t>尽量避免使用电子烟替代疗法</a:t>
            </a:r>
            <a:endParaRPr lang="en-US" altLang="zh-CN" b="1" dirty="0">
              <a:latin typeface="微软雅黑" panose="020B0503020204020204" pitchFamily="34" charset="-122"/>
              <a:ea typeface="微软雅黑" panose="020B0503020204020204" pitchFamily="34" charset="-122"/>
            </a:endParaRPr>
          </a:p>
          <a:p>
            <a:pPr marL="342900" indent="-342900" algn="just">
              <a:lnSpc>
                <a:spcPct val="150000"/>
              </a:lnSpc>
              <a:buFont typeface="+mj-ea"/>
              <a:buAutoNum type="circleNumDbPlain"/>
            </a:pPr>
            <a:r>
              <a:rPr lang="zh-CN" altLang="en-US" b="1" dirty="0">
                <a:latin typeface="微软雅黑" panose="020B0503020204020204" pitchFamily="34" charset="-122"/>
                <a:ea typeface="微软雅黑" panose="020B0503020204020204" pitchFamily="34" charset="-122"/>
              </a:rPr>
              <a:t>戒烟时辅以体育锻炼</a:t>
            </a:r>
            <a:endParaRPr lang="en-US" altLang="zh-CN" b="1" dirty="0">
              <a:latin typeface="微软雅黑" panose="020B0503020204020204" pitchFamily="34" charset="-122"/>
              <a:ea typeface="微软雅黑" panose="020B0503020204020204" pitchFamily="34" charset="-122"/>
            </a:endParaRPr>
          </a:p>
          <a:p>
            <a:pPr marL="342900" indent="-342900" algn="just">
              <a:lnSpc>
                <a:spcPct val="150000"/>
              </a:lnSpc>
              <a:buFont typeface="+mj-ea"/>
              <a:buAutoNum type="circleNumDbPlain"/>
            </a:pPr>
            <a:r>
              <a:rPr lang="zh-CN" altLang="en-US" b="1" dirty="0">
                <a:latin typeface="微软雅黑" panose="020B0503020204020204" pitchFamily="34" charset="-122"/>
                <a:ea typeface="微软雅黑" panose="020B0503020204020204" pitchFamily="34" charset="-122"/>
              </a:rPr>
              <a:t>联合戒烟干预，包括心理干预、行为干预、戒烟药物等，也包括多种戒烟干预媒介的联合</a:t>
            </a:r>
            <a:endParaRPr lang="en-US" altLang="zh-CN" b="1" dirty="0">
              <a:latin typeface="微软雅黑" panose="020B0503020204020204" pitchFamily="34" charset="-122"/>
              <a:ea typeface="微软雅黑" panose="020B0503020204020204" pitchFamily="34" charset="-122"/>
            </a:endParaRPr>
          </a:p>
          <a:p>
            <a:pPr marL="342900" indent="-342900" algn="just">
              <a:lnSpc>
                <a:spcPct val="150000"/>
              </a:lnSpc>
              <a:buFont typeface="+mj-ea"/>
              <a:buAutoNum type="circleNumDbPlain"/>
            </a:pPr>
            <a:r>
              <a:rPr lang="zh-CN" altLang="en-US" b="1" dirty="0">
                <a:latin typeface="微软雅黑" panose="020B0503020204020204" pitchFamily="34" charset="-122"/>
                <a:ea typeface="微软雅黑" panose="020B0503020204020204" pitchFamily="34" charset="-122"/>
              </a:rPr>
              <a:t>个性化戒烟干预</a:t>
            </a:r>
          </a:p>
        </p:txBody>
      </p:sp>
      <p:sp>
        <p:nvSpPr>
          <p:cNvPr id="2" name="矩形 1">
            <a:extLst>
              <a:ext uri="{FF2B5EF4-FFF2-40B4-BE49-F238E27FC236}">
                <a16:creationId xmlns:a16="http://schemas.microsoft.com/office/drawing/2014/main" id="{67460560-88A7-E5F2-06FB-3BFAA9E3CA94}"/>
              </a:ext>
            </a:extLst>
          </p:cNvPr>
          <p:cNvSpPr/>
          <p:nvPr/>
        </p:nvSpPr>
        <p:spPr>
          <a:xfrm>
            <a:off x="1331720" y="2336542"/>
            <a:ext cx="1600200" cy="3150083"/>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主</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要</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建</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议</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和</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措</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施</a:t>
            </a:r>
          </a:p>
        </p:txBody>
      </p:sp>
    </p:spTree>
    <p:extLst>
      <p:ext uri="{BB962C8B-B14F-4D97-AF65-F5344CB8AC3E}">
        <p14:creationId xmlns:p14="http://schemas.microsoft.com/office/powerpoint/2010/main" val="7224996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E54D5030-53C6-CB78-B87C-41CE275DFE18}"/>
              </a:ext>
            </a:extLst>
          </p:cNvPr>
          <p:cNvSpPr>
            <a:spLocks noChangeArrowheads="1"/>
          </p:cNvSpPr>
          <p:nvPr/>
        </p:nvSpPr>
        <p:spPr bwMode="auto">
          <a:xfrm>
            <a:off x="752988" y="3044182"/>
            <a:ext cx="2656307" cy="2856096"/>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004582"/>
          </a:solidFill>
          <a:ln w="12700" cmpd="sng">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dirty="0">
              <a:ln>
                <a:noFill/>
              </a:ln>
              <a:solidFill>
                <a:schemeClr val="bg1"/>
              </a:solidFill>
              <a:effectLst/>
              <a:uLnTx/>
              <a:uFillTx/>
              <a:latin typeface="等线" panose="020F0502020204030204"/>
              <a:ea typeface="等线" panose="02010600030101010101" pitchFamily="2" charset="-122"/>
              <a:cs typeface="+mn-cs"/>
              <a:sym typeface="宋体" pitchFamily="2" charset="-122"/>
            </a:endParaRPr>
          </a:p>
        </p:txBody>
      </p:sp>
      <p:sp>
        <p:nvSpPr>
          <p:cNvPr id="5" name="标题 1">
            <a:extLst>
              <a:ext uri="{FF2B5EF4-FFF2-40B4-BE49-F238E27FC236}">
                <a16:creationId xmlns:a16="http://schemas.microsoft.com/office/drawing/2014/main" id="{E19B917F-0F04-0152-62A3-483431D553C6}"/>
              </a:ext>
            </a:extLst>
          </p:cNvPr>
          <p:cNvSpPr txBox="1">
            <a:spLocks/>
          </p:cNvSpPr>
          <p:nvPr/>
        </p:nvSpPr>
        <p:spPr>
          <a:xfrm>
            <a:off x="1729528" y="23353"/>
            <a:ext cx="7886700" cy="1291613"/>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限制饮酒</a:t>
            </a:r>
          </a:p>
        </p:txBody>
      </p:sp>
      <p:grpSp>
        <p:nvGrpSpPr>
          <p:cNvPr id="33" name="组合 32">
            <a:extLst>
              <a:ext uri="{FF2B5EF4-FFF2-40B4-BE49-F238E27FC236}">
                <a16:creationId xmlns:a16="http://schemas.microsoft.com/office/drawing/2014/main" id="{14D77450-4FF5-D2A4-5B0D-7018C23FA53D}"/>
              </a:ext>
            </a:extLst>
          </p:cNvPr>
          <p:cNvGrpSpPr/>
          <p:nvPr/>
        </p:nvGrpSpPr>
        <p:grpSpPr>
          <a:xfrm>
            <a:off x="3307942" y="3057629"/>
            <a:ext cx="7840747" cy="2919625"/>
            <a:chOff x="2759075" y="1356354"/>
            <a:chExt cx="5378450" cy="1913294"/>
          </a:xfrm>
        </p:grpSpPr>
        <p:sp>
          <p:nvSpPr>
            <p:cNvPr id="34" name="椭圆 1">
              <a:extLst>
                <a:ext uri="{FF2B5EF4-FFF2-40B4-BE49-F238E27FC236}">
                  <a16:creationId xmlns:a16="http://schemas.microsoft.com/office/drawing/2014/main" id="{140C141C-CED8-F13E-9838-14D51DAC42DC}"/>
                </a:ext>
              </a:extLst>
            </p:cNvPr>
            <p:cNvSpPr>
              <a:spLocks noChangeArrowheads="1"/>
            </p:cNvSpPr>
            <p:nvPr/>
          </p:nvSpPr>
          <p:spPr bwMode="auto">
            <a:xfrm>
              <a:off x="2759075" y="1356354"/>
              <a:ext cx="1752600" cy="18716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004582">
                <a:alpha val="80313"/>
              </a:srgbClr>
            </a:solidFill>
            <a:ln w="12700" cmpd="sng">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 lastClr="FFFFFF"/>
                </a:solidFill>
                <a:effectLst/>
                <a:uLnTx/>
                <a:uFillTx/>
                <a:latin typeface="等线" panose="020F0502020204030204"/>
                <a:ea typeface="等线" panose="02010600030101010101" pitchFamily="2" charset="-122"/>
                <a:cs typeface="+mn-cs"/>
                <a:sym typeface="宋体" pitchFamily="2" charset="-122"/>
              </a:endParaRPr>
            </a:p>
          </p:txBody>
        </p:sp>
        <p:sp>
          <p:nvSpPr>
            <p:cNvPr id="35" name="TextBox 15">
              <a:extLst>
                <a:ext uri="{FF2B5EF4-FFF2-40B4-BE49-F238E27FC236}">
                  <a16:creationId xmlns:a16="http://schemas.microsoft.com/office/drawing/2014/main" id="{FB547162-5EB9-812D-50EC-30293709967E}"/>
                </a:ext>
              </a:extLst>
            </p:cNvPr>
            <p:cNvSpPr>
              <a:spLocks noChangeArrowheads="1"/>
            </p:cNvSpPr>
            <p:nvPr/>
          </p:nvSpPr>
          <p:spPr bwMode="auto">
            <a:xfrm>
              <a:off x="3372272" y="1451556"/>
              <a:ext cx="474147" cy="38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ysClr val="window" lastClr="FFFFFF"/>
                  </a:solidFill>
                  <a:effectLst/>
                  <a:uLnTx/>
                  <a:uFillTx/>
                  <a:latin typeface="微软雅黑"/>
                  <a:ea typeface="微软雅黑"/>
                  <a:cs typeface="+mn-cs"/>
                  <a:sym typeface="方正兰亭粗黑_GBK" charset="-122"/>
                </a:rPr>
                <a:t>01</a:t>
              </a:r>
            </a:p>
          </p:txBody>
        </p:sp>
        <p:sp>
          <p:nvSpPr>
            <p:cNvPr id="36" name="直接连接符 35">
              <a:extLst>
                <a:ext uri="{FF2B5EF4-FFF2-40B4-BE49-F238E27FC236}">
                  <a16:creationId xmlns:a16="http://schemas.microsoft.com/office/drawing/2014/main" id="{1170830B-6CE1-C358-13E9-F719DA01FBA9}"/>
                </a:ext>
              </a:extLst>
            </p:cNvPr>
            <p:cNvSpPr>
              <a:spLocks noChangeShapeType="1"/>
            </p:cNvSpPr>
            <p:nvPr/>
          </p:nvSpPr>
          <p:spPr bwMode="auto">
            <a:xfrm>
              <a:off x="2992438" y="1840929"/>
              <a:ext cx="1285875" cy="1588"/>
            </a:xfrm>
            <a:prstGeom prst="line">
              <a:avLst/>
            </a:prstGeom>
            <a:noFill/>
            <a:ln w="9525" cap="flat" cmpd="sng">
              <a:solidFill>
                <a:sysClr val="window" lastClr="FFFFFF"/>
              </a:solidFill>
              <a:prstDash val="dash"/>
              <a:bevel/>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7" name="TextBox 24">
              <a:extLst>
                <a:ext uri="{FF2B5EF4-FFF2-40B4-BE49-F238E27FC236}">
                  <a16:creationId xmlns:a16="http://schemas.microsoft.com/office/drawing/2014/main" id="{F85253FC-CD1C-2EE2-B4A2-1DDDED5D8132}"/>
                </a:ext>
              </a:extLst>
            </p:cNvPr>
            <p:cNvSpPr>
              <a:spLocks noChangeArrowheads="1"/>
            </p:cNvSpPr>
            <p:nvPr/>
          </p:nvSpPr>
          <p:spPr bwMode="auto">
            <a:xfrm>
              <a:off x="2897239" y="2037558"/>
              <a:ext cx="1476273" cy="123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ea"/>
                  <a:sym typeface="+mn-lt"/>
                </a:rPr>
                <a:t>任何类型的酒精</a:t>
              </a:r>
              <a:endParaRPr kumimoji="0" lang="en-US"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ea"/>
                <a:sym typeface="+mn-lt"/>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ea"/>
                  <a:sym typeface="+mn-lt"/>
                </a:rPr>
                <a:t>对人体都无益处，使健康损失最小化的</a:t>
              </a:r>
              <a:endParaRPr kumimoji="0" lang="en-US"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ea"/>
                <a:sym typeface="+mn-lt"/>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ea"/>
                  <a:sym typeface="+mn-lt"/>
                </a:rPr>
                <a:t>建议高血压患者不饮酒</a:t>
              </a:r>
              <a:endParaRPr kumimoji="0" lang="en-US"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ea"/>
                <a:sym typeface="+mn-lt"/>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ea"/>
                  <a:sym typeface="+mn-lt"/>
                </a:rPr>
                <a:t>饮酒量为零</a:t>
              </a:r>
              <a:endParaRPr kumimoji="0" lang="en-US"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ea"/>
                <a:sym typeface="+mn-lt"/>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ea"/>
                <a:sym typeface="+mn-lt"/>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ea"/>
                <a:sym typeface="+mn-lt"/>
              </a:endParaRPr>
            </a:p>
          </p:txBody>
        </p:sp>
        <p:sp>
          <p:nvSpPr>
            <p:cNvPr id="38" name="椭圆 1">
              <a:extLst>
                <a:ext uri="{FF2B5EF4-FFF2-40B4-BE49-F238E27FC236}">
                  <a16:creationId xmlns:a16="http://schemas.microsoft.com/office/drawing/2014/main" id="{6939495E-E847-84A7-2FBC-52C87E09CB4B}"/>
                </a:ext>
              </a:extLst>
            </p:cNvPr>
            <p:cNvSpPr>
              <a:spLocks noChangeArrowheads="1"/>
            </p:cNvSpPr>
            <p:nvPr/>
          </p:nvSpPr>
          <p:spPr bwMode="auto">
            <a:xfrm>
              <a:off x="4511675" y="1363489"/>
              <a:ext cx="1751013" cy="18716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004582">
                <a:alpha val="60483"/>
              </a:srgbClr>
            </a:solidFill>
            <a:ln w="12700" cmpd="sng">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 lastClr="FFFFFF"/>
                </a:solidFill>
                <a:effectLst/>
                <a:uLnTx/>
                <a:uFillTx/>
                <a:latin typeface="等线" panose="020F0502020204030204"/>
                <a:ea typeface="等线" panose="02010600030101010101" pitchFamily="2" charset="-122"/>
                <a:cs typeface="+mn-cs"/>
                <a:sym typeface="宋体" pitchFamily="2" charset="-122"/>
              </a:endParaRPr>
            </a:p>
          </p:txBody>
        </p:sp>
        <p:sp>
          <p:nvSpPr>
            <p:cNvPr id="39" name="TextBox 16">
              <a:extLst>
                <a:ext uri="{FF2B5EF4-FFF2-40B4-BE49-F238E27FC236}">
                  <a16:creationId xmlns:a16="http://schemas.microsoft.com/office/drawing/2014/main" id="{AFF96935-B610-2B62-D644-09455AE27B46}"/>
                </a:ext>
              </a:extLst>
            </p:cNvPr>
            <p:cNvSpPr>
              <a:spLocks noChangeArrowheads="1"/>
            </p:cNvSpPr>
            <p:nvPr/>
          </p:nvSpPr>
          <p:spPr bwMode="auto">
            <a:xfrm>
              <a:off x="5148894" y="1451556"/>
              <a:ext cx="474147" cy="38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ysClr val="window" lastClr="FFFFFF"/>
                  </a:solidFill>
                  <a:effectLst/>
                  <a:uLnTx/>
                  <a:uFillTx/>
                  <a:latin typeface="微软雅黑"/>
                  <a:ea typeface="微软雅黑"/>
                  <a:cs typeface="+mn-cs"/>
                  <a:sym typeface="方正兰亭粗黑_GBK" charset="-122"/>
                </a:rPr>
                <a:t>02</a:t>
              </a:r>
            </a:p>
          </p:txBody>
        </p:sp>
        <p:sp>
          <p:nvSpPr>
            <p:cNvPr id="40" name="直接连接符 20">
              <a:extLst>
                <a:ext uri="{FF2B5EF4-FFF2-40B4-BE49-F238E27FC236}">
                  <a16:creationId xmlns:a16="http://schemas.microsoft.com/office/drawing/2014/main" id="{15283D21-79C6-8748-FBEF-E989F8D4DBE2}"/>
                </a:ext>
              </a:extLst>
            </p:cNvPr>
            <p:cNvSpPr>
              <a:spLocks noChangeShapeType="1"/>
            </p:cNvSpPr>
            <p:nvPr/>
          </p:nvSpPr>
          <p:spPr bwMode="auto">
            <a:xfrm>
              <a:off x="4743450" y="1840929"/>
              <a:ext cx="1285875" cy="1588"/>
            </a:xfrm>
            <a:prstGeom prst="line">
              <a:avLst/>
            </a:prstGeom>
            <a:noFill/>
            <a:ln w="9525" cap="flat" cmpd="sng">
              <a:solidFill>
                <a:sysClr val="window" lastClr="FFFFFF"/>
              </a:solidFill>
              <a:prstDash val="dash"/>
              <a:bevel/>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1" name="TextBox 26">
              <a:extLst>
                <a:ext uri="{FF2B5EF4-FFF2-40B4-BE49-F238E27FC236}">
                  <a16:creationId xmlns:a16="http://schemas.microsoft.com/office/drawing/2014/main" id="{85D62D7D-B2F1-130E-9173-0309057C92AE}"/>
                </a:ext>
              </a:extLst>
            </p:cNvPr>
            <p:cNvSpPr>
              <a:spLocks noChangeArrowheads="1"/>
            </p:cNvSpPr>
            <p:nvPr/>
          </p:nvSpPr>
          <p:spPr bwMode="auto">
            <a:xfrm>
              <a:off x="4616644" y="2009401"/>
              <a:ext cx="1531235" cy="7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sym typeface="+mn-lt"/>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sym typeface="+mn-lt"/>
                </a:rPr>
                <a:t>成年人每日酒精摄入量，男性不超过</a:t>
              </a:r>
              <a:r>
                <a:rPr kumimoji="0" lang="en-US" altLang="zh-CN" sz="14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sym typeface="+mn-lt"/>
                </a:rPr>
                <a:t>25 </a:t>
              </a:r>
              <a:r>
                <a:rPr kumimoji="0" lang="en" altLang="zh-CN" sz="14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sym typeface="+mn-lt"/>
                </a:rPr>
                <a:t>g</a:t>
              </a:r>
              <a:r>
                <a:rPr kumimoji="0" lang="zh-CN" altLang="en" sz="14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sym typeface="+mn-lt"/>
                </a:rPr>
                <a:t>，</a:t>
              </a:r>
              <a:r>
                <a:rPr kumimoji="0" lang="zh-CN" altLang="en-US" sz="14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sym typeface="+mn-lt"/>
                </a:rPr>
                <a:t>女性不超过</a:t>
              </a:r>
              <a:r>
                <a:rPr kumimoji="0" lang="en-US" altLang="zh-CN" sz="14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sym typeface="+mn-lt"/>
                </a:rPr>
                <a:t>15 </a:t>
              </a:r>
              <a:r>
                <a:rPr kumimoji="0" lang="en" altLang="zh-CN" sz="14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sym typeface="+mn-lt"/>
                </a:rPr>
                <a:t>g</a:t>
              </a:r>
              <a:r>
                <a:rPr kumimoji="0" lang="zh-CN" altLang="en" sz="14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sym typeface="+mn-lt"/>
                </a:rPr>
                <a:t>。</a:t>
              </a:r>
            </a:p>
          </p:txBody>
        </p:sp>
        <p:sp>
          <p:nvSpPr>
            <p:cNvPr id="42" name="椭圆 11">
              <a:extLst>
                <a:ext uri="{FF2B5EF4-FFF2-40B4-BE49-F238E27FC236}">
                  <a16:creationId xmlns:a16="http://schemas.microsoft.com/office/drawing/2014/main" id="{566A69B7-88F8-1580-3E49-A74EBF45F3BE}"/>
                </a:ext>
              </a:extLst>
            </p:cNvPr>
            <p:cNvSpPr>
              <a:spLocks noChangeArrowheads="1"/>
            </p:cNvSpPr>
            <p:nvPr/>
          </p:nvSpPr>
          <p:spPr bwMode="auto">
            <a:xfrm>
              <a:off x="6264275" y="1363489"/>
              <a:ext cx="1873250" cy="1871662"/>
            </a:xfrm>
            <a:prstGeom prst="ellipse">
              <a:avLst/>
            </a:prstGeom>
            <a:solidFill>
              <a:srgbClr val="004582">
                <a:alpha val="40000"/>
              </a:srgbClr>
            </a:solidFill>
            <a:ln w="12700" cmpd="sng">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 lastClr="FFFFFF"/>
                </a:solidFill>
                <a:effectLst/>
                <a:uLnTx/>
                <a:uFillTx/>
                <a:latin typeface="等线" panose="020F0502020204030204"/>
                <a:ea typeface="等线" panose="02010600030101010101" pitchFamily="2" charset="-122"/>
                <a:cs typeface="+mn-cs"/>
                <a:sym typeface="宋体" pitchFamily="2" charset="-122"/>
              </a:endParaRPr>
            </a:p>
          </p:txBody>
        </p:sp>
        <p:sp>
          <p:nvSpPr>
            <p:cNvPr id="43" name="TextBox 17">
              <a:extLst>
                <a:ext uri="{FF2B5EF4-FFF2-40B4-BE49-F238E27FC236}">
                  <a16:creationId xmlns:a16="http://schemas.microsoft.com/office/drawing/2014/main" id="{BBDFF083-2FCB-DAB6-7D14-D656086DFE65}"/>
                </a:ext>
              </a:extLst>
            </p:cNvPr>
            <p:cNvSpPr>
              <a:spLocks noChangeArrowheads="1"/>
            </p:cNvSpPr>
            <p:nvPr/>
          </p:nvSpPr>
          <p:spPr bwMode="auto">
            <a:xfrm>
              <a:off x="6951851" y="1446219"/>
              <a:ext cx="474147" cy="38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ysClr val="window" lastClr="FFFFFF"/>
                  </a:solidFill>
                  <a:effectLst/>
                  <a:uLnTx/>
                  <a:uFillTx/>
                  <a:latin typeface="微软雅黑"/>
                  <a:ea typeface="微软雅黑"/>
                  <a:cs typeface="+mn-cs"/>
                  <a:sym typeface="方正兰亭粗黑_GBK" charset="-122"/>
                </a:rPr>
                <a:t>03</a:t>
              </a:r>
            </a:p>
          </p:txBody>
        </p:sp>
        <p:sp>
          <p:nvSpPr>
            <p:cNvPr id="44" name="直接连接符 21">
              <a:extLst>
                <a:ext uri="{FF2B5EF4-FFF2-40B4-BE49-F238E27FC236}">
                  <a16:creationId xmlns:a16="http://schemas.microsoft.com/office/drawing/2014/main" id="{FDA75B8B-40C5-C962-A417-4EB0AE31AEBD}"/>
                </a:ext>
              </a:extLst>
            </p:cNvPr>
            <p:cNvSpPr>
              <a:spLocks noChangeShapeType="1"/>
            </p:cNvSpPr>
            <p:nvPr/>
          </p:nvSpPr>
          <p:spPr bwMode="auto">
            <a:xfrm>
              <a:off x="6503988" y="1840929"/>
              <a:ext cx="1435100" cy="1588"/>
            </a:xfrm>
            <a:prstGeom prst="line">
              <a:avLst/>
            </a:prstGeom>
            <a:noFill/>
            <a:ln w="9525" cap="flat" cmpd="sng">
              <a:solidFill>
                <a:sysClr val="window" lastClr="FFFFFF"/>
              </a:solidFill>
              <a:prstDash val="dash"/>
              <a:bevel/>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5" name="TextBox 28">
              <a:extLst>
                <a:ext uri="{FF2B5EF4-FFF2-40B4-BE49-F238E27FC236}">
                  <a16:creationId xmlns:a16="http://schemas.microsoft.com/office/drawing/2014/main" id="{35DB43D2-76AD-8216-8603-8839AFFA5163}"/>
                </a:ext>
              </a:extLst>
            </p:cNvPr>
            <p:cNvSpPr>
              <a:spLocks noChangeArrowheads="1"/>
            </p:cNvSpPr>
            <p:nvPr/>
          </p:nvSpPr>
          <p:spPr bwMode="auto">
            <a:xfrm>
              <a:off x="6367657" y="2165581"/>
              <a:ext cx="1717359" cy="61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defRPr/>
              </a:pPr>
              <a:r>
                <a:rPr kumimoji="0" lang="zh-CN" altLang="en-US" sz="12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ea"/>
                  <a:sym typeface="+mn-lt"/>
                </a:rPr>
                <a:t>     酒精摄入量的计算方法为</a:t>
              </a:r>
              <a:endParaRPr kumimoji="0" lang="en-US" altLang="zh-CN" sz="12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ea"/>
                <a:sym typeface="+mn-lt"/>
              </a:endParaRPr>
            </a:p>
            <a:p>
              <a:pPr>
                <a:lnSpc>
                  <a:spcPct val="120000"/>
                </a:lnSpc>
                <a:defRPr/>
              </a:pPr>
              <a:r>
                <a:rPr kumimoji="0" lang="zh-CN" altLang="en-US" sz="12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ea"/>
                  <a:sym typeface="+mn-lt"/>
                </a:rPr>
                <a:t> </a:t>
              </a:r>
              <a:r>
                <a:rPr kumimoji="0" lang="en-US" altLang="zh-CN" sz="12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ea"/>
                  <a:sym typeface="+mn-lt"/>
                </a:rPr>
                <a:t>0.8×</a:t>
              </a:r>
              <a:r>
                <a:rPr kumimoji="0" lang="zh-CN" altLang="en-US" sz="12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ea"/>
                  <a:sym typeface="+mn-lt"/>
                </a:rPr>
                <a:t>饮用量</a:t>
              </a:r>
              <a:r>
                <a:rPr kumimoji="0" lang="en-US" altLang="zh-CN" sz="12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ea"/>
                  <a:sym typeface="+mn-lt"/>
                </a:rPr>
                <a:t>(</a:t>
              </a:r>
              <a:r>
                <a:rPr kumimoji="0" lang="en" altLang="zh-CN" sz="12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ea"/>
                  <a:sym typeface="+mn-lt"/>
                </a:rPr>
                <a:t>mL)×</a:t>
              </a:r>
              <a:r>
                <a:rPr kumimoji="0" lang="zh-CN" altLang="en-US" sz="12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ea"/>
                  <a:sym typeface="+mn-lt"/>
                </a:rPr>
                <a:t>酒瓶标示的酒精含量</a:t>
              </a:r>
              <a:r>
                <a:rPr kumimoji="0" lang="en-US" altLang="zh-CN" sz="12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ea"/>
                  <a:sym typeface="+mn-lt"/>
                </a:rPr>
                <a:t>(%</a:t>
              </a:r>
              <a:r>
                <a:rPr kumimoji="0" lang="en" altLang="zh-CN" sz="12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ea"/>
                  <a:sym typeface="+mn-lt"/>
                </a:rPr>
                <a:t>v/v)/100</a:t>
              </a:r>
              <a:r>
                <a:rPr kumimoji="0" lang="zh-CN" altLang="en" sz="12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ea"/>
                  <a:sym typeface="+mn-lt"/>
                </a:rPr>
                <a:t>。</a:t>
              </a:r>
            </a:p>
            <a:p>
              <a:pPr>
                <a:lnSpc>
                  <a:spcPct val="120000"/>
                </a:lnSpc>
                <a:defRPr/>
              </a:pPr>
              <a:endParaRPr kumimoji="0" lang="en-US" altLang="zh-CN" sz="105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p:txBody>
        </p:sp>
      </p:grpSp>
      <p:grpSp>
        <p:nvGrpSpPr>
          <p:cNvPr id="48" name="ïSḷiḑé">
            <a:extLst>
              <a:ext uri="{FF2B5EF4-FFF2-40B4-BE49-F238E27FC236}">
                <a16:creationId xmlns:a16="http://schemas.microsoft.com/office/drawing/2014/main" id="{44EE9617-6676-4DA6-4A33-B813F06B8E03}"/>
              </a:ext>
            </a:extLst>
          </p:cNvPr>
          <p:cNvGrpSpPr/>
          <p:nvPr/>
        </p:nvGrpSpPr>
        <p:grpSpPr>
          <a:xfrm>
            <a:off x="661482" y="1628832"/>
            <a:ext cx="7394182" cy="461199"/>
            <a:chOff x="4163224" y="3799133"/>
            <a:chExt cx="7492705" cy="638665"/>
          </a:xfrm>
        </p:grpSpPr>
        <p:sp>
          <p:nvSpPr>
            <p:cNvPr id="49" name="ï$ḻîḍê">
              <a:extLst>
                <a:ext uri="{FF2B5EF4-FFF2-40B4-BE49-F238E27FC236}">
                  <a16:creationId xmlns:a16="http://schemas.microsoft.com/office/drawing/2014/main" id="{475BD38A-93DF-2B75-28B7-3CB46A0BDC3F}"/>
                </a:ext>
              </a:extLst>
            </p:cNvPr>
            <p:cNvSpPr/>
            <p:nvPr/>
          </p:nvSpPr>
          <p:spPr>
            <a:xfrm>
              <a:off x="4163224" y="3802798"/>
              <a:ext cx="3830988" cy="635000"/>
            </a:xfrm>
            <a:prstGeom prst="chevron">
              <a:avLst/>
            </a:prstGeom>
            <a:solidFill>
              <a:srgbClr val="0045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饮酒会增加高血压风险</a:t>
              </a:r>
              <a:endParaRPr kumimoji="1" lang="en-US" altLang="zh-CN"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且血压水平与饮酒量呈正相关</a:t>
              </a:r>
              <a:endParaRPr kumimoji="1" lang="en-US" altLang="zh-CN"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0" name="íśļîḋê">
              <a:extLst>
                <a:ext uri="{FF2B5EF4-FFF2-40B4-BE49-F238E27FC236}">
                  <a16:creationId xmlns:a16="http://schemas.microsoft.com/office/drawing/2014/main" id="{F90FBAEB-7B9F-D04B-B73F-EB29D8B569C0}"/>
                </a:ext>
              </a:extLst>
            </p:cNvPr>
            <p:cNvSpPr/>
            <p:nvPr/>
          </p:nvSpPr>
          <p:spPr>
            <a:xfrm>
              <a:off x="7824941" y="3799133"/>
              <a:ext cx="3830988" cy="634999"/>
            </a:xfrm>
            <a:prstGeom prst="chevron">
              <a:avLst/>
            </a:prstGeom>
            <a:solidFill>
              <a:srgbClr val="004582">
                <a:alpha val="7925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长期饮酒是高血压发病的独立危险因素即使饮酒量少也同样</a:t>
              </a:r>
              <a:endParaRPr kumimoji="1" lang="en-US" altLang="zh-CN"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51" name="ïSḷiḑé">
            <a:extLst>
              <a:ext uri="{FF2B5EF4-FFF2-40B4-BE49-F238E27FC236}">
                <a16:creationId xmlns:a16="http://schemas.microsoft.com/office/drawing/2014/main" id="{BF28A2EE-2D28-A61E-5DCF-CF0B6B949524}"/>
              </a:ext>
            </a:extLst>
          </p:cNvPr>
          <p:cNvGrpSpPr/>
          <p:nvPr/>
        </p:nvGrpSpPr>
        <p:grpSpPr>
          <a:xfrm>
            <a:off x="4201865" y="1630964"/>
            <a:ext cx="7456110" cy="1092685"/>
            <a:chOff x="620724" y="3775856"/>
            <a:chExt cx="7548043" cy="1513142"/>
          </a:xfrm>
          <a:solidFill>
            <a:srgbClr val="004582">
              <a:alpha val="59255"/>
            </a:srgbClr>
          </a:solidFill>
        </p:grpSpPr>
        <p:sp>
          <p:nvSpPr>
            <p:cNvPr id="52" name="ï$ḻîḍê">
              <a:extLst>
                <a:ext uri="{FF2B5EF4-FFF2-40B4-BE49-F238E27FC236}">
                  <a16:creationId xmlns:a16="http://schemas.microsoft.com/office/drawing/2014/main" id="{FD18A4EB-A9EA-43AB-48F1-DDDCFEC9C3CA}"/>
                </a:ext>
              </a:extLst>
            </p:cNvPr>
            <p:cNvSpPr/>
            <p:nvPr/>
          </p:nvSpPr>
          <p:spPr>
            <a:xfrm>
              <a:off x="4337779" y="3775856"/>
              <a:ext cx="3830988" cy="634999"/>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限制饮酒可使血压降低，并减轻相关疾病负担，产生协同健康收益</a:t>
              </a:r>
              <a:endParaRPr kumimoji="1" lang="en-US" altLang="zh-CN"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3" name="íśļîḋê">
              <a:extLst>
                <a:ext uri="{FF2B5EF4-FFF2-40B4-BE49-F238E27FC236}">
                  <a16:creationId xmlns:a16="http://schemas.microsoft.com/office/drawing/2014/main" id="{8FACE4A2-A3B2-C300-CDCC-80FB68594B04}"/>
                </a:ext>
              </a:extLst>
            </p:cNvPr>
            <p:cNvSpPr/>
            <p:nvPr/>
          </p:nvSpPr>
          <p:spPr>
            <a:xfrm>
              <a:off x="620724" y="4653999"/>
              <a:ext cx="7372891" cy="634999"/>
            </a:xfrm>
            <a:prstGeom prst="chevron">
              <a:avLst/>
            </a:prstGeom>
            <a:solidFill>
              <a:srgbClr val="004582">
                <a:alpha val="790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与高血压的关联强度：啤酒＜葡萄酒＜白酒</a:t>
              </a:r>
              <a:endParaRPr kumimoji="1" lang="en-US" altLang="zh-CN"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54" name="ï$ḻîḍê">
            <a:extLst>
              <a:ext uri="{FF2B5EF4-FFF2-40B4-BE49-F238E27FC236}">
                <a16:creationId xmlns:a16="http://schemas.microsoft.com/office/drawing/2014/main" id="{F080342D-3363-3971-6150-34E7F37204DC}"/>
              </a:ext>
            </a:extLst>
          </p:cNvPr>
          <p:cNvSpPr/>
          <p:nvPr/>
        </p:nvSpPr>
        <p:spPr>
          <a:xfrm>
            <a:off x="671209" y="2267081"/>
            <a:ext cx="3708901" cy="458552"/>
          </a:xfrm>
          <a:prstGeom prst="chevron">
            <a:avLst/>
          </a:prstGeom>
          <a:solidFill>
            <a:srgbClr val="0045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不同种类的酒</a:t>
            </a:r>
            <a:endParaRPr kumimoji="1" lang="en-US" altLang="zh-CN"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与高血压的关系不完全相同</a:t>
            </a:r>
            <a:endParaRPr kumimoji="1" lang="en-US" altLang="zh-CN"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6" name="文本框 5">
            <a:extLst>
              <a:ext uri="{FF2B5EF4-FFF2-40B4-BE49-F238E27FC236}">
                <a16:creationId xmlns:a16="http://schemas.microsoft.com/office/drawing/2014/main" id="{79C4A526-8044-3E63-A73B-C4001D6A578D}"/>
              </a:ext>
            </a:extLst>
          </p:cNvPr>
          <p:cNvSpPr txBox="1"/>
          <p:nvPr/>
        </p:nvSpPr>
        <p:spPr>
          <a:xfrm>
            <a:off x="1119859" y="4003962"/>
            <a:ext cx="1710011" cy="985206"/>
          </a:xfrm>
          <a:prstGeom prst="rect">
            <a:avLst/>
          </a:prstGeom>
          <a:noFill/>
        </p:spPr>
        <p:txBody>
          <a:bodyPr wrap="square">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有关限制饮酒的主要</a:t>
            </a:r>
            <a:endParaRPr kumimoji="0" lang="en-US" altLang="zh-CN"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defTabSz="914400" rtl="0" eaLnBrk="1" fontAlgn="auto" latinLnBrk="0" hangingPunct="1">
              <a:lnSpc>
                <a:spcPct val="11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建议和措施</a:t>
            </a:r>
            <a:endParaRPr kumimoji="0" lang="en-US" altLang="zh-CN"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395894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4BC32DF8-9FB1-6CF0-8AF6-59DF0510E732}"/>
              </a:ext>
            </a:extLst>
          </p:cNvPr>
          <p:cNvSpPr txBox="1">
            <a:spLocks/>
          </p:cNvSpPr>
          <p:nvPr/>
        </p:nvSpPr>
        <p:spPr>
          <a:xfrm>
            <a:off x="437284" y="293131"/>
            <a:ext cx="11242098" cy="685894"/>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dirty="0"/>
              <a:t>运动干预</a:t>
            </a:r>
          </a:p>
        </p:txBody>
      </p:sp>
      <p:graphicFrame>
        <p:nvGraphicFramePr>
          <p:cNvPr id="2" name="表格 1">
            <a:extLst>
              <a:ext uri="{FF2B5EF4-FFF2-40B4-BE49-F238E27FC236}">
                <a16:creationId xmlns:a16="http://schemas.microsoft.com/office/drawing/2014/main" id="{74CD775F-5A58-4F38-5361-C4B4482F04D7}"/>
              </a:ext>
            </a:extLst>
          </p:cNvPr>
          <p:cNvGraphicFramePr>
            <a:graphicFrameLocks noGrp="1"/>
          </p:cNvGraphicFramePr>
          <p:nvPr>
            <p:extLst>
              <p:ext uri="{D42A27DB-BD31-4B8C-83A1-F6EECF244321}">
                <p14:modId xmlns:p14="http://schemas.microsoft.com/office/powerpoint/2010/main" val="2675206225"/>
              </p:ext>
            </p:extLst>
          </p:nvPr>
        </p:nvGraphicFramePr>
        <p:xfrm>
          <a:off x="796636" y="1842602"/>
          <a:ext cx="10622478" cy="3186598"/>
        </p:xfrm>
        <a:graphic>
          <a:graphicData uri="http://schemas.openxmlformats.org/drawingml/2006/table">
            <a:tbl>
              <a:tblPr firstRow="1" bandRow="1">
                <a:tableStyleId>{7DF18680-E054-41AD-8BC1-D1AEF772440D}</a:tableStyleId>
              </a:tblPr>
              <a:tblGrid>
                <a:gridCol w="2322722">
                  <a:extLst>
                    <a:ext uri="{9D8B030D-6E8A-4147-A177-3AD203B41FA5}">
                      <a16:colId xmlns:a16="http://schemas.microsoft.com/office/drawing/2014/main" val="749371138"/>
                    </a:ext>
                  </a:extLst>
                </a:gridCol>
                <a:gridCol w="8299756">
                  <a:extLst>
                    <a:ext uri="{9D8B030D-6E8A-4147-A177-3AD203B41FA5}">
                      <a16:colId xmlns:a16="http://schemas.microsoft.com/office/drawing/2014/main" val="3013249698"/>
                    </a:ext>
                  </a:extLst>
                </a:gridCol>
              </a:tblGrid>
              <a:tr h="638498">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1600" b="1" kern="0" dirty="0">
                          <a:effectLst/>
                          <a:latin typeface="微软雅黑" panose="020B0503020204020204" pitchFamily="34" charset="-122"/>
                          <a:ea typeface="微软雅黑" panose="020B0503020204020204" pitchFamily="34" charset="-122"/>
                        </a:rPr>
                        <a:t>以治疗为目的</a:t>
                      </a:r>
                      <a:endParaRPr lang="en-US" altLang="zh-CN" sz="1600" b="1" kern="0" dirty="0">
                        <a:effectLst/>
                        <a:latin typeface="微软雅黑" panose="020B0503020204020204" pitchFamily="34" charset="-122"/>
                        <a:ea typeface="微软雅黑" panose="020B0503020204020204" pitchFamily="34" charset="-122"/>
                      </a:endParaRPr>
                    </a:p>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1600" b="1" kern="0" dirty="0">
                          <a:effectLst/>
                          <a:latin typeface="微软雅黑" panose="020B0503020204020204" pitchFamily="34" charset="-122"/>
                          <a:ea typeface="微软雅黑" panose="020B0503020204020204" pitchFamily="34" charset="-122"/>
                        </a:rPr>
                        <a:t>的运动干预的方式 </a:t>
                      </a:r>
                      <a:endParaRPr lang="zh-CN" sz="2000" b="1" kern="100" dirty="0">
                        <a:effectLst/>
                        <a:latin typeface="微软雅黑" panose="020B0503020204020204" pitchFamily="34" charset="-122"/>
                        <a:ea typeface="微软雅黑" panose="020B0503020204020204" pitchFamily="34" charset="-122"/>
                        <a:cs typeface="Times New Roman (正文 CS 字体)"/>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82"/>
                    </a:solidFill>
                  </a:tcP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1600" b="1" kern="0" dirty="0">
                          <a:effectLst/>
                          <a:latin typeface="微软雅黑" panose="020B0503020204020204" pitchFamily="34" charset="-122"/>
                          <a:ea typeface="微软雅黑" panose="020B0503020204020204" pitchFamily="34" charset="-122"/>
                        </a:rPr>
                        <a:t>以治疗为目的的运动干预的作用</a:t>
                      </a:r>
                      <a:endParaRPr lang="zh-CN" sz="2000" b="1" kern="100" dirty="0">
                        <a:effectLst/>
                        <a:latin typeface="微软雅黑" panose="020B0503020204020204" pitchFamily="34" charset="-122"/>
                        <a:ea typeface="微软雅黑" panose="020B0503020204020204" pitchFamily="34" charset="-122"/>
                        <a:cs typeface="Times New Roman (正文 CS 字体)"/>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82"/>
                    </a:solidFill>
                  </a:tcPr>
                </a:tc>
                <a:extLst>
                  <a:ext uri="{0D108BD9-81ED-4DB2-BD59-A6C34878D82A}">
                    <a16:rowId xmlns:a16="http://schemas.microsoft.com/office/drawing/2014/main" val="3386181456"/>
                  </a:ext>
                </a:extLst>
              </a:tr>
              <a:tr h="556265">
                <a:tc>
                  <a:txBody>
                    <a:bodyPr/>
                    <a:lstStyle/>
                    <a:p>
                      <a:pPr marL="0" indent="0" algn="ctr">
                        <a:lnSpc>
                          <a:spcPct val="150000"/>
                        </a:lnSpc>
                        <a:buFont typeface="Arial" panose="020B0604020202020204" pitchFamily="34" charset="0"/>
                        <a:buNone/>
                      </a:pPr>
                      <a:r>
                        <a:rPr lang="zh-CN" altLang="zh-CN" sz="1400" b="1" kern="100" dirty="0">
                          <a:solidFill>
                            <a:schemeClr val="tx1"/>
                          </a:solidFill>
                          <a:effectLst/>
                          <a:latin typeface="Microsoft YaHei" panose="020B0503020204020204" pitchFamily="34" charset="-122"/>
                          <a:ea typeface="Microsoft YaHei" panose="020B0503020204020204" pitchFamily="34" charset="-122"/>
                          <a:cs typeface="宋体" panose="02010600030101010101" pitchFamily="2" charset="-122"/>
                        </a:rPr>
                        <a:t>有氧运动</a:t>
                      </a:r>
                      <a:endParaRPr lang="zh-CN"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582">
                        <a:alpha val="20000"/>
                      </a:srgbClr>
                    </a:solidFill>
                  </a:tcPr>
                </a:tc>
                <a:tc>
                  <a:txBody>
                    <a:bodyPr/>
                    <a:lstStyle/>
                    <a:p>
                      <a:pPr marL="171450" indent="-171450" algn="just">
                        <a:lnSpc>
                          <a:spcPct val="150000"/>
                        </a:lnSpc>
                        <a:buFont typeface="Arial" panose="020B0604020202020204" pitchFamily="34" charset="0"/>
                        <a:buChar char="•"/>
                      </a:pPr>
                      <a:r>
                        <a:rPr lang="zh-CN"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可以降低血压</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5~7 mmHg</a:t>
                      </a:r>
                      <a:r>
                        <a:rPr lang="zh-CN"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t>
                      </a:r>
                      <a:r>
                        <a:rPr lang="zh-CN" altLang="zh-CN" sz="1400" b="1" kern="10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中等强度有氧运动降压效果最好</a:t>
                      </a:r>
                      <a:endParaRPr lang="zh-CN" sz="14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582">
                        <a:alpha val="20000"/>
                      </a:srgbClr>
                    </a:solidFill>
                  </a:tcPr>
                </a:tc>
                <a:extLst>
                  <a:ext uri="{0D108BD9-81ED-4DB2-BD59-A6C34878D82A}">
                    <a16:rowId xmlns:a16="http://schemas.microsoft.com/office/drawing/2014/main" val="1733083682"/>
                  </a:ext>
                </a:extLst>
              </a:tr>
              <a:tr h="730452">
                <a:tc>
                  <a:txBody>
                    <a:bodyPr/>
                    <a:lstStyle/>
                    <a:p>
                      <a:pPr marL="0" indent="0" algn="ctr">
                        <a:lnSpc>
                          <a:spcPct val="150000"/>
                        </a:lnSpc>
                        <a:buFont typeface="Arial" panose="020B0604020202020204" pitchFamily="34" charset="0"/>
                        <a:buNone/>
                      </a:pPr>
                      <a:r>
                        <a:rPr lang="zh-CN" altLang="zh-CN" sz="1400" b="1" kern="100" dirty="0">
                          <a:solidFill>
                            <a:schemeClr val="tx1"/>
                          </a:solidFill>
                          <a:effectLst/>
                          <a:latin typeface="Microsoft YaHei" panose="020B0503020204020204" pitchFamily="34" charset="-122"/>
                          <a:ea typeface="Microsoft YaHei" panose="020B0503020204020204" pitchFamily="34" charset="-122"/>
                          <a:cs typeface="宋体" panose="02010600030101010101" pitchFamily="2" charset="-122"/>
                        </a:rPr>
                        <a:t>抗阻运动</a:t>
                      </a:r>
                      <a:endParaRPr lang="zh-CN"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82">
                        <a:alpha val="10000"/>
                      </a:srgbClr>
                    </a:solidFill>
                  </a:tcPr>
                </a:tc>
                <a:tc>
                  <a:txBody>
                    <a:bodyPr/>
                    <a:lstStyle/>
                    <a:p>
                      <a:pPr marL="171450" indent="-171450" algn="just">
                        <a:lnSpc>
                          <a:spcPct val="150000"/>
                        </a:lnSpc>
                        <a:buFont typeface="Arial" panose="020B0604020202020204" pitchFamily="34" charset="0"/>
                        <a:buChar char="•"/>
                      </a:pPr>
                      <a:r>
                        <a:rPr lang="zh-CN" altLang="en-US" sz="1400" b="1" kern="100" dirty="0">
                          <a:solidFill>
                            <a:srgbClr val="C00000"/>
                          </a:solidFill>
                          <a:effectLst/>
                          <a:latin typeface="Microsoft YaHei" panose="020B0503020204020204" pitchFamily="34" charset="-122"/>
                          <a:ea typeface="Microsoft YaHei" panose="020B0503020204020204" pitchFamily="34" charset="-122"/>
                        </a:rPr>
                        <a:t>降压效果可能与有氧运动相当，甚至更大。</a:t>
                      </a:r>
                      <a:endParaRPr lang="en-US" altLang="zh-CN" sz="1400" b="1" kern="100" dirty="0">
                        <a:solidFill>
                          <a:srgbClr val="C00000"/>
                        </a:solidFill>
                        <a:effectLst/>
                        <a:latin typeface="Microsoft YaHei" panose="020B0503020204020204" pitchFamily="34" charset="-122"/>
                        <a:ea typeface="Microsoft YaHei" panose="020B0503020204020204" pitchFamily="34" charset="-122"/>
                      </a:endParaRPr>
                    </a:p>
                    <a:p>
                      <a:pPr marL="171450" indent="-171450" algn="just">
                        <a:lnSpc>
                          <a:spcPct val="150000"/>
                        </a:lnSpc>
                        <a:buFont typeface="Arial" panose="020B0604020202020204" pitchFamily="34" charset="0"/>
                        <a:buChar char="•"/>
                      </a:pPr>
                      <a:r>
                        <a:rPr lang="zh-CN" altLang="en-US" sz="1400" b="1" kern="100" dirty="0">
                          <a:solidFill>
                            <a:srgbClr val="C00000"/>
                          </a:solidFill>
                          <a:effectLst/>
                          <a:latin typeface="Microsoft YaHei" panose="020B0503020204020204" pitchFamily="34" charset="-122"/>
                          <a:ea typeface="Microsoft YaHei" panose="020B0503020204020204" pitchFamily="34" charset="-122"/>
                        </a:rPr>
                        <a:t>不是为了增加肌肉力量，而是通过很轻的力量训练达到运动治疗目的。</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82">
                        <a:alpha val="10000"/>
                      </a:srgbClr>
                    </a:solidFill>
                  </a:tcPr>
                </a:tc>
                <a:extLst>
                  <a:ext uri="{0D108BD9-81ED-4DB2-BD59-A6C34878D82A}">
                    <a16:rowId xmlns:a16="http://schemas.microsoft.com/office/drawing/2014/main" val="4093130032"/>
                  </a:ext>
                </a:extLst>
              </a:tr>
              <a:tr h="571202">
                <a:tc>
                  <a:txBody>
                    <a:bodyPr/>
                    <a:lstStyle/>
                    <a:p>
                      <a:pPr marL="0" indent="0" algn="ctr">
                        <a:lnSpc>
                          <a:spcPct val="150000"/>
                        </a:lnSpc>
                        <a:buFont typeface="Arial" panose="020B0604020202020204" pitchFamily="34" charset="0"/>
                        <a:buNone/>
                      </a:pPr>
                      <a:r>
                        <a:rPr lang="zh-CN" altLang="en-US" sz="1400" b="1" kern="0" dirty="0">
                          <a:solidFill>
                            <a:schemeClr val="tx1"/>
                          </a:solidFill>
                          <a:effectLst/>
                          <a:latin typeface="Microsoft YaHei" panose="020B0503020204020204" pitchFamily="34" charset="-122"/>
                          <a:ea typeface="Microsoft YaHei" panose="020B0503020204020204" pitchFamily="34" charset="-122"/>
                        </a:rPr>
                        <a:t>冥想与呼吸训练</a:t>
                      </a:r>
                      <a:endParaRPr lang="zh-CN"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82">
                        <a:alpha val="20000"/>
                      </a:srgbClr>
                    </a:solidFill>
                  </a:tcPr>
                </a:tc>
                <a:tc>
                  <a:txBody>
                    <a:bodyPr/>
                    <a:lstStyle/>
                    <a:p>
                      <a:pPr marL="171450" indent="-171450" algn="just">
                        <a:lnSpc>
                          <a:spcPct val="150000"/>
                        </a:lnSpc>
                        <a:buFont typeface="Arial" panose="020B0604020202020204" pitchFamily="34" charset="0"/>
                        <a:buChar char="•"/>
                      </a:pPr>
                      <a:r>
                        <a:rPr lang="zh-CN" altLang="en-US" sz="1400" b="1" kern="0" dirty="0">
                          <a:effectLst/>
                          <a:latin typeface="Microsoft YaHei" panose="020B0503020204020204" pitchFamily="34" charset="-122"/>
                          <a:ea typeface="Microsoft YaHei" panose="020B0503020204020204" pitchFamily="34" charset="-122"/>
                        </a:rPr>
                        <a:t>使心理应激、颈源性心血管疾病、姿势与体态不良导致的各种高血压成因得以缓解甚至解除。</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82">
                        <a:alpha val="20000"/>
                      </a:srgbClr>
                    </a:solidFill>
                  </a:tcPr>
                </a:tc>
                <a:extLst>
                  <a:ext uri="{0D108BD9-81ED-4DB2-BD59-A6C34878D82A}">
                    <a16:rowId xmlns:a16="http://schemas.microsoft.com/office/drawing/2014/main" val="1284460227"/>
                  </a:ext>
                </a:extLst>
              </a:tr>
              <a:tr h="690181">
                <a:tc>
                  <a:txBody>
                    <a:bodyPr/>
                    <a:lstStyle/>
                    <a:p>
                      <a:pPr marL="0" indent="0" algn="ctr">
                        <a:lnSpc>
                          <a:spcPct val="150000"/>
                        </a:lnSpc>
                        <a:buFont typeface="Arial" panose="020B0604020202020204" pitchFamily="34" charset="0"/>
                        <a:buNone/>
                      </a:pPr>
                      <a:r>
                        <a:rPr lang="zh-CN" altLang="en-US" sz="1400" b="1" kern="0" dirty="0">
                          <a:solidFill>
                            <a:schemeClr val="tx1"/>
                          </a:solidFill>
                          <a:effectLst/>
                          <a:latin typeface="Microsoft YaHei" panose="020B0503020204020204" pitchFamily="34" charset="-122"/>
                          <a:ea typeface="Microsoft YaHei" panose="020B0503020204020204" pitchFamily="34" charset="-122"/>
                        </a:rPr>
                        <a:t>柔韧性训练与拉伸训练</a:t>
                      </a:r>
                      <a:endParaRPr lang="zh-CN" sz="14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82">
                        <a:alpha val="10000"/>
                      </a:srgbClr>
                    </a:solidFill>
                  </a:tcPr>
                </a:tc>
                <a:tc>
                  <a:txBody>
                    <a:bodyPr/>
                    <a:lstStyle/>
                    <a:p>
                      <a:pPr marL="171450" indent="-171450" algn="just">
                        <a:lnSpc>
                          <a:spcPct val="150000"/>
                        </a:lnSpc>
                        <a:buFont typeface="Arial" panose="020B0604020202020204" pitchFamily="34" charset="0"/>
                        <a:buChar char="•"/>
                      </a:pPr>
                      <a:r>
                        <a:rPr lang="zh-CN" altLang="en-US" sz="1400" b="1" kern="0" dirty="0">
                          <a:effectLst/>
                          <a:latin typeface="Microsoft YaHei" panose="020B0503020204020204" pitchFamily="34" charset="-122"/>
                          <a:ea typeface="Microsoft YaHei" panose="020B0503020204020204" pitchFamily="34" charset="-122"/>
                        </a:rPr>
                        <a:t>关节活动度和肌肉力量的综合性训练</a:t>
                      </a:r>
                      <a:endParaRPr lang="en-US" altLang="zh-CN" sz="1400" b="1" kern="0" dirty="0">
                        <a:effectLst/>
                        <a:latin typeface="Microsoft YaHei" panose="020B0503020204020204" pitchFamily="34" charset="-122"/>
                        <a:ea typeface="Microsoft YaHei" panose="020B0503020204020204" pitchFamily="34" charset="-122"/>
                      </a:endParaRPr>
                    </a:p>
                    <a:p>
                      <a:pPr marL="171450" indent="-171450" algn="just">
                        <a:lnSpc>
                          <a:spcPct val="150000"/>
                        </a:lnSpc>
                        <a:buFont typeface="Arial" panose="020B0604020202020204" pitchFamily="34" charset="0"/>
                        <a:buChar char="•"/>
                      </a:pPr>
                      <a:r>
                        <a:rPr lang="zh-CN" altLang="en-US" sz="1400" b="1" kern="0" dirty="0">
                          <a:effectLst/>
                          <a:latin typeface="Microsoft YaHei" panose="020B0503020204020204" pitchFamily="34" charset="-122"/>
                          <a:ea typeface="Microsoft YaHei" panose="020B0503020204020204" pitchFamily="34" charset="-122"/>
                        </a:rPr>
                        <a:t>是消除疲劳、提高日常活动能力、延缓衰老的简单安全的运动治疗方式。</a:t>
                      </a:r>
                      <a:endParaRPr lang="zh-CN" sz="14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82">
                        <a:alpha val="10000"/>
                      </a:srgbClr>
                    </a:solidFill>
                  </a:tcPr>
                </a:tc>
                <a:extLst>
                  <a:ext uri="{0D108BD9-81ED-4DB2-BD59-A6C34878D82A}">
                    <a16:rowId xmlns:a16="http://schemas.microsoft.com/office/drawing/2014/main" val="2606048099"/>
                  </a:ext>
                </a:extLst>
              </a:tr>
            </a:tbl>
          </a:graphicData>
        </a:graphic>
      </p:graphicFrame>
      <p:sp>
        <p:nvSpPr>
          <p:cNvPr id="8" name="ï$ḻîḍê">
            <a:extLst>
              <a:ext uri="{FF2B5EF4-FFF2-40B4-BE49-F238E27FC236}">
                <a16:creationId xmlns:a16="http://schemas.microsoft.com/office/drawing/2014/main" id="{A80617A7-914D-4F4B-F04D-03137DC4CAA5}"/>
              </a:ext>
            </a:extLst>
          </p:cNvPr>
          <p:cNvSpPr/>
          <p:nvPr/>
        </p:nvSpPr>
        <p:spPr>
          <a:xfrm>
            <a:off x="707571" y="5338948"/>
            <a:ext cx="6806491" cy="828473"/>
          </a:xfrm>
          <a:prstGeom prst="chevron">
            <a:avLst/>
          </a:prstGeom>
          <a:solidFill>
            <a:srgbClr val="00458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zh-CN" altLang="en-US" sz="1400" b="1" dirty="0">
                <a:solidFill>
                  <a:schemeClr val="tx1"/>
                </a:solidFill>
                <a:latin typeface="微软雅黑" panose="020B0503020204020204" pitchFamily="34" charset="-122"/>
                <a:ea typeface="微软雅黑" panose="020B0503020204020204" pitchFamily="34" charset="-122"/>
              </a:rPr>
              <a:t>对于血压控制良好的高血压患者，推荐以</a:t>
            </a:r>
            <a:r>
              <a:rPr kumimoji="1" lang="zh-CN" altLang="en-US" sz="1400" b="1" dirty="0">
                <a:solidFill>
                  <a:srgbClr val="C00000"/>
                </a:solidFill>
                <a:latin typeface="微软雅黑" panose="020B0503020204020204" pitchFamily="34" charset="-122"/>
                <a:ea typeface="微软雅黑" panose="020B0503020204020204" pitchFamily="34" charset="-122"/>
              </a:rPr>
              <a:t>有氧运动为主</a:t>
            </a:r>
            <a:r>
              <a:rPr kumimoji="1" lang="zh-CN" altLang="en-US" sz="1400" b="1" dirty="0">
                <a:solidFill>
                  <a:schemeClr val="tx1"/>
                </a:solidFill>
                <a:latin typeface="微软雅黑" panose="020B0503020204020204" pitchFamily="34" charset="-122"/>
                <a:ea typeface="微软雅黑" panose="020B0503020204020204" pitchFamily="34" charset="-122"/>
              </a:rPr>
              <a:t>（中等强度，每天</a:t>
            </a:r>
            <a:r>
              <a:rPr kumimoji="1" lang="en-US" altLang="zh-CN" sz="1400" b="1" dirty="0">
                <a:solidFill>
                  <a:schemeClr val="tx1"/>
                </a:solidFill>
                <a:latin typeface="微软雅黑" panose="020B0503020204020204" pitchFamily="34" charset="-122"/>
                <a:ea typeface="微软雅黑" panose="020B0503020204020204" pitchFamily="34" charset="-122"/>
              </a:rPr>
              <a:t>30min</a:t>
            </a:r>
            <a:r>
              <a:rPr kumimoji="1" lang="zh-CN" altLang="en-US" sz="1400" b="1" dirty="0">
                <a:solidFill>
                  <a:schemeClr val="tx1"/>
                </a:solidFill>
                <a:latin typeface="微软雅黑" panose="020B0503020204020204" pitchFamily="34" charset="-122"/>
                <a:ea typeface="微软雅黑" panose="020B0503020204020204" pitchFamily="34" charset="-122"/>
              </a:rPr>
              <a:t>，每周</a:t>
            </a:r>
            <a:r>
              <a:rPr kumimoji="1" lang="en-US" altLang="zh-CN" sz="1400" b="1" dirty="0">
                <a:solidFill>
                  <a:schemeClr val="tx1"/>
                </a:solidFill>
                <a:latin typeface="微软雅黑" panose="020B0503020204020204" pitchFamily="34" charset="-122"/>
                <a:ea typeface="微软雅黑" panose="020B0503020204020204" pitchFamily="34" charset="-122"/>
              </a:rPr>
              <a:t>5~7</a:t>
            </a:r>
            <a:r>
              <a:rPr kumimoji="1" lang="zh-CN" altLang="en-US" sz="1400" b="1" dirty="0">
                <a:solidFill>
                  <a:schemeClr val="tx1"/>
                </a:solidFill>
                <a:latin typeface="微软雅黑" panose="020B0503020204020204" pitchFamily="34" charset="-122"/>
                <a:ea typeface="微软雅黑" panose="020B0503020204020204" pitchFamily="34" charset="-122"/>
              </a:rPr>
              <a:t>天），</a:t>
            </a:r>
            <a:r>
              <a:rPr kumimoji="1" lang="zh-CN" altLang="en-US" sz="1400" b="1" dirty="0">
                <a:solidFill>
                  <a:srgbClr val="C00000"/>
                </a:solidFill>
                <a:latin typeface="微软雅黑" panose="020B0503020204020204" pitchFamily="34" charset="-122"/>
                <a:ea typeface="微软雅黑" panose="020B0503020204020204" pitchFamily="34" charset="-122"/>
              </a:rPr>
              <a:t>以抗阻运动为辅</a:t>
            </a:r>
            <a:r>
              <a:rPr kumimoji="1" lang="zh-CN" altLang="en-US" sz="1400" b="1" dirty="0">
                <a:solidFill>
                  <a:schemeClr val="tx1"/>
                </a:solidFill>
                <a:latin typeface="微软雅黑" panose="020B0503020204020204" pitchFamily="34" charset="-122"/>
                <a:ea typeface="微软雅黑" panose="020B0503020204020204" pitchFamily="34" charset="-122"/>
              </a:rPr>
              <a:t>（每周</a:t>
            </a:r>
            <a:r>
              <a:rPr kumimoji="1" lang="en-US" altLang="zh-CN" sz="1400" b="1" dirty="0">
                <a:solidFill>
                  <a:schemeClr val="tx1"/>
                </a:solidFill>
                <a:latin typeface="微软雅黑" panose="020B0503020204020204" pitchFamily="34" charset="-122"/>
                <a:ea typeface="微软雅黑" panose="020B0503020204020204" pitchFamily="34" charset="-122"/>
              </a:rPr>
              <a:t>2-3</a:t>
            </a:r>
            <a:r>
              <a:rPr kumimoji="1" lang="zh-CN" altLang="en-US" sz="1400" b="1" dirty="0">
                <a:solidFill>
                  <a:schemeClr val="tx1"/>
                </a:solidFill>
                <a:latin typeface="微软雅黑" panose="020B0503020204020204" pitchFamily="34" charset="-122"/>
                <a:ea typeface="微软雅黑" panose="020B0503020204020204" pitchFamily="34" charset="-122"/>
              </a:rPr>
              <a:t>次）</a:t>
            </a:r>
            <a:r>
              <a:rPr kumimoji="1" lang="zh-CN" altLang="en-US" sz="1400" b="1" dirty="0">
                <a:solidFill>
                  <a:srgbClr val="C00000"/>
                </a:solidFill>
                <a:latin typeface="微软雅黑" panose="020B0503020204020204" pitchFamily="34" charset="-122"/>
                <a:ea typeface="微软雅黑" panose="020B0503020204020204" pitchFamily="34" charset="-122"/>
              </a:rPr>
              <a:t>的混合训练</a:t>
            </a:r>
            <a:r>
              <a:rPr kumimoji="1" lang="zh-CN" altLang="en-US" sz="1400" b="1" dirty="0">
                <a:solidFill>
                  <a:schemeClr val="tx1"/>
                </a:solidFill>
                <a:latin typeface="微软雅黑" panose="020B0503020204020204" pitchFamily="34" charset="-122"/>
                <a:ea typeface="微软雅黑" panose="020B0503020204020204" pitchFamily="34" charset="-122"/>
              </a:rPr>
              <a:t>，也建议同时结合呼吸训练与柔韧性和拉伸训练。</a:t>
            </a:r>
          </a:p>
        </p:txBody>
      </p:sp>
      <p:sp>
        <p:nvSpPr>
          <p:cNvPr id="9" name="íśļîḋê">
            <a:extLst>
              <a:ext uri="{FF2B5EF4-FFF2-40B4-BE49-F238E27FC236}">
                <a16:creationId xmlns:a16="http://schemas.microsoft.com/office/drawing/2014/main" id="{759377F4-0F88-E0F8-0B4E-672A932411FF}"/>
              </a:ext>
            </a:extLst>
          </p:cNvPr>
          <p:cNvSpPr/>
          <p:nvPr/>
        </p:nvSpPr>
        <p:spPr>
          <a:xfrm>
            <a:off x="7164658" y="5348794"/>
            <a:ext cx="4254456" cy="818627"/>
          </a:xfrm>
          <a:prstGeom prst="chevron">
            <a:avLst/>
          </a:prstGeom>
          <a:solidFill>
            <a:srgbClr val="00458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r>
              <a:rPr kumimoji="1" lang="zh-CN" altLang="en-US" sz="1400" b="1" dirty="0">
                <a:solidFill>
                  <a:schemeClr val="bg1"/>
                </a:solidFill>
                <a:latin typeface="微软雅黑" panose="020B0503020204020204" pitchFamily="34" charset="-122"/>
                <a:ea typeface="微软雅黑" panose="020B0503020204020204" pitchFamily="34" charset="-122"/>
              </a:rPr>
              <a:t>对于血压没有得到控制者</a:t>
            </a:r>
            <a:r>
              <a:rPr kumimoji="1" lang="en-US" altLang="zh-CN" sz="1400" b="1" dirty="0">
                <a:solidFill>
                  <a:schemeClr val="bg1"/>
                </a:solidFill>
                <a:latin typeface="微软雅黑" panose="020B0503020204020204" pitchFamily="34" charset="-122"/>
                <a:ea typeface="微软雅黑" panose="020B0503020204020204" pitchFamily="34" charset="-122"/>
              </a:rPr>
              <a:t>(SBP</a:t>
            </a:r>
            <a:r>
              <a:rPr kumimoji="1" lang="zh-CN" altLang="en-US" sz="1400" b="1" dirty="0">
                <a:solidFill>
                  <a:schemeClr val="bg1"/>
                </a:solidFill>
                <a:latin typeface="微软雅黑" panose="020B0503020204020204" pitchFamily="34" charset="-122"/>
                <a:ea typeface="微软雅黑" panose="020B0503020204020204" pitchFamily="34" charset="-122"/>
              </a:rPr>
              <a:t>＞</a:t>
            </a:r>
            <a:r>
              <a:rPr kumimoji="1" lang="en-US" altLang="zh-CN" sz="1400" b="1" dirty="0">
                <a:solidFill>
                  <a:schemeClr val="bg1"/>
                </a:solidFill>
                <a:latin typeface="微软雅黑" panose="020B0503020204020204" pitchFamily="34" charset="-122"/>
                <a:ea typeface="微软雅黑" panose="020B0503020204020204" pitchFamily="34" charset="-122"/>
              </a:rPr>
              <a:t>160mmHg)</a:t>
            </a:r>
            <a:r>
              <a:rPr kumimoji="1" lang="zh-CN" altLang="en-US" sz="1400" b="1" dirty="0">
                <a:solidFill>
                  <a:schemeClr val="bg1"/>
                </a:solidFill>
                <a:latin typeface="微软雅黑" panose="020B0503020204020204" pitchFamily="34" charset="-122"/>
                <a:ea typeface="微软雅黑" panose="020B0503020204020204" pitchFamily="34" charset="-122"/>
              </a:rPr>
              <a:t>， 在血压得到控制前，</a:t>
            </a:r>
            <a:endParaRPr kumimoji="1" lang="en-US" altLang="zh-CN" sz="1400" b="1" dirty="0">
              <a:solidFill>
                <a:schemeClr val="bg1"/>
              </a:solidFill>
              <a:latin typeface="微软雅黑" panose="020B0503020204020204" pitchFamily="34" charset="-122"/>
              <a:ea typeface="微软雅黑" panose="020B0503020204020204" pitchFamily="34" charset="-122"/>
            </a:endParaRPr>
          </a:p>
          <a:p>
            <a:pPr algn="ctr"/>
            <a:r>
              <a:rPr kumimoji="1" lang="zh-CN" altLang="en-US" sz="1400" b="1" dirty="0">
                <a:solidFill>
                  <a:schemeClr val="bg1"/>
                </a:solidFill>
                <a:latin typeface="微软雅黑" panose="020B0503020204020204" pitchFamily="34" charset="-122"/>
                <a:ea typeface="微软雅黑" panose="020B0503020204020204" pitchFamily="34" charset="-122"/>
              </a:rPr>
              <a:t>不推荐进行高强度运动</a:t>
            </a:r>
            <a:endParaRPr kumimoji="1"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6CD4BF9A-64BD-959A-B7C6-150FBDA349F3}"/>
              </a:ext>
            </a:extLst>
          </p:cNvPr>
          <p:cNvSpPr/>
          <p:nvPr/>
        </p:nvSpPr>
        <p:spPr>
          <a:xfrm>
            <a:off x="0" y="988984"/>
            <a:ext cx="12192000" cy="548871"/>
          </a:xfrm>
          <a:prstGeom prst="rect">
            <a:avLst/>
          </a:prstGeom>
          <a:solidFill>
            <a:schemeClr val="bg1">
              <a:lumMod val="95000"/>
            </a:schemeClr>
          </a:solidFill>
        </p:spPr>
        <p:txBody>
          <a:bodyPr wrap="square" lIns="360000" rIns="360000" anchor="ctr">
            <a:noAutofit/>
          </a:bodyPr>
          <a:lstStyle/>
          <a:p>
            <a:pPr algn="ctr">
              <a:lnSpc>
                <a:spcPct val="150000"/>
              </a:lnSpc>
            </a:pP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高血压患者以治疗为目的的运动不仅仅是日常体力活动的增加，更重要的是积极的运动干预。</a:t>
            </a:r>
          </a:p>
        </p:txBody>
      </p:sp>
    </p:spTree>
    <p:extLst>
      <p:ext uri="{BB962C8B-B14F-4D97-AF65-F5344CB8AC3E}">
        <p14:creationId xmlns:p14="http://schemas.microsoft.com/office/powerpoint/2010/main" val="2610662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矩形 64">
            <a:extLst>
              <a:ext uri="{FF2B5EF4-FFF2-40B4-BE49-F238E27FC236}">
                <a16:creationId xmlns:a16="http://schemas.microsoft.com/office/drawing/2014/main" id="{B12A81A7-E7EA-EF0D-568E-D65571BFD883}"/>
              </a:ext>
            </a:extLst>
          </p:cNvPr>
          <p:cNvSpPr/>
          <p:nvPr/>
        </p:nvSpPr>
        <p:spPr>
          <a:xfrm>
            <a:off x="913897" y="1564731"/>
            <a:ext cx="3235735" cy="4761883"/>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icrosoft YaHei" panose="020B0503020204020204" pitchFamily="34" charset="-122"/>
              <a:ea typeface="Microsoft YaHei" panose="020B0503020204020204" pitchFamily="34" charset="-122"/>
            </a:endParaRPr>
          </a:p>
        </p:txBody>
      </p:sp>
      <p:sp>
        <p:nvSpPr>
          <p:cNvPr id="64" name="矩形 63">
            <a:extLst>
              <a:ext uri="{FF2B5EF4-FFF2-40B4-BE49-F238E27FC236}">
                <a16:creationId xmlns:a16="http://schemas.microsoft.com/office/drawing/2014/main" id="{54EC64C7-5174-D8B0-B590-471B1353691B}"/>
              </a:ext>
            </a:extLst>
          </p:cNvPr>
          <p:cNvSpPr/>
          <p:nvPr/>
        </p:nvSpPr>
        <p:spPr>
          <a:xfrm>
            <a:off x="4470758" y="1564731"/>
            <a:ext cx="3235735" cy="333242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icrosoft YaHei" panose="020B0503020204020204" pitchFamily="34" charset="-122"/>
              <a:ea typeface="Microsoft YaHei" panose="020B0503020204020204" pitchFamily="34" charset="-122"/>
            </a:endParaRPr>
          </a:p>
        </p:txBody>
      </p:sp>
      <p:sp>
        <p:nvSpPr>
          <p:cNvPr id="63" name="矩形 62">
            <a:extLst>
              <a:ext uri="{FF2B5EF4-FFF2-40B4-BE49-F238E27FC236}">
                <a16:creationId xmlns:a16="http://schemas.microsoft.com/office/drawing/2014/main" id="{4408BCA7-7B6E-356F-594A-383B43B6BF6B}"/>
              </a:ext>
            </a:extLst>
          </p:cNvPr>
          <p:cNvSpPr/>
          <p:nvPr/>
        </p:nvSpPr>
        <p:spPr>
          <a:xfrm>
            <a:off x="7996622" y="1564731"/>
            <a:ext cx="3235735" cy="333242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icrosoft YaHei" panose="020B0503020204020204" pitchFamily="34" charset="-122"/>
              <a:ea typeface="Microsoft YaHei" panose="020B0503020204020204" pitchFamily="34" charset="-122"/>
            </a:endParaRPr>
          </a:p>
        </p:txBody>
      </p:sp>
      <p:sp>
        <p:nvSpPr>
          <p:cNvPr id="39" name="矩形 38">
            <a:extLst>
              <a:ext uri="{FF2B5EF4-FFF2-40B4-BE49-F238E27FC236}">
                <a16:creationId xmlns:a16="http://schemas.microsoft.com/office/drawing/2014/main" id="{84B9A7BC-4C18-4487-BE4E-5ED3A63CB187}"/>
              </a:ext>
            </a:extLst>
          </p:cNvPr>
          <p:cNvSpPr/>
          <p:nvPr/>
        </p:nvSpPr>
        <p:spPr>
          <a:xfrm>
            <a:off x="913897" y="1138529"/>
            <a:ext cx="3227983" cy="404920"/>
          </a:xfrm>
          <a:prstGeom prst="rect">
            <a:avLst/>
          </a:prstGeom>
          <a:solidFill>
            <a:srgbClr val="00458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icrosoft YaHei" panose="020B0503020204020204" pitchFamily="34" charset="-122"/>
                <a:ea typeface="Microsoft YaHei" panose="020B0503020204020204" pitchFamily="34" charset="-122"/>
              </a:rPr>
              <a:t>新增加的章节</a:t>
            </a:r>
            <a:endParaRPr lang="zh-CN" altLang="en-US" sz="2000" dirty="0">
              <a:latin typeface="Microsoft YaHei" panose="020B0503020204020204" pitchFamily="34" charset="-122"/>
              <a:ea typeface="Microsoft YaHei" panose="020B0503020204020204" pitchFamily="34" charset="-122"/>
            </a:endParaRPr>
          </a:p>
        </p:txBody>
      </p:sp>
      <p:sp>
        <p:nvSpPr>
          <p:cNvPr id="5" name="标题 1">
            <a:extLst>
              <a:ext uri="{FF2B5EF4-FFF2-40B4-BE49-F238E27FC236}">
                <a16:creationId xmlns:a16="http://schemas.microsoft.com/office/drawing/2014/main" id="{F5BD902B-A3BA-5D06-8ED1-3060FD092AAE}"/>
              </a:ext>
            </a:extLst>
          </p:cNvPr>
          <p:cNvSpPr>
            <a:spLocks noGrp="1"/>
          </p:cNvSpPr>
          <p:nvPr>
            <p:ph type="title"/>
          </p:nvPr>
        </p:nvSpPr>
        <p:spPr>
          <a:xfrm>
            <a:off x="0" y="260475"/>
            <a:ext cx="12191998" cy="787932"/>
          </a:xfrm>
        </p:spPr>
        <p:txBody>
          <a:bodyPr>
            <a:noAutofit/>
          </a:bodyPr>
          <a:lstStyle/>
          <a:p>
            <a:pPr algn="ctr"/>
            <a:r>
              <a:rPr lang="zh-CN" altLang="en-US" sz="3200" b="1" dirty="0"/>
              <a:t>与</a:t>
            </a:r>
            <a:r>
              <a:rPr lang="en-US" altLang="zh-CN" sz="3200" b="1" dirty="0"/>
              <a:t>2018</a:t>
            </a:r>
            <a:r>
              <a:rPr lang="zh-CN" altLang="en-US" sz="3200" b="1" dirty="0"/>
              <a:t>年版相比，</a:t>
            </a:r>
            <a:r>
              <a:rPr lang="en-US" altLang="zh-CN" sz="3200" b="1" dirty="0"/>
              <a:t>2024</a:t>
            </a:r>
            <a:r>
              <a:rPr lang="zh-CN" altLang="en-US" sz="3200" b="1" dirty="0"/>
              <a:t>年版的具体更新内容</a:t>
            </a:r>
            <a:endParaRPr lang="zh-CN" altLang="en-US" dirty="0">
              <a:ea typeface="叶根友唐楷简" panose="02010601030101010101" pitchFamily="2" charset="-122"/>
            </a:endParaRPr>
          </a:p>
        </p:txBody>
      </p:sp>
      <p:sp>
        <p:nvSpPr>
          <p:cNvPr id="47" name="矩形 47">
            <a:extLst>
              <a:ext uri="{FF2B5EF4-FFF2-40B4-BE49-F238E27FC236}">
                <a16:creationId xmlns:a16="http://schemas.microsoft.com/office/drawing/2014/main" id="{88A4D878-53C1-2620-D064-D3544A39C008}"/>
              </a:ext>
            </a:extLst>
          </p:cNvPr>
          <p:cNvSpPr>
            <a:spLocks noChangeArrowheads="1"/>
          </p:cNvSpPr>
          <p:nvPr/>
        </p:nvSpPr>
        <p:spPr bwMode="auto">
          <a:xfrm>
            <a:off x="913898" y="1557945"/>
            <a:ext cx="3389773" cy="476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1.4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我国高血压防控计划和项目</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5.1.3.2</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 诊室血压以外的降压治疗目标</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5.2.1.8</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 保持健康睡眠</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5.2.3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中医药在降压治疗中的应用</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5.3.5</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 心率控制</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5.3.6</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 降尿酸治疗</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5.4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改善和逆转高血压靶器官损害</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6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高血压的特殊表型</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8.2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高血压与认知障碍</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8.8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高血压合并肥胖</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8.10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抗肿瘤治疗与高血压</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8.11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高血压合并</a:t>
            </a: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COPD</a:t>
            </a: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8.12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高血压与免疫系统疾病</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8.14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心理障碍与高血压</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10.9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结缔组织病与高血压</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10.10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血液疾病与高血压</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285750" indent="-285750" defTabSz="913765">
              <a:lnSpc>
                <a:spcPct val="150000"/>
              </a:lnSpc>
              <a:spcBef>
                <a:spcPct val="0"/>
              </a:spcBef>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13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高血压的互联网医疗</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48" name="矩形 47">
            <a:extLst>
              <a:ext uri="{FF2B5EF4-FFF2-40B4-BE49-F238E27FC236}">
                <a16:creationId xmlns:a16="http://schemas.microsoft.com/office/drawing/2014/main" id="{5819DF09-4DD4-501C-BF66-AB48679342B6}"/>
              </a:ext>
            </a:extLst>
          </p:cNvPr>
          <p:cNvSpPr>
            <a:spLocks noChangeArrowheads="1"/>
          </p:cNvSpPr>
          <p:nvPr/>
        </p:nvSpPr>
        <p:spPr bwMode="auto">
          <a:xfrm>
            <a:off x="4460580" y="1557945"/>
            <a:ext cx="3489658" cy="310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marL="171450" indent="-171450" defTabSz="913765">
              <a:lnSpc>
                <a:spcPct val="150000"/>
              </a:lnSpc>
              <a:spcBef>
                <a:spcPct val="0"/>
              </a:spcBef>
              <a:buFont typeface="Arial" panose="020B0604020202020204" pitchFamily="34" charset="0"/>
              <a:buChar char="•"/>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1.3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我国高血压人群重要危险因素</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171450" indent="-171450" defTabSz="913765">
              <a:lnSpc>
                <a:spcPct val="150000"/>
              </a:lnSpc>
              <a:spcBef>
                <a:spcPct val="0"/>
              </a:spcBef>
              <a:buFont typeface="Arial" panose="020B0604020202020204" pitchFamily="34" charset="0"/>
              <a:buChar char="•"/>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3.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血压测量</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171450" indent="-171450" defTabSz="913765">
              <a:lnSpc>
                <a:spcPct val="150000"/>
              </a:lnSpc>
              <a:spcBef>
                <a:spcPct val="0"/>
              </a:spcBef>
              <a:buFont typeface="Arial" panose="020B0604020202020204" pitchFamily="34" charset="0"/>
              <a:buChar char="•"/>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5.2.1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治疗性生活方式干预</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171450" indent="-171450" defTabSz="913765">
              <a:lnSpc>
                <a:spcPct val="150000"/>
              </a:lnSpc>
              <a:spcBef>
                <a:spcPct val="0"/>
              </a:spcBef>
              <a:buFont typeface="Arial" panose="020B0604020202020204" pitchFamily="34" charset="0"/>
              <a:buChar char="•"/>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5.2.2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高血压的药物治疗</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171450" indent="-171450" defTabSz="913765">
              <a:lnSpc>
                <a:spcPct val="150000"/>
              </a:lnSpc>
              <a:spcBef>
                <a:spcPct val="0"/>
              </a:spcBef>
              <a:buFont typeface="Arial" panose="020B0604020202020204" pitchFamily="34" charset="0"/>
              <a:buChar char="•"/>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5.2.3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高血压的器械治疗</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171450" indent="-171450" defTabSz="913765">
              <a:lnSpc>
                <a:spcPct val="150000"/>
              </a:lnSpc>
              <a:spcBef>
                <a:spcPct val="0"/>
              </a:spcBef>
              <a:buFont typeface="Arial" panose="020B0604020202020204" pitchFamily="34" charset="0"/>
              <a:buChar char="•"/>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10.1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肾实质性高血压</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171450" indent="-171450" defTabSz="913765">
              <a:lnSpc>
                <a:spcPct val="150000"/>
              </a:lnSpc>
              <a:spcBef>
                <a:spcPct val="0"/>
              </a:spcBef>
              <a:buFont typeface="Arial" panose="020B0604020202020204" pitchFamily="34" charset="0"/>
              <a:buChar char="•"/>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10.3 OSAS</a:t>
            </a:r>
          </a:p>
          <a:p>
            <a:pPr marL="171450" indent="-171450" defTabSz="913765">
              <a:lnSpc>
                <a:spcPct val="150000"/>
              </a:lnSpc>
              <a:spcBef>
                <a:spcPct val="0"/>
              </a:spcBef>
              <a:buFont typeface="Arial" panose="020B0604020202020204" pitchFamily="34" charset="0"/>
              <a:buChar char="•"/>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10.5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原发性醛固酮增多症</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171450" indent="-171450" defTabSz="913765">
              <a:lnSpc>
                <a:spcPct val="150000"/>
              </a:lnSpc>
              <a:spcBef>
                <a:spcPct val="0"/>
              </a:spcBef>
              <a:buFont typeface="Arial" panose="020B0604020202020204" pitchFamily="34" charset="0"/>
              <a:buChar char="•"/>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10.6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嗜铬细胞瘤和副神经节瘤</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171450" indent="-171450" defTabSz="913765">
              <a:lnSpc>
                <a:spcPct val="150000"/>
              </a:lnSpc>
              <a:spcBef>
                <a:spcPct val="0"/>
              </a:spcBef>
              <a:buFont typeface="Arial" panose="020B0604020202020204" pitchFamily="34" charset="0"/>
              <a:buChar char="•"/>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10.8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单基因遗传性高血压</a:t>
            </a:r>
            <a:endPar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endParaRPr>
          </a:p>
          <a:p>
            <a:pPr marL="171450" indent="-171450" defTabSz="913765">
              <a:lnSpc>
                <a:spcPct val="150000"/>
              </a:lnSpc>
              <a:spcBef>
                <a:spcPct val="0"/>
              </a:spcBef>
              <a:buFont typeface="Arial" panose="020B0604020202020204" pitchFamily="34" charset="0"/>
              <a:buChar char="•"/>
            </a:pPr>
            <a:r>
              <a:rPr lang="en-US" altLang="zh-CN"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12 </a:t>
            </a:r>
            <a:r>
              <a:rPr lang="zh-CN" altLang="en-US" sz="1200" b="1" dirty="0">
                <a:solidFill>
                  <a:schemeClr val="tx1">
                    <a:lumMod val="85000"/>
                    <a:lumOff val="15000"/>
                  </a:schemeClr>
                </a:solidFill>
                <a:latin typeface="Microsoft YaHei" panose="020B0503020204020204" pitchFamily="34" charset="-122"/>
                <a:ea typeface="Microsoft YaHei" panose="020B0503020204020204" pitchFamily="34" charset="-122"/>
                <a:sym typeface="微软雅黑" panose="020B0503020204020204" pitchFamily="34" charset="-122"/>
              </a:rPr>
              <a:t>社区高血压的防治策略及规范化管理</a:t>
            </a:r>
          </a:p>
        </p:txBody>
      </p:sp>
      <p:sp>
        <p:nvSpPr>
          <p:cNvPr id="49" name="矩形 47">
            <a:extLst>
              <a:ext uri="{FF2B5EF4-FFF2-40B4-BE49-F238E27FC236}">
                <a16:creationId xmlns:a16="http://schemas.microsoft.com/office/drawing/2014/main" id="{4782CB9C-1F3D-73C0-4277-9FF3C47D11CD}"/>
              </a:ext>
            </a:extLst>
          </p:cNvPr>
          <p:cNvSpPr>
            <a:spLocks noChangeArrowheads="1"/>
          </p:cNvSpPr>
          <p:nvPr/>
        </p:nvSpPr>
        <p:spPr bwMode="auto">
          <a:xfrm>
            <a:off x="8031786" y="1557945"/>
            <a:ext cx="3315982" cy="282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171450" indent="-171450" defTabSz="913765">
              <a:lnSpc>
                <a:spcPct val="150000"/>
              </a:lnSpc>
              <a:spcBef>
                <a:spcPct val="0"/>
              </a:spcBef>
            </a:pPr>
            <a:r>
              <a:rPr lang="en-US" altLang="zh-CN" sz="1200" b="1" dirty="0">
                <a:latin typeface="Microsoft YaHei" panose="020B0503020204020204" pitchFamily="34" charset="-122"/>
                <a:ea typeface="Microsoft YaHei" panose="020B0503020204020204" pitchFamily="34" charset="-122"/>
                <a:sym typeface="微软雅黑" panose="020B0503020204020204" pitchFamily="34" charset="-122"/>
              </a:rPr>
              <a:t>3 </a:t>
            </a:r>
            <a:r>
              <a:rPr lang="zh-CN" altLang="en-US" sz="1200" b="1" dirty="0">
                <a:latin typeface="Microsoft YaHei" panose="020B0503020204020204" pitchFamily="34" charset="-122"/>
                <a:ea typeface="Microsoft YaHei" panose="020B0503020204020204" pitchFamily="34" charset="-122"/>
                <a:sym typeface="微软雅黑" panose="020B0503020204020204" pitchFamily="34" charset="-122"/>
              </a:rPr>
              <a:t>血压测量（单独一章）</a:t>
            </a:r>
          </a:p>
          <a:p>
            <a:pPr marL="171450" indent="-171450" defTabSz="913765">
              <a:lnSpc>
                <a:spcPct val="150000"/>
              </a:lnSpc>
              <a:spcBef>
                <a:spcPct val="0"/>
              </a:spcBef>
            </a:pPr>
            <a:r>
              <a:rPr lang="en-US" altLang="zh-CN" sz="1200" b="1" dirty="0">
                <a:latin typeface="Microsoft YaHei" panose="020B0503020204020204" pitchFamily="34" charset="-122"/>
                <a:ea typeface="Microsoft YaHei" panose="020B0503020204020204" pitchFamily="34" charset="-122"/>
                <a:sym typeface="微软雅黑" panose="020B0503020204020204" pitchFamily="34" charset="-122"/>
              </a:rPr>
              <a:t>4.5 </a:t>
            </a:r>
            <a:r>
              <a:rPr lang="zh-CN" altLang="en-US" sz="1200" b="1" dirty="0">
                <a:latin typeface="Microsoft YaHei" panose="020B0503020204020204" pitchFamily="34" charset="-122"/>
                <a:ea typeface="Microsoft YaHei" panose="020B0503020204020204" pitchFamily="34" charset="-122"/>
                <a:sym typeface="微软雅黑" panose="020B0503020204020204" pitchFamily="34" charset="-122"/>
              </a:rPr>
              <a:t>血压分类与心血管危险分层</a:t>
            </a:r>
            <a:endParaRPr lang="en-US" altLang="zh-CN" sz="1200" b="1" dirty="0">
              <a:latin typeface="Microsoft YaHei" panose="020B0503020204020204" pitchFamily="34" charset="-122"/>
              <a:ea typeface="Microsoft YaHei" panose="020B0503020204020204" pitchFamily="34" charset="-122"/>
              <a:sym typeface="微软雅黑" panose="020B0503020204020204" pitchFamily="34" charset="-122"/>
            </a:endParaRPr>
          </a:p>
          <a:p>
            <a:pPr defTabSz="913765">
              <a:lnSpc>
                <a:spcPct val="150000"/>
              </a:lnSpc>
              <a:spcBef>
                <a:spcPct val="0"/>
              </a:spcBef>
              <a:buNone/>
            </a:pPr>
            <a:r>
              <a:rPr lang="zh-CN" altLang="en-US" sz="1200" b="1" dirty="0">
                <a:latin typeface="Microsoft YaHei" panose="020B0503020204020204" pitchFamily="34" charset="-122"/>
                <a:ea typeface="Microsoft YaHei" panose="020B0503020204020204" pitchFamily="34" charset="-122"/>
                <a:sym typeface="微软雅黑" panose="020B0503020204020204" pitchFamily="34" charset="-122"/>
              </a:rPr>
              <a:t>        （合并到“诊断性评估”）</a:t>
            </a:r>
          </a:p>
          <a:p>
            <a:pPr marL="171450" indent="-171450" defTabSz="913765">
              <a:lnSpc>
                <a:spcPct val="150000"/>
              </a:lnSpc>
              <a:spcBef>
                <a:spcPct val="0"/>
              </a:spcBef>
            </a:pPr>
            <a:r>
              <a:rPr lang="en-US" altLang="zh-CN" sz="1200" b="1" dirty="0">
                <a:latin typeface="Microsoft YaHei" panose="020B0503020204020204" pitchFamily="34" charset="-122"/>
                <a:ea typeface="Microsoft YaHei" panose="020B0503020204020204" pitchFamily="34" charset="-122"/>
                <a:sym typeface="微软雅黑" panose="020B0503020204020204" pitchFamily="34" charset="-122"/>
              </a:rPr>
              <a:t>7 </a:t>
            </a:r>
            <a:r>
              <a:rPr lang="zh-CN" altLang="en-US" sz="1200" b="1" dirty="0">
                <a:latin typeface="Microsoft YaHei" panose="020B0503020204020204" pitchFamily="34" charset="-122"/>
                <a:ea typeface="Microsoft YaHei" panose="020B0503020204020204" pitchFamily="34" charset="-122"/>
                <a:sym typeface="微软雅黑" panose="020B0503020204020204" pitchFamily="34" charset="-122"/>
              </a:rPr>
              <a:t>特殊人群的高血压</a:t>
            </a:r>
            <a:endParaRPr lang="en-US" altLang="zh-CN" sz="1200" b="1" dirty="0">
              <a:latin typeface="Microsoft YaHei" panose="020B0503020204020204" pitchFamily="34" charset="-122"/>
              <a:ea typeface="Microsoft YaHei" panose="020B0503020204020204" pitchFamily="34" charset="-122"/>
              <a:sym typeface="微软雅黑" panose="020B0503020204020204" pitchFamily="34" charset="-122"/>
            </a:endParaRPr>
          </a:p>
          <a:p>
            <a:pPr defTabSz="913765">
              <a:lnSpc>
                <a:spcPct val="150000"/>
              </a:lnSpc>
              <a:spcBef>
                <a:spcPct val="0"/>
              </a:spcBef>
              <a:buNone/>
            </a:pPr>
            <a:r>
              <a:rPr lang="zh-CN" altLang="en-US" sz="1200" b="1" dirty="0">
                <a:latin typeface="Microsoft YaHei" panose="020B0503020204020204" pitchFamily="34" charset="-122"/>
                <a:ea typeface="Microsoft YaHei" panose="020B0503020204020204" pitchFamily="34" charset="-122"/>
                <a:sym typeface="微软雅黑" panose="020B0503020204020204" pitchFamily="34" charset="-122"/>
              </a:rPr>
              <a:t>     （只包含老年、儿童青少年、妊娠，</a:t>
            </a:r>
            <a:endParaRPr lang="en-US" altLang="zh-CN" sz="1200" b="1" dirty="0">
              <a:latin typeface="Microsoft YaHei" panose="020B0503020204020204" pitchFamily="34" charset="-122"/>
              <a:ea typeface="Microsoft YaHei" panose="020B0503020204020204" pitchFamily="34" charset="-122"/>
              <a:sym typeface="微软雅黑" panose="020B0503020204020204" pitchFamily="34" charset="-122"/>
            </a:endParaRPr>
          </a:p>
          <a:p>
            <a:pPr defTabSz="913765">
              <a:lnSpc>
                <a:spcPct val="150000"/>
              </a:lnSpc>
              <a:spcBef>
                <a:spcPct val="0"/>
              </a:spcBef>
              <a:buNone/>
            </a:pPr>
            <a:r>
              <a:rPr lang="zh-CN" altLang="en-US" sz="1200" b="1" dirty="0">
                <a:latin typeface="Microsoft YaHei" panose="020B0503020204020204" pitchFamily="34" charset="-122"/>
                <a:ea typeface="Microsoft YaHei" panose="020B0503020204020204" pitchFamily="34" charset="-122"/>
                <a:sym typeface="微软雅黑" panose="020B0503020204020204" pitchFamily="34" charset="-122"/>
              </a:rPr>
              <a:t>        其余归类到合并临床情况的高血压章节）</a:t>
            </a:r>
          </a:p>
          <a:p>
            <a:pPr marL="171450" indent="-171450" defTabSz="913765">
              <a:lnSpc>
                <a:spcPct val="150000"/>
              </a:lnSpc>
              <a:spcBef>
                <a:spcPct val="0"/>
              </a:spcBef>
            </a:pPr>
            <a:r>
              <a:rPr lang="en-US" altLang="zh-CN" sz="1200" b="1" dirty="0">
                <a:latin typeface="Microsoft YaHei" panose="020B0503020204020204" pitchFamily="34" charset="-122"/>
                <a:ea typeface="Microsoft YaHei" panose="020B0503020204020204" pitchFamily="34" charset="-122"/>
                <a:sym typeface="微软雅黑" panose="020B0503020204020204" pitchFamily="34" charset="-122"/>
              </a:rPr>
              <a:t>8 </a:t>
            </a:r>
            <a:r>
              <a:rPr lang="zh-CN" altLang="en-US" sz="1200" b="1" dirty="0">
                <a:latin typeface="Microsoft YaHei" panose="020B0503020204020204" pitchFamily="34" charset="-122"/>
                <a:ea typeface="Microsoft YaHei" panose="020B0503020204020204" pitchFamily="34" charset="-122"/>
                <a:sym typeface="微软雅黑" panose="020B0503020204020204" pitchFamily="34" charset="-122"/>
              </a:rPr>
              <a:t>合并心脑血管疾病等临床情况的高血压  </a:t>
            </a:r>
            <a:endParaRPr lang="en-US" altLang="zh-CN" sz="1200" b="1" dirty="0">
              <a:latin typeface="Microsoft YaHei" panose="020B0503020204020204" pitchFamily="34" charset="-122"/>
              <a:ea typeface="Microsoft YaHei" panose="020B0503020204020204" pitchFamily="34" charset="-122"/>
              <a:sym typeface="微软雅黑" panose="020B0503020204020204" pitchFamily="34" charset="-122"/>
            </a:endParaRPr>
          </a:p>
          <a:p>
            <a:pPr defTabSz="913765">
              <a:lnSpc>
                <a:spcPct val="150000"/>
              </a:lnSpc>
              <a:spcBef>
                <a:spcPct val="0"/>
              </a:spcBef>
              <a:buNone/>
            </a:pPr>
            <a:r>
              <a:rPr lang="zh-CN" altLang="en-US" sz="1200" b="1" dirty="0">
                <a:latin typeface="Microsoft YaHei" panose="020B0503020204020204" pitchFamily="34" charset="-122"/>
                <a:ea typeface="Microsoft YaHei" panose="020B0503020204020204" pitchFamily="34" charset="-122"/>
                <a:sym typeface="微软雅黑" panose="020B0503020204020204" pitchFamily="34" charset="-122"/>
              </a:rPr>
              <a:t>     （从特殊人群中分离出来）</a:t>
            </a:r>
          </a:p>
          <a:p>
            <a:pPr marL="171450" indent="-171450" defTabSz="913765">
              <a:lnSpc>
                <a:spcPct val="150000"/>
              </a:lnSpc>
              <a:spcBef>
                <a:spcPct val="0"/>
              </a:spcBef>
            </a:pPr>
            <a:r>
              <a:rPr lang="en-US" altLang="zh-CN" sz="1200" b="1" dirty="0">
                <a:latin typeface="Microsoft YaHei" panose="020B0503020204020204" pitchFamily="34" charset="-122"/>
                <a:ea typeface="Microsoft YaHei" panose="020B0503020204020204" pitchFamily="34" charset="-122"/>
                <a:sym typeface="微软雅黑" panose="020B0503020204020204" pitchFamily="34" charset="-122"/>
              </a:rPr>
              <a:t>9 </a:t>
            </a:r>
            <a:r>
              <a:rPr lang="zh-CN" altLang="en-US" sz="1200" b="1" dirty="0">
                <a:latin typeface="Microsoft YaHei" panose="020B0503020204020204" pitchFamily="34" charset="-122"/>
                <a:ea typeface="Microsoft YaHei" panose="020B0503020204020204" pitchFamily="34" charset="-122"/>
                <a:sym typeface="微软雅黑" panose="020B0503020204020204" pitchFamily="34" charset="-122"/>
              </a:rPr>
              <a:t>难治性高血压（单独一章）</a:t>
            </a:r>
          </a:p>
          <a:p>
            <a:pPr marL="171450" indent="-171450" defTabSz="913765">
              <a:lnSpc>
                <a:spcPct val="150000"/>
              </a:lnSpc>
              <a:spcBef>
                <a:spcPct val="0"/>
              </a:spcBef>
            </a:pPr>
            <a:r>
              <a:rPr lang="en-US" altLang="zh-CN" sz="1200" b="1" dirty="0">
                <a:latin typeface="Microsoft YaHei" panose="020B0503020204020204" pitchFamily="34" charset="-122"/>
                <a:ea typeface="Microsoft YaHei" panose="020B0503020204020204" pitchFamily="34" charset="-122"/>
                <a:sym typeface="微软雅黑" panose="020B0503020204020204" pitchFamily="34" charset="-122"/>
              </a:rPr>
              <a:t>11 </a:t>
            </a:r>
            <a:r>
              <a:rPr lang="zh-CN" altLang="en-US" sz="1200" b="1" dirty="0">
                <a:latin typeface="Microsoft YaHei" panose="020B0503020204020204" pitchFamily="34" charset="-122"/>
                <a:ea typeface="Microsoft YaHei" panose="020B0503020204020204" pitchFamily="34" charset="-122"/>
                <a:sym typeface="微软雅黑" panose="020B0503020204020204" pitchFamily="34" charset="-122"/>
              </a:rPr>
              <a:t>高血压急症和亚急症（单独一章）</a:t>
            </a:r>
          </a:p>
        </p:txBody>
      </p:sp>
      <p:sp>
        <p:nvSpPr>
          <p:cNvPr id="60" name="矩形 59">
            <a:extLst>
              <a:ext uri="{FF2B5EF4-FFF2-40B4-BE49-F238E27FC236}">
                <a16:creationId xmlns:a16="http://schemas.microsoft.com/office/drawing/2014/main" id="{91AB387B-E588-4F86-47EC-6D1FAA9CC548}"/>
              </a:ext>
            </a:extLst>
          </p:cNvPr>
          <p:cNvSpPr/>
          <p:nvPr/>
        </p:nvSpPr>
        <p:spPr>
          <a:xfrm>
            <a:off x="4478509" y="1138529"/>
            <a:ext cx="3227984" cy="404920"/>
          </a:xfrm>
          <a:prstGeom prst="rect">
            <a:avLst/>
          </a:prstGeom>
          <a:solidFill>
            <a:srgbClr val="00458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icrosoft YaHei" panose="020B0503020204020204" pitchFamily="34" charset="-122"/>
                <a:ea typeface="Microsoft YaHei" panose="020B0503020204020204" pitchFamily="34" charset="-122"/>
              </a:rPr>
              <a:t>大篇幅更新的章节</a:t>
            </a:r>
            <a:endParaRPr lang="zh-CN" altLang="en-US" sz="2000" dirty="0">
              <a:latin typeface="Microsoft YaHei" panose="020B0503020204020204" pitchFamily="34" charset="-122"/>
              <a:ea typeface="Microsoft YaHei" panose="020B0503020204020204" pitchFamily="34" charset="-122"/>
            </a:endParaRPr>
          </a:p>
        </p:txBody>
      </p:sp>
      <p:sp>
        <p:nvSpPr>
          <p:cNvPr id="61" name="矩形 60">
            <a:extLst>
              <a:ext uri="{FF2B5EF4-FFF2-40B4-BE49-F238E27FC236}">
                <a16:creationId xmlns:a16="http://schemas.microsoft.com/office/drawing/2014/main" id="{D547709F-F3D4-1D4C-E707-D8177767ECA2}"/>
              </a:ext>
            </a:extLst>
          </p:cNvPr>
          <p:cNvSpPr/>
          <p:nvPr/>
        </p:nvSpPr>
        <p:spPr>
          <a:xfrm>
            <a:off x="7996623" y="1138529"/>
            <a:ext cx="3235733" cy="404920"/>
          </a:xfrm>
          <a:prstGeom prst="rect">
            <a:avLst/>
          </a:prstGeom>
          <a:solidFill>
            <a:srgbClr val="00458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icrosoft YaHei" panose="020B0503020204020204" pitchFamily="34" charset="-122"/>
                <a:ea typeface="Microsoft YaHei" panose="020B0503020204020204" pitchFamily="34" charset="-122"/>
              </a:rPr>
              <a:t>新调整的章节</a:t>
            </a:r>
            <a:endParaRPr lang="zh-CN" altLang="en-US" sz="2000"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D14C73D6-5909-724D-7AA0-4F39C88215C0}"/>
              </a:ext>
            </a:extLst>
          </p:cNvPr>
          <p:cNvSpPr txBox="1"/>
          <p:nvPr/>
        </p:nvSpPr>
        <p:spPr>
          <a:xfrm>
            <a:off x="4524256" y="5064149"/>
            <a:ext cx="6753846" cy="1308820"/>
          </a:xfrm>
          <a:prstGeom prst="rect">
            <a:avLst/>
          </a:prstGeom>
          <a:noFill/>
        </p:spPr>
        <p:txBody>
          <a:bodyPr wrap="square">
            <a:spAutoFit/>
          </a:bodyPr>
          <a:lstStyle/>
          <a:p>
            <a:pPr algn="ctr">
              <a:lnSpc>
                <a:spcPct val="150000"/>
              </a:lnSpc>
              <a:defRPr/>
            </a:pPr>
            <a:r>
              <a:rPr kumimoji="0" lang="en-US" altLang="zh-CN"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765</a:t>
            </a:r>
            <a:r>
              <a:rPr kumimoji="0" lang="zh-CN" altLang="en-US"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篇</a:t>
            </a:r>
            <a:r>
              <a:rPr kumimoji="0" lang="zh-CN" altLang="en-US"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参考文献</a:t>
            </a:r>
            <a:endParaRPr kumimoji="0" lang="en-US" altLang="zh-CN"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60%</a:t>
            </a:r>
            <a:r>
              <a:rPr lang="zh-CN" altLang="en-US" b="1" dirty="0">
                <a:solidFill>
                  <a:prstClr val="black"/>
                </a:solidFill>
                <a:latin typeface="Microsoft YaHei" panose="020B0503020204020204" pitchFamily="34" charset="-122"/>
                <a:ea typeface="Microsoft YaHei" panose="020B0503020204020204" pitchFamily="34" charset="-122"/>
              </a:rPr>
              <a:t>的文献为</a:t>
            </a:r>
            <a:r>
              <a:rPr lang="zh-CN" altLang="en-US" sz="2800" b="1" dirty="0">
                <a:solidFill>
                  <a:prstClr val="black"/>
                </a:solidFill>
                <a:latin typeface="Microsoft YaHei" panose="020B0503020204020204" pitchFamily="34" charset="-122"/>
                <a:ea typeface="Microsoft YaHei" panose="020B0503020204020204" pitchFamily="34" charset="-122"/>
              </a:rPr>
              <a:t>近</a:t>
            </a:r>
            <a:r>
              <a:rPr lang="en-US" altLang="zh-CN" sz="2800" b="1" dirty="0">
                <a:solidFill>
                  <a:prstClr val="black"/>
                </a:solidFill>
                <a:latin typeface="Microsoft YaHei" panose="020B0503020204020204" pitchFamily="34" charset="-122"/>
                <a:ea typeface="Microsoft YaHei" panose="020B0503020204020204" pitchFamily="34" charset="-122"/>
              </a:rPr>
              <a:t>5</a:t>
            </a:r>
            <a:r>
              <a:rPr lang="zh-CN" altLang="en-US" sz="2800" b="1" dirty="0">
                <a:solidFill>
                  <a:prstClr val="black"/>
                </a:solidFill>
                <a:latin typeface="Microsoft YaHei" panose="020B0503020204020204" pitchFamily="34" charset="-122"/>
                <a:ea typeface="Microsoft YaHei" panose="020B0503020204020204" pitchFamily="34" charset="-122"/>
              </a:rPr>
              <a:t>年</a:t>
            </a:r>
            <a:r>
              <a:rPr lang="zh-CN" altLang="en-US" b="1" dirty="0">
                <a:solidFill>
                  <a:prstClr val="black"/>
                </a:solidFill>
                <a:latin typeface="Microsoft YaHei" panose="020B0503020204020204" pitchFamily="34" charset="-122"/>
                <a:ea typeface="Microsoft YaHei" panose="020B0503020204020204" pitchFamily="34" charset="-122"/>
              </a:rPr>
              <a:t>内发表</a:t>
            </a:r>
            <a:endParaRPr kumimoji="0" lang="en-US" altLang="zh-CN" sz="1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1485489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9484DA7C-014D-2C67-F2AD-1E7E5BC613D8}"/>
              </a:ext>
            </a:extLst>
          </p:cNvPr>
          <p:cNvSpPr txBox="1">
            <a:spLocks/>
          </p:cNvSpPr>
          <p:nvPr/>
        </p:nvSpPr>
        <p:spPr>
          <a:xfrm>
            <a:off x="333374" y="282641"/>
            <a:ext cx="11346007" cy="685894"/>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dirty="0"/>
              <a:t>减轻精神压力</a:t>
            </a:r>
          </a:p>
        </p:txBody>
      </p:sp>
      <p:sp>
        <p:nvSpPr>
          <p:cNvPr id="4" name="矩形 3">
            <a:extLst>
              <a:ext uri="{FF2B5EF4-FFF2-40B4-BE49-F238E27FC236}">
                <a16:creationId xmlns:a16="http://schemas.microsoft.com/office/drawing/2014/main" id="{30076B07-2B91-2D0B-01AE-EA27477253B8}"/>
              </a:ext>
            </a:extLst>
          </p:cNvPr>
          <p:cNvSpPr/>
          <p:nvPr/>
        </p:nvSpPr>
        <p:spPr>
          <a:xfrm>
            <a:off x="0" y="1191931"/>
            <a:ext cx="12191999" cy="813514"/>
          </a:xfrm>
          <a:prstGeom prst="rect">
            <a:avLst/>
          </a:prstGeom>
          <a:solidFill>
            <a:schemeClr val="bg1">
              <a:lumMod val="95000"/>
            </a:schemeClr>
          </a:solidFill>
        </p:spPr>
        <p:txBody>
          <a:bodyPr wrap="square" lIns="360000" rIns="360000" anchor="ctr">
            <a:noAutofit/>
          </a:bodyPr>
          <a:lstStyle/>
          <a:p>
            <a:pPr algn="ctr">
              <a:lnSpc>
                <a:spcPct val="150000"/>
              </a:lnSpc>
            </a:pP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精神压力增加高血压的患病风险。持续的精神紧张、负性生活事件以及愤怒情绪显著增加缺血性心血管疾病的发病危险。</a:t>
            </a:r>
            <a:endParaRPr lang="en-US" altLang="zh-CN" sz="1200" spc="10" dirty="0">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可以通过多种方法来减轻精神压力</a:t>
            </a:r>
            <a:r>
              <a:rPr lang="en-US" altLang="zh-CN" sz="1200" spc="1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例如认知行为治疗、正念和冥想、瑜伽、深呼吸练习和渐进式肌肉放松等。</a:t>
            </a:r>
          </a:p>
        </p:txBody>
      </p:sp>
      <p:grpSp>
        <p:nvGrpSpPr>
          <p:cNvPr id="5" name="组合 4">
            <a:extLst>
              <a:ext uri="{FF2B5EF4-FFF2-40B4-BE49-F238E27FC236}">
                <a16:creationId xmlns:a16="http://schemas.microsoft.com/office/drawing/2014/main" id="{800BB0D0-3976-C90F-2D80-297BFC17E5FE}"/>
              </a:ext>
            </a:extLst>
          </p:cNvPr>
          <p:cNvGrpSpPr/>
          <p:nvPr/>
        </p:nvGrpSpPr>
        <p:grpSpPr>
          <a:xfrm>
            <a:off x="2668061" y="2509617"/>
            <a:ext cx="8280399" cy="2242685"/>
            <a:chOff x="2819399" y="2066185"/>
            <a:chExt cx="7441677" cy="1393342"/>
          </a:xfrm>
        </p:grpSpPr>
        <p:sp>
          <p:nvSpPr>
            <p:cNvPr id="6" name="AutoShape 6">
              <a:extLst>
                <a:ext uri="{FF2B5EF4-FFF2-40B4-BE49-F238E27FC236}">
                  <a16:creationId xmlns:a16="http://schemas.microsoft.com/office/drawing/2014/main" id="{3923F8CA-7071-2D96-0724-7EF96F0AB8E8}"/>
                </a:ext>
              </a:extLst>
            </p:cNvPr>
            <p:cNvSpPr>
              <a:spLocks noChangeArrowheads="1"/>
            </p:cNvSpPr>
            <p:nvPr/>
          </p:nvSpPr>
          <p:spPr bwMode="gray">
            <a:xfrm>
              <a:off x="2819399" y="2585977"/>
              <a:ext cx="7441677" cy="381000"/>
            </a:xfrm>
            <a:prstGeom prst="roundRect">
              <a:avLst>
                <a:gd name="adj" fmla="val 7574"/>
              </a:avLst>
            </a:prstGeom>
            <a:solidFill>
              <a:srgbClr val="004582">
                <a:alpha val="5000"/>
              </a:srgb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defRPr/>
              </a:pPr>
              <a:endParaRPr lang="en-US" altLang="zh-CN" sz="1400" b="1" dirty="0">
                <a:latin typeface="微软雅黑" panose="020B0503020204020204" pitchFamily="34" charset="-122"/>
                <a:ea typeface="微软雅黑" panose="020B0503020204020204" pitchFamily="34" charset="-122"/>
              </a:endParaRPr>
            </a:p>
          </p:txBody>
        </p:sp>
        <p:sp>
          <p:nvSpPr>
            <p:cNvPr id="7" name="AutoShape 7">
              <a:extLst>
                <a:ext uri="{FF2B5EF4-FFF2-40B4-BE49-F238E27FC236}">
                  <a16:creationId xmlns:a16="http://schemas.microsoft.com/office/drawing/2014/main" id="{A55F357E-ED5D-CCC5-E213-8C4AB5996002}"/>
                </a:ext>
              </a:extLst>
            </p:cNvPr>
            <p:cNvSpPr>
              <a:spLocks noChangeArrowheads="1"/>
            </p:cNvSpPr>
            <p:nvPr/>
          </p:nvSpPr>
          <p:spPr bwMode="gray">
            <a:xfrm>
              <a:off x="2819399" y="3078527"/>
              <a:ext cx="7441677" cy="381000"/>
            </a:xfrm>
            <a:prstGeom prst="roundRect">
              <a:avLst>
                <a:gd name="adj" fmla="val 7574"/>
              </a:avLst>
            </a:prstGeom>
            <a:solidFill>
              <a:srgbClr val="004582">
                <a:alpha val="20000"/>
              </a:srgbClr>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10" name="AutoShape 4">
              <a:extLst>
                <a:ext uri="{FF2B5EF4-FFF2-40B4-BE49-F238E27FC236}">
                  <a16:creationId xmlns:a16="http://schemas.microsoft.com/office/drawing/2014/main" id="{4A8630CF-59B3-F3E8-29BB-0A9A39122F9E}"/>
                </a:ext>
              </a:extLst>
            </p:cNvPr>
            <p:cNvSpPr>
              <a:spLocks noChangeArrowheads="1"/>
            </p:cNvSpPr>
            <p:nvPr/>
          </p:nvSpPr>
          <p:spPr bwMode="gray">
            <a:xfrm>
              <a:off x="2819399" y="2066185"/>
              <a:ext cx="7441677" cy="381000"/>
            </a:xfrm>
            <a:prstGeom prst="roundRect">
              <a:avLst>
                <a:gd name="adj" fmla="val 7574"/>
              </a:avLst>
            </a:prstGeom>
            <a:solidFill>
              <a:srgbClr val="004582">
                <a:alpha val="20000"/>
              </a:srgb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defRPr/>
              </a:pPr>
              <a:endParaRPr lang="en-US" altLang="zh-CN" sz="1400" b="1" dirty="0">
                <a:latin typeface="微软雅黑" panose="020B0503020204020204" pitchFamily="34" charset="-122"/>
                <a:ea typeface="微软雅黑" panose="020B0503020204020204" pitchFamily="34" charset="-122"/>
              </a:endParaRPr>
            </a:p>
          </p:txBody>
        </p:sp>
      </p:grpSp>
      <p:sp>
        <p:nvSpPr>
          <p:cNvPr id="11" name="矩形 10">
            <a:extLst>
              <a:ext uri="{FF2B5EF4-FFF2-40B4-BE49-F238E27FC236}">
                <a16:creationId xmlns:a16="http://schemas.microsoft.com/office/drawing/2014/main" id="{91F0A440-397A-D973-54A9-3FE7FE6366B8}"/>
              </a:ext>
            </a:extLst>
          </p:cNvPr>
          <p:cNvSpPr/>
          <p:nvPr/>
        </p:nvSpPr>
        <p:spPr>
          <a:xfrm>
            <a:off x="907597" y="2523829"/>
            <a:ext cx="1600200" cy="2223627"/>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827259DB-DF5C-1E28-9DD8-4A455E6C1623}"/>
              </a:ext>
            </a:extLst>
          </p:cNvPr>
          <p:cNvSpPr txBox="1"/>
          <p:nvPr/>
        </p:nvSpPr>
        <p:spPr>
          <a:xfrm>
            <a:off x="2735789" y="2642923"/>
            <a:ext cx="8009467" cy="358881"/>
          </a:xfrm>
          <a:prstGeom prst="rect">
            <a:avLst/>
          </a:prstGeom>
          <a:noFill/>
        </p:spPr>
        <p:txBody>
          <a:bodyPr wrap="square" rtlCol="0">
            <a:spAutoFit/>
          </a:bodyPr>
          <a:lstStyle/>
          <a:p>
            <a:pPr algn="just">
              <a:lnSpc>
                <a:spcPts val="2200"/>
              </a:lnSpc>
            </a:pPr>
            <a:r>
              <a:rPr lang="zh-CN" altLang="en-US" b="1" dirty="0">
                <a:latin typeface="微软雅黑" panose="020B0503020204020204" pitchFamily="34" charset="-122"/>
                <a:ea typeface="微软雅黑" panose="020B0503020204020204" pitchFamily="34" charset="-122"/>
              </a:rPr>
              <a:t>每周进行至少</a:t>
            </a:r>
            <a:r>
              <a:rPr lang="en-US" altLang="zh-CN" b="1" dirty="0">
                <a:latin typeface="微软雅黑" panose="020B0503020204020204" pitchFamily="34" charset="-122"/>
                <a:ea typeface="微软雅黑" panose="020B0503020204020204" pitchFamily="34" charset="-122"/>
              </a:rPr>
              <a:t>3 h</a:t>
            </a:r>
            <a:r>
              <a:rPr lang="zh-CN" altLang="en-US" b="1" dirty="0">
                <a:latin typeface="微软雅黑" panose="020B0503020204020204" pitchFamily="34" charset="-122"/>
                <a:ea typeface="微软雅黑" panose="020B0503020204020204" pitchFamily="34" charset="-122"/>
              </a:rPr>
              <a:t>减压练习，以减轻精神压力和降低血压</a:t>
            </a:r>
          </a:p>
        </p:txBody>
      </p:sp>
      <p:sp>
        <p:nvSpPr>
          <p:cNvPr id="17" name="文本框 16">
            <a:extLst>
              <a:ext uri="{FF2B5EF4-FFF2-40B4-BE49-F238E27FC236}">
                <a16:creationId xmlns:a16="http://schemas.microsoft.com/office/drawing/2014/main" id="{69E07C17-0587-4849-39C7-B8A52237C15F}"/>
              </a:ext>
            </a:extLst>
          </p:cNvPr>
          <p:cNvSpPr txBox="1"/>
          <p:nvPr/>
        </p:nvSpPr>
        <p:spPr>
          <a:xfrm>
            <a:off x="995340" y="3193090"/>
            <a:ext cx="1415772" cy="830997"/>
          </a:xfrm>
          <a:prstGeom prst="rect">
            <a:avLst/>
          </a:prstGeom>
          <a:noFill/>
        </p:spPr>
        <p:txBody>
          <a:bodyPr wrap="non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主要建议</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和措施</a:t>
            </a:r>
          </a:p>
        </p:txBody>
      </p:sp>
      <p:sp>
        <p:nvSpPr>
          <p:cNvPr id="18" name="文本框 17">
            <a:extLst>
              <a:ext uri="{FF2B5EF4-FFF2-40B4-BE49-F238E27FC236}">
                <a16:creationId xmlns:a16="http://schemas.microsoft.com/office/drawing/2014/main" id="{53B41D21-7758-844C-B562-87FB5DDB6091}"/>
              </a:ext>
            </a:extLst>
          </p:cNvPr>
          <p:cNvSpPr txBox="1"/>
          <p:nvPr/>
        </p:nvSpPr>
        <p:spPr>
          <a:xfrm>
            <a:off x="2735789" y="3502864"/>
            <a:ext cx="8009467" cy="358881"/>
          </a:xfrm>
          <a:prstGeom prst="rect">
            <a:avLst/>
          </a:prstGeom>
          <a:noFill/>
        </p:spPr>
        <p:txBody>
          <a:bodyPr wrap="square" rtlCol="0">
            <a:spAutoFit/>
          </a:bodyPr>
          <a:lstStyle/>
          <a:p>
            <a:pPr algn="just">
              <a:lnSpc>
                <a:spcPts val="2200"/>
              </a:lnSpc>
            </a:pPr>
            <a:r>
              <a:rPr lang="zh-CN" altLang="en-US" b="1" dirty="0">
                <a:latin typeface="微软雅黑" panose="020B0503020204020204" pitchFamily="34" charset="-122"/>
                <a:ea typeface="微软雅黑" panose="020B0503020204020204" pitchFamily="34" charset="-122"/>
              </a:rPr>
              <a:t>每天至少进行</a:t>
            </a:r>
            <a:r>
              <a:rPr lang="en-US" altLang="zh-CN" b="1" dirty="0">
                <a:latin typeface="微软雅黑" panose="020B0503020204020204" pitchFamily="34" charset="-122"/>
                <a:ea typeface="微软雅黑" panose="020B0503020204020204" pitchFamily="34" charset="-122"/>
              </a:rPr>
              <a:t>45 min</a:t>
            </a:r>
            <a:r>
              <a:rPr lang="zh-CN" altLang="en-US" b="1" dirty="0">
                <a:latin typeface="微软雅黑" panose="020B0503020204020204" pitchFamily="34" charset="-122"/>
                <a:ea typeface="微软雅黑" panose="020B0503020204020204" pitchFamily="34" charset="-122"/>
              </a:rPr>
              <a:t>瑜伽、冥想或太极拳等活动</a:t>
            </a:r>
          </a:p>
        </p:txBody>
      </p:sp>
      <p:sp>
        <p:nvSpPr>
          <p:cNvPr id="19" name="文本框 18">
            <a:extLst>
              <a:ext uri="{FF2B5EF4-FFF2-40B4-BE49-F238E27FC236}">
                <a16:creationId xmlns:a16="http://schemas.microsoft.com/office/drawing/2014/main" id="{9752A65B-902B-8024-D39F-88FE3DB9FB06}"/>
              </a:ext>
            </a:extLst>
          </p:cNvPr>
          <p:cNvSpPr txBox="1"/>
          <p:nvPr/>
        </p:nvSpPr>
        <p:spPr>
          <a:xfrm>
            <a:off x="2735789" y="4262998"/>
            <a:ext cx="8009467" cy="358881"/>
          </a:xfrm>
          <a:prstGeom prst="rect">
            <a:avLst/>
          </a:prstGeom>
          <a:noFill/>
        </p:spPr>
        <p:txBody>
          <a:bodyPr wrap="square" rtlCol="0">
            <a:spAutoFit/>
          </a:bodyPr>
          <a:lstStyle/>
          <a:p>
            <a:pPr algn="just">
              <a:lnSpc>
                <a:spcPts val="2200"/>
              </a:lnSpc>
            </a:pPr>
            <a:r>
              <a:rPr lang="zh-CN" altLang="en-US" b="1" dirty="0">
                <a:latin typeface="微软雅黑" panose="020B0503020204020204" pitchFamily="34" charset="-122"/>
                <a:ea typeface="微软雅黑" panose="020B0503020204020204" pitchFamily="34" charset="-122"/>
              </a:rPr>
              <a:t>每天听</a:t>
            </a:r>
            <a:r>
              <a:rPr lang="en-US" altLang="zh-CN" b="1" dirty="0">
                <a:latin typeface="微软雅黑" panose="020B0503020204020204" pitchFamily="34" charset="-122"/>
                <a:ea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rPr>
              <a:t>次或每周听</a:t>
            </a:r>
            <a:r>
              <a:rPr lang="en-US" altLang="zh-CN" b="1" dirty="0">
                <a:latin typeface="微软雅黑" panose="020B0503020204020204" pitchFamily="34" charset="-122"/>
                <a:ea typeface="微软雅黑" panose="020B0503020204020204" pitchFamily="34" charset="-122"/>
              </a:rPr>
              <a:t>3</a:t>
            </a:r>
            <a:r>
              <a:rPr lang="zh-CN" altLang="en-US" b="1" dirty="0">
                <a:latin typeface="微软雅黑" panose="020B0503020204020204" pitchFamily="34" charset="-122"/>
                <a:ea typeface="微软雅黑" panose="020B0503020204020204" pitchFamily="34" charset="-122"/>
              </a:rPr>
              <a:t>次音乐，每次至少</a:t>
            </a:r>
            <a:r>
              <a:rPr lang="en-US" altLang="zh-CN" b="1" dirty="0">
                <a:latin typeface="微软雅黑" panose="020B0503020204020204" pitchFamily="34" charset="-122"/>
                <a:ea typeface="微软雅黑" panose="020B0503020204020204" pitchFamily="34" charset="-122"/>
              </a:rPr>
              <a:t>25min</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822319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97C1F-56B8-892B-70C0-7014256513DA}"/>
              </a:ext>
            </a:extLst>
          </p:cNvPr>
          <p:cNvSpPr txBox="1">
            <a:spLocks/>
          </p:cNvSpPr>
          <p:nvPr/>
        </p:nvSpPr>
        <p:spPr>
          <a:xfrm>
            <a:off x="0" y="13874"/>
            <a:ext cx="12192000" cy="1291613"/>
          </a:xfrm>
          <a:prstGeom prst="rect">
            <a:avLst/>
          </a:prstGeom>
        </p:spPr>
        <p:txBody>
          <a:bodyPr anchor="ctr"/>
          <a:lstStyle>
            <a:lvl1pPr algn="ctr"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dirty="0"/>
              <a:t>保持健康睡眠</a:t>
            </a:r>
          </a:p>
        </p:txBody>
      </p:sp>
      <p:graphicFrame>
        <p:nvGraphicFramePr>
          <p:cNvPr id="4" name="表格 3">
            <a:extLst>
              <a:ext uri="{FF2B5EF4-FFF2-40B4-BE49-F238E27FC236}">
                <a16:creationId xmlns:a16="http://schemas.microsoft.com/office/drawing/2014/main" id="{55941D2F-2B53-0C25-01B4-AAE63B30E405}"/>
              </a:ext>
            </a:extLst>
          </p:cNvPr>
          <p:cNvGraphicFramePr>
            <a:graphicFrameLocks noGrp="1"/>
          </p:cNvGraphicFramePr>
          <p:nvPr>
            <p:extLst>
              <p:ext uri="{D42A27DB-BD31-4B8C-83A1-F6EECF244321}">
                <p14:modId xmlns:p14="http://schemas.microsoft.com/office/powerpoint/2010/main" val="3892371481"/>
              </p:ext>
            </p:extLst>
          </p:nvPr>
        </p:nvGraphicFramePr>
        <p:xfrm>
          <a:off x="4610099" y="2024912"/>
          <a:ext cx="7000876" cy="4337789"/>
        </p:xfrm>
        <a:graphic>
          <a:graphicData uri="http://schemas.openxmlformats.org/drawingml/2006/table">
            <a:tbl>
              <a:tblPr firstRow="1" bandRow="1">
                <a:tableStyleId>{7DF18680-E054-41AD-8BC1-D1AEF772440D}</a:tableStyleId>
              </a:tblPr>
              <a:tblGrid>
                <a:gridCol w="1285876">
                  <a:extLst>
                    <a:ext uri="{9D8B030D-6E8A-4147-A177-3AD203B41FA5}">
                      <a16:colId xmlns:a16="http://schemas.microsoft.com/office/drawing/2014/main" val="749371138"/>
                    </a:ext>
                  </a:extLst>
                </a:gridCol>
                <a:gridCol w="5715000">
                  <a:extLst>
                    <a:ext uri="{9D8B030D-6E8A-4147-A177-3AD203B41FA5}">
                      <a16:colId xmlns:a16="http://schemas.microsoft.com/office/drawing/2014/main" val="3013249698"/>
                    </a:ext>
                  </a:extLst>
                </a:gridCol>
              </a:tblGrid>
              <a:tr h="728667">
                <a:tc gridSpan="2">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2000" b="1" kern="100" dirty="0">
                          <a:effectLst/>
                          <a:latin typeface="微软雅黑" panose="020B0503020204020204" pitchFamily="34" charset="-122"/>
                          <a:ea typeface="微软雅黑" panose="020B0503020204020204" pitchFamily="34" charset="-122"/>
                        </a:rPr>
                        <a:t>改善睡眠障碍的主要措施 </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82"/>
                    </a:solidFill>
                  </a:tcPr>
                </a:tc>
                <a:tc hMerge="1">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1600" b="1" kern="0" dirty="0">
                          <a:effectLst/>
                          <a:latin typeface="微软雅黑" panose="020B0503020204020204" pitchFamily="34" charset="-122"/>
                          <a:ea typeface="微软雅黑" panose="020B0503020204020204" pitchFamily="34" charset="-122"/>
                        </a:rPr>
                        <a:t>以治疗为目的的运动干预的作用</a:t>
                      </a:r>
                      <a:endParaRPr lang="zh-CN" sz="2000" b="1" kern="100" dirty="0">
                        <a:effectLst/>
                        <a:latin typeface="微软雅黑" panose="020B0503020204020204" pitchFamily="34" charset="-122"/>
                        <a:ea typeface="微软雅黑" panose="020B0503020204020204" pitchFamily="34" charset="-122"/>
                        <a:cs typeface="Times New Roman (正文 CS 字体)"/>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55865"/>
                    </a:solidFill>
                  </a:tcPr>
                </a:tc>
                <a:extLst>
                  <a:ext uri="{0D108BD9-81ED-4DB2-BD59-A6C34878D82A}">
                    <a16:rowId xmlns:a16="http://schemas.microsoft.com/office/drawing/2014/main" val="3386181456"/>
                  </a:ext>
                </a:extLst>
              </a:tr>
              <a:tr h="717448">
                <a:tc>
                  <a:txBody>
                    <a:bodyPr/>
                    <a:lstStyle/>
                    <a:p>
                      <a:pPr marL="0" indent="0" algn="just">
                        <a:lnSpc>
                          <a:spcPct val="150000"/>
                        </a:lnSpc>
                        <a:buFont typeface="Arial" panose="020B0604020202020204" pitchFamily="34" charset="0"/>
                        <a:buNone/>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睡眠评估</a:t>
                      </a:r>
                      <a:endParaRPr lang="zh-CN" sz="14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13D85">
                        <a:alpha val="15000"/>
                      </a:srgbClr>
                    </a:solidFill>
                  </a:tcPr>
                </a:tc>
                <a:tc>
                  <a:txBody>
                    <a:bodyPr/>
                    <a:lstStyle/>
                    <a:p>
                      <a:pPr marL="171450" indent="-171450" algn="just">
                        <a:lnSpc>
                          <a:spcPct val="150000"/>
                        </a:lnSpc>
                        <a:buFont typeface="Arial" panose="020B0604020202020204" pitchFamily="34" charset="0"/>
                        <a:buChar char="•"/>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通过病史、体格检查、睡眠日记、匹茨堡睡眠质量指数量表</a:t>
                      </a:r>
                      <a:r>
                        <a:rPr lang="zh-CN" altLang="en" sz="1400" b="1" kern="100" dirty="0">
                          <a:effectLst/>
                          <a:latin typeface="Microsoft YaHei" panose="020B0503020204020204" pitchFamily="34" charset="-122"/>
                          <a:ea typeface="Microsoft YaHei" panose="020B0503020204020204" pitchFamily="34" charset="-122"/>
                          <a:cs typeface="宋体" panose="02010600030101010101" pitchFamily="2" charset="-122"/>
                        </a:rPr>
                        <a:t>、</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多导睡眠监测技术等进行睡眠评估</a:t>
                      </a:r>
                      <a:endParaRPr lang="zh-CN" sz="14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13D85">
                        <a:alpha val="15000"/>
                      </a:srgbClr>
                    </a:solidFill>
                  </a:tcPr>
                </a:tc>
                <a:extLst>
                  <a:ext uri="{0D108BD9-81ED-4DB2-BD59-A6C34878D82A}">
                    <a16:rowId xmlns:a16="http://schemas.microsoft.com/office/drawing/2014/main" val="1733083682"/>
                  </a:ext>
                </a:extLst>
              </a:tr>
              <a:tr h="751817">
                <a:tc>
                  <a:txBody>
                    <a:bodyPr/>
                    <a:lstStyle/>
                    <a:p>
                      <a:pPr marL="0" indent="0" algn="just">
                        <a:lnSpc>
                          <a:spcPct val="150000"/>
                        </a:lnSpc>
                        <a:buFont typeface="Arial" panose="020B0604020202020204" pitchFamily="34" charset="0"/>
                        <a:buNone/>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睡眠认知行为疗法</a:t>
                      </a:r>
                      <a:endParaRPr lang="zh-CN" sz="14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D85">
                        <a:alpha val="5000"/>
                      </a:srgbClr>
                    </a:solidFill>
                  </a:tcPr>
                </a:tc>
                <a:tc>
                  <a:txBody>
                    <a:bodyPr/>
                    <a:lstStyle/>
                    <a:p>
                      <a:pPr marL="171450" indent="-171450" algn="just">
                        <a:lnSpc>
                          <a:spcPct val="150000"/>
                        </a:lnSpc>
                        <a:buFont typeface="Arial" panose="020B0604020202020204" pitchFamily="34" charset="0"/>
                        <a:buChar char="•"/>
                      </a:pPr>
                      <a:r>
                        <a:rPr lang="zh-CN" altLang="en-US" sz="1400" b="1" kern="0" dirty="0">
                          <a:effectLst/>
                          <a:latin typeface="Microsoft YaHei" panose="020B0503020204020204" pitchFamily="34" charset="-122"/>
                          <a:ea typeface="Microsoft YaHei" panose="020B0503020204020204" pitchFamily="34" charset="-122"/>
                        </a:rPr>
                        <a:t>心理和行为治疗是睡眠障碍首选的治疗方法，包括：① 做好睡眠卫生教育；② 刺激控制疗法；</a:t>
                      </a:r>
                      <a:r>
                        <a:rPr lang="zh-CN" altLang="en-US" sz="1000" b="1" kern="0" dirty="0">
                          <a:solidFill>
                            <a:schemeClr val="bg1">
                              <a:lumMod val="65000"/>
                            </a:schemeClr>
                          </a:solidFill>
                          <a:effectLst/>
                          <a:latin typeface="Microsoft YaHei" panose="020B0503020204020204" pitchFamily="34" charset="-122"/>
                          <a:ea typeface="Microsoft YaHei" panose="020B0503020204020204" pitchFamily="34" charset="-122"/>
                          <a:cs typeface="+mn-cs"/>
                        </a:rPr>
                        <a:t> </a:t>
                      </a:r>
                      <a:r>
                        <a:rPr lang="zh-CN" altLang="en-US" sz="1400" b="1" kern="0" dirty="0">
                          <a:effectLst/>
                          <a:latin typeface="Microsoft YaHei" panose="020B0503020204020204" pitchFamily="34" charset="-122"/>
                          <a:ea typeface="Microsoft YaHei" panose="020B0503020204020204" pitchFamily="34" charset="-122"/>
                        </a:rPr>
                        <a:t>③ 睡眠限制疗法；</a:t>
                      </a:r>
                      <a:endParaRPr lang="zh-CN" altLang="en-US" sz="1000" b="1" kern="0" dirty="0">
                        <a:solidFill>
                          <a:schemeClr val="bg1">
                            <a:lumMod val="65000"/>
                          </a:schemeClr>
                        </a:solidFill>
                        <a:effectLst/>
                        <a:latin typeface="Microsoft YaHei" panose="020B0503020204020204" pitchFamily="34" charset="-122"/>
                        <a:ea typeface="Microsoft YaHei" panose="020B0503020204020204" pitchFamily="34" charset="-122"/>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D85">
                        <a:alpha val="5000"/>
                      </a:srgbClr>
                    </a:solidFill>
                  </a:tcPr>
                </a:tc>
                <a:extLst>
                  <a:ext uri="{0D108BD9-81ED-4DB2-BD59-A6C34878D82A}">
                    <a16:rowId xmlns:a16="http://schemas.microsoft.com/office/drawing/2014/main" val="4093130032"/>
                  </a:ext>
                </a:extLst>
              </a:tr>
              <a:tr h="2139857">
                <a:tc>
                  <a:txBody>
                    <a:bodyPr/>
                    <a:lstStyle/>
                    <a:p>
                      <a:pPr marL="0" indent="0" algn="just">
                        <a:lnSpc>
                          <a:spcPct val="150000"/>
                        </a:lnSpc>
                        <a:buFont typeface="Arial" panose="020B0604020202020204" pitchFamily="34" charset="0"/>
                        <a:buNone/>
                      </a:pPr>
                      <a:r>
                        <a:rPr lang="zh-CN" altLang="en-US" sz="1400" b="1" kern="0" dirty="0">
                          <a:effectLst/>
                          <a:latin typeface="Microsoft YaHei" panose="020B0503020204020204" pitchFamily="34" charset="-122"/>
                          <a:ea typeface="Microsoft YaHei" panose="020B0503020204020204" pitchFamily="34" charset="-122"/>
                        </a:rPr>
                        <a:t>必要时进行药物治疗</a:t>
                      </a:r>
                      <a:endParaRPr lang="zh-CN" sz="14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D85">
                        <a:alpha val="15000"/>
                      </a:srgbClr>
                    </a:solidFill>
                  </a:tcPr>
                </a:tc>
                <a:tc>
                  <a:txBody>
                    <a:bodyPr/>
                    <a:lstStyle/>
                    <a:p>
                      <a:pPr marL="171450" indent="-171450" algn="just">
                        <a:lnSpc>
                          <a:spcPts val="2200"/>
                        </a:lnSpc>
                        <a:buFont typeface="Arial" panose="020B0604020202020204" pitchFamily="34" charset="0"/>
                        <a:buChar char="•"/>
                      </a:pPr>
                      <a:r>
                        <a:rPr lang="zh-CN" altLang="en-US" sz="1400" b="1" kern="0" dirty="0">
                          <a:effectLst/>
                          <a:latin typeface="Microsoft YaHei" panose="020B0503020204020204" pitchFamily="34" charset="-122"/>
                          <a:ea typeface="Microsoft YaHei" panose="020B0503020204020204" pitchFamily="34" charset="-122"/>
                        </a:rPr>
                        <a:t>药物治疗过程中应注意抗高血压药物和睡眠药物的相互作用：</a:t>
                      </a:r>
                      <a:endParaRPr lang="en-US" altLang="zh-CN" sz="1400" b="1" kern="0" dirty="0">
                        <a:effectLst/>
                        <a:latin typeface="Microsoft YaHei" panose="020B0503020204020204" pitchFamily="34" charset="-122"/>
                        <a:ea typeface="Microsoft YaHei" panose="020B0503020204020204" pitchFamily="34" charset="-122"/>
                      </a:endParaRPr>
                    </a:p>
                    <a:p>
                      <a:pPr marL="228600" indent="-228600" algn="just">
                        <a:lnSpc>
                          <a:spcPts val="2200"/>
                        </a:lnSpc>
                        <a:buFont typeface="+mj-ea"/>
                        <a:buAutoNum type="circleNumDbPlain"/>
                      </a:pPr>
                      <a:r>
                        <a:rPr lang="zh-CN" altLang="en-US" sz="1200" b="1" kern="0" dirty="0">
                          <a:solidFill>
                            <a:schemeClr val="bg1">
                              <a:lumMod val="50000"/>
                            </a:schemeClr>
                          </a:solidFill>
                          <a:effectLst/>
                          <a:latin typeface="Microsoft YaHei" panose="020B0503020204020204" pitchFamily="34" charset="-122"/>
                          <a:ea typeface="Microsoft YaHei" panose="020B0503020204020204" pitchFamily="34" charset="-122"/>
                        </a:rPr>
                        <a:t>抗焦虑</a:t>
                      </a:r>
                      <a:r>
                        <a:rPr lang="en-US" altLang="zh-CN" sz="1200" b="1" kern="0" dirty="0">
                          <a:solidFill>
                            <a:schemeClr val="bg1">
                              <a:lumMod val="50000"/>
                            </a:schemeClr>
                          </a:solidFill>
                          <a:effectLst/>
                          <a:latin typeface="Microsoft YaHei" panose="020B0503020204020204" pitchFamily="34" charset="-122"/>
                          <a:ea typeface="Microsoft YaHei" panose="020B0503020204020204" pitchFamily="34" charset="-122"/>
                        </a:rPr>
                        <a:t>/</a:t>
                      </a:r>
                      <a:r>
                        <a:rPr lang="zh-CN" altLang="en-US" sz="1200" b="1" kern="0" dirty="0">
                          <a:solidFill>
                            <a:schemeClr val="bg1">
                              <a:lumMod val="50000"/>
                            </a:schemeClr>
                          </a:solidFill>
                          <a:effectLst/>
                          <a:latin typeface="Microsoft YaHei" panose="020B0503020204020204" pitchFamily="34" charset="-122"/>
                          <a:ea typeface="Microsoft YaHei" panose="020B0503020204020204" pitchFamily="34" charset="-122"/>
                        </a:rPr>
                        <a:t>抑郁药物可升高硝苯地平、维拉帕米、倍他乐克的药物浓度，应选择舍曲林、西酞普兰等相互作用小的药物</a:t>
                      </a:r>
                      <a:endParaRPr lang="en-US" altLang="zh-CN" sz="1200" b="1" kern="0" dirty="0">
                        <a:solidFill>
                          <a:schemeClr val="bg1">
                            <a:lumMod val="50000"/>
                          </a:schemeClr>
                        </a:solidFill>
                        <a:effectLst/>
                        <a:latin typeface="Microsoft YaHei" panose="020B0503020204020204" pitchFamily="34" charset="-122"/>
                        <a:ea typeface="Microsoft YaHei" panose="020B0503020204020204" pitchFamily="34" charset="-122"/>
                      </a:endParaRPr>
                    </a:p>
                    <a:p>
                      <a:pPr marL="228600" indent="-228600" algn="just">
                        <a:lnSpc>
                          <a:spcPts val="2200"/>
                        </a:lnSpc>
                        <a:buFont typeface="+mj-ea"/>
                        <a:buAutoNum type="circleNumDbPlain"/>
                      </a:pPr>
                      <a:r>
                        <a:rPr lang="zh-CN" altLang="en-US" sz="1200" b="1" kern="0" dirty="0">
                          <a:solidFill>
                            <a:schemeClr val="bg1">
                              <a:lumMod val="50000"/>
                            </a:schemeClr>
                          </a:solidFill>
                          <a:effectLst/>
                          <a:latin typeface="Microsoft YaHei" panose="020B0503020204020204" pitchFamily="34" charset="-122"/>
                          <a:ea typeface="Microsoft YaHei" panose="020B0503020204020204" pitchFamily="34" charset="-122"/>
                        </a:rPr>
                        <a:t>曲唑酮、米氮平和文拉法新可导致体位性低血压，应注意用药剂量并在睡前服用</a:t>
                      </a:r>
                      <a:endParaRPr lang="en-US" altLang="zh-CN" sz="1200" b="1" kern="0" dirty="0">
                        <a:solidFill>
                          <a:schemeClr val="bg1">
                            <a:lumMod val="50000"/>
                          </a:schemeClr>
                        </a:solidFill>
                        <a:effectLst/>
                        <a:latin typeface="Microsoft YaHei" panose="020B0503020204020204" pitchFamily="34" charset="-122"/>
                        <a:ea typeface="Microsoft YaHei" panose="020B0503020204020204" pitchFamily="34" charset="-122"/>
                      </a:endParaRPr>
                    </a:p>
                    <a:p>
                      <a:pPr marL="171450" indent="-171450" algn="just">
                        <a:lnSpc>
                          <a:spcPts val="2200"/>
                        </a:lnSpc>
                        <a:buFont typeface="Arial" panose="020B0604020202020204" pitchFamily="34" charset="0"/>
                        <a:buChar char="•"/>
                      </a:pPr>
                      <a:r>
                        <a:rPr lang="zh-CN" altLang="en-US" sz="1400" b="1" kern="0" dirty="0">
                          <a:effectLst/>
                          <a:latin typeface="Microsoft YaHei" panose="020B0503020204020204" pitchFamily="34" charset="-122"/>
                          <a:ea typeface="Microsoft YaHei" panose="020B0503020204020204" pitchFamily="34" charset="-122"/>
                        </a:rPr>
                        <a:t>此外，催眠疗法、物理治疗、中医治疗对于改善睡眠障碍也有一定的作用。</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D85">
                        <a:alpha val="15000"/>
                      </a:srgbClr>
                    </a:solidFill>
                  </a:tcPr>
                </a:tc>
                <a:extLst>
                  <a:ext uri="{0D108BD9-81ED-4DB2-BD59-A6C34878D82A}">
                    <a16:rowId xmlns:a16="http://schemas.microsoft.com/office/drawing/2014/main" val="1284460227"/>
                  </a:ext>
                </a:extLst>
              </a:tr>
            </a:tbl>
          </a:graphicData>
        </a:graphic>
      </p:graphicFrame>
      <p:graphicFrame>
        <p:nvGraphicFramePr>
          <p:cNvPr id="6" name="表格 5">
            <a:extLst>
              <a:ext uri="{FF2B5EF4-FFF2-40B4-BE49-F238E27FC236}">
                <a16:creationId xmlns:a16="http://schemas.microsoft.com/office/drawing/2014/main" id="{9727ACF3-67B3-B007-D82C-AEC249DE3713}"/>
              </a:ext>
            </a:extLst>
          </p:cNvPr>
          <p:cNvGraphicFramePr>
            <a:graphicFrameLocks noGrp="1"/>
          </p:cNvGraphicFramePr>
          <p:nvPr>
            <p:extLst>
              <p:ext uri="{D42A27DB-BD31-4B8C-83A1-F6EECF244321}">
                <p14:modId xmlns:p14="http://schemas.microsoft.com/office/powerpoint/2010/main" val="2648540457"/>
              </p:ext>
            </p:extLst>
          </p:nvPr>
        </p:nvGraphicFramePr>
        <p:xfrm>
          <a:off x="394478" y="2008732"/>
          <a:ext cx="4147494" cy="4398147"/>
        </p:xfrm>
        <a:graphic>
          <a:graphicData uri="http://schemas.openxmlformats.org/drawingml/2006/table">
            <a:tbl>
              <a:tblPr firstRow="1" bandRow="1">
                <a:tableStyleId>{7DF18680-E054-41AD-8BC1-D1AEF772440D}</a:tableStyleId>
              </a:tblPr>
              <a:tblGrid>
                <a:gridCol w="4147494">
                  <a:extLst>
                    <a:ext uri="{9D8B030D-6E8A-4147-A177-3AD203B41FA5}">
                      <a16:colId xmlns:a16="http://schemas.microsoft.com/office/drawing/2014/main" val="3013249698"/>
                    </a:ext>
                  </a:extLst>
                </a:gridCol>
              </a:tblGrid>
              <a:tr h="734468">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2000" b="1" kern="0" dirty="0">
                          <a:effectLst/>
                          <a:latin typeface="微软雅黑" panose="020B0503020204020204" pitchFamily="34" charset="-122"/>
                          <a:ea typeface="微软雅黑" panose="020B0503020204020204" pitchFamily="34" charset="-122"/>
                        </a:rPr>
                        <a:t>保持健康睡眠的具体建议</a:t>
                      </a:r>
                      <a:endParaRPr lang="zh-CN" sz="2800" b="1" kern="100" dirty="0">
                        <a:effectLst/>
                        <a:latin typeface="微软雅黑" panose="020B0503020204020204" pitchFamily="34" charset="-122"/>
                        <a:ea typeface="微软雅黑" panose="020B0503020204020204" pitchFamily="34" charset="-122"/>
                        <a:cs typeface="Times New Roman (正文 CS 字体)"/>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82"/>
                    </a:solidFill>
                  </a:tcPr>
                </a:tc>
                <a:extLst>
                  <a:ext uri="{0D108BD9-81ED-4DB2-BD59-A6C34878D82A}">
                    <a16:rowId xmlns:a16="http://schemas.microsoft.com/office/drawing/2014/main" val="3386181456"/>
                  </a:ext>
                </a:extLst>
              </a:tr>
              <a:tr h="3663679">
                <a:tc>
                  <a:txBody>
                    <a:bodyPr/>
                    <a:lstStyle/>
                    <a:p>
                      <a:pPr marL="342900" indent="-342900" algn="l">
                        <a:lnSpc>
                          <a:spcPct val="150000"/>
                        </a:lnSpc>
                        <a:buFont typeface="+mj-ea"/>
                        <a:buAutoNum type="circleNumDbPlain"/>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建议成年人每晚睡眠时间为</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7~9 h</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，确保睡眠质量，按时作息</a:t>
                      </a:r>
                    </a:p>
                    <a:p>
                      <a:pPr marL="342900" indent="-342900" algn="l">
                        <a:lnSpc>
                          <a:spcPct val="150000"/>
                        </a:lnSpc>
                        <a:buFont typeface="+mj-ea"/>
                        <a:buAutoNum type="circleNumDbPlain"/>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难治性高血压、夜间高血压和</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或血压异常下降的患者，应筛查睡眠障碍 </a:t>
                      </a:r>
                    </a:p>
                    <a:p>
                      <a:pPr marL="342900" indent="-342900" algn="l">
                        <a:lnSpc>
                          <a:spcPct val="150000"/>
                        </a:lnSpc>
                        <a:buFont typeface="+mj-ea"/>
                        <a:buAutoNum type="circleNumDbPlain"/>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有睡眠障碍</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打鼾、睡眠呼吸暂停、失眠等</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 </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者应定期测量血压，并考虑进行</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ABPM</a:t>
                      </a:r>
                      <a:endPar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endParaRPr>
                    </a:p>
                    <a:p>
                      <a:pPr marL="342900" indent="-342900" algn="l">
                        <a:lnSpc>
                          <a:spcPct val="150000"/>
                        </a:lnSpc>
                        <a:buFont typeface="+mj-ea"/>
                        <a:buAutoNum type="circleNumDbPlain"/>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经常值夜班或需要轮班工作者应考虑使用</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ABPM</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进行诊断和后续评估</a:t>
                      </a:r>
                    </a:p>
                    <a:p>
                      <a:pPr marL="342900" indent="-342900" algn="l">
                        <a:lnSpc>
                          <a:spcPct val="150000"/>
                        </a:lnSpc>
                        <a:buFont typeface="+mj-ea"/>
                        <a:buAutoNum type="circleNumDbPlain"/>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高血压患者不应在夜间使用利尿剂 </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 </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以免夜尿过多而影响睡眠</a:t>
                      </a:r>
                      <a:endParaRPr lang="zh-CN" sz="14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582">
                        <a:alpha val="10000"/>
                      </a:srgbClr>
                    </a:solidFill>
                  </a:tcPr>
                </a:tc>
                <a:extLst>
                  <a:ext uri="{0D108BD9-81ED-4DB2-BD59-A6C34878D82A}">
                    <a16:rowId xmlns:a16="http://schemas.microsoft.com/office/drawing/2014/main" val="1733083682"/>
                  </a:ext>
                </a:extLst>
              </a:tr>
            </a:tbl>
          </a:graphicData>
        </a:graphic>
      </p:graphicFrame>
      <p:sp>
        <p:nvSpPr>
          <p:cNvPr id="8" name="矩形 7">
            <a:extLst>
              <a:ext uri="{FF2B5EF4-FFF2-40B4-BE49-F238E27FC236}">
                <a16:creationId xmlns:a16="http://schemas.microsoft.com/office/drawing/2014/main" id="{0C0E1901-8294-CBE1-3202-BC5C93A08CCA}"/>
              </a:ext>
            </a:extLst>
          </p:cNvPr>
          <p:cNvSpPr/>
          <p:nvPr/>
        </p:nvSpPr>
        <p:spPr>
          <a:xfrm>
            <a:off x="-1" y="1091687"/>
            <a:ext cx="12191999" cy="716332"/>
          </a:xfrm>
          <a:prstGeom prst="rect">
            <a:avLst/>
          </a:prstGeom>
          <a:solidFill>
            <a:schemeClr val="bg1">
              <a:lumMod val="95000"/>
            </a:schemeClr>
          </a:solidFill>
        </p:spPr>
        <p:txBody>
          <a:bodyPr wrap="square" lIns="360000" rIns="360000" anchor="ctr">
            <a:noAutofit/>
          </a:bodyPr>
          <a:lstStyle/>
          <a:p>
            <a:pPr algn="ctr">
              <a:lnSpc>
                <a:spcPct val="150000"/>
              </a:lnSpc>
            </a:pP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健康睡眠与较低的高血压风险相关，在高血压患者中与较低的冠心病和脑卒中发病率相关。</a:t>
            </a:r>
            <a:endParaRPr lang="en-US" altLang="zh-CN" sz="1200" spc="10" dirty="0">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睡眠时间短增加高血压发病风险，失眠与</a:t>
            </a:r>
            <a:r>
              <a:rPr lang="en-US" altLang="zh-CN" sz="1200" spc="10" dirty="0">
                <a:latin typeface="微软雅黑" panose="020B0503020204020204" pitchFamily="34" charset="-122"/>
                <a:ea typeface="微软雅黑" panose="020B0503020204020204" pitchFamily="34" charset="-122"/>
                <a:cs typeface="Times New Roman" panose="02020603050405020304" pitchFamily="18" charset="0"/>
              </a:rPr>
              <a:t>CVD</a:t>
            </a:r>
            <a:r>
              <a:rPr lang="zh-CN" altLang="en-US" sz="1200" spc="10" dirty="0">
                <a:latin typeface="微软雅黑" panose="020B0503020204020204" pitchFamily="34" charset="-122"/>
                <a:ea typeface="微软雅黑" panose="020B0503020204020204" pitchFamily="34" charset="-122"/>
                <a:cs typeface="Times New Roman" panose="02020603050405020304" pitchFamily="18" charset="0"/>
              </a:rPr>
              <a:t>死亡和全因死亡相关</a:t>
            </a:r>
          </a:p>
        </p:txBody>
      </p:sp>
    </p:spTree>
    <p:extLst>
      <p:ext uri="{BB962C8B-B14F-4D97-AF65-F5344CB8AC3E}">
        <p14:creationId xmlns:p14="http://schemas.microsoft.com/office/powerpoint/2010/main" val="372857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a:extLst>
              <a:ext uri="{FF2B5EF4-FFF2-40B4-BE49-F238E27FC236}">
                <a16:creationId xmlns:a16="http://schemas.microsoft.com/office/drawing/2014/main" id="{976F45C8-4F2E-D6D4-C42D-3F50623D5B45}"/>
              </a:ext>
            </a:extLst>
          </p:cNvPr>
          <p:cNvSpPr/>
          <p:nvPr/>
        </p:nvSpPr>
        <p:spPr bwMode="gray">
          <a:xfrm>
            <a:off x="807720" y="1333336"/>
            <a:ext cx="10443754" cy="4610264"/>
          </a:xfrm>
          <a:prstGeom prst="rect">
            <a:avLst/>
          </a:prstGeom>
          <a:solidFill>
            <a:schemeClr val="bg1">
              <a:lumMod val="95000"/>
            </a:schemeClr>
          </a:solidFill>
          <a:ln w="19050" cap="rnd" algn="ctr">
            <a:solidFill>
              <a:schemeClr val="bg2"/>
            </a:solidFill>
            <a:prstDash val="sysDot"/>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 name="标题 1">
            <a:extLst>
              <a:ext uri="{FF2B5EF4-FFF2-40B4-BE49-F238E27FC236}">
                <a16:creationId xmlns:a16="http://schemas.microsoft.com/office/drawing/2014/main" id="{65D3EBA2-67B0-500C-2D5D-9F7E189E9C02}"/>
              </a:ext>
            </a:extLst>
          </p:cNvPr>
          <p:cNvSpPr txBox="1">
            <a:spLocks/>
          </p:cNvSpPr>
          <p:nvPr/>
        </p:nvSpPr>
        <p:spPr>
          <a:xfrm>
            <a:off x="807720" y="186189"/>
            <a:ext cx="10321291" cy="1325563"/>
          </a:xfrm>
          <a:prstGeom prst="rect">
            <a:avLst/>
          </a:prstGeom>
        </p:spPr>
        <p:txBody>
          <a:bodyPr vert="horz" lIns="91440" tIns="45720" rIns="91440" bIns="45720" rtlCol="0" anchor="ctr">
            <a:normAutofit/>
          </a:bodyPr>
          <a:lstStyle>
            <a:defPPr>
              <a:defRPr lang="zh-CN"/>
            </a:defPPr>
            <a:lvl1pPr>
              <a:lnSpc>
                <a:spcPct val="90000"/>
              </a:lnSpc>
              <a:spcBef>
                <a:spcPct val="0"/>
              </a:spcBef>
              <a:buNone/>
              <a:defRPr sz="3200" b="1">
                <a:solidFill>
                  <a:srgbClr val="002060"/>
                </a:solidFill>
                <a:latin typeface="Microsoft YaHei" panose="020B0503020204020204" pitchFamily="34" charset="-122"/>
                <a:ea typeface="Microsoft YaHei" panose="020B0503020204020204" pitchFamily="34" charset="-122"/>
                <a:cs typeface="+mj-cs"/>
              </a:defRPr>
            </a:lvl1pPr>
          </a:lstStyle>
          <a:p>
            <a:r>
              <a:rPr lang="en-US" altLang="zh-CN" dirty="0">
                <a:solidFill>
                  <a:schemeClr val="tx1"/>
                </a:solidFill>
              </a:rPr>
              <a:t>5.2 </a:t>
            </a:r>
            <a:r>
              <a:rPr lang="zh-CN" altLang="en-US" dirty="0">
                <a:solidFill>
                  <a:schemeClr val="tx1"/>
                </a:solidFill>
              </a:rPr>
              <a:t>降压治疗方法</a:t>
            </a:r>
          </a:p>
        </p:txBody>
      </p:sp>
      <p:sp>
        <p:nvSpPr>
          <p:cNvPr id="9" name="文本框 8">
            <a:extLst>
              <a:ext uri="{FF2B5EF4-FFF2-40B4-BE49-F238E27FC236}">
                <a16:creationId xmlns:a16="http://schemas.microsoft.com/office/drawing/2014/main" id="{F118C629-CBB5-E8C2-8D5F-32EC2ACCB2FD}"/>
              </a:ext>
            </a:extLst>
          </p:cNvPr>
          <p:cNvSpPr txBox="1"/>
          <p:nvPr/>
        </p:nvSpPr>
        <p:spPr>
          <a:xfrm>
            <a:off x="1657349" y="1272426"/>
            <a:ext cx="9190760" cy="188455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降压治疗方法包括改善生活方式、降压药物治疗和器械治疗。</a:t>
            </a:r>
            <a:endParaRPr lang="en-US" altLang="zh-CN" sz="2000" b="1"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改善生活方式是高血压治疗中不可或缺的组成部分。</a:t>
            </a:r>
            <a:endParaRPr lang="en-US" altLang="zh-CN" sz="2000" b="1"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对于大部分高血压患者，往往需要使用降压药物治疗。</a:t>
            </a:r>
            <a:endParaRPr lang="en-US" altLang="zh-CN" sz="2000" b="1"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在最近</a:t>
            </a:r>
            <a:r>
              <a:rPr lang="en-US" altLang="zh-CN" sz="2000" b="1" dirty="0">
                <a:effectLst/>
                <a:latin typeface="Microsoft YaHei" panose="020B0503020204020204" pitchFamily="34" charset="-122"/>
                <a:ea typeface="Microsoft YaHei" panose="020B0503020204020204" pitchFamily="34" charset="-122"/>
              </a:rPr>
              <a:t>10</a:t>
            </a:r>
            <a:r>
              <a:rPr lang="zh-CN" altLang="en-US" sz="2000" b="1" dirty="0">
                <a:effectLst/>
                <a:latin typeface="Microsoft YaHei" panose="020B0503020204020204" pitchFamily="34" charset="-122"/>
                <a:ea typeface="Microsoft YaHei" panose="020B0503020204020204" pitchFamily="34" charset="-122"/>
              </a:rPr>
              <a:t>多年的探索中，器械治疗在限定的高血压患者中积累了重要的证据。</a:t>
            </a:r>
          </a:p>
        </p:txBody>
      </p:sp>
      <p:grpSp>
        <p:nvGrpSpPr>
          <p:cNvPr id="38" name="组合 37">
            <a:extLst>
              <a:ext uri="{FF2B5EF4-FFF2-40B4-BE49-F238E27FC236}">
                <a16:creationId xmlns:a16="http://schemas.microsoft.com/office/drawing/2014/main" id="{66D3564C-C516-2B78-1DA8-3964C04DBF4A}"/>
              </a:ext>
            </a:extLst>
          </p:cNvPr>
          <p:cNvGrpSpPr/>
          <p:nvPr/>
        </p:nvGrpSpPr>
        <p:grpSpPr>
          <a:xfrm>
            <a:off x="6340430" y="3659881"/>
            <a:ext cx="1586693" cy="1586693"/>
            <a:chOff x="1057027" y="2420888"/>
            <a:chExt cx="864096" cy="864096"/>
          </a:xfrm>
        </p:grpSpPr>
        <p:sp>
          <p:nvSpPr>
            <p:cNvPr id="39" name="椭圆 38">
              <a:extLst>
                <a:ext uri="{FF2B5EF4-FFF2-40B4-BE49-F238E27FC236}">
                  <a16:creationId xmlns:a16="http://schemas.microsoft.com/office/drawing/2014/main" id="{0AFD52D2-CB3E-20F1-BAF6-F5447C4F168C}"/>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40" name="椭圆 39">
              <a:extLst>
                <a:ext uri="{FF2B5EF4-FFF2-40B4-BE49-F238E27FC236}">
                  <a16:creationId xmlns:a16="http://schemas.microsoft.com/office/drawing/2014/main" id="{6E5D6FEC-5A0A-DB3A-889E-37FE51761B45}"/>
                </a:ext>
              </a:extLst>
            </p:cNvPr>
            <p:cNvSpPr/>
            <p:nvPr/>
          </p:nvSpPr>
          <p:spPr>
            <a:xfrm>
              <a:off x="1097531" y="2461083"/>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sp>
        <p:nvSpPr>
          <p:cNvPr id="3" name="文本框 2">
            <a:extLst>
              <a:ext uri="{FF2B5EF4-FFF2-40B4-BE49-F238E27FC236}">
                <a16:creationId xmlns:a16="http://schemas.microsoft.com/office/drawing/2014/main" id="{5175FC27-EF0A-C25C-183D-68347E43F51C}"/>
              </a:ext>
            </a:extLst>
          </p:cNvPr>
          <p:cNvSpPr txBox="1"/>
          <p:nvPr/>
        </p:nvSpPr>
        <p:spPr>
          <a:xfrm>
            <a:off x="2053936" y="5336975"/>
            <a:ext cx="2071254" cy="458908"/>
          </a:xfrm>
          <a:prstGeom prst="rect">
            <a:avLst/>
          </a:prstGeom>
          <a:noFill/>
        </p:spPr>
        <p:txBody>
          <a:bodyPr wrap="square">
            <a:spAutoFit/>
          </a:bodyPr>
          <a:lstStyle/>
          <a:p>
            <a:pPr>
              <a:lnSpc>
                <a:spcPct val="150000"/>
              </a:lnSpc>
            </a:pPr>
            <a:r>
              <a:rPr lang="zh-CN" altLang="en-US" sz="1800" b="1" dirty="0">
                <a:effectLst/>
                <a:latin typeface="Microsoft YaHei" panose="020B0503020204020204" pitchFamily="34" charset="-122"/>
                <a:ea typeface="Microsoft YaHei" panose="020B0503020204020204" pitchFamily="34" charset="-122"/>
              </a:rPr>
              <a:t>改善生活方式</a:t>
            </a:r>
            <a:endParaRPr lang="en-US" altLang="zh-CN" sz="1800" b="1" dirty="0">
              <a:effectLst/>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08669043-3096-73DE-5238-0FA50BC06D2D}"/>
              </a:ext>
            </a:extLst>
          </p:cNvPr>
          <p:cNvSpPr txBox="1"/>
          <p:nvPr/>
        </p:nvSpPr>
        <p:spPr>
          <a:xfrm>
            <a:off x="4172574" y="5343485"/>
            <a:ext cx="1678998" cy="458908"/>
          </a:xfrm>
          <a:prstGeom prst="rect">
            <a:avLst/>
          </a:prstGeom>
          <a:noFill/>
        </p:spPr>
        <p:txBody>
          <a:bodyPr wrap="square">
            <a:spAutoFit/>
          </a:bodyPr>
          <a:lstStyle/>
          <a:p>
            <a:pPr>
              <a:lnSpc>
                <a:spcPct val="150000"/>
              </a:lnSpc>
            </a:pPr>
            <a:r>
              <a:rPr lang="zh-CN" altLang="en-US" sz="1800" b="1" dirty="0">
                <a:solidFill>
                  <a:srgbClr val="C00000"/>
                </a:solidFill>
                <a:effectLst/>
                <a:latin typeface="Microsoft YaHei" panose="020B0503020204020204" pitchFamily="34" charset="-122"/>
                <a:ea typeface="Microsoft YaHei" panose="020B0503020204020204" pitchFamily="34" charset="-122"/>
              </a:rPr>
              <a:t>降压药物治疗</a:t>
            </a:r>
            <a:endParaRPr lang="en-US" altLang="zh-CN" sz="1800" b="1" dirty="0">
              <a:solidFill>
                <a:srgbClr val="C00000"/>
              </a:solidFill>
              <a:effectLst/>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57218C41-FF59-E5C7-937F-8527ED675857}"/>
              </a:ext>
            </a:extLst>
          </p:cNvPr>
          <p:cNvSpPr txBox="1"/>
          <p:nvPr/>
        </p:nvSpPr>
        <p:spPr>
          <a:xfrm>
            <a:off x="6135701" y="5336975"/>
            <a:ext cx="2071254" cy="458908"/>
          </a:xfrm>
          <a:prstGeom prst="rect">
            <a:avLst/>
          </a:prstGeom>
          <a:noFill/>
        </p:spPr>
        <p:txBody>
          <a:bodyPr wrap="square">
            <a:spAutoFit/>
          </a:bodyPr>
          <a:lstStyle/>
          <a:p>
            <a:pPr algn="ctr">
              <a:lnSpc>
                <a:spcPct val="150000"/>
              </a:lnSpc>
            </a:pPr>
            <a:r>
              <a:rPr lang="zh-CN" altLang="en-US" sz="1800" b="1" dirty="0">
                <a:effectLst/>
                <a:latin typeface="Microsoft YaHei" panose="020B0503020204020204" pitchFamily="34" charset="-122"/>
                <a:ea typeface="Microsoft YaHei" panose="020B0503020204020204" pitchFamily="34" charset="-122"/>
              </a:rPr>
              <a:t>器械治疗</a:t>
            </a:r>
            <a:endParaRPr lang="en-US" altLang="zh-CN" sz="1800" b="1" dirty="0">
              <a:effectLst/>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8DCC928F-5159-6224-34E3-9F420907F4DF}"/>
              </a:ext>
            </a:extLst>
          </p:cNvPr>
          <p:cNvSpPr txBox="1"/>
          <p:nvPr/>
        </p:nvSpPr>
        <p:spPr>
          <a:xfrm>
            <a:off x="8254339" y="5343485"/>
            <a:ext cx="2071254" cy="458908"/>
          </a:xfrm>
          <a:prstGeom prst="rect">
            <a:avLst/>
          </a:prstGeom>
          <a:noFill/>
        </p:spPr>
        <p:txBody>
          <a:bodyPr wrap="square">
            <a:spAutoFit/>
          </a:bodyPr>
          <a:lstStyle/>
          <a:p>
            <a:pPr algn="ctr">
              <a:lnSpc>
                <a:spcPct val="150000"/>
              </a:lnSpc>
            </a:pPr>
            <a:r>
              <a:rPr lang="zh-CN" altLang="en-US" b="1" dirty="0">
                <a:latin typeface="Microsoft YaHei" panose="020B0503020204020204" pitchFamily="34" charset="-122"/>
                <a:ea typeface="Microsoft YaHei" panose="020B0503020204020204" pitchFamily="34" charset="-122"/>
              </a:rPr>
              <a:t>中医药</a:t>
            </a:r>
            <a:endParaRPr lang="en-US" altLang="zh-CN" sz="1800" b="1" dirty="0">
              <a:effectLst/>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C2D8BFBD-E32C-BC98-2639-5F050D2ED2C3}"/>
              </a:ext>
            </a:extLst>
          </p:cNvPr>
          <p:cNvGrpSpPr/>
          <p:nvPr/>
        </p:nvGrpSpPr>
        <p:grpSpPr>
          <a:xfrm>
            <a:off x="4191428" y="3709443"/>
            <a:ext cx="1586693" cy="1586693"/>
            <a:chOff x="1057027" y="2420888"/>
            <a:chExt cx="864096" cy="864096"/>
          </a:xfrm>
        </p:grpSpPr>
        <p:sp>
          <p:nvSpPr>
            <p:cNvPr id="11" name="椭圆 10">
              <a:extLst>
                <a:ext uri="{FF2B5EF4-FFF2-40B4-BE49-F238E27FC236}">
                  <a16:creationId xmlns:a16="http://schemas.microsoft.com/office/drawing/2014/main" id="{B34B96CE-FFB2-55BB-E180-F047D3520E40}"/>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13" name="椭圆 12">
              <a:extLst>
                <a:ext uri="{FF2B5EF4-FFF2-40B4-BE49-F238E27FC236}">
                  <a16:creationId xmlns:a16="http://schemas.microsoft.com/office/drawing/2014/main" id="{BA8A1614-4CD2-CB4E-C658-A63446A12CCA}"/>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grpSp>
        <p:nvGrpSpPr>
          <p:cNvPr id="14" name="组合 13">
            <a:extLst>
              <a:ext uri="{FF2B5EF4-FFF2-40B4-BE49-F238E27FC236}">
                <a16:creationId xmlns:a16="http://schemas.microsoft.com/office/drawing/2014/main" id="{4371A43A-F7D7-E3CE-90B2-C517C721636B}"/>
              </a:ext>
            </a:extLst>
          </p:cNvPr>
          <p:cNvGrpSpPr/>
          <p:nvPr/>
        </p:nvGrpSpPr>
        <p:grpSpPr>
          <a:xfrm>
            <a:off x="2053936" y="3709443"/>
            <a:ext cx="1586693" cy="1586693"/>
            <a:chOff x="1057027" y="2420888"/>
            <a:chExt cx="864096" cy="864096"/>
          </a:xfrm>
        </p:grpSpPr>
        <p:sp>
          <p:nvSpPr>
            <p:cNvPr id="15" name="椭圆 14">
              <a:extLst>
                <a:ext uri="{FF2B5EF4-FFF2-40B4-BE49-F238E27FC236}">
                  <a16:creationId xmlns:a16="http://schemas.microsoft.com/office/drawing/2014/main" id="{79EE5146-EA72-0A03-490B-49E0E1724475}"/>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17" name="椭圆 16">
              <a:extLst>
                <a:ext uri="{FF2B5EF4-FFF2-40B4-BE49-F238E27FC236}">
                  <a16:creationId xmlns:a16="http://schemas.microsoft.com/office/drawing/2014/main" id="{56CD31D9-0AE8-4527-3259-2C403D201DAA}"/>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pic>
        <p:nvPicPr>
          <p:cNvPr id="28" name="图形 27" descr="便当盒 纯色填充">
            <a:extLst>
              <a:ext uri="{FF2B5EF4-FFF2-40B4-BE49-F238E27FC236}">
                <a16:creationId xmlns:a16="http://schemas.microsoft.com/office/drawing/2014/main" id="{9C049EF5-1432-D5AF-D903-C7C402C327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5273" y="4044228"/>
            <a:ext cx="914400" cy="914400"/>
          </a:xfrm>
          <a:prstGeom prst="rect">
            <a:avLst/>
          </a:prstGeom>
        </p:spPr>
      </p:pic>
      <p:pic>
        <p:nvPicPr>
          <p:cNvPr id="6" name="图形 5" descr="化学 纯色填充">
            <a:extLst>
              <a:ext uri="{FF2B5EF4-FFF2-40B4-BE49-F238E27FC236}">
                <a16:creationId xmlns:a16="http://schemas.microsoft.com/office/drawing/2014/main" id="{9825E012-4C40-A698-C268-DEB8FDC5E2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90836" y="4053934"/>
            <a:ext cx="914400" cy="914400"/>
          </a:xfrm>
          <a:prstGeom prst="rect">
            <a:avLst/>
          </a:prstGeom>
        </p:spPr>
      </p:pic>
      <p:pic>
        <p:nvPicPr>
          <p:cNvPr id="33" name="图形 32" descr="牙科工具 纯色填充">
            <a:extLst>
              <a:ext uri="{FF2B5EF4-FFF2-40B4-BE49-F238E27FC236}">
                <a16:creationId xmlns:a16="http://schemas.microsoft.com/office/drawing/2014/main" id="{A3020B52-62E9-9623-424A-22ED0E1E3A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6576" y="4046021"/>
            <a:ext cx="914400" cy="914400"/>
          </a:xfrm>
          <a:prstGeom prst="rect">
            <a:avLst/>
          </a:prstGeom>
        </p:spPr>
      </p:pic>
      <p:grpSp>
        <p:nvGrpSpPr>
          <p:cNvPr id="34" name="组合 33">
            <a:extLst>
              <a:ext uri="{FF2B5EF4-FFF2-40B4-BE49-F238E27FC236}">
                <a16:creationId xmlns:a16="http://schemas.microsoft.com/office/drawing/2014/main" id="{A81C5652-1D91-DF61-C2AB-0B40952394F8}"/>
              </a:ext>
            </a:extLst>
          </p:cNvPr>
          <p:cNvGrpSpPr/>
          <p:nvPr/>
        </p:nvGrpSpPr>
        <p:grpSpPr>
          <a:xfrm>
            <a:off x="8500258" y="3715953"/>
            <a:ext cx="1586693" cy="1586693"/>
            <a:chOff x="1057027" y="2420888"/>
            <a:chExt cx="864096" cy="864096"/>
          </a:xfrm>
        </p:grpSpPr>
        <p:sp>
          <p:nvSpPr>
            <p:cNvPr id="35" name="椭圆 34">
              <a:extLst>
                <a:ext uri="{FF2B5EF4-FFF2-40B4-BE49-F238E27FC236}">
                  <a16:creationId xmlns:a16="http://schemas.microsoft.com/office/drawing/2014/main" id="{B8CBC922-5D4A-DC6B-B2DF-F851DDB02C55}"/>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36" name="椭圆 35">
              <a:extLst>
                <a:ext uri="{FF2B5EF4-FFF2-40B4-BE49-F238E27FC236}">
                  <a16:creationId xmlns:a16="http://schemas.microsoft.com/office/drawing/2014/main" id="{F4FDA3FA-1C60-DCE5-04DA-920FD95B9BA0}"/>
                </a:ext>
              </a:extLst>
            </p:cNvPr>
            <p:cNvSpPr/>
            <p:nvPr/>
          </p:nvSpPr>
          <p:spPr>
            <a:xfrm>
              <a:off x="1097531" y="2461083"/>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pic>
        <p:nvPicPr>
          <p:cNvPr id="37" name="图形 36" descr="骷髅">
            <a:extLst>
              <a:ext uri="{FF2B5EF4-FFF2-40B4-BE49-F238E27FC236}">
                <a16:creationId xmlns:a16="http://schemas.microsoft.com/office/drawing/2014/main" id="{5AF5EACD-F8BB-DC76-631C-3A60F0AE57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32766" y="4053934"/>
            <a:ext cx="914400" cy="914400"/>
          </a:xfrm>
          <a:prstGeom prst="rect">
            <a:avLst/>
          </a:prstGeom>
        </p:spPr>
      </p:pic>
    </p:spTree>
    <p:extLst>
      <p:ext uri="{BB962C8B-B14F-4D97-AF65-F5344CB8AC3E}">
        <p14:creationId xmlns:p14="http://schemas.microsoft.com/office/powerpoint/2010/main" val="36842615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AEA5D3D-BA56-5B68-4806-31879A3CDBC9}"/>
              </a:ext>
            </a:extLst>
          </p:cNvPr>
          <p:cNvSpPr/>
          <p:nvPr/>
        </p:nvSpPr>
        <p:spPr bwMode="gray">
          <a:xfrm>
            <a:off x="575631" y="1514531"/>
            <a:ext cx="10838330" cy="4191328"/>
          </a:xfrm>
          <a:prstGeom prst="rect">
            <a:avLst/>
          </a:prstGeom>
          <a:solidFill>
            <a:schemeClr val="bg1">
              <a:lumMod val="95000"/>
            </a:schemeClr>
          </a:solidFill>
          <a:ln w="19050" cap="rnd" algn="ctr">
            <a:solidFill>
              <a:schemeClr val="bg2"/>
            </a:solidFill>
            <a:prstDash val="sysDot"/>
            <a:miter lim="800000"/>
            <a:headEnd/>
            <a:tailEnd/>
          </a:ln>
          <a:effectLst/>
        </p:spPr>
        <p:txBody>
          <a:bodyPr wrap="none" rtlCol="0" anchor="ctr"/>
          <a:lstStyle/>
          <a:p>
            <a:pPr algn="ctr"/>
            <a:endParaRPr kumimoji="1" lang="zh-CN" altLang="en-US" dirty="0">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6710520A-F8C7-D792-8D03-EA38F7A0A236}"/>
              </a:ext>
            </a:extLst>
          </p:cNvPr>
          <p:cNvSpPr>
            <a:spLocks noGrp="1"/>
          </p:cNvSpPr>
          <p:nvPr>
            <p:ph type="title"/>
          </p:nvPr>
        </p:nvSpPr>
        <p:spPr>
          <a:xfrm>
            <a:off x="838199" y="188968"/>
            <a:ext cx="10515600" cy="1325563"/>
          </a:xfrm>
        </p:spPr>
        <p:txBody>
          <a:bodyPr vert="horz" lIns="91440" tIns="45720" rIns="91440" bIns="45720" rtlCol="0" anchor="ctr">
            <a:normAutofit/>
          </a:bodyPr>
          <a:lstStyle/>
          <a:p>
            <a:r>
              <a:rPr lang="en-US" altLang="zh-CN" dirty="0"/>
              <a:t>5.2.2  </a:t>
            </a:r>
            <a:r>
              <a:rPr lang="zh-CN" altLang="en-US" dirty="0"/>
              <a:t>高血压的药物治疗</a:t>
            </a:r>
          </a:p>
        </p:txBody>
      </p:sp>
      <p:sp>
        <p:nvSpPr>
          <p:cNvPr id="5" name="文本框 4">
            <a:extLst>
              <a:ext uri="{FF2B5EF4-FFF2-40B4-BE49-F238E27FC236}">
                <a16:creationId xmlns:a16="http://schemas.microsoft.com/office/drawing/2014/main" id="{B3D918A8-42AF-31B4-BDC1-50A792AD48BF}"/>
              </a:ext>
            </a:extLst>
          </p:cNvPr>
          <p:cNvSpPr txBox="1"/>
          <p:nvPr/>
        </p:nvSpPr>
        <p:spPr>
          <a:xfrm>
            <a:off x="1052512" y="2211671"/>
            <a:ext cx="10086975" cy="2797048"/>
          </a:xfrm>
          <a:prstGeom prst="rect">
            <a:avLst/>
          </a:prstGeom>
          <a:noFill/>
        </p:spPr>
        <p:txBody>
          <a:bodyPr wrap="square">
            <a:spAutoFit/>
          </a:bodyPr>
          <a:lstStyle/>
          <a:p>
            <a:pPr algn="just">
              <a:lnSpc>
                <a:spcPct val="150000"/>
              </a:lnSpc>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生活方式干预无疑可以降低血压，并在某些情况下降低心血管风险，但</a:t>
            </a:r>
            <a:r>
              <a:rPr lang="zh-CN" altLang="en-US" sz="2400" b="1" dirty="0">
                <a:solidFill>
                  <a:srgbClr val="C00000"/>
                </a:solidFill>
                <a:latin typeface="微软雅黑" panose="020B0503020204020204" pitchFamily="34" charset="-122"/>
                <a:ea typeface="微软雅黑" panose="020B0503020204020204" pitchFamily="34" charset="-122"/>
              </a:rPr>
              <a:t>大多数高血压患者</a:t>
            </a:r>
            <a:r>
              <a:rPr lang="zh-CN" altLang="en-US" sz="2400" dirty="0">
                <a:latin typeface="微软雅黑" panose="020B0503020204020204" pitchFamily="34" charset="-122"/>
                <a:ea typeface="微软雅黑" panose="020B0503020204020204" pitchFamily="34" charset="-122"/>
              </a:rPr>
              <a:t>以及</a:t>
            </a:r>
            <a:r>
              <a:rPr lang="zh-CN" altLang="en-US" sz="2400" b="1" dirty="0">
                <a:solidFill>
                  <a:srgbClr val="C00000"/>
                </a:solidFill>
                <a:latin typeface="微软雅黑" panose="020B0503020204020204" pitchFamily="34" charset="-122"/>
                <a:ea typeface="微软雅黑" panose="020B0503020204020204" pitchFamily="34" charset="-122"/>
              </a:rPr>
              <a:t>部分心血管风险高危的正常高值者</a:t>
            </a:r>
            <a:r>
              <a:rPr lang="zh-CN" altLang="en-US" sz="2400" dirty="0">
                <a:latin typeface="微软雅黑" panose="020B0503020204020204" pitchFamily="34" charset="-122"/>
                <a:ea typeface="微软雅黑" panose="020B0503020204020204" pitchFamily="34" charset="-122"/>
              </a:rPr>
              <a:t>仍然需要药物治疗。</a:t>
            </a:r>
            <a:endParaRPr lang="en-US" altLang="zh-CN" sz="2400" dirty="0">
              <a:latin typeface="微软雅黑" panose="020B0503020204020204" pitchFamily="34" charset="-122"/>
              <a:ea typeface="微软雅黑" panose="020B0503020204020204" pitchFamily="34" charset="-122"/>
            </a:endParaRPr>
          </a:p>
          <a:p>
            <a:pPr algn="just">
              <a:lnSpc>
                <a:spcPct val="150000"/>
              </a:lnSpc>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一系列基于结局的临床随机对照试验为</a:t>
            </a:r>
            <a:r>
              <a:rPr lang="zh-CN" altLang="en-US" sz="2400" b="1" dirty="0">
                <a:latin typeface="微软雅黑" panose="020B0503020204020204" pitchFamily="34" charset="-122"/>
                <a:ea typeface="微软雅黑" panose="020B0503020204020204" pitchFamily="34" charset="-122"/>
              </a:rPr>
              <a:t>高血压的药物治疗</a:t>
            </a:r>
            <a:r>
              <a:rPr lang="zh-CN" altLang="en-US" sz="2400" dirty="0">
                <a:latin typeface="微软雅黑" panose="020B0503020204020204" pitchFamily="34" charset="-122"/>
                <a:ea typeface="微软雅黑" panose="020B0503020204020204" pitchFamily="34" charset="-122"/>
              </a:rPr>
              <a:t>提供了可靠的证据。</a:t>
            </a:r>
          </a:p>
        </p:txBody>
      </p:sp>
    </p:spTree>
    <p:extLst>
      <p:ext uri="{BB962C8B-B14F-4D97-AF65-F5344CB8AC3E}">
        <p14:creationId xmlns:p14="http://schemas.microsoft.com/office/powerpoint/2010/main" val="3460793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89200ED-1482-588A-6E54-42059922342F}"/>
              </a:ext>
            </a:extLst>
          </p:cNvPr>
          <p:cNvSpPr/>
          <p:nvPr/>
        </p:nvSpPr>
        <p:spPr bwMode="gray">
          <a:xfrm>
            <a:off x="590919" y="2519648"/>
            <a:ext cx="10838330" cy="3486756"/>
          </a:xfrm>
          <a:prstGeom prst="rect">
            <a:avLst/>
          </a:prstGeom>
          <a:solidFill>
            <a:schemeClr val="bg1">
              <a:lumMod val="95000"/>
            </a:schemeClr>
          </a:solidFill>
          <a:ln w="19050" cap="rnd" algn="ctr">
            <a:solidFill>
              <a:schemeClr val="bg2"/>
            </a:solidFill>
            <a:prstDash val="sysDot"/>
            <a:miter lim="800000"/>
            <a:headEnd/>
            <a:tailEnd/>
          </a:ln>
          <a:effectLst/>
        </p:spPr>
        <p:txBody>
          <a:bodyPr wrap="none" rtlCol="0" anchor="ctr"/>
          <a:lstStyle/>
          <a:p>
            <a:pPr algn="ctr"/>
            <a:endParaRPr kumimoji="1" lang="zh-CN" altLang="en-US"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EA5E4466-0FEB-E369-BB6B-38326440FDDA}"/>
              </a:ext>
            </a:extLst>
          </p:cNvPr>
          <p:cNvSpPr txBox="1"/>
          <p:nvPr/>
        </p:nvSpPr>
        <p:spPr>
          <a:xfrm>
            <a:off x="2065324" y="2797388"/>
            <a:ext cx="8968815" cy="2807948"/>
          </a:xfrm>
          <a:prstGeom prst="rect">
            <a:avLst/>
          </a:prstGeom>
          <a:noFill/>
        </p:spPr>
        <p:txBody>
          <a:bodyPr wrap="square">
            <a:spAutoFit/>
          </a:bodyPr>
          <a:lstStyle/>
          <a:p>
            <a:pPr algn="just">
              <a:lnSpc>
                <a:spcPct val="150000"/>
              </a:lnSpc>
            </a:pPr>
            <a:r>
              <a:rPr lang="zh-CN" altLang="en-US"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降低风险</a:t>
            </a:r>
            <a:r>
              <a:rPr lang="zh-CN" altLang="en-US" sz="2000" b="1" kern="100" dirty="0">
                <a:effectLst/>
                <a:latin typeface="Microsoft YaHei" panose="020B0503020204020204" pitchFamily="34" charset="-122"/>
                <a:ea typeface="Microsoft YaHei" panose="020B0503020204020204" pitchFamily="34" charset="-122"/>
                <a:cs typeface="Times New Roman (正文 CS 字体)"/>
              </a:rPr>
              <a:t>：建议选择有证据支持可降低心血管病发病和死亡风险的降压药物。</a:t>
            </a:r>
          </a:p>
          <a:p>
            <a:pPr algn="just">
              <a:lnSpc>
                <a:spcPct val="150000"/>
              </a:lnSpc>
            </a:pPr>
            <a:endParaRPr lang="en-US" altLang="zh-CN" sz="2000" b="1" kern="100" dirty="0">
              <a:solidFill>
                <a:srgbClr val="C00000"/>
              </a:solidFill>
              <a:latin typeface="Microsoft YaHei" panose="020B0503020204020204" pitchFamily="34" charset="-122"/>
              <a:ea typeface="Microsoft YaHei" panose="020B0503020204020204" pitchFamily="34" charset="-122"/>
            </a:endParaRPr>
          </a:p>
          <a:p>
            <a:pPr algn="just">
              <a:lnSpc>
                <a:spcPct val="150000"/>
              </a:lnSpc>
            </a:pPr>
            <a:endParaRPr lang="en-US" altLang="zh-CN" sz="2000" b="1" kern="100" dirty="0">
              <a:solidFill>
                <a:srgbClr val="C00000"/>
              </a:solidFill>
              <a:latin typeface="Microsoft YaHei" panose="020B0503020204020204" pitchFamily="34" charset="-122"/>
              <a:ea typeface="Microsoft YaHei" panose="020B0503020204020204" pitchFamily="34" charset="-122"/>
            </a:endParaRPr>
          </a:p>
          <a:p>
            <a:pPr algn="just">
              <a:lnSpc>
                <a:spcPct val="150000"/>
              </a:lnSpc>
            </a:pPr>
            <a:r>
              <a:rPr lang="zh-CN" altLang="en-US" sz="2000" b="1" kern="100" dirty="0">
                <a:solidFill>
                  <a:srgbClr val="C00000"/>
                </a:solidFill>
                <a:latin typeface="Microsoft YaHei" panose="020B0503020204020204" pitchFamily="34" charset="-122"/>
                <a:ea typeface="Microsoft YaHei" panose="020B0503020204020204" pitchFamily="34" charset="-122"/>
              </a:rPr>
              <a:t>服药时间</a:t>
            </a:r>
            <a:r>
              <a:rPr lang="zh-CN" altLang="en-US" sz="2000" b="1" kern="100" dirty="0">
                <a:effectLst/>
                <a:latin typeface="Microsoft YaHei" panose="020B0503020204020204" pitchFamily="34" charset="-122"/>
                <a:ea typeface="Microsoft YaHei" panose="020B0503020204020204" pitchFamily="34" charset="-122"/>
                <a:cs typeface="Times New Roman (正文 CS 字体)"/>
              </a:rPr>
              <a:t>：一般高血压患者通常应在早晨服用降压药物。</a:t>
            </a:r>
            <a:r>
              <a:rPr lang="en" altLang="zh-CN" sz="2000" b="1" kern="100" dirty="0">
                <a:effectLst/>
                <a:latin typeface="Microsoft YaHei" panose="020B0503020204020204" pitchFamily="34" charset="-122"/>
                <a:ea typeface="Microsoft YaHei" panose="020B0503020204020204" pitchFamily="34" charset="-122"/>
                <a:cs typeface="Times New Roman (正文 CS 字体)"/>
              </a:rPr>
              <a:t>TIME</a:t>
            </a:r>
            <a:r>
              <a:rPr lang="zh-CN" altLang="en-US" sz="2000" b="1" kern="100" dirty="0">
                <a:effectLst/>
                <a:latin typeface="Microsoft YaHei" panose="020B0503020204020204" pitchFamily="34" charset="-122"/>
                <a:ea typeface="Microsoft YaHei" panose="020B0503020204020204" pitchFamily="34" charset="-122"/>
                <a:cs typeface="Times New Roman (正文 CS 字体)"/>
              </a:rPr>
              <a:t>研究结果显示，与早上服药相比，晚上服用降压药物并不能带来更多心血管获益。除非明确需要控制夜间血压升高，不应常规推荐睡前服用降压药。</a:t>
            </a:r>
          </a:p>
        </p:txBody>
      </p:sp>
      <p:sp>
        <p:nvSpPr>
          <p:cNvPr id="5" name="标题 1">
            <a:extLst>
              <a:ext uri="{FF2B5EF4-FFF2-40B4-BE49-F238E27FC236}">
                <a16:creationId xmlns:a16="http://schemas.microsoft.com/office/drawing/2014/main" id="{B45CE7D7-3886-835D-1896-0EC66674FD78}"/>
              </a:ext>
            </a:extLst>
          </p:cNvPr>
          <p:cNvSpPr txBox="1">
            <a:spLocks/>
          </p:cNvSpPr>
          <p:nvPr/>
        </p:nvSpPr>
        <p:spPr>
          <a:xfrm>
            <a:off x="631634" y="397616"/>
            <a:ext cx="10756900" cy="850900"/>
          </a:xfrm>
          <a:prstGeom prst="rect">
            <a:avLst/>
          </a:prstGeom>
        </p:spPr>
        <p:txBody>
          <a:bodyPr anchor="ctr"/>
          <a:lstStyle>
            <a:lvl1pPr algn="ctr"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r>
              <a:rPr kumimoji="1" lang="zh-CN" altLang="en-US" sz="3200" dirty="0"/>
              <a:t>降压药物应用基本原则 </a:t>
            </a:r>
          </a:p>
        </p:txBody>
      </p:sp>
      <p:sp>
        <p:nvSpPr>
          <p:cNvPr id="6" name="圆角矩形 4">
            <a:extLst>
              <a:ext uri="{FF2B5EF4-FFF2-40B4-BE49-F238E27FC236}">
                <a16:creationId xmlns:a16="http://schemas.microsoft.com/office/drawing/2014/main" id="{B901C13A-F66F-4FBA-FFD5-6927AF5FFA13}"/>
              </a:ext>
            </a:extLst>
          </p:cNvPr>
          <p:cNvSpPr/>
          <p:nvPr/>
        </p:nvSpPr>
        <p:spPr bwMode="gray">
          <a:xfrm>
            <a:off x="590919" y="1831602"/>
            <a:ext cx="1651855" cy="470647"/>
          </a:xfrm>
          <a:prstGeom prst="roundRect">
            <a:avLst/>
          </a:prstGeom>
          <a:solidFill>
            <a:srgbClr val="004582"/>
          </a:solidFill>
          <a:ln w="19050" cap="rnd" algn="ctr">
            <a:solidFill>
              <a:schemeClr val="bg2"/>
            </a:solidFill>
            <a:prstDash val="sysDot"/>
            <a:miter lim="800000"/>
            <a:headEnd/>
            <a:tailEnd/>
          </a:ln>
          <a:effectLst/>
        </p:spPr>
        <p:txBody>
          <a:bodyPr wrap="none" rtlCol="0" anchor="ctr"/>
          <a:lstStyle/>
          <a:p>
            <a:pPr algn="ctr"/>
            <a:r>
              <a:rPr kumimoji="1" lang="zh-CN" altLang="en-US" b="1" dirty="0">
                <a:solidFill>
                  <a:schemeClr val="bg1"/>
                </a:solidFill>
                <a:latin typeface="微软雅黑" panose="020B0503020204020204" pitchFamily="34" charset="-122"/>
                <a:ea typeface="微软雅黑" panose="020B0503020204020204" pitchFamily="34" charset="-122"/>
              </a:rPr>
              <a:t>降低风险</a:t>
            </a:r>
          </a:p>
        </p:txBody>
      </p:sp>
      <p:sp>
        <p:nvSpPr>
          <p:cNvPr id="7" name="圆角矩形 5">
            <a:extLst>
              <a:ext uri="{FF2B5EF4-FFF2-40B4-BE49-F238E27FC236}">
                <a16:creationId xmlns:a16="http://schemas.microsoft.com/office/drawing/2014/main" id="{B9E90A0A-2712-B207-99B6-A728A25B4A12}"/>
              </a:ext>
            </a:extLst>
          </p:cNvPr>
          <p:cNvSpPr/>
          <p:nvPr/>
        </p:nvSpPr>
        <p:spPr bwMode="gray">
          <a:xfrm>
            <a:off x="2428214" y="1831602"/>
            <a:ext cx="1651855" cy="470647"/>
          </a:xfrm>
          <a:prstGeom prst="roundRect">
            <a:avLst/>
          </a:prstGeom>
          <a:noFill/>
          <a:ln w="38100" cap="rnd" algn="ctr">
            <a:solidFill>
              <a:srgbClr val="004582"/>
            </a:solidFill>
            <a:prstDash val="sysDot"/>
            <a:miter lim="800000"/>
            <a:headEnd/>
            <a:tailEnd/>
          </a:ln>
          <a:effectLst/>
        </p:spPr>
        <p:txBody>
          <a:bodyPr wrap="none" rtlCol="0" anchor="ctr"/>
          <a:lstStyle/>
          <a:p>
            <a:pPr algn="ctr"/>
            <a:r>
              <a:rPr lang="zh-CN" altLang="en-US" sz="1800" b="1" kern="100" dirty="0">
                <a:effectLst/>
                <a:latin typeface="Microsoft YaHei" panose="020B0503020204020204" pitchFamily="34" charset="-122"/>
                <a:ea typeface="Microsoft YaHei" panose="020B0503020204020204" pitchFamily="34" charset="-122"/>
                <a:cs typeface="Times New Roman (正文 CS 字体)"/>
              </a:rPr>
              <a:t>长效降压</a:t>
            </a:r>
            <a:endParaRPr kumimoji="1" lang="zh-CN" altLang="en-US" dirty="0">
              <a:latin typeface="微软雅黑" panose="020B0503020204020204" pitchFamily="34" charset="-122"/>
              <a:ea typeface="微软雅黑" panose="020B0503020204020204" pitchFamily="34" charset="-122"/>
            </a:endParaRPr>
          </a:p>
        </p:txBody>
      </p:sp>
      <p:sp>
        <p:nvSpPr>
          <p:cNvPr id="8" name="圆角矩形 6">
            <a:extLst>
              <a:ext uri="{FF2B5EF4-FFF2-40B4-BE49-F238E27FC236}">
                <a16:creationId xmlns:a16="http://schemas.microsoft.com/office/drawing/2014/main" id="{4C4F4257-6E7C-DE34-1064-780568F24883}"/>
              </a:ext>
            </a:extLst>
          </p:cNvPr>
          <p:cNvSpPr/>
          <p:nvPr/>
        </p:nvSpPr>
        <p:spPr bwMode="gray">
          <a:xfrm>
            <a:off x="4265509" y="1831602"/>
            <a:ext cx="1651855" cy="470647"/>
          </a:xfrm>
          <a:prstGeom prst="roundRect">
            <a:avLst/>
          </a:prstGeom>
          <a:noFill/>
          <a:ln w="38100" cap="rnd" algn="ctr">
            <a:solidFill>
              <a:srgbClr val="004582"/>
            </a:solidFill>
            <a:prstDash val="sysDot"/>
            <a:miter lim="800000"/>
            <a:headEnd/>
            <a:tailEnd/>
          </a:ln>
          <a:effectLst/>
        </p:spPr>
        <p:txBody>
          <a:bodyPr wrap="none" rtlCol="0" anchor="ctr"/>
          <a:lstStyle/>
          <a:p>
            <a:pPr algn="ctr"/>
            <a:r>
              <a:rPr lang="zh-CN" altLang="en-US" sz="1800" b="1" kern="100" dirty="0">
                <a:effectLst/>
                <a:latin typeface="Microsoft YaHei" panose="020B0503020204020204" pitchFamily="34" charset="-122"/>
                <a:ea typeface="Microsoft YaHei" panose="020B0503020204020204" pitchFamily="34" charset="-122"/>
                <a:cs typeface="Times New Roman (正文 CS 字体)"/>
              </a:rPr>
              <a:t>联合治疗</a:t>
            </a:r>
            <a:endParaRPr kumimoji="1" lang="zh-CN" altLang="en-US" dirty="0">
              <a:latin typeface="微软雅黑" panose="020B0503020204020204" pitchFamily="34" charset="-122"/>
              <a:ea typeface="微软雅黑" panose="020B0503020204020204" pitchFamily="34" charset="-122"/>
            </a:endParaRPr>
          </a:p>
        </p:txBody>
      </p:sp>
      <p:sp>
        <p:nvSpPr>
          <p:cNvPr id="9" name="圆角矩形 7">
            <a:extLst>
              <a:ext uri="{FF2B5EF4-FFF2-40B4-BE49-F238E27FC236}">
                <a16:creationId xmlns:a16="http://schemas.microsoft.com/office/drawing/2014/main" id="{BFBC9EBD-59C6-183B-9762-A915ADEAC81F}"/>
              </a:ext>
            </a:extLst>
          </p:cNvPr>
          <p:cNvSpPr/>
          <p:nvPr/>
        </p:nvSpPr>
        <p:spPr bwMode="gray">
          <a:xfrm>
            <a:off x="6102804" y="1831602"/>
            <a:ext cx="1651855" cy="470647"/>
          </a:xfrm>
          <a:prstGeom prst="roundRect">
            <a:avLst/>
          </a:prstGeom>
          <a:noFill/>
          <a:ln w="38100" cap="rnd" algn="ctr">
            <a:solidFill>
              <a:srgbClr val="004582"/>
            </a:solidFill>
            <a:prstDash val="sysDot"/>
            <a:miter lim="800000"/>
            <a:headEnd/>
            <a:tailEnd/>
          </a:ln>
          <a:effectLst/>
        </p:spPr>
        <p:txBody>
          <a:bodyPr wrap="none" rtlCol="0" anchor="ctr"/>
          <a:lstStyle/>
          <a:p>
            <a:pPr algn="ctr"/>
            <a:r>
              <a:rPr lang="zh-CN" altLang="en-US" sz="1800" b="1" kern="100" dirty="0">
                <a:effectLst/>
                <a:latin typeface="Microsoft YaHei" panose="020B0503020204020204" pitchFamily="34" charset="-122"/>
                <a:ea typeface="Microsoft YaHei" panose="020B0503020204020204" pitchFamily="34" charset="-122"/>
                <a:cs typeface="Times New Roman (正文 CS 字体)"/>
              </a:rPr>
              <a:t>起始剂量</a:t>
            </a:r>
            <a:endParaRPr kumimoji="1" lang="zh-CN" altLang="en-US" dirty="0">
              <a:latin typeface="微软雅黑" panose="020B0503020204020204" pitchFamily="34" charset="-122"/>
              <a:ea typeface="微软雅黑" panose="020B0503020204020204" pitchFamily="34" charset="-122"/>
            </a:endParaRPr>
          </a:p>
        </p:txBody>
      </p:sp>
      <p:sp>
        <p:nvSpPr>
          <p:cNvPr id="10" name="圆角矩形 8">
            <a:extLst>
              <a:ext uri="{FF2B5EF4-FFF2-40B4-BE49-F238E27FC236}">
                <a16:creationId xmlns:a16="http://schemas.microsoft.com/office/drawing/2014/main" id="{F61F245D-4BAF-46D5-D811-C20AE97A1F44}"/>
              </a:ext>
            </a:extLst>
          </p:cNvPr>
          <p:cNvSpPr/>
          <p:nvPr/>
        </p:nvSpPr>
        <p:spPr bwMode="gray">
          <a:xfrm>
            <a:off x="7940099" y="1831602"/>
            <a:ext cx="1651855" cy="470647"/>
          </a:xfrm>
          <a:prstGeom prst="roundRect">
            <a:avLst/>
          </a:prstGeom>
          <a:solidFill>
            <a:srgbClr val="004582"/>
          </a:solidFill>
          <a:ln w="19050" cap="rnd" algn="ctr">
            <a:solidFill>
              <a:schemeClr val="bg2"/>
            </a:solidFill>
            <a:prstDash val="sysDot"/>
            <a:miter lim="800000"/>
            <a:headEnd/>
            <a:tailEnd/>
          </a:ln>
          <a:effectLst/>
        </p:spPr>
        <p:txBody>
          <a:bodyPr wrap="none" rtlCol="0" anchor="ctr"/>
          <a:lstStyle/>
          <a:p>
            <a:pPr algn="ctr"/>
            <a:r>
              <a:rPr lang="zh-CN" altLang="en-US" sz="1800" b="1" kern="100" dirty="0">
                <a:solidFill>
                  <a:schemeClr val="bg1"/>
                </a:solidFill>
                <a:effectLst/>
                <a:latin typeface="Microsoft YaHei" panose="020B0503020204020204" pitchFamily="34" charset="-122"/>
                <a:ea typeface="Microsoft YaHei" panose="020B0503020204020204" pitchFamily="34" charset="-122"/>
                <a:cs typeface="Times New Roman (正文 CS 字体)"/>
              </a:rPr>
              <a:t>服药时间</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圆角矩形 9">
            <a:extLst>
              <a:ext uri="{FF2B5EF4-FFF2-40B4-BE49-F238E27FC236}">
                <a16:creationId xmlns:a16="http://schemas.microsoft.com/office/drawing/2014/main" id="{DB0D3579-8DE0-6F47-BB81-8E9A63359548}"/>
              </a:ext>
            </a:extLst>
          </p:cNvPr>
          <p:cNvSpPr/>
          <p:nvPr/>
        </p:nvSpPr>
        <p:spPr bwMode="gray">
          <a:xfrm>
            <a:off x="9777394" y="1831602"/>
            <a:ext cx="1651855" cy="470647"/>
          </a:xfrm>
          <a:prstGeom prst="roundRect">
            <a:avLst/>
          </a:prstGeom>
          <a:noFill/>
          <a:ln w="38100" cap="rnd" algn="ctr">
            <a:solidFill>
              <a:srgbClr val="004582"/>
            </a:solidFill>
            <a:prstDash val="sysDot"/>
            <a:miter lim="800000"/>
            <a:headEnd/>
            <a:tailEnd/>
          </a:ln>
          <a:effectLst/>
        </p:spPr>
        <p:txBody>
          <a:bodyPr wrap="none" rtlCol="0" anchor="ctr"/>
          <a:lstStyle/>
          <a:p>
            <a:pPr algn="ctr"/>
            <a:r>
              <a:rPr lang="zh-CN" altLang="en-US" sz="1800" b="1" kern="100" dirty="0">
                <a:effectLst/>
                <a:latin typeface="Microsoft YaHei" panose="020B0503020204020204" pitchFamily="34" charset="-122"/>
                <a:ea typeface="Microsoft YaHei" panose="020B0503020204020204" pitchFamily="34" charset="-122"/>
                <a:cs typeface="Times New Roman (正文 CS 字体)"/>
              </a:rPr>
              <a:t>个体化治疗</a:t>
            </a:r>
            <a:endParaRPr kumimoji="1" lang="zh-CN" altLang="en-US" dirty="0">
              <a:latin typeface="微软雅黑" panose="020B0503020204020204" pitchFamily="34" charset="-122"/>
              <a:ea typeface="微软雅黑" panose="020B0503020204020204" pitchFamily="34" charset="-122"/>
            </a:endParaRPr>
          </a:p>
        </p:txBody>
      </p:sp>
      <p:grpSp>
        <p:nvGrpSpPr>
          <p:cNvPr id="12" name="组合 11">
            <a:extLst>
              <a:ext uri="{FF2B5EF4-FFF2-40B4-BE49-F238E27FC236}">
                <a16:creationId xmlns:a16="http://schemas.microsoft.com/office/drawing/2014/main" id="{4E051D54-3885-B1DF-4266-120DDE53D57B}"/>
              </a:ext>
            </a:extLst>
          </p:cNvPr>
          <p:cNvGrpSpPr/>
          <p:nvPr/>
        </p:nvGrpSpPr>
        <p:grpSpPr>
          <a:xfrm>
            <a:off x="717550" y="2797388"/>
            <a:ext cx="1360715" cy="911036"/>
            <a:chOff x="10809514" y="26404"/>
            <a:chExt cx="1375882" cy="914400"/>
          </a:xfrm>
        </p:grpSpPr>
        <p:pic>
          <p:nvPicPr>
            <p:cNvPr id="13" name="图形 12" descr="剪贴板">
              <a:extLst>
                <a:ext uri="{FF2B5EF4-FFF2-40B4-BE49-F238E27FC236}">
                  <a16:creationId xmlns:a16="http://schemas.microsoft.com/office/drawing/2014/main" id="{AE77A2FC-1856-CE0B-071E-54C72C358D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4" name="文本框 13">
              <a:extLst>
                <a:ext uri="{FF2B5EF4-FFF2-40B4-BE49-F238E27FC236}">
                  <a16:creationId xmlns:a16="http://schemas.microsoft.com/office/drawing/2014/main" id="{A43A5698-8452-E428-9611-F731198D21E3}"/>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grpSp>
        <p:nvGrpSpPr>
          <p:cNvPr id="15" name="组合 14">
            <a:extLst>
              <a:ext uri="{FF2B5EF4-FFF2-40B4-BE49-F238E27FC236}">
                <a16:creationId xmlns:a16="http://schemas.microsoft.com/office/drawing/2014/main" id="{19DDF1D4-84F3-C7E7-9BF1-A093BF4DC756}"/>
              </a:ext>
            </a:extLst>
          </p:cNvPr>
          <p:cNvGrpSpPr/>
          <p:nvPr/>
        </p:nvGrpSpPr>
        <p:grpSpPr>
          <a:xfrm>
            <a:off x="736488" y="4201362"/>
            <a:ext cx="1360715" cy="911036"/>
            <a:chOff x="10809514" y="26404"/>
            <a:chExt cx="1375882" cy="914400"/>
          </a:xfrm>
        </p:grpSpPr>
        <p:pic>
          <p:nvPicPr>
            <p:cNvPr id="16" name="图形 15" descr="剪贴板">
              <a:extLst>
                <a:ext uri="{FF2B5EF4-FFF2-40B4-BE49-F238E27FC236}">
                  <a16:creationId xmlns:a16="http://schemas.microsoft.com/office/drawing/2014/main" id="{9B46B12F-5727-DF30-D9CF-0E83822F78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7" name="文本框 16">
              <a:extLst>
                <a:ext uri="{FF2B5EF4-FFF2-40B4-BE49-F238E27FC236}">
                  <a16:creationId xmlns:a16="http://schemas.microsoft.com/office/drawing/2014/main" id="{72AE07D7-B1EE-B629-D0F3-DCA3D2976299}"/>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8427209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FDC9ADD-7FF1-CB08-61B0-08CC3A0A3F64}"/>
              </a:ext>
            </a:extLst>
          </p:cNvPr>
          <p:cNvSpPr/>
          <p:nvPr/>
        </p:nvSpPr>
        <p:spPr>
          <a:xfrm>
            <a:off x="1131706" y="1749654"/>
            <a:ext cx="10119224" cy="465460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lgn="just">
              <a:lnSpc>
                <a:spcPct val="150000"/>
              </a:lnSpc>
              <a:buFont typeface="Wingdings" panose="05000000000000000000" pitchFamily="2" charset="2"/>
              <a:buChar char="l"/>
            </a:pPr>
            <a:r>
              <a:rPr lang="zh-CN" altLang="en-US" sz="2000" b="1" dirty="0">
                <a:solidFill>
                  <a:srgbClr val="C00000"/>
                </a:solidFill>
                <a:latin typeface="Microsoft YaHei" panose="020B0503020204020204" pitchFamily="34" charset="-122"/>
                <a:ea typeface="Microsoft YaHei" panose="020B0503020204020204" pitchFamily="34" charset="-122"/>
              </a:rPr>
              <a:t>常用的降压药</a:t>
            </a:r>
            <a:r>
              <a:rPr lang="zh-CN" altLang="en-US" sz="2000" dirty="0">
                <a:solidFill>
                  <a:schemeClr val="tx1"/>
                </a:solidFill>
                <a:latin typeface="Microsoft YaHei" panose="020B0503020204020204" pitchFamily="34" charset="-122"/>
                <a:ea typeface="Microsoft YaHei" panose="020B0503020204020204" pitchFamily="34" charset="-122"/>
              </a:rPr>
              <a:t>均可作为初始治疗用药，建议根据特殊人群的类型、合并症选择针对性的药物，进行个体化治疗</a:t>
            </a:r>
            <a:r>
              <a:rPr lang="en-US" altLang="zh-CN" sz="2000" dirty="0">
                <a:solidFill>
                  <a:schemeClr val="tx1"/>
                </a:solidFill>
                <a:latin typeface="Microsoft YaHei" panose="020B0503020204020204" pitchFamily="34" charset="-122"/>
                <a:ea typeface="Microsoft YaHei" panose="020B0503020204020204" pitchFamily="34" charset="-122"/>
              </a:rPr>
              <a:t>(Ⅰ, A) </a:t>
            </a:r>
            <a:r>
              <a:rPr lang="zh-CN" altLang="en-US" sz="2000" dirty="0">
                <a:solidFill>
                  <a:schemeClr val="tx1"/>
                </a:solidFill>
                <a:latin typeface="Microsoft YaHei" panose="020B0503020204020204" pitchFamily="34" charset="-122"/>
                <a:ea typeface="Microsoft YaHei" panose="020B0503020204020204" pitchFamily="34" charset="-122"/>
              </a:rPr>
              <a:t>。</a:t>
            </a:r>
          </a:p>
          <a:p>
            <a:pPr marL="285750" indent="-285750" algn="just">
              <a:lnSpc>
                <a:spcPct val="150000"/>
              </a:lnSpc>
              <a:buFont typeface="Wingdings" panose="05000000000000000000" pitchFamily="2" charset="2"/>
              <a:buChar char="l"/>
            </a:pPr>
            <a:r>
              <a:rPr lang="zh-CN" altLang="en-US" sz="2000" dirty="0">
                <a:solidFill>
                  <a:schemeClr val="tx1"/>
                </a:solidFill>
                <a:latin typeface="Microsoft YaHei" panose="020B0503020204020204" pitchFamily="34" charset="-122"/>
                <a:ea typeface="Microsoft YaHei" panose="020B0503020204020204" pitchFamily="34" charset="-122"/>
              </a:rPr>
              <a:t>应根据血压水平和心血管风险选择</a:t>
            </a:r>
            <a:r>
              <a:rPr lang="zh-CN" altLang="en-US" sz="2000" b="1" dirty="0">
                <a:solidFill>
                  <a:srgbClr val="C00000"/>
                </a:solidFill>
                <a:latin typeface="Microsoft YaHei" panose="020B0503020204020204" pitchFamily="34" charset="-122"/>
                <a:ea typeface="Microsoft YaHei" panose="020B0503020204020204" pitchFamily="34" charset="-122"/>
              </a:rPr>
              <a:t>初始单药或联合治疗</a:t>
            </a:r>
            <a:r>
              <a:rPr lang="en-US" altLang="zh-CN" sz="2000" dirty="0">
                <a:solidFill>
                  <a:schemeClr val="tx1"/>
                </a:solidFill>
                <a:latin typeface="Microsoft YaHei" panose="020B0503020204020204" pitchFamily="34" charset="-122"/>
                <a:ea typeface="Microsoft YaHei" panose="020B0503020204020204" pitchFamily="34" charset="-122"/>
              </a:rPr>
              <a:t>(Ⅰ, A)  </a:t>
            </a:r>
            <a:r>
              <a:rPr lang="zh-CN" altLang="en-US" sz="2000" dirty="0">
                <a:solidFill>
                  <a:schemeClr val="tx1"/>
                </a:solidFill>
                <a:latin typeface="Microsoft YaHei" panose="020B0503020204020204" pitchFamily="34" charset="-122"/>
                <a:ea typeface="Microsoft YaHei" panose="020B0503020204020204" pitchFamily="34" charset="-122"/>
              </a:rPr>
              <a:t>。</a:t>
            </a:r>
          </a:p>
          <a:p>
            <a:pPr marL="285750" indent="-285750" algn="just">
              <a:lnSpc>
                <a:spcPct val="150000"/>
              </a:lnSpc>
              <a:buFont typeface="Wingdings" panose="05000000000000000000" pitchFamily="2" charset="2"/>
              <a:buChar char="l"/>
            </a:pPr>
            <a:r>
              <a:rPr lang="zh-CN" altLang="en-US" sz="2000" b="1" dirty="0">
                <a:solidFill>
                  <a:srgbClr val="C00000"/>
                </a:solidFill>
                <a:latin typeface="Microsoft YaHei" panose="020B0503020204020204" pitchFamily="34" charset="-122"/>
                <a:ea typeface="Microsoft YaHei" panose="020B0503020204020204" pitchFamily="34" charset="-122"/>
              </a:rPr>
              <a:t>一般患者</a:t>
            </a:r>
            <a:r>
              <a:rPr lang="zh-CN" altLang="en-US" sz="2000" dirty="0">
                <a:solidFill>
                  <a:schemeClr val="tx1"/>
                </a:solidFill>
                <a:latin typeface="Microsoft YaHei" panose="020B0503020204020204" pitchFamily="34" charset="-122"/>
                <a:ea typeface="Microsoft YaHei" panose="020B0503020204020204" pitchFamily="34" charset="-122"/>
              </a:rPr>
              <a:t>采用常规剂量；</a:t>
            </a:r>
            <a:r>
              <a:rPr lang="zh-CN" altLang="en-US" sz="2000" b="1" dirty="0">
                <a:solidFill>
                  <a:srgbClr val="C00000"/>
                </a:solidFill>
                <a:latin typeface="Microsoft YaHei" panose="020B0503020204020204" pitchFamily="34" charset="-122"/>
                <a:ea typeface="Microsoft YaHei" panose="020B0503020204020204" pitchFamily="34" charset="-122"/>
              </a:rPr>
              <a:t>衰弱和高龄老年人</a:t>
            </a:r>
            <a:r>
              <a:rPr lang="zh-CN" altLang="en-US" sz="2000" dirty="0">
                <a:solidFill>
                  <a:schemeClr val="tx1"/>
                </a:solidFill>
                <a:latin typeface="Microsoft YaHei" panose="020B0503020204020204" pitchFamily="34" charset="-122"/>
                <a:ea typeface="Microsoft YaHei" panose="020B0503020204020204" pitchFamily="34" charset="-122"/>
              </a:rPr>
              <a:t>初始治疗时通常应采用较小的有效治疗剂量</a:t>
            </a:r>
            <a:r>
              <a:rPr lang="en-US" altLang="zh-CN" sz="2000" dirty="0">
                <a:solidFill>
                  <a:schemeClr val="tx1"/>
                </a:solidFill>
                <a:latin typeface="Microsoft YaHei" panose="020B0503020204020204" pitchFamily="34" charset="-122"/>
                <a:ea typeface="Microsoft YaHei" panose="020B0503020204020204" pitchFamily="34" charset="-122"/>
              </a:rPr>
              <a:t>(Ⅰ, C)</a:t>
            </a:r>
            <a:r>
              <a:rPr lang="zh-CN" altLang="en-US" sz="2000" dirty="0">
                <a:solidFill>
                  <a:schemeClr val="tx1"/>
                </a:solidFill>
                <a:latin typeface="Microsoft YaHei" panose="020B0503020204020204" pitchFamily="34" charset="-122"/>
                <a:ea typeface="Microsoft YaHei" panose="020B0503020204020204" pitchFamily="34" charset="-122"/>
              </a:rPr>
              <a:t>。根据需要，可考虑逐渐增加至足剂量</a:t>
            </a:r>
            <a:r>
              <a:rPr lang="en-US" altLang="zh-CN"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Ⅱb</a:t>
            </a:r>
            <a:r>
              <a:rPr lang="en-US" altLang="zh-CN" sz="2000" dirty="0">
                <a:solidFill>
                  <a:schemeClr val="tx1"/>
                </a:solidFill>
                <a:latin typeface="Microsoft YaHei" panose="020B0503020204020204" pitchFamily="34" charset="-122"/>
                <a:ea typeface="Microsoft YaHei" panose="020B0503020204020204" pitchFamily="34" charset="-122"/>
              </a:rPr>
              <a:t>, C)</a:t>
            </a:r>
            <a:r>
              <a:rPr lang="zh-CN" altLang="en-US" sz="2000" dirty="0">
                <a:solidFill>
                  <a:schemeClr val="tx1"/>
                </a:solidFill>
                <a:latin typeface="Microsoft YaHei" panose="020B0503020204020204" pitchFamily="34" charset="-122"/>
                <a:ea typeface="Microsoft YaHei" panose="020B0503020204020204" pitchFamily="34" charset="-122"/>
              </a:rPr>
              <a:t>。</a:t>
            </a:r>
          </a:p>
          <a:p>
            <a:pPr marL="285750" indent="-285750" algn="just">
              <a:lnSpc>
                <a:spcPct val="150000"/>
              </a:lnSpc>
              <a:buFont typeface="Wingdings" panose="05000000000000000000" pitchFamily="2" charset="2"/>
              <a:buChar char="l"/>
            </a:pPr>
            <a:r>
              <a:rPr lang="zh-CN" altLang="en-US" sz="2000" b="1" dirty="0">
                <a:solidFill>
                  <a:srgbClr val="C00000"/>
                </a:solidFill>
                <a:latin typeface="Microsoft YaHei" panose="020B0503020204020204" pitchFamily="34" charset="-122"/>
                <a:ea typeface="Microsoft YaHei" panose="020B0503020204020204" pitchFamily="34" charset="-122"/>
              </a:rPr>
              <a:t>优先使用长效降压药</a:t>
            </a:r>
            <a:r>
              <a:rPr lang="zh-CN" altLang="en-US" sz="2000" dirty="0">
                <a:solidFill>
                  <a:schemeClr val="tx1"/>
                </a:solidFill>
                <a:latin typeface="Microsoft YaHei" panose="020B0503020204020204" pitchFamily="34" charset="-122"/>
                <a:ea typeface="Microsoft YaHei" panose="020B0503020204020204" pitchFamily="34" charset="-122"/>
              </a:rPr>
              <a:t>，以有效控制 </a:t>
            </a:r>
            <a:r>
              <a:rPr lang="en-US" altLang="zh-CN" sz="2000" dirty="0">
                <a:solidFill>
                  <a:schemeClr val="tx1"/>
                </a:solidFill>
                <a:latin typeface="Microsoft YaHei" panose="020B0503020204020204" pitchFamily="34" charset="-122"/>
                <a:ea typeface="Microsoft YaHei" panose="020B0503020204020204" pitchFamily="34" charset="-122"/>
              </a:rPr>
              <a:t>24h</a:t>
            </a:r>
            <a:r>
              <a:rPr lang="zh-CN" altLang="en-US" sz="2000" dirty="0">
                <a:solidFill>
                  <a:schemeClr val="tx1"/>
                </a:solidFill>
                <a:latin typeface="Microsoft YaHei" panose="020B0503020204020204" pitchFamily="34" charset="-122"/>
                <a:ea typeface="Microsoft YaHei" panose="020B0503020204020204" pitchFamily="34" charset="-122"/>
              </a:rPr>
              <a:t>血压，更有效预防心脑血管并发症</a:t>
            </a:r>
            <a:r>
              <a:rPr lang="en-US" altLang="zh-CN" sz="2000" dirty="0">
                <a:solidFill>
                  <a:schemeClr val="tx1"/>
                </a:solidFill>
                <a:latin typeface="Microsoft YaHei" panose="020B0503020204020204" pitchFamily="34" charset="-122"/>
                <a:ea typeface="Microsoft YaHei" panose="020B0503020204020204" pitchFamily="34" charset="-122"/>
              </a:rPr>
              <a:t>(Ⅰ, A)  </a:t>
            </a:r>
            <a:r>
              <a:rPr lang="zh-CN" altLang="en-US" sz="2000" dirty="0">
                <a:solidFill>
                  <a:schemeClr val="tx1"/>
                </a:solidFill>
                <a:latin typeface="Microsoft YaHei" panose="020B0503020204020204" pitchFamily="34" charset="-122"/>
                <a:ea typeface="Microsoft YaHei" panose="020B0503020204020204" pitchFamily="34" charset="-122"/>
              </a:rPr>
              <a:t>。</a:t>
            </a:r>
          </a:p>
          <a:p>
            <a:pPr marL="285750" indent="-285750" algn="just">
              <a:lnSpc>
                <a:spcPct val="150000"/>
              </a:lnSpc>
              <a:buFont typeface="Wingdings" panose="05000000000000000000" pitchFamily="2" charset="2"/>
              <a:buChar char="l"/>
            </a:pPr>
            <a:r>
              <a:rPr lang="zh-CN" altLang="en-US" sz="2000" dirty="0">
                <a:solidFill>
                  <a:schemeClr val="tx1"/>
                </a:solidFill>
                <a:latin typeface="Microsoft YaHei" panose="020B0503020204020204" pitchFamily="34" charset="-122"/>
                <a:ea typeface="Microsoft YaHei" panose="020B0503020204020204" pitchFamily="34" charset="-122"/>
              </a:rPr>
              <a:t>血压≥</a:t>
            </a:r>
            <a:r>
              <a:rPr lang="en-US" altLang="zh-CN" sz="2000" dirty="0">
                <a:solidFill>
                  <a:schemeClr val="tx1"/>
                </a:solidFill>
                <a:latin typeface="Microsoft YaHei" panose="020B0503020204020204" pitchFamily="34" charset="-122"/>
                <a:ea typeface="Microsoft YaHei" panose="020B0503020204020204" pitchFamily="34" charset="-122"/>
              </a:rPr>
              <a:t>160/100 mmHg</a:t>
            </a:r>
            <a:r>
              <a:rPr lang="zh-CN" altLang="en-US" sz="2000" dirty="0">
                <a:solidFill>
                  <a:schemeClr val="tx1"/>
                </a:solidFill>
                <a:latin typeface="Microsoft YaHei" panose="020B0503020204020204" pitchFamily="34" charset="-122"/>
                <a:ea typeface="Microsoft YaHei" panose="020B0503020204020204" pitchFamily="34" charset="-122"/>
              </a:rPr>
              <a:t>，高于目标血压</a:t>
            </a:r>
            <a:r>
              <a:rPr lang="en-US" altLang="zh-CN" sz="2000" dirty="0">
                <a:solidFill>
                  <a:schemeClr val="tx1"/>
                </a:solidFill>
                <a:latin typeface="Microsoft YaHei" panose="020B0503020204020204" pitchFamily="34" charset="-122"/>
                <a:ea typeface="Microsoft YaHei" panose="020B0503020204020204" pitchFamily="34" charset="-122"/>
              </a:rPr>
              <a:t>20/10mmHg</a:t>
            </a:r>
            <a:r>
              <a:rPr lang="zh-CN" altLang="en-US" sz="2000" dirty="0">
                <a:solidFill>
                  <a:schemeClr val="tx1"/>
                </a:solidFill>
                <a:latin typeface="Microsoft YaHei" panose="020B0503020204020204" pitchFamily="34" charset="-122"/>
                <a:ea typeface="Microsoft YaHei" panose="020B0503020204020204" pitchFamily="34" charset="-122"/>
              </a:rPr>
              <a:t>的高危</a:t>
            </a:r>
            <a:r>
              <a:rPr lang="en-US" altLang="zh-CN" sz="2000" dirty="0">
                <a:solidFill>
                  <a:schemeClr val="tx1"/>
                </a:solidFill>
                <a:latin typeface="Microsoft YaHei" panose="020B0503020204020204" pitchFamily="34" charset="-122"/>
                <a:ea typeface="Microsoft YaHei" panose="020B0503020204020204" pitchFamily="34" charset="-122"/>
              </a:rPr>
              <a:t>/</a:t>
            </a:r>
            <a:r>
              <a:rPr lang="zh-CN" altLang="en-US" sz="2000" dirty="0">
                <a:solidFill>
                  <a:schemeClr val="tx1"/>
                </a:solidFill>
                <a:latin typeface="Microsoft YaHei" panose="020B0503020204020204" pitchFamily="34" charset="-122"/>
                <a:ea typeface="Microsoft YaHei" panose="020B0503020204020204" pitchFamily="34" charset="-122"/>
              </a:rPr>
              <a:t>很高危患者，或单药治疗未达标的高血压患者应进行</a:t>
            </a:r>
            <a:r>
              <a:rPr lang="zh-CN" altLang="en-US" sz="2000" b="1" dirty="0">
                <a:solidFill>
                  <a:srgbClr val="C00000"/>
                </a:solidFill>
                <a:latin typeface="Microsoft YaHei" panose="020B0503020204020204" pitchFamily="34" charset="-122"/>
                <a:ea typeface="Microsoft YaHei" panose="020B0503020204020204" pitchFamily="34" charset="-122"/>
              </a:rPr>
              <a:t>联合降压治疗</a:t>
            </a:r>
            <a:r>
              <a:rPr lang="zh-CN" altLang="en-US" sz="2000" dirty="0">
                <a:solidFill>
                  <a:schemeClr val="tx1"/>
                </a:solidFill>
                <a:latin typeface="Microsoft YaHei" panose="020B0503020204020204" pitchFamily="34" charset="-122"/>
                <a:ea typeface="Microsoft YaHei" panose="020B0503020204020204" pitchFamily="34" charset="-122"/>
              </a:rPr>
              <a:t>，包括自由联合或单片复方制剂 </a:t>
            </a:r>
            <a:r>
              <a:rPr lang="en-US" altLang="zh-CN" sz="2000" dirty="0">
                <a:solidFill>
                  <a:schemeClr val="tx1"/>
                </a:solidFill>
                <a:latin typeface="Microsoft YaHei" panose="020B0503020204020204" pitchFamily="34" charset="-122"/>
                <a:ea typeface="Microsoft YaHei" panose="020B0503020204020204" pitchFamily="34" charset="-122"/>
              </a:rPr>
              <a:t>(Ⅰ, A)</a:t>
            </a:r>
            <a:r>
              <a:rPr lang="zh-CN" altLang="en-US" sz="2000" dirty="0">
                <a:solidFill>
                  <a:schemeClr val="tx1"/>
                </a:solidFill>
                <a:latin typeface="Microsoft YaHei" panose="020B0503020204020204" pitchFamily="34" charset="-122"/>
                <a:ea typeface="Microsoft YaHei" panose="020B0503020204020204" pitchFamily="34" charset="-122"/>
              </a:rPr>
              <a:t>。</a:t>
            </a:r>
          </a:p>
          <a:p>
            <a:pPr marL="285750" indent="-285750" algn="just">
              <a:lnSpc>
                <a:spcPct val="150000"/>
              </a:lnSpc>
              <a:buFont typeface="Wingdings" panose="05000000000000000000" pitchFamily="2" charset="2"/>
              <a:buChar char="l"/>
            </a:pPr>
            <a:r>
              <a:rPr lang="zh-CN" altLang="en-US" sz="2000" dirty="0">
                <a:solidFill>
                  <a:schemeClr val="tx1"/>
                </a:solidFill>
                <a:latin typeface="Microsoft YaHei" panose="020B0503020204020204" pitchFamily="34" charset="-122"/>
                <a:ea typeface="Microsoft YaHei" panose="020B0503020204020204" pitchFamily="34" charset="-122"/>
              </a:rPr>
              <a:t>对血压≥</a:t>
            </a:r>
            <a:r>
              <a:rPr lang="en-US" altLang="zh-CN" sz="2000" dirty="0">
                <a:solidFill>
                  <a:schemeClr val="tx1"/>
                </a:solidFill>
                <a:latin typeface="Microsoft YaHei" panose="020B0503020204020204" pitchFamily="34" charset="-122"/>
                <a:ea typeface="Microsoft YaHei" panose="020B0503020204020204" pitchFamily="34" charset="-122"/>
              </a:rPr>
              <a:t>140/90mmHg</a:t>
            </a:r>
            <a:r>
              <a:rPr lang="zh-CN" altLang="en-US" sz="2000" dirty="0">
                <a:solidFill>
                  <a:schemeClr val="tx1"/>
                </a:solidFill>
                <a:latin typeface="Microsoft YaHei" panose="020B0503020204020204" pitchFamily="34" charset="-122"/>
                <a:ea typeface="Microsoft YaHei" panose="020B0503020204020204" pitchFamily="34" charset="-122"/>
              </a:rPr>
              <a:t>的患者，也可</a:t>
            </a:r>
            <a:r>
              <a:rPr lang="zh-CN" altLang="en-US" sz="2000" b="1" dirty="0">
                <a:solidFill>
                  <a:srgbClr val="C00000"/>
                </a:solidFill>
                <a:latin typeface="Microsoft YaHei" panose="020B0503020204020204" pitchFamily="34" charset="-122"/>
                <a:ea typeface="Microsoft YaHei" panose="020B0503020204020204" pitchFamily="34" charset="-122"/>
              </a:rPr>
              <a:t>起始小剂量联合治疗</a:t>
            </a:r>
            <a:r>
              <a:rPr lang="en-US" altLang="zh-CN" sz="2000" dirty="0">
                <a:solidFill>
                  <a:schemeClr val="tx1"/>
                </a:solidFill>
                <a:latin typeface="Microsoft YaHei" panose="020B0503020204020204" pitchFamily="34" charset="-122"/>
                <a:ea typeface="Microsoft YaHei" panose="020B0503020204020204" pitchFamily="34" charset="-122"/>
              </a:rPr>
              <a:t>(</a:t>
            </a:r>
            <a:r>
              <a:rPr lang="en-US" altLang="zh-CN" sz="2000" dirty="0" err="1">
                <a:solidFill>
                  <a:schemeClr val="tx1"/>
                </a:solidFill>
                <a:latin typeface="Microsoft YaHei" panose="020B0503020204020204" pitchFamily="34" charset="-122"/>
                <a:ea typeface="Microsoft YaHei" panose="020B0503020204020204" pitchFamily="34" charset="-122"/>
              </a:rPr>
              <a:t>Ⅱb</a:t>
            </a:r>
            <a:r>
              <a:rPr lang="en-US" altLang="zh-CN" sz="2000" dirty="0">
                <a:solidFill>
                  <a:schemeClr val="tx1"/>
                </a:solidFill>
                <a:latin typeface="Microsoft YaHei" panose="020B0503020204020204" pitchFamily="34" charset="-122"/>
                <a:ea typeface="Microsoft YaHei" panose="020B0503020204020204" pitchFamily="34" charset="-122"/>
              </a:rPr>
              <a:t>, B) </a:t>
            </a:r>
            <a:r>
              <a:rPr lang="zh-CN" altLang="en-US" sz="2000" dirty="0">
                <a:solidFill>
                  <a:schemeClr val="tx1"/>
                </a:solidFill>
                <a:latin typeface="Microsoft YaHei" panose="020B0503020204020204" pitchFamily="34" charset="-122"/>
                <a:ea typeface="Microsoft YaHei" panose="020B0503020204020204" pitchFamily="34" charset="-122"/>
              </a:rPr>
              <a:t>。 </a:t>
            </a:r>
          </a:p>
          <a:p>
            <a:pPr marL="285750" indent="-285750" algn="just">
              <a:lnSpc>
                <a:spcPct val="150000"/>
              </a:lnSpc>
              <a:buFont typeface="Wingdings" panose="05000000000000000000" pitchFamily="2" charset="2"/>
              <a:buChar char="l"/>
            </a:pPr>
            <a:endParaRPr lang="en-US" altLang="zh-CN" sz="2000" dirty="0">
              <a:solidFill>
                <a:schemeClr val="tx1"/>
              </a:solidFill>
              <a:latin typeface="Microsoft YaHei" panose="020B0503020204020204" pitchFamily="34" charset="-122"/>
              <a:ea typeface="Microsoft YaHei" panose="020B0503020204020204" pitchFamily="34" charset="-122"/>
            </a:endParaRPr>
          </a:p>
        </p:txBody>
      </p:sp>
      <p:sp>
        <p:nvSpPr>
          <p:cNvPr id="4" name="圆角矩形 6">
            <a:extLst>
              <a:ext uri="{FF2B5EF4-FFF2-40B4-BE49-F238E27FC236}">
                <a16:creationId xmlns:a16="http://schemas.microsoft.com/office/drawing/2014/main" id="{B83048B7-2C48-4A78-7A9A-F22E7261BB11}"/>
              </a:ext>
            </a:extLst>
          </p:cNvPr>
          <p:cNvSpPr/>
          <p:nvPr/>
        </p:nvSpPr>
        <p:spPr>
          <a:xfrm>
            <a:off x="676275" y="1511752"/>
            <a:ext cx="10772775" cy="4743575"/>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672E5970-9175-350E-9D4C-70BC019067E6}"/>
              </a:ext>
            </a:extLst>
          </p:cNvPr>
          <p:cNvSpPr/>
          <p:nvPr/>
        </p:nvSpPr>
        <p:spPr>
          <a:xfrm>
            <a:off x="676275" y="381001"/>
            <a:ext cx="6145394" cy="662554"/>
          </a:xfrm>
          <a:prstGeom prst="rect">
            <a:avLst/>
          </a:prstGeom>
        </p:spPr>
        <p:txBody>
          <a:bodyPr>
            <a:noAutofit/>
          </a:bodyPr>
          <a:lstStyle/>
          <a:p>
            <a:pPr>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cs typeface="+mj-cs"/>
              </a:rPr>
              <a:t>要点</a:t>
            </a:r>
            <a:r>
              <a:rPr lang="en-US" altLang="zh-CN" sz="3200" b="1" dirty="0">
                <a:solidFill>
                  <a:srgbClr val="004582"/>
                </a:solidFill>
                <a:latin typeface="Microsoft YaHei" panose="020B0503020204020204" pitchFamily="34" charset="-122"/>
                <a:ea typeface="Microsoft YaHei" panose="020B0503020204020204" pitchFamily="34" charset="-122"/>
                <a:cs typeface="+mj-cs"/>
              </a:rPr>
              <a:t>5E  </a:t>
            </a:r>
            <a:r>
              <a:rPr lang="zh-CN" altLang="en-US" sz="3200" b="1" dirty="0">
                <a:solidFill>
                  <a:srgbClr val="004582"/>
                </a:solidFill>
                <a:latin typeface="Microsoft YaHei" panose="020B0503020204020204" pitchFamily="34" charset="-122"/>
                <a:ea typeface="Microsoft YaHei" panose="020B0503020204020204" pitchFamily="34" charset="-122"/>
                <a:cs typeface="+mj-cs"/>
              </a:rPr>
              <a:t>高血压的药物治疗</a:t>
            </a:r>
          </a:p>
        </p:txBody>
      </p:sp>
    </p:spTree>
    <p:extLst>
      <p:ext uri="{BB962C8B-B14F-4D97-AF65-F5344CB8AC3E}">
        <p14:creationId xmlns:p14="http://schemas.microsoft.com/office/powerpoint/2010/main" val="37043171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0836B92E-E4CB-BF21-CA4A-7ACD8F1747E5}"/>
              </a:ext>
            </a:extLst>
          </p:cNvPr>
          <p:cNvSpPr txBox="1">
            <a:spLocks/>
          </p:cNvSpPr>
          <p:nvPr/>
        </p:nvSpPr>
        <p:spPr>
          <a:xfrm>
            <a:off x="856057" y="354348"/>
            <a:ext cx="10515600" cy="923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微软雅黑" panose="020B0503020204020204" pitchFamily="34" charset="-122"/>
                <a:ea typeface="微软雅黑" panose="020B0503020204020204" pitchFamily="34" charset="-122"/>
              </a:rPr>
              <a:t>降压药物分类</a:t>
            </a:r>
          </a:p>
        </p:txBody>
      </p:sp>
      <p:sp>
        <p:nvSpPr>
          <p:cNvPr id="2" name="矩形: 圆角 1">
            <a:extLst>
              <a:ext uri="{FF2B5EF4-FFF2-40B4-BE49-F238E27FC236}">
                <a16:creationId xmlns:a16="http://schemas.microsoft.com/office/drawing/2014/main" id="{A7D5C6E0-6ED2-D5DA-AFC6-3FCE5B80413F}"/>
              </a:ext>
            </a:extLst>
          </p:cNvPr>
          <p:cNvSpPr/>
          <p:nvPr/>
        </p:nvSpPr>
        <p:spPr>
          <a:xfrm>
            <a:off x="1183015" y="1543320"/>
            <a:ext cx="4563534" cy="490641"/>
          </a:xfrm>
          <a:prstGeom prst="roundRect">
            <a:avLst/>
          </a:prstGeom>
          <a:solidFill>
            <a:srgbClr val="004582">
              <a:alpha val="11197"/>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4A29C350-8F5D-C5DB-D32A-AE547FB4DDA7}"/>
              </a:ext>
            </a:extLst>
          </p:cNvPr>
          <p:cNvSpPr txBox="1"/>
          <p:nvPr/>
        </p:nvSpPr>
        <p:spPr>
          <a:xfrm>
            <a:off x="1261533" y="1588586"/>
            <a:ext cx="3266808" cy="400110"/>
          </a:xfrm>
          <a:prstGeom prst="rect">
            <a:avLst/>
          </a:prstGeom>
          <a:no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钙通道阻滞药</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CCB） </a:t>
            </a:r>
          </a:p>
        </p:txBody>
      </p:sp>
      <p:sp>
        <p:nvSpPr>
          <p:cNvPr id="14" name="文本框 13">
            <a:extLst>
              <a:ext uri="{FF2B5EF4-FFF2-40B4-BE49-F238E27FC236}">
                <a16:creationId xmlns:a16="http://schemas.microsoft.com/office/drawing/2014/main" id="{44944CE7-F9B0-A730-B9C4-C9ACB5CFF1E0}"/>
              </a:ext>
            </a:extLst>
          </p:cNvPr>
          <p:cNvSpPr txBox="1"/>
          <p:nvPr/>
        </p:nvSpPr>
        <p:spPr>
          <a:xfrm>
            <a:off x="1261533" y="2297081"/>
            <a:ext cx="3946200" cy="400110"/>
          </a:xfrm>
          <a:prstGeom prst="rect">
            <a:avLst/>
          </a:prstGeom>
          <a:no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血管紧张素转换酶抑制药</a:t>
            </a:r>
            <a:r>
              <a:rPr lang="en-US" altLang="zh-CN" sz="2000" b="1" dirty="0">
                <a:latin typeface="微软雅黑" panose="020B0503020204020204" pitchFamily="34" charset="-122"/>
                <a:ea typeface="微软雅黑" panose="020B0503020204020204" pitchFamily="34" charset="-122"/>
              </a:rPr>
              <a:t>(ACEI</a:t>
            </a:r>
            <a:r>
              <a:rPr lang="zh-CN" altLang="en-US" sz="2000" b="1" dirty="0">
                <a:latin typeface="微软雅黑" panose="020B0503020204020204" pitchFamily="34" charset="-122"/>
                <a:ea typeface="微软雅黑" panose="020B0503020204020204" pitchFamily="34" charset="-122"/>
              </a:rPr>
              <a:t>）</a:t>
            </a:r>
          </a:p>
        </p:txBody>
      </p:sp>
      <p:sp>
        <p:nvSpPr>
          <p:cNvPr id="16" name="文本框 15">
            <a:extLst>
              <a:ext uri="{FF2B5EF4-FFF2-40B4-BE49-F238E27FC236}">
                <a16:creationId xmlns:a16="http://schemas.microsoft.com/office/drawing/2014/main" id="{D9336E42-9F8D-0E91-9AF2-7F10C34EDA2C}"/>
              </a:ext>
            </a:extLst>
          </p:cNvPr>
          <p:cNvSpPr txBox="1"/>
          <p:nvPr/>
        </p:nvSpPr>
        <p:spPr>
          <a:xfrm>
            <a:off x="1261533" y="3005576"/>
            <a:ext cx="3649866" cy="400110"/>
          </a:xfrm>
          <a:prstGeom prst="rect">
            <a:avLst/>
          </a:prstGeom>
          <a:no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血管紧张素受体阻滞药 </a:t>
            </a:r>
            <a:r>
              <a:rPr lang="en-US" altLang="zh-CN" sz="2000" b="1" dirty="0">
                <a:latin typeface="微软雅黑" panose="020B0503020204020204" pitchFamily="34" charset="-122"/>
                <a:ea typeface="微软雅黑" panose="020B0503020204020204" pitchFamily="34" charset="-122"/>
              </a:rPr>
              <a:t>(ARB)</a:t>
            </a:r>
            <a:endParaRPr lang="zh-CN" altLang="en-US" sz="2000" b="1"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F4F6A314-F4D6-0806-DC1B-851BA5DAA2C6}"/>
              </a:ext>
            </a:extLst>
          </p:cNvPr>
          <p:cNvSpPr txBox="1"/>
          <p:nvPr/>
        </p:nvSpPr>
        <p:spPr>
          <a:xfrm>
            <a:off x="1261533" y="3714071"/>
            <a:ext cx="3266808" cy="400110"/>
          </a:xfrm>
          <a:prstGeom prst="rect">
            <a:avLst/>
          </a:prstGeom>
          <a:no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利尿剂</a:t>
            </a:r>
          </a:p>
        </p:txBody>
      </p:sp>
      <p:sp>
        <p:nvSpPr>
          <p:cNvPr id="20" name="文本框 19">
            <a:extLst>
              <a:ext uri="{FF2B5EF4-FFF2-40B4-BE49-F238E27FC236}">
                <a16:creationId xmlns:a16="http://schemas.microsoft.com/office/drawing/2014/main" id="{5CD82077-0C36-7338-58E5-AB3AD00ED35A}"/>
              </a:ext>
            </a:extLst>
          </p:cNvPr>
          <p:cNvSpPr txBox="1"/>
          <p:nvPr/>
        </p:nvSpPr>
        <p:spPr>
          <a:xfrm>
            <a:off x="1261533" y="4422566"/>
            <a:ext cx="3266808" cy="400110"/>
          </a:xfrm>
          <a:prstGeom prst="rect">
            <a:avLst/>
          </a:prstGeom>
          <a:noFill/>
        </p:spPr>
        <p:txBody>
          <a:bodyPr wrap="square">
            <a:spAutoFit/>
          </a:bodyPr>
          <a:lstStyle/>
          <a:p>
            <a:r>
              <a:rPr lang="el-GR" altLang="zh-CN" sz="2000" b="1" dirty="0">
                <a:latin typeface="微软雅黑" panose="020B0503020204020204" pitchFamily="34" charset="-122"/>
                <a:ea typeface="微软雅黑" panose="020B0503020204020204" pitchFamily="34" charset="-122"/>
              </a:rPr>
              <a:t>β</a:t>
            </a:r>
            <a:r>
              <a:rPr lang="zh-CN" altLang="en-US" sz="2000" b="1" dirty="0">
                <a:latin typeface="微软雅黑" panose="020B0503020204020204" pitchFamily="34" charset="-122"/>
                <a:ea typeface="微软雅黑" panose="020B0503020204020204" pitchFamily="34" charset="-122"/>
              </a:rPr>
              <a:t>受体阻滞剂</a:t>
            </a:r>
          </a:p>
        </p:txBody>
      </p:sp>
      <p:sp>
        <p:nvSpPr>
          <p:cNvPr id="22" name="文本框 21">
            <a:extLst>
              <a:ext uri="{FF2B5EF4-FFF2-40B4-BE49-F238E27FC236}">
                <a16:creationId xmlns:a16="http://schemas.microsoft.com/office/drawing/2014/main" id="{808AF85E-DC82-236D-FD9E-B9D0A199CC23}"/>
              </a:ext>
            </a:extLst>
          </p:cNvPr>
          <p:cNvSpPr txBox="1"/>
          <p:nvPr/>
        </p:nvSpPr>
        <p:spPr>
          <a:xfrm>
            <a:off x="1261533" y="5131063"/>
            <a:ext cx="4563534" cy="400110"/>
          </a:xfrm>
          <a:prstGeom prst="rect">
            <a:avLst/>
          </a:prstGeom>
          <a:no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血管紧张素受体脑啡肽酶抑制</a:t>
            </a:r>
            <a:r>
              <a:rPr lang="en-US" altLang="zh-CN" sz="2000" b="1">
                <a:latin typeface="微软雅黑" panose="020B0503020204020204" pitchFamily="34" charset="-122"/>
                <a:ea typeface="微软雅黑" panose="020B0503020204020204" pitchFamily="34" charset="-122"/>
              </a:rPr>
              <a:t>(ARNI</a:t>
            </a:r>
            <a:r>
              <a:rPr lang="zh-CN" altLang="en-US" sz="2000" b="1">
                <a:latin typeface="微软雅黑" panose="020B0503020204020204" pitchFamily="34" charset="-122"/>
                <a:ea typeface="微软雅黑" panose="020B0503020204020204" pitchFamily="34" charset="-122"/>
              </a:rPr>
              <a:t>）</a:t>
            </a:r>
            <a:endParaRPr lang="zh-CN" altLang="en-US" sz="2000" b="1" dirty="0">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0FDE6D5D-A477-4EFA-23FC-5BC785F1A9D2}"/>
              </a:ext>
            </a:extLst>
          </p:cNvPr>
          <p:cNvSpPr txBox="1"/>
          <p:nvPr/>
        </p:nvSpPr>
        <p:spPr>
          <a:xfrm>
            <a:off x="6552470" y="1588586"/>
            <a:ext cx="3266808" cy="400110"/>
          </a:xfrm>
          <a:prstGeom prst="rect">
            <a:avLst/>
          </a:prstGeom>
          <a:noFill/>
        </p:spPr>
        <p:txBody>
          <a:bodyPr wrap="square">
            <a:spAutoFit/>
          </a:bodyPr>
          <a:lstStyle/>
          <a:p>
            <a:r>
              <a:rPr lang="el-GR" altLang="zh-CN" sz="2000" b="1">
                <a:latin typeface="微软雅黑" panose="020B0503020204020204" pitchFamily="34" charset="-122"/>
                <a:ea typeface="微软雅黑" panose="020B0503020204020204" pitchFamily="34" charset="-122"/>
              </a:rPr>
              <a:t>α</a:t>
            </a:r>
            <a:r>
              <a:rPr lang="zh-CN" altLang="en-US" sz="2000" b="1">
                <a:latin typeface="微软雅黑" panose="020B0503020204020204" pitchFamily="34" charset="-122"/>
                <a:ea typeface="微软雅黑" panose="020B0503020204020204" pitchFamily="34" charset="-122"/>
              </a:rPr>
              <a:t>受体</a:t>
            </a:r>
            <a:r>
              <a:rPr lang="zh-CN" altLang="en-US" sz="2000" b="1" dirty="0">
                <a:latin typeface="微软雅黑" panose="020B0503020204020204" pitchFamily="34" charset="-122"/>
                <a:ea typeface="微软雅黑" panose="020B0503020204020204" pitchFamily="34" charset="-122"/>
              </a:rPr>
              <a:t>阻滞剂</a:t>
            </a:r>
          </a:p>
        </p:txBody>
      </p:sp>
      <p:sp>
        <p:nvSpPr>
          <p:cNvPr id="26" name="文本框 25">
            <a:extLst>
              <a:ext uri="{FF2B5EF4-FFF2-40B4-BE49-F238E27FC236}">
                <a16:creationId xmlns:a16="http://schemas.microsoft.com/office/drawing/2014/main" id="{D795AE11-0B86-6224-79F6-1E0290D1D455}"/>
              </a:ext>
            </a:extLst>
          </p:cNvPr>
          <p:cNvSpPr txBox="1"/>
          <p:nvPr/>
        </p:nvSpPr>
        <p:spPr>
          <a:xfrm>
            <a:off x="6552470" y="2297081"/>
            <a:ext cx="3266808" cy="400110"/>
          </a:xfrm>
          <a:prstGeom prst="rect">
            <a:avLst/>
          </a:prstGeom>
          <a:no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直接肾素抑制剂</a:t>
            </a:r>
          </a:p>
        </p:txBody>
      </p:sp>
      <p:sp>
        <p:nvSpPr>
          <p:cNvPr id="28" name="文本框 27">
            <a:extLst>
              <a:ext uri="{FF2B5EF4-FFF2-40B4-BE49-F238E27FC236}">
                <a16:creationId xmlns:a16="http://schemas.microsoft.com/office/drawing/2014/main" id="{B5869EF2-5A35-8FCF-004B-83EFA76D2FB8}"/>
              </a:ext>
            </a:extLst>
          </p:cNvPr>
          <p:cNvSpPr txBox="1"/>
          <p:nvPr/>
        </p:nvSpPr>
        <p:spPr>
          <a:xfrm>
            <a:off x="6552469" y="3005576"/>
            <a:ext cx="4223943" cy="400110"/>
          </a:xfrm>
          <a:prstGeom prst="rect">
            <a:avLst/>
          </a:prstGeom>
          <a:no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盐皮质激素受体拮抗剂</a:t>
            </a:r>
            <a:r>
              <a:rPr lang="en-US" altLang="zh-CN" sz="2000" b="1" dirty="0">
                <a:latin typeface="微软雅黑" panose="020B0503020204020204" pitchFamily="34" charset="-122"/>
                <a:ea typeface="微软雅黑" panose="020B0503020204020204" pitchFamily="34" charset="-122"/>
              </a:rPr>
              <a:t>(MRA) </a:t>
            </a:r>
            <a:endParaRPr lang="zh-CN" altLang="en-US" sz="2000" b="1" dirty="0">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23290E05-7DBC-81CD-7221-E0C57F0842D7}"/>
              </a:ext>
            </a:extLst>
          </p:cNvPr>
          <p:cNvSpPr txBox="1"/>
          <p:nvPr/>
        </p:nvSpPr>
        <p:spPr>
          <a:xfrm>
            <a:off x="6552470" y="3714071"/>
            <a:ext cx="3266808" cy="400110"/>
          </a:xfrm>
          <a:prstGeom prst="rect">
            <a:avLst/>
          </a:prstGeom>
          <a:no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内皮素双受体拮抗剂</a:t>
            </a:r>
          </a:p>
        </p:txBody>
      </p:sp>
      <p:sp>
        <p:nvSpPr>
          <p:cNvPr id="32" name="文本框 31">
            <a:extLst>
              <a:ext uri="{FF2B5EF4-FFF2-40B4-BE49-F238E27FC236}">
                <a16:creationId xmlns:a16="http://schemas.microsoft.com/office/drawing/2014/main" id="{A350D0D1-1756-8CAA-CA7A-E5A3AD751531}"/>
              </a:ext>
            </a:extLst>
          </p:cNvPr>
          <p:cNvSpPr txBox="1"/>
          <p:nvPr/>
        </p:nvSpPr>
        <p:spPr>
          <a:xfrm>
            <a:off x="6552470" y="4422566"/>
            <a:ext cx="3266808" cy="400110"/>
          </a:xfrm>
          <a:prstGeom prst="rect">
            <a:avLst/>
          </a:prstGeom>
          <a:no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其他具有降压效应的药物</a:t>
            </a:r>
          </a:p>
        </p:txBody>
      </p:sp>
      <p:sp>
        <p:nvSpPr>
          <p:cNvPr id="3" name="矩形: 圆角 1">
            <a:extLst>
              <a:ext uri="{FF2B5EF4-FFF2-40B4-BE49-F238E27FC236}">
                <a16:creationId xmlns:a16="http://schemas.microsoft.com/office/drawing/2014/main" id="{5C329CC1-D607-7E87-374D-6D5176E4B6DE}"/>
              </a:ext>
            </a:extLst>
          </p:cNvPr>
          <p:cNvSpPr/>
          <p:nvPr/>
        </p:nvSpPr>
        <p:spPr>
          <a:xfrm>
            <a:off x="1183015" y="2254520"/>
            <a:ext cx="4563534" cy="490641"/>
          </a:xfrm>
          <a:prstGeom prst="roundRect">
            <a:avLst/>
          </a:prstGeom>
          <a:solidFill>
            <a:srgbClr val="004582">
              <a:alpha val="11197"/>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圆角 1">
            <a:extLst>
              <a:ext uri="{FF2B5EF4-FFF2-40B4-BE49-F238E27FC236}">
                <a16:creationId xmlns:a16="http://schemas.microsoft.com/office/drawing/2014/main" id="{7BB71066-427F-9D00-D166-7F5A2DA0DCC7}"/>
              </a:ext>
            </a:extLst>
          </p:cNvPr>
          <p:cNvSpPr/>
          <p:nvPr/>
        </p:nvSpPr>
        <p:spPr>
          <a:xfrm>
            <a:off x="1183015" y="2965720"/>
            <a:ext cx="4563534" cy="490641"/>
          </a:xfrm>
          <a:prstGeom prst="roundRect">
            <a:avLst/>
          </a:prstGeom>
          <a:solidFill>
            <a:srgbClr val="004582">
              <a:alpha val="11197"/>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1">
            <a:extLst>
              <a:ext uri="{FF2B5EF4-FFF2-40B4-BE49-F238E27FC236}">
                <a16:creationId xmlns:a16="http://schemas.microsoft.com/office/drawing/2014/main" id="{9BC1FF2C-B661-5199-8894-32E16E90DFF2}"/>
              </a:ext>
            </a:extLst>
          </p:cNvPr>
          <p:cNvSpPr/>
          <p:nvPr/>
        </p:nvSpPr>
        <p:spPr>
          <a:xfrm>
            <a:off x="1183015" y="3676920"/>
            <a:ext cx="4563534" cy="490641"/>
          </a:xfrm>
          <a:prstGeom prst="roundRect">
            <a:avLst/>
          </a:prstGeom>
          <a:solidFill>
            <a:srgbClr val="004582">
              <a:alpha val="11197"/>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1">
            <a:extLst>
              <a:ext uri="{FF2B5EF4-FFF2-40B4-BE49-F238E27FC236}">
                <a16:creationId xmlns:a16="http://schemas.microsoft.com/office/drawing/2014/main" id="{D6BB855D-8082-9895-1E67-6ABF1354A6BE}"/>
              </a:ext>
            </a:extLst>
          </p:cNvPr>
          <p:cNvSpPr/>
          <p:nvPr/>
        </p:nvSpPr>
        <p:spPr>
          <a:xfrm>
            <a:off x="1183015" y="4396587"/>
            <a:ext cx="4563534" cy="490641"/>
          </a:xfrm>
          <a:prstGeom prst="roundRect">
            <a:avLst/>
          </a:prstGeom>
          <a:solidFill>
            <a:srgbClr val="004582">
              <a:alpha val="11197"/>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1">
            <a:extLst>
              <a:ext uri="{FF2B5EF4-FFF2-40B4-BE49-F238E27FC236}">
                <a16:creationId xmlns:a16="http://schemas.microsoft.com/office/drawing/2014/main" id="{A804C7F4-F920-7C8B-5D58-2156DE83CE25}"/>
              </a:ext>
            </a:extLst>
          </p:cNvPr>
          <p:cNvSpPr/>
          <p:nvPr/>
        </p:nvSpPr>
        <p:spPr>
          <a:xfrm>
            <a:off x="1183015" y="5107787"/>
            <a:ext cx="4563534" cy="490641"/>
          </a:xfrm>
          <a:prstGeom prst="roundRect">
            <a:avLst/>
          </a:prstGeom>
          <a:solidFill>
            <a:srgbClr val="004582">
              <a:alpha val="11197"/>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
            <a:extLst>
              <a:ext uri="{FF2B5EF4-FFF2-40B4-BE49-F238E27FC236}">
                <a16:creationId xmlns:a16="http://schemas.microsoft.com/office/drawing/2014/main" id="{1D961874-0D6E-B7F6-F0B4-B03176775FD2}"/>
              </a:ext>
            </a:extLst>
          </p:cNvPr>
          <p:cNvSpPr/>
          <p:nvPr/>
        </p:nvSpPr>
        <p:spPr>
          <a:xfrm>
            <a:off x="6423881" y="1543320"/>
            <a:ext cx="4563534" cy="490641"/>
          </a:xfrm>
          <a:prstGeom prst="roundRect">
            <a:avLst/>
          </a:prstGeom>
          <a:solidFill>
            <a:srgbClr val="004582">
              <a:alpha val="11197"/>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
            <a:extLst>
              <a:ext uri="{FF2B5EF4-FFF2-40B4-BE49-F238E27FC236}">
                <a16:creationId xmlns:a16="http://schemas.microsoft.com/office/drawing/2014/main" id="{A9CC2E93-25D5-6348-93DF-8E8A90D64714}"/>
              </a:ext>
            </a:extLst>
          </p:cNvPr>
          <p:cNvSpPr/>
          <p:nvPr/>
        </p:nvSpPr>
        <p:spPr>
          <a:xfrm>
            <a:off x="6423881" y="2254520"/>
            <a:ext cx="4563534" cy="490641"/>
          </a:xfrm>
          <a:prstGeom prst="roundRect">
            <a:avLst/>
          </a:prstGeom>
          <a:solidFill>
            <a:srgbClr val="004582">
              <a:alpha val="11197"/>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1">
            <a:extLst>
              <a:ext uri="{FF2B5EF4-FFF2-40B4-BE49-F238E27FC236}">
                <a16:creationId xmlns:a16="http://schemas.microsoft.com/office/drawing/2014/main" id="{306F156C-C2D3-6CCB-985B-E1AFB63DFFE2}"/>
              </a:ext>
            </a:extLst>
          </p:cNvPr>
          <p:cNvSpPr/>
          <p:nvPr/>
        </p:nvSpPr>
        <p:spPr>
          <a:xfrm>
            <a:off x="6423881" y="2965720"/>
            <a:ext cx="4563534" cy="490641"/>
          </a:xfrm>
          <a:prstGeom prst="roundRect">
            <a:avLst/>
          </a:prstGeom>
          <a:solidFill>
            <a:srgbClr val="004582">
              <a:alpha val="11197"/>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圆角 1">
            <a:extLst>
              <a:ext uri="{FF2B5EF4-FFF2-40B4-BE49-F238E27FC236}">
                <a16:creationId xmlns:a16="http://schemas.microsoft.com/office/drawing/2014/main" id="{B8C7FC30-DEAD-730E-0E08-5CE4E1B1023D}"/>
              </a:ext>
            </a:extLst>
          </p:cNvPr>
          <p:cNvSpPr/>
          <p:nvPr/>
        </p:nvSpPr>
        <p:spPr>
          <a:xfrm>
            <a:off x="6423881" y="3676920"/>
            <a:ext cx="4563534" cy="490641"/>
          </a:xfrm>
          <a:prstGeom prst="roundRect">
            <a:avLst/>
          </a:prstGeom>
          <a:solidFill>
            <a:srgbClr val="004582">
              <a:alpha val="11197"/>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圆角 1">
            <a:extLst>
              <a:ext uri="{FF2B5EF4-FFF2-40B4-BE49-F238E27FC236}">
                <a16:creationId xmlns:a16="http://schemas.microsoft.com/office/drawing/2014/main" id="{C6C3B8B3-FF46-4571-C6EE-A5DC2BB3C567}"/>
              </a:ext>
            </a:extLst>
          </p:cNvPr>
          <p:cNvSpPr/>
          <p:nvPr/>
        </p:nvSpPr>
        <p:spPr>
          <a:xfrm>
            <a:off x="6423881" y="4396587"/>
            <a:ext cx="4563534" cy="490641"/>
          </a:xfrm>
          <a:prstGeom prst="roundRect">
            <a:avLst/>
          </a:prstGeom>
          <a:solidFill>
            <a:srgbClr val="004582">
              <a:alpha val="11197"/>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0070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3230177-0E1F-EC5B-21FD-CC249456A4DD}"/>
              </a:ext>
            </a:extLst>
          </p:cNvPr>
          <p:cNvSpPr/>
          <p:nvPr/>
        </p:nvSpPr>
        <p:spPr bwMode="gray">
          <a:xfrm>
            <a:off x="907785" y="1306652"/>
            <a:ext cx="10376429" cy="4989373"/>
          </a:xfrm>
          <a:prstGeom prst="rect">
            <a:avLst/>
          </a:prstGeom>
          <a:solidFill>
            <a:schemeClr val="bg1">
              <a:lumMod val="95000"/>
            </a:schemeClr>
          </a:solidFill>
          <a:ln w="19050" cap="rnd" algn="ctr">
            <a:solidFill>
              <a:schemeClr val="bg2"/>
            </a:solidFill>
            <a:prstDash val="sysDot"/>
            <a:miter lim="800000"/>
            <a:headEnd/>
            <a:tailEnd/>
          </a:ln>
          <a:effectLst/>
        </p:spPr>
        <p:txBody>
          <a:bodyPr wrap="none" rtlCol="0" anchor="ctr"/>
          <a:lstStyle/>
          <a:p>
            <a:pPr algn="ctr"/>
            <a:endParaRPr kumimoji="1" lang="zh-CN" altLang="en-US"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C0088568-6019-2D8B-A94C-56B3D8855F71}"/>
              </a:ext>
            </a:extLst>
          </p:cNvPr>
          <p:cNvSpPr txBox="1"/>
          <p:nvPr/>
        </p:nvSpPr>
        <p:spPr>
          <a:xfrm>
            <a:off x="1234887" y="1425916"/>
            <a:ext cx="9722224" cy="461389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rPr>
              <a:t>CCB</a:t>
            </a:r>
            <a:r>
              <a:rPr lang="zh-CN" altLang="en-US" dirty="0">
                <a:latin typeface="Microsoft YaHei" panose="020B0503020204020204" pitchFamily="34" charset="-122"/>
                <a:ea typeface="Microsoft YaHei" panose="020B0503020204020204" pitchFamily="34" charset="-122"/>
              </a:rPr>
              <a:t>主要通过阻断血管平滑肌细胞上的钙离子通道发挥扩张血管降低血压的作用。可大致分为</a:t>
            </a:r>
            <a:r>
              <a:rPr lang="zh-CN" altLang="en-US" b="1" dirty="0">
                <a:latin typeface="Microsoft YaHei" panose="020B0503020204020204" pitchFamily="34" charset="-122"/>
                <a:ea typeface="Microsoft YaHei" panose="020B0503020204020204" pitchFamily="34" charset="-122"/>
              </a:rPr>
              <a:t>二氢吡啶类</a:t>
            </a:r>
            <a:r>
              <a:rPr lang="en-US" altLang="zh-CN" b="1" dirty="0">
                <a:latin typeface="Microsoft YaHei" panose="020B0503020204020204" pitchFamily="34" charset="-122"/>
                <a:ea typeface="Microsoft YaHei" panose="020B0503020204020204" pitchFamily="34" charset="-122"/>
              </a:rPr>
              <a:t>CCB</a:t>
            </a:r>
            <a:r>
              <a:rPr lang="zh-CN" altLang="en-US" dirty="0">
                <a:latin typeface="Microsoft YaHei" panose="020B0503020204020204" pitchFamily="34" charset="-122"/>
                <a:ea typeface="Microsoft YaHei" panose="020B0503020204020204" pitchFamily="34" charset="-122"/>
              </a:rPr>
              <a:t>和</a:t>
            </a:r>
            <a:r>
              <a:rPr lang="zh-CN" altLang="en-US" b="1" dirty="0">
                <a:latin typeface="Microsoft YaHei" panose="020B0503020204020204" pitchFamily="34" charset="-122"/>
                <a:ea typeface="Microsoft YaHei" panose="020B0503020204020204" pitchFamily="34" charset="-122"/>
              </a:rPr>
              <a:t>非二氢吡啶类</a:t>
            </a:r>
            <a:r>
              <a:rPr lang="en-US" altLang="zh-CN" b="1" dirty="0">
                <a:latin typeface="Microsoft YaHei" panose="020B0503020204020204" pitchFamily="34" charset="-122"/>
                <a:ea typeface="Microsoft YaHei" panose="020B0503020204020204" pitchFamily="34" charset="-122"/>
              </a:rPr>
              <a:t>CCB</a:t>
            </a:r>
            <a:r>
              <a:rPr lang="zh-CN" altLang="en-US"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b="1" dirty="0">
                <a:solidFill>
                  <a:srgbClr val="C00000"/>
                </a:solidFill>
                <a:latin typeface="Microsoft YaHei" panose="020B0503020204020204" pitchFamily="34" charset="-122"/>
                <a:ea typeface="Microsoft YaHei" panose="020B0503020204020204" pitchFamily="34" charset="-122"/>
              </a:rPr>
              <a:t>在东亚地区，二氢吡啶类</a:t>
            </a:r>
            <a:r>
              <a:rPr lang="en-US" altLang="zh-CN" b="1" dirty="0">
                <a:solidFill>
                  <a:srgbClr val="C00000"/>
                </a:solidFill>
                <a:latin typeface="Microsoft YaHei" panose="020B0503020204020204" pitchFamily="34" charset="-122"/>
                <a:ea typeface="Microsoft YaHei" panose="020B0503020204020204" pitchFamily="34" charset="-122"/>
              </a:rPr>
              <a:t>CCB</a:t>
            </a:r>
            <a:r>
              <a:rPr lang="zh-CN" altLang="en-US" b="1" dirty="0">
                <a:solidFill>
                  <a:srgbClr val="C00000"/>
                </a:solidFill>
                <a:latin typeface="Microsoft YaHei" panose="020B0503020204020204" pitchFamily="34" charset="-122"/>
                <a:ea typeface="Microsoft YaHei" panose="020B0503020204020204" pitchFamily="34" charset="-122"/>
              </a:rPr>
              <a:t>因其降压效果（包括降低夜间收缩压）突出，是应用最为广泛的降压药。长效二氢吡啶类</a:t>
            </a:r>
            <a:r>
              <a:rPr lang="en-US" altLang="zh-CN" b="1" dirty="0">
                <a:solidFill>
                  <a:srgbClr val="C00000"/>
                </a:solidFill>
                <a:latin typeface="Microsoft YaHei" panose="020B0503020204020204" pitchFamily="34" charset="-122"/>
                <a:ea typeface="Microsoft YaHei" panose="020B0503020204020204" pitchFamily="34" charset="-122"/>
              </a:rPr>
              <a:t>CCB</a:t>
            </a:r>
            <a:r>
              <a:rPr lang="zh-CN" altLang="en-US" b="1" dirty="0">
                <a:solidFill>
                  <a:srgbClr val="C00000"/>
                </a:solidFill>
                <a:latin typeface="Microsoft YaHei" panose="020B0503020204020204" pitchFamily="34" charset="-122"/>
                <a:ea typeface="Microsoft YaHei" panose="020B0503020204020204" pitchFamily="34" charset="-122"/>
              </a:rPr>
              <a:t>能够改善夜间、清晨血压控制和</a:t>
            </a:r>
            <a:r>
              <a:rPr lang="en-US" altLang="zh-CN" b="1" dirty="0">
                <a:solidFill>
                  <a:srgbClr val="C00000"/>
                </a:solidFill>
                <a:latin typeface="Microsoft YaHei" panose="020B0503020204020204" pitchFamily="34" charset="-122"/>
                <a:ea typeface="Microsoft YaHei" panose="020B0503020204020204" pitchFamily="34" charset="-122"/>
              </a:rPr>
              <a:t>BPV</a:t>
            </a:r>
            <a:r>
              <a:rPr lang="zh-CN" altLang="en-US" b="1" dirty="0">
                <a:solidFill>
                  <a:srgbClr val="C00000"/>
                </a:solidFill>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可与其他常用降压药联合应用，尤其适用于老年高血压、</a:t>
            </a:r>
            <a:r>
              <a:rPr lang="en-US" altLang="zh-CN" dirty="0">
                <a:latin typeface="Microsoft YaHei" panose="020B0503020204020204" pitchFamily="34" charset="-122"/>
                <a:ea typeface="Microsoft YaHei" panose="020B0503020204020204" pitchFamily="34" charset="-122"/>
              </a:rPr>
              <a:t>ISH</a:t>
            </a:r>
            <a:r>
              <a:rPr lang="zh-CN" altLang="en-US" dirty="0">
                <a:latin typeface="Microsoft YaHei" panose="020B0503020204020204" pitchFamily="34" charset="-122"/>
                <a:ea typeface="Microsoft YaHei" panose="020B0503020204020204" pitchFamily="34" charset="-122"/>
              </a:rPr>
              <a:t>、伴稳定性心绞痛、冠状动脉或颈动脉粥样硬化及周围血管病患者。</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二氢吡啶类</a:t>
            </a:r>
            <a:r>
              <a:rPr lang="en-US" altLang="zh-CN" dirty="0">
                <a:latin typeface="Microsoft YaHei" panose="020B0503020204020204" pitchFamily="34" charset="-122"/>
                <a:ea typeface="Microsoft YaHei" panose="020B0503020204020204" pitchFamily="34" charset="-122"/>
              </a:rPr>
              <a:t>CCB</a:t>
            </a:r>
            <a:r>
              <a:rPr lang="zh-CN" altLang="en-US" b="1" dirty="0">
                <a:latin typeface="Microsoft YaHei" panose="020B0503020204020204" pitchFamily="34" charset="-122"/>
                <a:ea typeface="Microsoft YaHei" panose="020B0503020204020204" pitchFamily="34" charset="-122"/>
              </a:rPr>
              <a:t>没有绝对禁忌证</a:t>
            </a:r>
            <a:r>
              <a:rPr lang="zh-CN" altLang="en-US" dirty="0">
                <a:latin typeface="Microsoft YaHei" panose="020B0503020204020204" pitchFamily="34" charset="-122"/>
                <a:ea typeface="Microsoft YaHei" panose="020B0503020204020204" pitchFamily="34" charset="-122"/>
              </a:rPr>
              <a:t>，但</a:t>
            </a:r>
            <a:r>
              <a:rPr lang="zh-CN" altLang="en-US" b="1" dirty="0">
                <a:latin typeface="Microsoft YaHei" panose="020B0503020204020204" pitchFamily="34" charset="-122"/>
                <a:ea typeface="Microsoft YaHei" panose="020B0503020204020204" pitchFamily="34" charset="-122"/>
              </a:rPr>
              <a:t>心动过速与心力衰竭患者慎用</a:t>
            </a:r>
            <a:r>
              <a:rPr lang="zh-CN" altLang="en-US"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b="1" dirty="0">
                <a:solidFill>
                  <a:srgbClr val="C00000"/>
                </a:solidFill>
                <a:latin typeface="Microsoft YaHei" panose="020B0503020204020204" pitchFamily="34" charset="-122"/>
                <a:ea typeface="Microsoft YaHei" panose="020B0503020204020204" pitchFamily="34" charset="-122"/>
              </a:rPr>
              <a:t>非二氢吡啶类</a:t>
            </a:r>
            <a:r>
              <a:rPr lang="en-US" altLang="zh-CN" b="1" dirty="0">
                <a:solidFill>
                  <a:srgbClr val="C00000"/>
                </a:solidFill>
                <a:latin typeface="Microsoft YaHei" panose="020B0503020204020204" pitchFamily="34" charset="-122"/>
                <a:ea typeface="Microsoft YaHei" panose="020B0503020204020204" pitchFamily="34" charset="-122"/>
              </a:rPr>
              <a:t>CCB</a:t>
            </a:r>
            <a:r>
              <a:rPr lang="zh-CN" altLang="en-US" b="1" dirty="0">
                <a:solidFill>
                  <a:srgbClr val="C00000"/>
                </a:solidFill>
                <a:latin typeface="Microsoft YaHei" panose="020B0503020204020204" pitchFamily="34" charset="-122"/>
                <a:ea typeface="Microsoft YaHei" panose="020B0503020204020204" pitchFamily="34" charset="-122"/>
              </a:rPr>
              <a:t>改善心血管预后方面与其他降压药比较无实质性差异，</a:t>
            </a:r>
            <a:r>
              <a:rPr lang="zh-CN" altLang="en-US" dirty="0">
                <a:latin typeface="Microsoft YaHei" panose="020B0503020204020204" pitchFamily="34" charset="-122"/>
                <a:ea typeface="Microsoft YaHei" panose="020B0503020204020204" pitchFamily="34" charset="-122"/>
              </a:rPr>
              <a:t>适用于高血压合并冠心病心绞痛、心率增快、室上性快速心律失常、</a:t>
            </a:r>
            <a:r>
              <a:rPr lang="en-US" altLang="zh-CN" dirty="0">
                <a:latin typeface="Microsoft YaHei" panose="020B0503020204020204" pitchFamily="34" charset="-122"/>
                <a:ea typeface="Microsoft YaHei" panose="020B0503020204020204" pitchFamily="34" charset="-122"/>
              </a:rPr>
              <a:t>CKD</a:t>
            </a:r>
            <a:r>
              <a:rPr lang="zh-CN" altLang="en-US" dirty="0">
                <a:latin typeface="Microsoft YaHei" panose="020B0503020204020204" pitchFamily="34" charset="-122"/>
                <a:ea typeface="Microsoft YaHei" panose="020B0503020204020204" pitchFamily="34" charset="-122"/>
              </a:rPr>
              <a:t>以及原发性醛固酮增多症筛查，可与二氢吡啶类</a:t>
            </a:r>
            <a:r>
              <a:rPr lang="en-US" altLang="zh-CN" dirty="0">
                <a:latin typeface="Microsoft YaHei" panose="020B0503020204020204" pitchFamily="34" charset="-122"/>
                <a:ea typeface="Microsoft YaHei" panose="020B0503020204020204" pitchFamily="34" charset="-122"/>
              </a:rPr>
              <a:t>CCB</a:t>
            </a:r>
            <a:r>
              <a:rPr lang="zh-CN" altLang="en-US" dirty="0">
                <a:latin typeface="Microsoft YaHei" panose="020B0503020204020204" pitchFamily="34" charset="-122"/>
                <a:ea typeface="Microsoft YaHei" panose="020B0503020204020204" pitchFamily="34" charset="-122"/>
              </a:rPr>
              <a:t>合用治疗难治性高血压。非二氢吡啶类</a:t>
            </a:r>
            <a:r>
              <a:rPr lang="en-US" altLang="zh-CN" dirty="0">
                <a:latin typeface="Microsoft YaHei" panose="020B0503020204020204" pitchFamily="34" charset="-122"/>
                <a:ea typeface="Microsoft YaHei" panose="020B0503020204020204" pitchFamily="34" charset="-122"/>
              </a:rPr>
              <a:t>CCB</a:t>
            </a:r>
            <a:r>
              <a:rPr lang="zh-CN" altLang="en-US" dirty="0">
                <a:latin typeface="Microsoft YaHei" panose="020B0503020204020204" pitchFamily="34" charset="-122"/>
                <a:ea typeface="Microsoft YaHei" panose="020B0503020204020204" pitchFamily="34" charset="-122"/>
              </a:rPr>
              <a:t>心力衰竭和高度房室传导阻滞患者禁忌使用。</a:t>
            </a:r>
          </a:p>
        </p:txBody>
      </p:sp>
      <p:sp>
        <p:nvSpPr>
          <p:cNvPr id="7" name="标题 1">
            <a:extLst>
              <a:ext uri="{FF2B5EF4-FFF2-40B4-BE49-F238E27FC236}">
                <a16:creationId xmlns:a16="http://schemas.microsoft.com/office/drawing/2014/main" id="{39280EC6-0C4E-5A01-25F4-903FF1632624}"/>
              </a:ext>
            </a:extLst>
          </p:cNvPr>
          <p:cNvSpPr>
            <a:spLocks noGrp="1"/>
          </p:cNvSpPr>
          <p:nvPr>
            <p:ph type="title"/>
          </p:nvPr>
        </p:nvSpPr>
        <p:spPr>
          <a:xfrm>
            <a:off x="1" y="199535"/>
            <a:ext cx="12192000" cy="850900"/>
          </a:xfrm>
          <a:prstGeom prst="rect">
            <a:avLst/>
          </a:prstGeom>
        </p:spPr>
        <p:txBody>
          <a:bodyPr vert="horz" lIns="91440" tIns="45720" rIns="91440" bIns="45720" rtlCol="0" anchor="ctr">
            <a:noAutofit/>
          </a:bodyPr>
          <a:lstStyle/>
          <a:p>
            <a:pPr algn="ctr">
              <a:lnSpc>
                <a:spcPct val="100000"/>
              </a:lnSpc>
            </a:pPr>
            <a:r>
              <a:rPr lang="zh-CN" altLang="en-US" sz="3200" b="1" dirty="0">
                <a:solidFill>
                  <a:schemeClr val="tx1"/>
                </a:solidFill>
                <a:latin typeface="微软雅黑" panose="020B0503020204020204" pitchFamily="34" charset="-122"/>
                <a:ea typeface="微软雅黑" panose="020B0503020204020204" pitchFamily="34" charset="-122"/>
              </a:rPr>
              <a:t>钙通道阻滞药（</a:t>
            </a:r>
            <a:r>
              <a:rPr lang="en-US" altLang="zh-CN" sz="3200" b="1" dirty="0">
                <a:solidFill>
                  <a:schemeClr val="tx1"/>
                </a:solidFill>
                <a:latin typeface="微软雅黑" panose="020B0503020204020204" pitchFamily="34" charset="-122"/>
                <a:ea typeface="微软雅黑" panose="020B0503020204020204" pitchFamily="34" charset="-122"/>
              </a:rPr>
              <a:t>CCB</a:t>
            </a:r>
            <a:r>
              <a:rPr lang="zh-CN" altLang="en-US" sz="3200" b="1" dirty="0">
                <a:solidFill>
                  <a:schemeClr val="tx1"/>
                </a:solidFill>
                <a:latin typeface="微软雅黑" panose="020B0503020204020204" pitchFamily="34" charset="-122"/>
                <a:ea typeface="微软雅黑" panose="020B0503020204020204" pitchFamily="34" charset="-122"/>
              </a:rPr>
              <a:t>）</a:t>
            </a:r>
            <a:r>
              <a:rPr lang="en-US" altLang="zh-CN" sz="3200" b="1" dirty="0">
                <a:solidFill>
                  <a:schemeClr val="tx1"/>
                </a:solidFill>
                <a:latin typeface="微软雅黑" panose="020B0503020204020204" pitchFamily="34" charset="-122"/>
                <a:ea typeface="微软雅黑" panose="020B0503020204020204" pitchFamily="34" charset="-122"/>
              </a:rPr>
              <a:t> </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850094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93834F7-5C41-E74C-940C-58797BB95238}"/>
              </a:ext>
            </a:extLst>
          </p:cNvPr>
          <p:cNvSpPr/>
          <p:nvPr/>
        </p:nvSpPr>
        <p:spPr bwMode="gray">
          <a:xfrm>
            <a:off x="907785" y="1363801"/>
            <a:ext cx="10376429" cy="4751250"/>
          </a:xfrm>
          <a:prstGeom prst="rect">
            <a:avLst/>
          </a:prstGeom>
          <a:solidFill>
            <a:schemeClr val="bg1">
              <a:lumMod val="95000"/>
            </a:schemeClr>
          </a:solidFill>
          <a:ln w="19050" cap="rnd" algn="ctr">
            <a:solidFill>
              <a:schemeClr val="bg2"/>
            </a:solidFill>
            <a:prstDash val="sysDot"/>
            <a:miter lim="800000"/>
            <a:headEnd/>
            <a:tailEnd/>
          </a:ln>
          <a:effectLst/>
        </p:spPr>
        <p:txBody>
          <a:bodyPr wrap="none" rtlCol="0" anchor="ctr"/>
          <a:lstStyle/>
          <a:p>
            <a:pPr algn="ctr"/>
            <a:endParaRPr kumimoji="1" lang="zh-CN" altLang="en-US"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BB83C696-242B-5B57-6CF3-2BDDC48B4399}"/>
              </a:ext>
            </a:extLst>
          </p:cNvPr>
          <p:cNvSpPr txBox="1"/>
          <p:nvPr/>
        </p:nvSpPr>
        <p:spPr>
          <a:xfrm>
            <a:off x="1336580" y="1832938"/>
            <a:ext cx="9518838" cy="336739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以往大量的大规模临床随机对照试验结果显示，此类药物对于高血压患者</a:t>
            </a:r>
            <a:r>
              <a:rPr lang="zh-CN" altLang="en-US" b="1" dirty="0">
                <a:solidFill>
                  <a:srgbClr val="C00000"/>
                </a:solidFill>
                <a:latin typeface="Microsoft YaHei" panose="020B0503020204020204" pitchFamily="34" charset="-122"/>
                <a:ea typeface="Microsoft YaHei" panose="020B0503020204020204" pitchFamily="34" charset="-122"/>
              </a:rPr>
              <a:t>具有良好的靶器官保护和预防心血管终点事件的作用，是适应证最为广泛的降压药。</a:t>
            </a:r>
            <a:endParaRPr lang="en-US" altLang="zh-CN" b="1" dirty="0">
              <a:solidFill>
                <a:srgbClr val="C00000"/>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rPr>
              <a:t>ACEI</a:t>
            </a:r>
            <a:r>
              <a:rPr lang="zh-CN" altLang="en-US" dirty="0">
                <a:latin typeface="Microsoft YaHei" panose="020B0503020204020204" pitchFamily="34" charset="-122"/>
                <a:ea typeface="Microsoft YaHei" panose="020B0503020204020204" pitchFamily="34" charset="-122"/>
              </a:rPr>
              <a:t>尤其适用于伴</a:t>
            </a:r>
            <a:r>
              <a:rPr lang="en-US" altLang="zh-CN" dirty="0">
                <a:latin typeface="Microsoft YaHei" panose="020B0503020204020204" pitchFamily="34" charset="-122"/>
                <a:ea typeface="Microsoft YaHei" panose="020B0503020204020204" pitchFamily="34" charset="-122"/>
              </a:rPr>
              <a:t>LVH</a:t>
            </a:r>
            <a:r>
              <a:rPr lang="zh-CN" altLang="en-US" dirty="0">
                <a:latin typeface="Microsoft YaHei" panose="020B0503020204020204" pitchFamily="34" charset="-122"/>
                <a:ea typeface="Microsoft YaHei" panose="020B0503020204020204" pitchFamily="34" charset="-122"/>
              </a:rPr>
              <a:t>、慢性心力衰竭、慢性冠心病、心肌梗死后心功能不全、</a:t>
            </a:r>
            <a:r>
              <a:rPr lang="en-US" altLang="zh-CN" dirty="0">
                <a:latin typeface="Microsoft YaHei" panose="020B0503020204020204" pitchFamily="34" charset="-122"/>
                <a:ea typeface="Microsoft YaHei" panose="020B0503020204020204" pitchFamily="34" charset="-122"/>
              </a:rPr>
              <a:t>CKD</a:t>
            </a:r>
            <a:r>
              <a:rPr lang="zh-CN" altLang="en-US" dirty="0">
                <a:latin typeface="Microsoft YaHei" panose="020B0503020204020204" pitchFamily="34" charset="-122"/>
                <a:ea typeface="Microsoft YaHei" panose="020B0503020204020204" pitchFamily="34" charset="-122"/>
              </a:rPr>
              <a:t>、蛋白尿患者。利尿剂与</a:t>
            </a:r>
            <a:r>
              <a:rPr lang="en-US" altLang="zh-CN" dirty="0">
                <a:latin typeface="Microsoft YaHei" panose="020B0503020204020204" pitchFamily="34" charset="-122"/>
                <a:ea typeface="Microsoft YaHei" panose="020B0503020204020204" pitchFamily="34" charset="-122"/>
              </a:rPr>
              <a:t>ACEI</a:t>
            </a:r>
            <a:r>
              <a:rPr lang="zh-CN" altLang="en-US" dirty="0">
                <a:latin typeface="Microsoft YaHei" panose="020B0503020204020204" pitchFamily="34" charset="-122"/>
                <a:ea typeface="Microsoft YaHei" panose="020B0503020204020204" pitchFamily="34" charset="-122"/>
              </a:rPr>
              <a:t>合用有助于缺血性脑卒中的二级预防。</a:t>
            </a:r>
          </a:p>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最常见</a:t>
            </a:r>
            <a:r>
              <a:rPr lang="zh-CN" altLang="en-US" b="1" dirty="0">
                <a:latin typeface="Microsoft YaHei" panose="020B0503020204020204" pitchFamily="34" charset="-122"/>
                <a:ea typeface="Microsoft YaHei" panose="020B0503020204020204" pitchFamily="34" charset="-122"/>
              </a:rPr>
              <a:t>不良反应</a:t>
            </a:r>
            <a:r>
              <a:rPr lang="zh-CN" altLang="en-US" dirty="0">
                <a:latin typeface="Microsoft YaHei" panose="020B0503020204020204" pitchFamily="34" charset="-122"/>
                <a:ea typeface="Microsoft YaHei" panose="020B0503020204020204" pitchFamily="34" charset="-122"/>
              </a:rPr>
              <a:t>为干咳，多见于用药初期，症状较轻者可坚持服药，不能耐受者可改用</a:t>
            </a:r>
            <a:r>
              <a:rPr lang="en-US" altLang="zh-CN" dirty="0">
                <a:latin typeface="Microsoft YaHei" panose="020B0503020204020204" pitchFamily="34" charset="-122"/>
                <a:ea typeface="Microsoft YaHei" panose="020B0503020204020204" pitchFamily="34" charset="-122"/>
              </a:rPr>
              <a:t>ARB</a:t>
            </a:r>
            <a:r>
              <a:rPr lang="zh-CN" altLang="en-US" dirty="0">
                <a:latin typeface="Microsoft YaHei" panose="020B0503020204020204" pitchFamily="34" charset="-122"/>
                <a:ea typeface="Microsoft YaHei" panose="020B0503020204020204" pitchFamily="34" charset="-122"/>
              </a:rPr>
              <a:t>。其他不良反应有低血压、皮疹。</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rPr>
              <a:t>CKD</a:t>
            </a:r>
            <a:r>
              <a:rPr lang="zh-CN" altLang="en-US" dirty="0">
                <a:latin typeface="Microsoft YaHei" panose="020B0503020204020204" pitchFamily="34" charset="-122"/>
                <a:ea typeface="Microsoft YaHei" panose="020B0503020204020204" pitchFamily="34" charset="-122"/>
              </a:rPr>
              <a:t>患者长期应用</a:t>
            </a:r>
            <a:r>
              <a:rPr lang="en-US" altLang="zh-CN" dirty="0">
                <a:latin typeface="Microsoft YaHei" panose="020B0503020204020204" pitchFamily="34" charset="-122"/>
                <a:ea typeface="Microsoft YaHei" panose="020B0503020204020204" pitchFamily="34" charset="-122"/>
              </a:rPr>
              <a:t>ACEI</a:t>
            </a:r>
            <a:r>
              <a:rPr lang="zh-CN" altLang="en-US" dirty="0">
                <a:latin typeface="Microsoft YaHei" panose="020B0503020204020204" pitchFamily="34" charset="-122"/>
                <a:ea typeface="Microsoft YaHei" panose="020B0503020204020204" pitchFamily="34" charset="-122"/>
              </a:rPr>
              <a:t>或</a:t>
            </a:r>
            <a:r>
              <a:rPr lang="en-US" altLang="zh-CN" dirty="0">
                <a:latin typeface="Microsoft YaHei" panose="020B0503020204020204" pitchFamily="34" charset="-122"/>
                <a:ea typeface="Microsoft YaHei" panose="020B0503020204020204" pitchFamily="34" charset="-122"/>
              </a:rPr>
              <a:t>ARB</a:t>
            </a:r>
            <a:r>
              <a:rPr lang="zh-CN" altLang="en-US" dirty="0">
                <a:latin typeface="Microsoft YaHei" panose="020B0503020204020204" pitchFamily="34" charset="-122"/>
                <a:ea typeface="Microsoft YaHei" panose="020B0503020204020204" pitchFamily="34" charset="-122"/>
              </a:rPr>
              <a:t>有可能导致</a:t>
            </a:r>
            <a:r>
              <a:rPr lang="zh-CN" altLang="en-US" b="1" dirty="0">
                <a:latin typeface="Microsoft YaHei" panose="020B0503020204020204" pitchFamily="34" charset="-122"/>
                <a:ea typeface="Microsoft YaHei" panose="020B0503020204020204" pitchFamily="34" charset="-122"/>
              </a:rPr>
              <a:t>血钾升高</a:t>
            </a:r>
            <a:r>
              <a:rPr lang="zh-CN" altLang="en-US" dirty="0">
                <a:latin typeface="Microsoft YaHei" panose="020B0503020204020204" pitchFamily="34" charset="-122"/>
                <a:ea typeface="Microsoft YaHei" panose="020B0503020204020204" pitchFamily="34" charset="-122"/>
              </a:rPr>
              <a:t>，应定期监测血钾和血肌酐水平。</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禁忌证为</a:t>
            </a:r>
            <a:r>
              <a:rPr lang="zh-CN" altLang="en-US" dirty="0">
                <a:latin typeface="Microsoft YaHei" panose="020B0503020204020204" pitchFamily="34" charset="-122"/>
                <a:ea typeface="Microsoft YaHei" panose="020B0503020204020204" pitchFamily="34" charset="-122"/>
              </a:rPr>
              <a:t>双侧肾动脉重度狭窄、高钾血症及妊娠妇女。</a:t>
            </a:r>
          </a:p>
        </p:txBody>
      </p:sp>
      <p:sp>
        <p:nvSpPr>
          <p:cNvPr id="6" name="标题 1">
            <a:extLst>
              <a:ext uri="{FF2B5EF4-FFF2-40B4-BE49-F238E27FC236}">
                <a16:creationId xmlns:a16="http://schemas.microsoft.com/office/drawing/2014/main" id="{7A699297-3725-4448-9D01-17F598A1C2E1}"/>
              </a:ext>
            </a:extLst>
          </p:cNvPr>
          <p:cNvSpPr>
            <a:spLocks noGrp="1"/>
          </p:cNvSpPr>
          <p:nvPr>
            <p:ph type="title"/>
          </p:nvPr>
        </p:nvSpPr>
        <p:spPr>
          <a:xfrm>
            <a:off x="527314" y="244882"/>
            <a:ext cx="10756900" cy="850900"/>
          </a:xfrm>
          <a:prstGeom prst="rect">
            <a:avLst/>
          </a:prstGeom>
        </p:spPr>
        <p:txBody>
          <a:bodyPr vert="horz" lIns="91440" tIns="45720" rIns="91440" bIns="45720" rtlCol="0" anchor="ctr">
            <a:noAutofit/>
          </a:bodyPr>
          <a:lstStyle/>
          <a:p>
            <a:pPr algn="ctr">
              <a:lnSpc>
                <a:spcPct val="100000"/>
              </a:lnSpc>
            </a:pPr>
            <a:r>
              <a:rPr lang="zh-CN" altLang="en-US" sz="3200" b="1" dirty="0">
                <a:solidFill>
                  <a:schemeClr val="tx1"/>
                </a:solidFill>
                <a:latin typeface="微软雅黑" panose="020B0503020204020204" pitchFamily="34" charset="-122"/>
                <a:ea typeface="微软雅黑" panose="020B0503020204020204" pitchFamily="34" charset="-122"/>
              </a:rPr>
              <a:t>血管紧张素转换酶抑制药（</a:t>
            </a:r>
            <a:r>
              <a:rPr lang="en-US" altLang="zh-CN" sz="3200" b="1" dirty="0">
                <a:solidFill>
                  <a:schemeClr val="tx1"/>
                </a:solidFill>
                <a:latin typeface="微软雅黑" panose="020B0503020204020204" pitchFamily="34" charset="-122"/>
                <a:ea typeface="微软雅黑" panose="020B0503020204020204" pitchFamily="34" charset="-122"/>
              </a:rPr>
              <a:t>ACEI</a:t>
            </a:r>
            <a:r>
              <a:rPr lang="zh-CN" altLang="en-US" sz="3200" b="1" dirty="0">
                <a:solidFill>
                  <a:schemeClr val="tx1"/>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10191490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C108B5B-B3A7-85FF-F4A6-63879921E083}"/>
              </a:ext>
            </a:extLst>
          </p:cNvPr>
          <p:cNvSpPr/>
          <p:nvPr/>
        </p:nvSpPr>
        <p:spPr bwMode="gray">
          <a:xfrm>
            <a:off x="907785" y="1363801"/>
            <a:ext cx="10376429" cy="4751250"/>
          </a:xfrm>
          <a:prstGeom prst="rect">
            <a:avLst/>
          </a:prstGeom>
          <a:solidFill>
            <a:schemeClr val="bg1">
              <a:lumMod val="95000"/>
            </a:schemeClr>
          </a:solidFill>
          <a:ln w="19050" cap="rnd" algn="ctr">
            <a:solidFill>
              <a:schemeClr val="bg2"/>
            </a:solidFill>
            <a:prstDash val="sysDot"/>
            <a:miter lim="800000"/>
            <a:headEnd/>
            <a:tailEnd/>
          </a:ln>
          <a:effectLst/>
        </p:spPr>
        <p:txBody>
          <a:bodyPr wrap="none" rtlCol="0" anchor="ctr"/>
          <a:lstStyle/>
          <a:p>
            <a:pPr algn="ctr"/>
            <a:endParaRPr kumimoji="1" lang="zh-CN" altLang="en-US"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95858B71-8188-29DB-0FDB-E91738F26918}"/>
              </a:ext>
            </a:extLst>
          </p:cNvPr>
          <p:cNvSpPr txBox="1"/>
          <p:nvPr/>
        </p:nvSpPr>
        <p:spPr>
          <a:xfrm>
            <a:off x="1336580" y="1983767"/>
            <a:ext cx="9518838" cy="336739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b="1" dirty="0">
                <a:solidFill>
                  <a:srgbClr val="C00000"/>
                </a:solidFill>
                <a:latin typeface="Microsoft YaHei" panose="020B0503020204020204" pitchFamily="34" charset="-122"/>
                <a:ea typeface="Microsoft YaHei" panose="020B0503020204020204" pitchFamily="34" charset="-122"/>
              </a:rPr>
              <a:t>ARB</a:t>
            </a:r>
            <a:r>
              <a:rPr lang="zh-CN" altLang="en-US" b="1" dirty="0">
                <a:solidFill>
                  <a:srgbClr val="C00000"/>
                </a:solidFill>
                <a:latin typeface="Microsoft YaHei" panose="020B0503020204020204" pitchFamily="34" charset="-122"/>
                <a:ea typeface="Microsoft YaHei" panose="020B0503020204020204" pitchFamily="34" charset="-122"/>
              </a:rPr>
              <a:t>具有良好的耐受性而使用广泛。</a:t>
            </a:r>
          </a:p>
          <a:p>
            <a:pPr marL="285750" indent="-285750">
              <a:lnSpc>
                <a:spcPct val="150000"/>
              </a:lnSpc>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rPr>
              <a:t>ARB</a:t>
            </a:r>
            <a:r>
              <a:rPr lang="zh-CN" altLang="en-US" dirty="0">
                <a:latin typeface="Microsoft YaHei" panose="020B0503020204020204" pitchFamily="34" charset="-122"/>
                <a:ea typeface="Microsoft YaHei" panose="020B0503020204020204" pitchFamily="34" charset="-122"/>
              </a:rPr>
              <a:t>能有效地</a:t>
            </a:r>
            <a:r>
              <a:rPr lang="zh-CN" altLang="en-US" b="1" dirty="0">
                <a:solidFill>
                  <a:srgbClr val="C00000"/>
                </a:solidFill>
                <a:latin typeface="Microsoft YaHei" panose="020B0503020204020204" pitchFamily="34" charset="-122"/>
                <a:ea typeface="Microsoft YaHei" panose="020B0503020204020204" pitchFamily="34" charset="-122"/>
              </a:rPr>
              <a:t>减少高血压患者的主要心血管事件和死亡率</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ARB</a:t>
            </a:r>
            <a:r>
              <a:rPr lang="zh-CN" altLang="en-US" dirty="0">
                <a:latin typeface="Microsoft YaHei" panose="020B0503020204020204" pitchFamily="34" charset="-122"/>
                <a:ea typeface="Microsoft YaHei" panose="020B0503020204020204" pitchFamily="34" charset="-122"/>
              </a:rPr>
              <a:t>和</a:t>
            </a:r>
            <a:r>
              <a:rPr lang="en-US" altLang="zh-CN" dirty="0">
                <a:latin typeface="Microsoft YaHei" panose="020B0503020204020204" pitchFamily="34" charset="-122"/>
                <a:ea typeface="Microsoft YaHei" panose="020B0503020204020204" pitchFamily="34" charset="-122"/>
              </a:rPr>
              <a:t>ACEI</a:t>
            </a:r>
            <a:r>
              <a:rPr lang="zh-CN" altLang="en-US" dirty="0">
                <a:latin typeface="Microsoft YaHei" panose="020B0503020204020204" pitchFamily="34" charset="-122"/>
                <a:ea typeface="Microsoft YaHei" panose="020B0503020204020204" pitchFamily="34" charset="-122"/>
              </a:rPr>
              <a:t>均可预防新发的糖尿病和心房颤动；比其他降压药更能减少蛋白尿，并能效延缓糖尿病肾病的进展。</a:t>
            </a:r>
            <a:r>
              <a:rPr lang="en-US" altLang="zh-CN" dirty="0">
                <a:latin typeface="Microsoft YaHei" panose="020B0503020204020204" pitchFamily="34" charset="-122"/>
                <a:ea typeface="Microsoft YaHei" panose="020B0503020204020204" pitchFamily="34" charset="-122"/>
              </a:rPr>
              <a:t>ARB</a:t>
            </a:r>
            <a:r>
              <a:rPr lang="zh-CN" altLang="en-US" b="1" dirty="0">
                <a:solidFill>
                  <a:srgbClr val="C00000"/>
                </a:solidFill>
                <a:latin typeface="Microsoft YaHei" panose="020B0503020204020204" pitchFamily="34" charset="-122"/>
                <a:ea typeface="Microsoft YaHei" panose="020B0503020204020204" pitchFamily="34" charset="-122"/>
              </a:rPr>
              <a:t>尤其适用于</a:t>
            </a:r>
            <a:r>
              <a:rPr lang="zh-CN" altLang="en-US" dirty="0">
                <a:latin typeface="Microsoft YaHei" panose="020B0503020204020204" pitchFamily="34" charset="-122"/>
                <a:ea typeface="Microsoft YaHei" panose="020B0503020204020204" pitchFamily="34" charset="-122"/>
              </a:rPr>
              <a:t>伴</a:t>
            </a:r>
            <a:r>
              <a:rPr lang="en-US" altLang="zh-CN" dirty="0">
                <a:latin typeface="Microsoft YaHei" panose="020B0503020204020204" pitchFamily="34" charset="-122"/>
                <a:ea typeface="Microsoft YaHei" panose="020B0503020204020204" pitchFamily="34" charset="-122"/>
              </a:rPr>
              <a:t>LVH</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HFpEF</a:t>
            </a:r>
            <a:r>
              <a:rPr lang="zh-CN" altLang="en-US" dirty="0">
                <a:latin typeface="Microsoft YaHei" panose="020B0503020204020204" pitchFamily="34" charset="-122"/>
                <a:ea typeface="Microsoft YaHei" panose="020B0503020204020204" pitchFamily="34" charset="-122"/>
              </a:rPr>
              <a:t>、冠心病、心肌梗死后、心功能不全、糖尿病肾病、蛋白尿、代谢综合征以及不能耐受</a:t>
            </a:r>
            <a:r>
              <a:rPr lang="en-US" altLang="zh-CN" dirty="0">
                <a:latin typeface="Microsoft YaHei" panose="020B0503020204020204" pitchFamily="34" charset="-122"/>
                <a:ea typeface="Microsoft YaHei" panose="020B0503020204020204" pitchFamily="34" charset="-122"/>
              </a:rPr>
              <a:t>ACEI</a:t>
            </a:r>
            <a:r>
              <a:rPr lang="zh-CN" altLang="en-US" dirty="0">
                <a:latin typeface="Microsoft YaHei" panose="020B0503020204020204" pitchFamily="34" charset="-122"/>
                <a:ea typeface="Microsoft YaHei" panose="020B0503020204020204" pitchFamily="34" charset="-122"/>
              </a:rPr>
              <a:t>的患者。</a:t>
            </a:r>
          </a:p>
          <a:p>
            <a:pPr marL="285750" indent="-285750">
              <a:lnSpc>
                <a:spcPct val="150000"/>
              </a:lnSpc>
              <a:buFont typeface="Arial" panose="020B0604020202020204" pitchFamily="34" charset="0"/>
              <a:buChar char="•"/>
            </a:pPr>
            <a:r>
              <a:rPr lang="en-US" altLang="zh-CN" b="1" dirty="0">
                <a:solidFill>
                  <a:srgbClr val="C00000"/>
                </a:solidFill>
                <a:latin typeface="Microsoft YaHei" panose="020B0503020204020204" pitchFamily="34" charset="-122"/>
                <a:ea typeface="Microsoft YaHei" panose="020B0503020204020204" pitchFamily="34" charset="-122"/>
              </a:rPr>
              <a:t>ARB</a:t>
            </a:r>
            <a:r>
              <a:rPr lang="zh-CN" altLang="en-US" b="1" dirty="0">
                <a:solidFill>
                  <a:srgbClr val="C00000"/>
                </a:solidFill>
                <a:latin typeface="Microsoft YaHei" panose="020B0503020204020204" pitchFamily="34" charset="-122"/>
                <a:ea typeface="Microsoft YaHei" panose="020B0503020204020204" pitchFamily="34" charset="-122"/>
              </a:rPr>
              <a:t>不应与</a:t>
            </a:r>
            <a:r>
              <a:rPr lang="en-US" altLang="zh-CN" b="1" dirty="0">
                <a:solidFill>
                  <a:srgbClr val="C00000"/>
                </a:solidFill>
                <a:latin typeface="Microsoft YaHei" panose="020B0503020204020204" pitchFamily="34" charset="-122"/>
                <a:ea typeface="Microsoft YaHei" panose="020B0503020204020204" pitchFamily="34" charset="-122"/>
              </a:rPr>
              <a:t>ACEI</a:t>
            </a:r>
            <a:r>
              <a:rPr lang="zh-CN" altLang="en-US" b="1" dirty="0">
                <a:solidFill>
                  <a:srgbClr val="C00000"/>
                </a:solidFill>
                <a:latin typeface="Microsoft YaHei" panose="020B0503020204020204" pitchFamily="34" charset="-122"/>
                <a:ea typeface="Microsoft YaHei" panose="020B0503020204020204" pitchFamily="34" charset="-122"/>
              </a:rPr>
              <a:t>或直接肾素抑制剂联合使用。</a:t>
            </a:r>
            <a:endParaRPr lang="en-US" altLang="zh-CN" b="1" dirty="0">
              <a:solidFill>
                <a:srgbClr val="C00000"/>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en-US" altLang="zh-CN" b="1" dirty="0">
                <a:latin typeface="Microsoft YaHei" panose="020B0503020204020204" pitchFamily="34" charset="-122"/>
                <a:ea typeface="Microsoft YaHei" panose="020B0503020204020204" pitchFamily="34" charset="-122"/>
              </a:rPr>
              <a:t>CKD</a:t>
            </a:r>
            <a:r>
              <a:rPr lang="zh-CN" altLang="en-US" b="1" dirty="0">
                <a:latin typeface="Microsoft YaHei" panose="020B0503020204020204" pitchFamily="34" charset="-122"/>
                <a:ea typeface="Microsoft YaHei" panose="020B0503020204020204" pitchFamily="34" charset="-122"/>
              </a:rPr>
              <a:t>患者</a:t>
            </a:r>
            <a:r>
              <a:rPr lang="zh-CN" altLang="en-US" dirty="0">
                <a:latin typeface="Microsoft YaHei" panose="020B0503020204020204" pitchFamily="34" charset="-122"/>
                <a:ea typeface="Microsoft YaHei" panose="020B0503020204020204" pitchFamily="34" charset="-122"/>
              </a:rPr>
              <a:t>长期应用</a:t>
            </a:r>
            <a:r>
              <a:rPr lang="en-US" altLang="zh-CN" dirty="0">
                <a:latin typeface="Microsoft YaHei" panose="020B0503020204020204" pitchFamily="34" charset="-122"/>
                <a:ea typeface="Microsoft YaHei" panose="020B0503020204020204" pitchFamily="34" charset="-122"/>
              </a:rPr>
              <a:t>ARB</a:t>
            </a:r>
            <a:r>
              <a:rPr lang="zh-CN" altLang="en-US" dirty="0">
                <a:latin typeface="Microsoft YaHei" panose="020B0503020204020204" pitchFamily="34" charset="-122"/>
                <a:ea typeface="Microsoft YaHei" panose="020B0503020204020204" pitchFamily="34" charset="-122"/>
              </a:rPr>
              <a:t>应定期监测血钾和血肌酐水平；</a:t>
            </a:r>
            <a:r>
              <a:rPr lang="zh-CN" altLang="en-US" b="1" dirty="0">
                <a:latin typeface="Microsoft YaHei" panose="020B0503020204020204" pitchFamily="34" charset="-122"/>
                <a:ea typeface="Microsoft YaHei" panose="020B0503020204020204" pitchFamily="34" charset="-122"/>
              </a:rPr>
              <a:t>双侧肾动脉重度狭窄、妊娠妇女、高钾血症者</a:t>
            </a:r>
            <a:r>
              <a:rPr lang="zh-CN" altLang="en-US" dirty="0">
                <a:latin typeface="Microsoft YaHei" panose="020B0503020204020204" pitchFamily="34" charset="-122"/>
                <a:ea typeface="Microsoft YaHei" panose="020B0503020204020204" pitchFamily="34" charset="-122"/>
              </a:rPr>
              <a:t>禁用。</a:t>
            </a:r>
          </a:p>
        </p:txBody>
      </p:sp>
      <p:sp>
        <p:nvSpPr>
          <p:cNvPr id="6" name="标题 1">
            <a:extLst>
              <a:ext uri="{FF2B5EF4-FFF2-40B4-BE49-F238E27FC236}">
                <a16:creationId xmlns:a16="http://schemas.microsoft.com/office/drawing/2014/main" id="{A0307074-7F03-EA8D-A87A-C8BF4410EFD9}"/>
              </a:ext>
            </a:extLst>
          </p:cNvPr>
          <p:cNvSpPr>
            <a:spLocks noGrp="1"/>
          </p:cNvSpPr>
          <p:nvPr>
            <p:ph type="title"/>
          </p:nvPr>
        </p:nvSpPr>
        <p:spPr>
          <a:xfrm>
            <a:off x="527314" y="244882"/>
            <a:ext cx="10756900" cy="850900"/>
          </a:xfrm>
          <a:prstGeom prst="rect">
            <a:avLst/>
          </a:prstGeom>
        </p:spPr>
        <p:txBody>
          <a:bodyPr vert="horz" lIns="91440" tIns="45720" rIns="91440" bIns="45720" rtlCol="0" anchor="ctr">
            <a:noAutofit/>
          </a:bodyPr>
          <a:lstStyle/>
          <a:p>
            <a:pPr algn="ctr">
              <a:lnSpc>
                <a:spcPct val="100000"/>
              </a:lnSpc>
            </a:pPr>
            <a:r>
              <a:rPr lang="zh-CN" altLang="en-US" sz="3200" b="1" dirty="0">
                <a:solidFill>
                  <a:schemeClr val="tx1"/>
                </a:solidFill>
                <a:latin typeface="微软雅黑" panose="020B0503020204020204" pitchFamily="34" charset="-122"/>
                <a:ea typeface="微软雅黑" panose="020B0503020204020204" pitchFamily="34" charset="-122"/>
              </a:rPr>
              <a:t>血管紧张素受体阻滞药 </a:t>
            </a:r>
            <a:r>
              <a:rPr lang="en-US" altLang="zh-CN" sz="3200" b="1" dirty="0">
                <a:solidFill>
                  <a:schemeClr val="tx1"/>
                </a:solidFill>
                <a:latin typeface="微软雅黑" panose="020B0503020204020204" pitchFamily="34" charset="-122"/>
                <a:ea typeface="微软雅黑" panose="020B0503020204020204" pitchFamily="34" charset="-122"/>
              </a:rPr>
              <a:t>(ARB)</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00865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40780"/>
            <a:ext cx="12192000" cy="787932"/>
          </a:xfrm>
        </p:spPr>
        <p:txBody>
          <a:bodyPr vert="horz" lIns="91440" tIns="45720" rIns="91440" bIns="45720" rtlCol="0" anchor="ctr">
            <a:noAutofit/>
          </a:bodyPr>
          <a:lstStyle/>
          <a:p>
            <a:pPr algn="ctr"/>
            <a:r>
              <a:rPr lang="zh-CN" altLang="en-US" dirty="0"/>
              <a:t>推荐类别和证据等级</a:t>
            </a:r>
          </a:p>
        </p:txBody>
      </p:sp>
      <p:graphicFrame>
        <p:nvGraphicFramePr>
          <p:cNvPr id="4" name="内容占位符 3"/>
          <p:cNvGraphicFramePr>
            <a:graphicFrameLocks noGrp="1"/>
          </p:cNvGraphicFramePr>
          <p:nvPr>
            <p:ph idx="1"/>
            <p:extLst>
              <p:ext uri="{D42A27DB-BD31-4B8C-83A1-F6EECF244321}">
                <p14:modId xmlns:p14="http://schemas.microsoft.com/office/powerpoint/2010/main" val="571607496"/>
              </p:ext>
            </p:extLst>
          </p:nvPr>
        </p:nvGraphicFramePr>
        <p:xfrm>
          <a:off x="889382" y="1690687"/>
          <a:ext cx="6665286" cy="4038601"/>
        </p:xfrm>
        <a:graphic>
          <a:graphicData uri="http://schemas.openxmlformats.org/drawingml/2006/table">
            <a:tbl>
              <a:tblPr firstRow="1" bandRow="1">
                <a:tableStyleId>{69012ECD-51FC-41F1-AA8D-1B2483CD663E}</a:tableStyleId>
              </a:tblPr>
              <a:tblGrid>
                <a:gridCol w="1178885">
                  <a:extLst>
                    <a:ext uri="{9D8B030D-6E8A-4147-A177-3AD203B41FA5}">
                      <a16:colId xmlns:a16="http://schemas.microsoft.com/office/drawing/2014/main" val="20000"/>
                    </a:ext>
                  </a:extLst>
                </a:gridCol>
                <a:gridCol w="3524190">
                  <a:extLst>
                    <a:ext uri="{9D8B030D-6E8A-4147-A177-3AD203B41FA5}">
                      <a16:colId xmlns:a16="http://schemas.microsoft.com/office/drawing/2014/main" val="20001"/>
                    </a:ext>
                  </a:extLst>
                </a:gridCol>
                <a:gridCol w="1962211">
                  <a:extLst>
                    <a:ext uri="{9D8B030D-6E8A-4147-A177-3AD203B41FA5}">
                      <a16:colId xmlns:a16="http://schemas.microsoft.com/office/drawing/2014/main" val="20002"/>
                    </a:ext>
                  </a:extLst>
                </a:gridCol>
              </a:tblGrid>
              <a:tr h="506027">
                <a:tc>
                  <a:txBody>
                    <a:bodyPr/>
                    <a:lstStyle/>
                    <a:p>
                      <a:pPr algn="ctr">
                        <a:lnSpc>
                          <a:spcPct val="150000"/>
                        </a:lnSpc>
                      </a:pPr>
                      <a:r>
                        <a:rPr lang="zh-CN" altLang="en-US" sz="1600" dirty="0">
                          <a:latin typeface="Microsoft YaHei" panose="020B0503020204020204" pitchFamily="34" charset="-122"/>
                          <a:ea typeface="Microsoft YaHei" panose="020B0503020204020204" pitchFamily="34" charset="-122"/>
                        </a:rPr>
                        <a:t>推荐类别</a:t>
                      </a:r>
                    </a:p>
                  </a:txBody>
                  <a:tcPr>
                    <a:solidFill>
                      <a:srgbClr val="004582"/>
                    </a:solidFill>
                  </a:tcPr>
                </a:tc>
                <a:tc>
                  <a:txBody>
                    <a:bodyPr/>
                    <a:lstStyle/>
                    <a:p>
                      <a:pPr algn="ctr">
                        <a:lnSpc>
                          <a:spcPct val="150000"/>
                        </a:lnSpc>
                      </a:pPr>
                      <a:r>
                        <a:rPr lang="zh-CN" altLang="en-US" sz="1600" dirty="0">
                          <a:latin typeface="Microsoft YaHei" panose="020B0503020204020204" pitchFamily="34" charset="-122"/>
                          <a:ea typeface="Microsoft YaHei" panose="020B0503020204020204" pitchFamily="34" charset="-122"/>
                        </a:rPr>
                        <a:t>定义</a:t>
                      </a:r>
                    </a:p>
                  </a:txBody>
                  <a:tcPr>
                    <a:solidFill>
                      <a:srgbClr val="004582"/>
                    </a:solidFill>
                  </a:tcPr>
                </a:tc>
                <a:tc>
                  <a:txBody>
                    <a:bodyPr/>
                    <a:lstStyle/>
                    <a:p>
                      <a:pPr algn="ctr">
                        <a:lnSpc>
                          <a:spcPct val="150000"/>
                        </a:lnSpc>
                      </a:pPr>
                      <a:r>
                        <a:rPr lang="zh-CN" altLang="en-US" sz="1600" dirty="0">
                          <a:latin typeface="Microsoft YaHei" panose="020B0503020204020204" pitchFamily="34" charset="-122"/>
                          <a:ea typeface="Microsoft YaHei" panose="020B0503020204020204" pitchFamily="34" charset="-122"/>
                        </a:rPr>
                        <a:t>建议使用的表述</a:t>
                      </a:r>
                    </a:p>
                  </a:txBody>
                  <a:tcPr>
                    <a:solidFill>
                      <a:srgbClr val="004582"/>
                    </a:solidFill>
                  </a:tcPr>
                </a:tc>
                <a:extLst>
                  <a:ext uri="{0D108BD9-81ED-4DB2-BD59-A6C34878D82A}">
                    <a16:rowId xmlns:a16="http://schemas.microsoft.com/office/drawing/2014/main" val="10000"/>
                  </a:ext>
                </a:extLst>
              </a:tr>
              <a:tr h="766500">
                <a:tc>
                  <a:txBody>
                    <a:bodyPr/>
                    <a:lstStyle/>
                    <a:p>
                      <a:pPr algn="just">
                        <a:lnSpc>
                          <a:spcPct val="150000"/>
                        </a:lnSpc>
                        <a:spcAft>
                          <a:spcPts val="0"/>
                        </a:spcAft>
                      </a:pPr>
                      <a:r>
                        <a:rPr lang="zh-CN" sz="1400" b="1" dirty="0">
                          <a:solidFill>
                            <a:srgbClr val="000000"/>
                          </a:solidFill>
                          <a:effectLst/>
                          <a:latin typeface="Microsoft YaHei" panose="020B0503020204020204" pitchFamily="34" charset="-122"/>
                          <a:ea typeface="Microsoft YaHei" panose="020B0503020204020204" pitchFamily="34" charset="-122"/>
                        </a:rPr>
                        <a:t>Ⅰ类</a:t>
                      </a:r>
                      <a:endParaRPr lang="zh-CN" sz="1600" b="1" dirty="0">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marL="0" algn="just" defTabSz="914400" rtl="0" eaLnBrk="1" latinLnBrk="0" hangingPunct="1">
                        <a:lnSpc>
                          <a:spcPct val="150000"/>
                        </a:lnSpc>
                        <a:spcAft>
                          <a:spcPts val="0"/>
                        </a:spcAft>
                      </a:pPr>
                      <a:r>
                        <a:rPr lang="zh-CN" altLang="en-US" sz="1400" b="1" kern="1200" dirty="0">
                          <a:solidFill>
                            <a:schemeClr val="tx1"/>
                          </a:solidFill>
                          <a:effectLst/>
                          <a:latin typeface="Microsoft YaHei" panose="020B0503020204020204" pitchFamily="34" charset="-122"/>
                          <a:ea typeface="Microsoft YaHei" panose="020B0503020204020204" pitchFamily="34" charset="-122"/>
                          <a:cs typeface="+mn-cs"/>
                        </a:rPr>
                        <a:t>证据和（或）总体一致认为，该治疗或方法有益、有用或有效</a:t>
                      </a:r>
                    </a:p>
                  </a:txBody>
                  <a:tcPr marL="68580" marR="68580" marT="0" marB="0" anchor="ctr"/>
                </a:tc>
                <a:tc>
                  <a:txBody>
                    <a:bodyPr/>
                    <a:lstStyle/>
                    <a:p>
                      <a:pPr algn="ctr">
                        <a:lnSpc>
                          <a:spcPct val="150000"/>
                        </a:lnSpc>
                        <a:spcAft>
                          <a:spcPts val="0"/>
                        </a:spcAft>
                      </a:pPr>
                      <a:r>
                        <a:rPr lang="zh-CN" sz="1400" b="1" dirty="0">
                          <a:solidFill>
                            <a:srgbClr val="000000"/>
                          </a:solidFill>
                          <a:effectLst/>
                          <a:latin typeface="Microsoft YaHei" panose="020B0503020204020204" pitchFamily="34" charset="-122"/>
                          <a:ea typeface="Microsoft YaHei" panose="020B0503020204020204" pitchFamily="34" charset="-122"/>
                        </a:rPr>
                        <a:t>推荐</a:t>
                      </a:r>
                      <a:r>
                        <a:rPr lang="en-US" sz="1400" b="1" dirty="0">
                          <a:solidFill>
                            <a:srgbClr val="000000"/>
                          </a:solidFill>
                          <a:effectLst/>
                          <a:latin typeface="Microsoft YaHei" panose="020B0503020204020204" pitchFamily="34" charset="-122"/>
                          <a:ea typeface="Microsoft YaHei" panose="020B0503020204020204" pitchFamily="34" charset="-122"/>
                        </a:rPr>
                        <a:t>/</a:t>
                      </a:r>
                      <a:r>
                        <a:rPr lang="zh-CN" sz="1400" b="1" dirty="0">
                          <a:solidFill>
                            <a:srgbClr val="000000"/>
                          </a:solidFill>
                          <a:effectLst/>
                          <a:latin typeface="Microsoft YaHei" panose="020B0503020204020204" pitchFamily="34" charset="-122"/>
                          <a:ea typeface="Microsoft YaHei" panose="020B0503020204020204" pitchFamily="34" charset="-122"/>
                        </a:rPr>
                        <a:t>有指征</a:t>
                      </a:r>
                      <a:endParaRPr lang="zh-CN" sz="1600" b="1" dirty="0">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10001"/>
                  </a:ext>
                </a:extLst>
              </a:tr>
              <a:tr h="766500">
                <a:tc>
                  <a:txBody>
                    <a:bodyPr/>
                    <a:lstStyle/>
                    <a:p>
                      <a:pPr algn="just">
                        <a:lnSpc>
                          <a:spcPct val="150000"/>
                        </a:lnSpc>
                        <a:spcAft>
                          <a:spcPts val="0"/>
                        </a:spcAft>
                      </a:pPr>
                      <a:r>
                        <a:rPr lang="zh-CN" sz="1400" b="1" dirty="0">
                          <a:solidFill>
                            <a:srgbClr val="000000"/>
                          </a:solidFill>
                          <a:effectLst/>
                          <a:latin typeface="Microsoft YaHei" panose="020B0503020204020204" pitchFamily="34" charset="-122"/>
                          <a:ea typeface="Microsoft YaHei" panose="020B0503020204020204" pitchFamily="34" charset="-122"/>
                        </a:rPr>
                        <a:t>Ⅱ类</a:t>
                      </a:r>
                      <a:endParaRPr lang="zh-CN" sz="1600" b="1" dirty="0">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just">
                        <a:lnSpc>
                          <a:spcPct val="150000"/>
                        </a:lnSpc>
                        <a:spcAft>
                          <a:spcPts val="0"/>
                        </a:spcAft>
                      </a:pPr>
                      <a:r>
                        <a:rPr lang="zh-CN" sz="1400" b="1" dirty="0">
                          <a:solidFill>
                            <a:srgbClr val="000000"/>
                          </a:solidFill>
                          <a:effectLst/>
                          <a:latin typeface="Microsoft YaHei" panose="020B0503020204020204" pitchFamily="34" charset="-122"/>
                          <a:ea typeface="Microsoft YaHei" panose="020B0503020204020204" pitchFamily="34" charset="-122"/>
                        </a:rPr>
                        <a:t>关于该治疗或方法</a:t>
                      </a:r>
                      <a:r>
                        <a:rPr lang="zh-CN" sz="1400" b="1" dirty="0">
                          <a:solidFill>
                            <a:schemeClr val="tx1"/>
                          </a:solidFill>
                          <a:effectLst/>
                          <a:latin typeface="Microsoft YaHei" panose="020B0503020204020204" pitchFamily="34" charset="-122"/>
                          <a:ea typeface="Microsoft YaHei" panose="020B0503020204020204" pitchFamily="34" charset="-122"/>
                        </a:rPr>
                        <a:t>的</a:t>
                      </a:r>
                      <a:r>
                        <a:rPr lang="zh-CN" sz="1400" b="1" dirty="0">
                          <a:solidFill>
                            <a:srgbClr val="000000"/>
                          </a:solidFill>
                          <a:effectLst/>
                          <a:latin typeface="Microsoft YaHei" panose="020B0503020204020204" pitchFamily="34" charset="-122"/>
                          <a:ea typeface="Microsoft YaHei" panose="020B0503020204020204" pitchFamily="34" charset="-122"/>
                        </a:rPr>
                        <a:t>用途</a:t>
                      </a:r>
                      <a:r>
                        <a:rPr lang="en-US" sz="1400" b="1" dirty="0">
                          <a:solidFill>
                            <a:srgbClr val="000000"/>
                          </a:solidFill>
                          <a:effectLst/>
                          <a:latin typeface="Microsoft YaHei" panose="020B0503020204020204" pitchFamily="34" charset="-122"/>
                          <a:ea typeface="Microsoft YaHei" panose="020B0503020204020204" pitchFamily="34" charset="-122"/>
                        </a:rPr>
                        <a:t>/</a:t>
                      </a:r>
                      <a:r>
                        <a:rPr lang="zh-CN" sz="1400" b="1" dirty="0">
                          <a:solidFill>
                            <a:srgbClr val="000000"/>
                          </a:solidFill>
                          <a:effectLst/>
                          <a:latin typeface="Microsoft YaHei" panose="020B0503020204020204" pitchFamily="34" charset="-122"/>
                          <a:ea typeface="Microsoft YaHei" panose="020B0503020204020204" pitchFamily="34" charset="-122"/>
                        </a:rPr>
                        <a:t>疗效，证据不一致和（或）观点有分歧</a:t>
                      </a:r>
                      <a:endParaRPr lang="zh-CN" sz="1600" b="1" dirty="0">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lnSpc>
                          <a:spcPct val="150000"/>
                        </a:lnSpc>
                        <a:spcAft>
                          <a:spcPts val="0"/>
                        </a:spcAft>
                      </a:pPr>
                      <a:r>
                        <a:rPr lang="en-US" sz="1400" b="1" dirty="0">
                          <a:solidFill>
                            <a:srgbClr val="000000"/>
                          </a:solidFill>
                          <a:effectLst/>
                          <a:latin typeface="Microsoft YaHei" panose="020B0503020204020204" pitchFamily="34" charset="-122"/>
                          <a:ea typeface="Microsoft YaHei" panose="020B0503020204020204" pitchFamily="34" charset="-122"/>
                        </a:rPr>
                        <a:t> </a:t>
                      </a:r>
                      <a:endParaRPr lang="zh-CN" sz="1600" b="1" dirty="0">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10002"/>
                  </a:ext>
                </a:extLst>
              </a:tr>
              <a:tr h="412910">
                <a:tc>
                  <a:txBody>
                    <a:bodyPr/>
                    <a:lstStyle/>
                    <a:p>
                      <a:pPr marL="133350" algn="just">
                        <a:lnSpc>
                          <a:spcPct val="150000"/>
                        </a:lnSpc>
                        <a:spcAft>
                          <a:spcPts val="0"/>
                        </a:spcAft>
                      </a:pPr>
                      <a:r>
                        <a:rPr lang="zh-CN" sz="1400" b="1" dirty="0">
                          <a:solidFill>
                            <a:srgbClr val="000000"/>
                          </a:solidFill>
                          <a:effectLst/>
                          <a:latin typeface="Microsoft YaHei" panose="020B0503020204020204" pitchFamily="34" charset="-122"/>
                          <a:ea typeface="Microsoft YaHei" panose="020B0503020204020204" pitchFamily="34" charset="-122"/>
                        </a:rPr>
                        <a:t>Ⅱ</a:t>
                      </a:r>
                      <a:r>
                        <a:rPr lang="en-US" sz="1400" b="1" dirty="0">
                          <a:solidFill>
                            <a:srgbClr val="000000"/>
                          </a:solidFill>
                          <a:effectLst/>
                          <a:latin typeface="Microsoft YaHei" panose="020B0503020204020204" pitchFamily="34" charset="-122"/>
                          <a:ea typeface="Microsoft YaHei" panose="020B0503020204020204" pitchFamily="34" charset="-122"/>
                        </a:rPr>
                        <a:t>a</a:t>
                      </a:r>
                      <a:r>
                        <a:rPr lang="zh-CN" sz="1400" b="1" dirty="0">
                          <a:solidFill>
                            <a:srgbClr val="000000"/>
                          </a:solidFill>
                          <a:effectLst/>
                          <a:latin typeface="Microsoft YaHei" panose="020B0503020204020204" pitchFamily="34" charset="-122"/>
                          <a:ea typeface="Microsoft YaHei" panose="020B0503020204020204" pitchFamily="34" charset="-122"/>
                        </a:rPr>
                        <a:t>类</a:t>
                      </a:r>
                      <a:endParaRPr lang="zh-CN" sz="1600" b="1" dirty="0">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just">
                        <a:lnSpc>
                          <a:spcPct val="150000"/>
                        </a:lnSpc>
                        <a:spcAft>
                          <a:spcPts val="0"/>
                        </a:spcAft>
                      </a:pPr>
                      <a:r>
                        <a:rPr lang="zh-CN" sz="1400" b="1" dirty="0">
                          <a:solidFill>
                            <a:srgbClr val="000000"/>
                          </a:solidFill>
                          <a:effectLst/>
                          <a:latin typeface="Microsoft YaHei" panose="020B0503020204020204" pitchFamily="34" charset="-122"/>
                          <a:ea typeface="Microsoft YaHei" panose="020B0503020204020204" pitchFamily="34" charset="-122"/>
                        </a:rPr>
                        <a:t>证据</a:t>
                      </a:r>
                      <a:r>
                        <a:rPr lang="en-US" sz="1400" b="1" dirty="0">
                          <a:solidFill>
                            <a:srgbClr val="000000"/>
                          </a:solidFill>
                          <a:effectLst/>
                          <a:latin typeface="Microsoft YaHei" panose="020B0503020204020204" pitchFamily="34" charset="-122"/>
                          <a:ea typeface="Microsoft YaHei" panose="020B0503020204020204" pitchFamily="34" charset="-122"/>
                        </a:rPr>
                        <a:t>/</a:t>
                      </a:r>
                      <a:r>
                        <a:rPr lang="zh-CN" sz="1400" b="1" dirty="0">
                          <a:solidFill>
                            <a:srgbClr val="000000"/>
                          </a:solidFill>
                          <a:effectLst/>
                          <a:latin typeface="Microsoft YaHei" panose="020B0503020204020204" pitchFamily="34" charset="-122"/>
                          <a:ea typeface="Microsoft YaHei" panose="020B0503020204020204" pitchFamily="34" charset="-122"/>
                        </a:rPr>
                        <a:t>观点倾向于有用</a:t>
                      </a:r>
                      <a:r>
                        <a:rPr lang="en-US" sz="1400" b="1" dirty="0">
                          <a:solidFill>
                            <a:srgbClr val="000000"/>
                          </a:solidFill>
                          <a:effectLst/>
                          <a:latin typeface="Microsoft YaHei" panose="020B0503020204020204" pitchFamily="34" charset="-122"/>
                          <a:ea typeface="Microsoft YaHei" panose="020B0503020204020204" pitchFamily="34" charset="-122"/>
                        </a:rPr>
                        <a:t>/</a:t>
                      </a:r>
                      <a:r>
                        <a:rPr lang="zh-CN" sz="1400" b="1" dirty="0">
                          <a:solidFill>
                            <a:srgbClr val="000000"/>
                          </a:solidFill>
                          <a:effectLst/>
                          <a:latin typeface="Microsoft YaHei" panose="020B0503020204020204" pitchFamily="34" charset="-122"/>
                          <a:ea typeface="Microsoft YaHei" panose="020B0503020204020204" pitchFamily="34" charset="-122"/>
                        </a:rPr>
                        <a:t>有效</a:t>
                      </a:r>
                      <a:endParaRPr lang="zh-CN" sz="1600" b="1" dirty="0">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lnSpc>
                          <a:spcPct val="150000"/>
                        </a:lnSpc>
                        <a:spcAft>
                          <a:spcPts val="0"/>
                        </a:spcAft>
                      </a:pPr>
                      <a:r>
                        <a:rPr lang="zh-CN" sz="1400" b="1" dirty="0">
                          <a:solidFill>
                            <a:srgbClr val="000000"/>
                          </a:solidFill>
                          <a:effectLst/>
                          <a:latin typeface="Microsoft YaHei" panose="020B0503020204020204" pitchFamily="34" charset="-122"/>
                          <a:ea typeface="Microsoft YaHei" panose="020B0503020204020204" pitchFamily="34" charset="-122"/>
                        </a:rPr>
                        <a:t>应该考虑</a:t>
                      </a:r>
                      <a:endParaRPr lang="zh-CN" sz="1600" b="1" dirty="0">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10003"/>
                  </a:ext>
                </a:extLst>
              </a:tr>
              <a:tr h="412910">
                <a:tc>
                  <a:txBody>
                    <a:bodyPr/>
                    <a:lstStyle/>
                    <a:p>
                      <a:pPr marL="133350" algn="just">
                        <a:lnSpc>
                          <a:spcPct val="150000"/>
                        </a:lnSpc>
                        <a:spcAft>
                          <a:spcPts val="0"/>
                        </a:spcAft>
                      </a:pPr>
                      <a:r>
                        <a:rPr lang="zh-CN" sz="1400" b="1">
                          <a:solidFill>
                            <a:srgbClr val="000000"/>
                          </a:solidFill>
                          <a:effectLst/>
                          <a:latin typeface="Microsoft YaHei" panose="020B0503020204020204" pitchFamily="34" charset="-122"/>
                          <a:ea typeface="Microsoft YaHei" panose="020B0503020204020204" pitchFamily="34" charset="-122"/>
                        </a:rPr>
                        <a:t>Ⅱ</a:t>
                      </a:r>
                      <a:r>
                        <a:rPr lang="en-US" sz="1400" b="1">
                          <a:solidFill>
                            <a:srgbClr val="000000"/>
                          </a:solidFill>
                          <a:effectLst/>
                          <a:latin typeface="Microsoft YaHei" panose="020B0503020204020204" pitchFamily="34" charset="-122"/>
                          <a:ea typeface="Microsoft YaHei" panose="020B0503020204020204" pitchFamily="34" charset="-122"/>
                        </a:rPr>
                        <a:t>b</a:t>
                      </a:r>
                      <a:r>
                        <a:rPr lang="zh-CN" sz="1400" b="1">
                          <a:solidFill>
                            <a:srgbClr val="000000"/>
                          </a:solidFill>
                          <a:effectLst/>
                          <a:latin typeface="Microsoft YaHei" panose="020B0503020204020204" pitchFamily="34" charset="-122"/>
                          <a:ea typeface="Microsoft YaHei" panose="020B0503020204020204" pitchFamily="34" charset="-122"/>
                        </a:rPr>
                        <a:t>类</a:t>
                      </a:r>
                      <a:endParaRPr lang="zh-CN" sz="1600" b="1">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just">
                        <a:lnSpc>
                          <a:spcPct val="150000"/>
                        </a:lnSpc>
                        <a:spcAft>
                          <a:spcPts val="0"/>
                        </a:spcAft>
                      </a:pPr>
                      <a:r>
                        <a:rPr lang="zh-CN" sz="1400" b="1" dirty="0">
                          <a:solidFill>
                            <a:srgbClr val="000000"/>
                          </a:solidFill>
                          <a:effectLst/>
                          <a:latin typeface="Microsoft YaHei" panose="020B0503020204020204" pitchFamily="34" charset="-122"/>
                          <a:ea typeface="Microsoft YaHei" panose="020B0503020204020204" pitchFamily="34" charset="-122"/>
                        </a:rPr>
                        <a:t>证据</a:t>
                      </a:r>
                      <a:r>
                        <a:rPr lang="en-US" sz="1400" b="1" dirty="0">
                          <a:solidFill>
                            <a:srgbClr val="000000"/>
                          </a:solidFill>
                          <a:effectLst/>
                          <a:latin typeface="Microsoft YaHei" panose="020B0503020204020204" pitchFamily="34" charset="-122"/>
                          <a:ea typeface="Microsoft YaHei" panose="020B0503020204020204" pitchFamily="34" charset="-122"/>
                        </a:rPr>
                        <a:t>/</a:t>
                      </a:r>
                      <a:r>
                        <a:rPr lang="zh-CN" sz="1400" b="1" dirty="0">
                          <a:solidFill>
                            <a:srgbClr val="000000"/>
                          </a:solidFill>
                          <a:effectLst/>
                          <a:latin typeface="Microsoft YaHei" panose="020B0503020204020204" pitchFamily="34" charset="-122"/>
                          <a:ea typeface="Microsoft YaHei" panose="020B0503020204020204" pitchFamily="34" charset="-122"/>
                        </a:rPr>
                        <a:t>观点不足以确立有用</a:t>
                      </a:r>
                      <a:r>
                        <a:rPr lang="en-US" sz="1400" b="1" dirty="0">
                          <a:solidFill>
                            <a:srgbClr val="000000"/>
                          </a:solidFill>
                          <a:effectLst/>
                          <a:latin typeface="Microsoft YaHei" panose="020B0503020204020204" pitchFamily="34" charset="-122"/>
                          <a:ea typeface="Microsoft YaHei" panose="020B0503020204020204" pitchFamily="34" charset="-122"/>
                        </a:rPr>
                        <a:t>/</a:t>
                      </a:r>
                      <a:r>
                        <a:rPr lang="zh-CN" sz="1400" b="1" dirty="0">
                          <a:solidFill>
                            <a:srgbClr val="000000"/>
                          </a:solidFill>
                          <a:effectLst/>
                          <a:latin typeface="Microsoft YaHei" panose="020B0503020204020204" pitchFamily="34" charset="-122"/>
                          <a:ea typeface="Microsoft YaHei" panose="020B0503020204020204" pitchFamily="34" charset="-122"/>
                        </a:rPr>
                        <a:t>有效</a:t>
                      </a:r>
                      <a:endParaRPr lang="zh-CN" sz="1600" b="1" dirty="0">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lnSpc>
                          <a:spcPct val="150000"/>
                        </a:lnSpc>
                        <a:spcAft>
                          <a:spcPts val="0"/>
                        </a:spcAft>
                      </a:pPr>
                      <a:r>
                        <a:rPr lang="zh-CN" sz="1400" b="1" dirty="0">
                          <a:solidFill>
                            <a:srgbClr val="000000"/>
                          </a:solidFill>
                          <a:effectLst/>
                          <a:latin typeface="Microsoft YaHei" panose="020B0503020204020204" pitchFamily="34" charset="-122"/>
                          <a:ea typeface="Microsoft YaHei" panose="020B0503020204020204" pitchFamily="34" charset="-122"/>
                        </a:rPr>
                        <a:t>可以考虑</a:t>
                      </a:r>
                      <a:endParaRPr lang="zh-CN" sz="1600" b="1" dirty="0">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10004"/>
                  </a:ext>
                </a:extLst>
              </a:tr>
              <a:tr h="1173754">
                <a:tc>
                  <a:txBody>
                    <a:bodyPr/>
                    <a:lstStyle/>
                    <a:p>
                      <a:pPr algn="just">
                        <a:lnSpc>
                          <a:spcPct val="150000"/>
                        </a:lnSpc>
                        <a:spcAft>
                          <a:spcPts val="0"/>
                        </a:spcAft>
                      </a:pPr>
                      <a:r>
                        <a:rPr lang="zh-CN" sz="1400" b="1" dirty="0">
                          <a:solidFill>
                            <a:srgbClr val="000000"/>
                          </a:solidFill>
                          <a:effectLst/>
                          <a:latin typeface="Microsoft YaHei" panose="020B0503020204020204" pitchFamily="34" charset="-122"/>
                          <a:ea typeface="Microsoft YaHei" panose="020B0503020204020204" pitchFamily="34" charset="-122"/>
                        </a:rPr>
                        <a:t>Ⅲ类</a:t>
                      </a:r>
                      <a:endParaRPr lang="zh-CN" sz="1600" b="1" dirty="0">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just">
                        <a:lnSpc>
                          <a:spcPct val="150000"/>
                        </a:lnSpc>
                        <a:spcAft>
                          <a:spcPts val="0"/>
                        </a:spcAft>
                      </a:pPr>
                      <a:r>
                        <a:rPr lang="zh-CN" sz="1400" b="1" dirty="0">
                          <a:solidFill>
                            <a:srgbClr val="000000"/>
                          </a:solidFill>
                          <a:effectLst/>
                          <a:latin typeface="Microsoft YaHei" panose="020B0503020204020204" pitchFamily="34" charset="-122"/>
                          <a:ea typeface="Microsoft YaHei" panose="020B0503020204020204" pitchFamily="34" charset="-122"/>
                        </a:rPr>
                        <a:t>证据和（或）行业专家一致认为，该治疗或方法无用</a:t>
                      </a:r>
                      <a:r>
                        <a:rPr lang="en-US" sz="1400" b="1" dirty="0">
                          <a:solidFill>
                            <a:srgbClr val="000000"/>
                          </a:solidFill>
                          <a:effectLst/>
                          <a:latin typeface="Microsoft YaHei" panose="020B0503020204020204" pitchFamily="34" charset="-122"/>
                          <a:ea typeface="Microsoft YaHei" panose="020B0503020204020204" pitchFamily="34" charset="-122"/>
                        </a:rPr>
                        <a:t>/</a:t>
                      </a:r>
                      <a:r>
                        <a:rPr lang="zh-CN" sz="1400" b="1" dirty="0">
                          <a:solidFill>
                            <a:srgbClr val="000000"/>
                          </a:solidFill>
                          <a:effectLst/>
                          <a:latin typeface="Microsoft YaHei" panose="020B0503020204020204" pitchFamily="34" charset="-122"/>
                          <a:ea typeface="Microsoft YaHei" panose="020B0503020204020204" pitchFamily="34" charset="-122"/>
                        </a:rPr>
                        <a:t>无效，在某些情况下可能有害</a:t>
                      </a:r>
                      <a:endParaRPr lang="zh-CN" sz="1600" b="1" dirty="0">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lnSpc>
                          <a:spcPct val="150000"/>
                        </a:lnSpc>
                        <a:spcAft>
                          <a:spcPts val="0"/>
                        </a:spcAft>
                      </a:pPr>
                      <a:r>
                        <a:rPr lang="zh-CN" sz="1400" b="1" dirty="0">
                          <a:solidFill>
                            <a:srgbClr val="000000"/>
                          </a:solidFill>
                          <a:effectLst/>
                          <a:latin typeface="Microsoft YaHei" panose="020B0503020204020204" pitchFamily="34" charset="-122"/>
                          <a:ea typeface="Microsoft YaHei" panose="020B0503020204020204" pitchFamily="34" charset="-122"/>
                        </a:rPr>
                        <a:t>不推荐</a:t>
                      </a:r>
                      <a:endParaRPr lang="zh-CN" sz="1600" b="1" dirty="0">
                        <a:solidFill>
                          <a:srgbClr val="000000"/>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10005"/>
                  </a:ext>
                </a:extLst>
              </a:tr>
            </a:tbl>
          </a:graphicData>
        </a:graphic>
      </p:graphicFrame>
      <p:graphicFrame>
        <p:nvGraphicFramePr>
          <p:cNvPr id="5" name="内容占位符 3">
            <a:extLst>
              <a:ext uri="{FF2B5EF4-FFF2-40B4-BE49-F238E27FC236}">
                <a16:creationId xmlns:a16="http://schemas.microsoft.com/office/drawing/2014/main" id="{ADD108EF-A0C7-A245-9F65-8EA270BE687D}"/>
              </a:ext>
            </a:extLst>
          </p:cNvPr>
          <p:cNvGraphicFramePr>
            <a:graphicFrameLocks/>
          </p:cNvGraphicFramePr>
          <p:nvPr>
            <p:extLst>
              <p:ext uri="{D42A27DB-BD31-4B8C-83A1-F6EECF244321}">
                <p14:modId xmlns:p14="http://schemas.microsoft.com/office/powerpoint/2010/main" val="4113393027"/>
              </p:ext>
            </p:extLst>
          </p:nvPr>
        </p:nvGraphicFramePr>
        <p:xfrm>
          <a:off x="7862568" y="1690688"/>
          <a:ext cx="3447163" cy="4038600"/>
        </p:xfrm>
        <a:graphic>
          <a:graphicData uri="http://schemas.openxmlformats.org/drawingml/2006/table">
            <a:tbl>
              <a:tblPr firstRow="1" bandRow="1">
                <a:tableStyleId>{69012ECD-51FC-41F1-AA8D-1B2483CD663E}</a:tableStyleId>
              </a:tblPr>
              <a:tblGrid>
                <a:gridCol w="959215">
                  <a:extLst>
                    <a:ext uri="{9D8B030D-6E8A-4147-A177-3AD203B41FA5}">
                      <a16:colId xmlns:a16="http://schemas.microsoft.com/office/drawing/2014/main" val="20000"/>
                    </a:ext>
                  </a:extLst>
                </a:gridCol>
                <a:gridCol w="2487948">
                  <a:extLst>
                    <a:ext uri="{9D8B030D-6E8A-4147-A177-3AD203B41FA5}">
                      <a16:colId xmlns:a16="http://schemas.microsoft.com/office/drawing/2014/main" val="20001"/>
                    </a:ext>
                  </a:extLst>
                </a:gridCol>
              </a:tblGrid>
              <a:tr h="512130">
                <a:tc>
                  <a:txBody>
                    <a:bodyPr/>
                    <a:lstStyle/>
                    <a:p>
                      <a:pPr algn="ctr">
                        <a:lnSpc>
                          <a:spcPct val="150000"/>
                        </a:lnSpc>
                        <a:spcAft>
                          <a:spcPts val="0"/>
                        </a:spcAft>
                      </a:pPr>
                      <a:r>
                        <a:rPr lang="zh-CN" altLang="en-US" sz="1600" b="1" dirty="0">
                          <a:solidFill>
                            <a:schemeClr val="bg1"/>
                          </a:solidFill>
                          <a:effectLst/>
                          <a:latin typeface="Microsoft YaHei" panose="020B0503020204020204" pitchFamily="34" charset="-122"/>
                          <a:ea typeface="Microsoft YaHei" panose="020B0503020204020204" pitchFamily="34" charset="-122"/>
                        </a:rPr>
                        <a:t>级别</a:t>
                      </a:r>
                      <a:endParaRPr lang="zh-CN" sz="1600" b="1" dirty="0">
                        <a:solidFill>
                          <a:schemeClr val="bg1"/>
                        </a:solidFill>
                        <a:effectLst/>
                        <a:latin typeface="Microsoft YaHei" panose="020B0503020204020204" pitchFamily="34" charset="-122"/>
                        <a:ea typeface="Microsoft YaHei" panose="020B0503020204020204" pitchFamily="34" charset="-122"/>
                      </a:endParaRPr>
                    </a:p>
                  </a:txBody>
                  <a:tcPr marL="68580" marR="68580" marT="0" marB="0" anchor="ctr">
                    <a:solidFill>
                      <a:srgbClr val="004582"/>
                    </a:solidFill>
                  </a:tcPr>
                </a:tc>
                <a:tc>
                  <a:txBody>
                    <a:bodyPr/>
                    <a:lstStyle/>
                    <a:p>
                      <a:pPr algn="ctr">
                        <a:lnSpc>
                          <a:spcPct val="150000"/>
                        </a:lnSpc>
                        <a:spcAft>
                          <a:spcPts val="0"/>
                        </a:spcAft>
                      </a:pPr>
                      <a:r>
                        <a:rPr lang="zh-CN" altLang="en-US" sz="1600" b="1" dirty="0">
                          <a:solidFill>
                            <a:schemeClr val="bg1"/>
                          </a:solidFill>
                          <a:effectLst/>
                          <a:latin typeface="Microsoft YaHei" panose="020B0503020204020204" pitchFamily="34" charset="-122"/>
                          <a:ea typeface="Microsoft YaHei" panose="020B0503020204020204" pitchFamily="34" charset="-122"/>
                        </a:rPr>
                        <a:t>定义</a:t>
                      </a:r>
                      <a:endParaRPr lang="zh-CN" sz="1600" b="1" dirty="0">
                        <a:solidFill>
                          <a:schemeClr val="bg1"/>
                        </a:solidFill>
                        <a:effectLst/>
                        <a:latin typeface="Microsoft YaHei" panose="020B0503020204020204" pitchFamily="34" charset="-122"/>
                        <a:ea typeface="Microsoft YaHei" panose="020B0503020204020204" pitchFamily="34" charset="-122"/>
                      </a:endParaRPr>
                    </a:p>
                  </a:txBody>
                  <a:tcPr marL="68580" marR="68580" marT="0" marB="0" anchor="ctr">
                    <a:solidFill>
                      <a:srgbClr val="004582"/>
                    </a:solidFill>
                  </a:tcPr>
                </a:tc>
                <a:extLst>
                  <a:ext uri="{0D108BD9-81ED-4DB2-BD59-A6C34878D82A}">
                    <a16:rowId xmlns:a16="http://schemas.microsoft.com/office/drawing/2014/main" val="859593485"/>
                  </a:ext>
                </a:extLst>
              </a:tr>
              <a:tr h="1182823">
                <a:tc>
                  <a:txBody>
                    <a:bodyPr/>
                    <a:lstStyle/>
                    <a:p>
                      <a:pPr algn="ctr">
                        <a:lnSpc>
                          <a:spcPct val="150000"/>
                        </a:lnSpc>
                        <a:spcAft>
                          <a:spcPts val="0"/>
                        </a:spcAft>
                      </a:pPr>
                      <a:r>
                        <a:rPr lang="en-US" sz="1400" b="1" dirty="0">
                          <a:solidFill>
                            <a:schemeClr val="tx1"/>
                          </a:solidFill>
                          <a:effectLst/>
                          <a:latin typeface="Microsoft YaHei" panose="020B0503020204020204" pitchFamily="34" charset="-122"/>
                          <a:ea typeface="Microsoft YaHei" panose="020B0503020204020204" pitchFamily="34" charset="-122"/>
                        </a:rPr>
                        <a:t>A</a:t>
                      </a:r>
                      <a:r>
                        <a:rPr lang="zh-CN" sz="1400" b="1" dirty="0">
                          <a:solidFill>
                            <a:schemeClr val="tx1"/>
                          </a:solidFill>
                          <a:effectLst/>
                          <a:latin typeface="Microsoft YaHei" panose="020B0503020204020204" pitchFamily="34" charset="-122"/>
                          <a:ea typeface="Microsoft YaHei" panose="020B0503020204020204" pitchFamily="34" charset="-122"/>
                        </a:rPr>
                        <a:t>级</a:t>
                      </a:r>
                      <a:endParaRPr lang="zh-CN" sz="1600" b="1"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just">
                        <a:lnSpc>
                          <a:spcPct val="150000"/>
                        </a:lnSpc>
                        <a:spcAft>
                          <a:spcPts val="0"/>
                        </a:spcAft>
                      </a:pPr>
                      <a:r>
                        <a:rPr lang="zh-CN" sz="1400" b="1" dirty="0">
                          <a:solidFill>
                            <a:schemeClr val="tx1"/>
                          </a:solidFill>
                          <a:effectLst/>
                          <a:latin typeface="Microsoft YaHei" panose="020B0503020204020204" pitchFamily="34" charset="-122"/>
                          <a:ea typeface="Microsoft YaHei" panose="020B0503020204020204" pitchFamily="34" charset="-122"/>
                        </a:rPr>
                        <a:t>数据来自多项随机对照临床试验或由</a:t>
                      </a:r>
                      <a:r>
                        <a:rPr lang="zh-CN" altLang="zh-CN" sz="1400" b="1" dirty="0">
                          <a:solidFill>
                            <a:schemeClr val="tx1"/>
                          </a:solidFill>
                          <a:effectLst/>
                          <a:latin typeface="Microsoft YaHei" panose="020B0503020204020204" pitchFamily="34" charset="-122"/>
                          <a:ea typeface="Microsoft YaHei" panose="020B0503020204020204" pitchFamily="34" charset="-122"/>
                        </a:rPr>
                        <a:t>随机对照临床试验</a:t>
                      </a:r>
                      <a:r>
                        <a:rPr lang="zh-CN" sz="1400" b="1" dirty="0">
                          <a:solidFill>
                            <a:schemeClr val="tx1"/>
                          </a:solidFill>
                          <a:effectLst/>
                          <a:latin typeface="Microsoft YaHei" panose="020B0503020204020204" pitchFamily="34" charset="-122"/>
                          <a:ea typeface="Microsoft YaHei" panose="020B0503020204020204" pitchFamily="34" charset="-122"/>
                        </a:rPr>
                        <a:t>组成的荟萃分析</a:t>
                      </a:r>
                      <a:endParaRPr lang="zh-CN" sz="1600" b="1"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10000"/>
                  </a:ext>
                </a:extLst>
              </a:tr>
              <a:tr h="930103">
                <a:tc>
                  <a:txBody>
                    <a:bodyPr/>
                    <a:lstStyle/>
                    <a:p>
                      <a:pPr algn="ctr">
                        <a:lnSpc>
                          <a:spcPct val="150000"/>
                        </a:lnSpc>
                        <a:spcAft>
                          <a:spcPts val="0"/>
                        </a:spcAft>
                      </a:pPr>
                      <a:r>
                        <a:rPr lang="en-US" sz="1400" b="1" dirty="0">
                          <a:solidFill>
                            <a:schemeClr val="tx1"/>
                          </a:solidFill>
                          <a:effectLst/>
                          <a:latin typeface="Microsoft YaHei" panose="020B0503020204020204" pitchFamily="34" charset="-122"/>
                          <a:ea typeface="Microsoft YaHei" panose="020B0503020204020204" pitchFamily="34" charset="-122"/>
                        </a:rPr>
                        <a:t>B</a:t>
                      </a:r>
                      <a:r>
                        <a:rPr lang="zh-CN" sz="1400" b="1" dirty="0">
                          <a:solidFill>
                            <a:schemeClr val="tx1"/>
                          </a:solidFill>
                          <a:effectLst/>
                          <a:latin typeface="Microsoft YaHei" panose="020B0503020204020204" pitchFamily="34" charset="-122"/>
                          <a:ea typeface="Microsoft YaHei" panose="020B0503020204020204" pitchFamily="34" charset="-122"/>
                        </a:rPr>
                        <a:t>级</a:t>
                      </a:r>
                      <a:endParaRPr lang="zh-CN" sz="1600" b="1"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just">
                        <a:lnSpc>
                          <a:spcPct val="150000"/>
                        </a:lnSpc>
                        <a:spcAft>
                          <a:spcPts val="0"/>
                        </a:spcAft>
                      </a:pPr>
                      <a:r>
                        <a:rPr lang="zh-CN" sz="1400" b="1" dirty="0">
                          <a:solidFill>
                            <a:schemeClr val="tx1"/>
                          </a:solidFill>
                          <a:effectLst/>
                          <a:latin typeface="Microsoft YaHei" panose="020B0503020204020204" pitchFamily="34" charset="-122"/>
                          <a:ea typeface="Microsoft YaHei" panose="020B0503020204020204" pitchFamily="34" charset="-122"/>
                        </a:rPr>
                        <a:t>数据来自单项随机临床试验或</a:t>
                      </a:r>
                      <a:r>
                        <a:rPr lang="zh-CN" altLang="en-US" sz="1400" b="1" dirty="0">
                          <a:solidFill>
                            <a:schemeClr val="tx1"/>
                          </a:solidFill>
                          <a:effectLst/>
                          <a:latin typeface="Microsoft YaHei" panose="020B0503020204020204" pitchFamily="34" charset="-122"/>
                          <a:ea typeface="Microsoft YaHei" panose="020B0503020204020204" pitchFamily="34" charset="-122"/>
                        </a:rPr>
                        <a:t>多个</a:t>
                      </a:r>
                      <a:r>
                        <a:rPr lang="zh-CN" sz="1400" b="1" dirty="0">
                          <a:solidFill>
                            <a:schemeClr val="tx1"/>
                          </a:solidFill>
                          <a:effectLst/>
                          <a:latin typeface="Microsoft YaHei" panose="020B0503020204020204" pitchFamily="34" charset="-122"/>
                          <a:ea typeface="Microsoft YaHei" panose="020B0503020204020204" pitchFamily="34" charset="-122"/>
                        </a:rPr>
                        <a:t>大型非随机对照研究</a:t>
                      </a:r>
                      <a:endParaRPr lang="zh-CN" sz="1600" b="1"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10001"/>
                  </a:ext>
                </a:extLst>
              </a:tr>
              <a:tr h="1413544">
                <a:tc>
                  <a:txBody>
                    <a:bodyPr/>
                    <a:lstStyle/>
                    <a:p>
                      <a:pPr algn="ctr">
                        <a:lnSpc>
                          <a:spcPct val="150000"/>
                        </a:lnSpc>
                        <a:spcAft>
                          <a:spcPts val="0"/>
                        </a:spcAft>
                      </a:pPr>
                      <a:r>
                        <a:rPr lang="en-US" sz="1400" b="1" dirty="0">
                          <a:solidFill>
                            <a:schemeClr val="tx1"/>
                          </a:solidFill>
                          <a:effectLst/>
                          <a:latin typeface="Microsoft YaHei" panose="020B0503020204020204" pitchFamily="34" charset="-122"/>
                          <a:ea typeface="Microsoft YaHei" panose="020B0503020204020204" pitchFamily="34" charset="-122"/>
                        </a:rPr>
                        <a:t>C</a:t>
                      </a:r>
                      <a:r>
                        <a:rPr lang="zh-CN" sz="1400" b="1" dirty="0">
                          <a:solidFill>
                            <a:schemeClr val="tx1"/>
                          </a:solidFill>
                          <a:effectLst/>
                          <a:latin typeface="Microsoft YaHei" panose="020B0503020204020204" pitchFamily="34" charset="-122"/>
                          <a:ea typeface="Microsoft YaHei" panose="020B0503020204020204" pitchFamily="34" charset="-122"/>
                        </a:rPr>
                        <a:t>级</a:t>
                      </a:r>
                      <a:endParaRPr lang="zh-CN" sz="1600" b="1"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just">
                        <a:lnSpc>
                          <a:spcPct val="150000"/>
                        </a:lnSpc>
                        <a:spcAft>
                          <a:spcPts val="0"/>
                        </a:spcAft>
                      </a:pPr>
                      <a:r>
                        <a:rPr lang="zh-CN" sz="1400" b="1" dirty="0">
                          <a:solidFill>
                            <a:schemeClr val="tx1"/>
                          </a:solidFill>
                          <a:effectLst/>
                          <a:latin typeface="Microsoft YaHei" panose="020B0503020204020204" pitchFamily="34" charset="-122"/>
                          <a:ea typeface="Microsoft YaHei" panose="020B0503020204020204" pitchFamily="34" charset="-122"/>
                        </a:rPr>
                        <a:t>数据来自专家共识和（或）小</a:t>
                      </a:r>
                      <a:r>
                        <a:rPr lang="zh-CN" altLang="en-US" sz="1400" b="1" dirty="0">
                          <a:solidFill>
                            <a:schemeClr val="tx1"/>
                          </a:solidFill>
                          <a:effectLst/>
                          <a:latin typeface="Microsoft YaHei" panose="020B0503020204020204" pitchFamily="34" charset="-122"/>
                          <a:ea typeface="Microsoft YaHei" panose="020B0503020204020204" pitchFamily="34" charset="-122"/>
                        </a:rPr>
                        <a:t>规模</a:t>
                      </a:r>
                      <a:r>
                        <a:rPr lang="zh-CN" sz="1400" b="1" dirty="0">
                          <a:solidFill>
                            <a:schemeClr val="tx1"/>
                          </a:solidFill>
                          <a:effectLst/>
                          <a:latin typeface="Microsoft YaHei" panose="020B0503020204020204" pitchFamily="34" charset="-122"/>
                          <a:ea typeface="Microsoft YaHei" panose="020B0503020204020204" pitchFamily="34" charset="-122"/>
                        </a:rPr>
                        <a:t>研究</a:t>
                      </a:r>
                      <a:r>
                        <a:rPr lang="zh-CN" altLang="en-US" sz="1400" b="1" dirty="0">
                          <a:solidFill>
                            <a:schemeClr val="tx1"/>
                          </a:solidFill>
                          <a:effectLst/>
                          <a:latin typeface="Microsoft YaHei" panose="020B0503020204020204" pitchFamily="34" charset="-122"/>
                          <a:ea typeface="Microsoft YaHei" panose="020B0503020204020204" pitchFamily="34" charset="-122"/>
                        </a:rPr>
                        <a:t>、</a:t>
                      </a:r>
                      <a:r>
                        <a:rPr lang="zh-CN" sz="1400" b="1" dirty="0">
                          <a:solidFill>
                            <a:schemeClr val="tx1"/>
                          </a:solidFill>
                          <a:effectLst/>
                          <a:latin typeface="Microsoft YaHei" panose="020B0503020204020204" pitchFamily="34" charset="-122"/>
                          <a:ea typeface="Microsoft YaHei" panose="020B0503020204020204" pitchFamily="34" charset="-122"/>
                        </a:rPr>
                        <a:t>回顾性研究或登记注册研究</a:t>
                      </a:r>
                      <a:endParaRPr lang="zh-CN" sz="1600" b="1"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038557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BCEEAD6-7693-9722-D8F2-30A16D42163E}"/>
              </a:ext>
            </a:extLst>
          </p:cNvPr>
          <p:cNvSpPr/>
          <p:nvPr/>
        </p:nvSpPr>
        <p:spPr bwMode="gray">
          <a:xfrm>
            <a:off x="907785" y="1363801"/>
            <a:ext cx="10376429" cy="4512066"/>
          </a:xfrm>
          <a:prstGeom prst="rect">
            <a:avLst/>
          </a:prstGeom>
          <a:solidFill>
            <a:schemeClr val="bg1">
              <a:lumMod val="95000"/>
            </a:schemeClr>
          </a:solidFill>
          <a:ln w="19050" cap="rnd" algn="ctr">
            <a:solidFill>
              <a:schemeClr val="bg2"/>
            </a:solidFill>
            <a:prstDash val="sysDot"/>
            <a:miter lim="800000"/>
            <a:headEnd/>
            <a:tailEnd/>
          </a:ln>
          <a:effectLst/>
        </p:spPr>
        <p:txBody>
          <a:bodyPr wrap="none" rtlCol="0" anchor="ctr"/>
          <a:lstStyle/>
          <a:p>
            <a:pPr algn="ctr"/>
            <a:endParaRPr kumimoji="1" lang="zh-CN" altLang="en-US"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5AE7E505-E51E-94FC-57D3-16AABB0360CF}"/>
              </a:ext>
            </a:extLst>
          </p:cNvPr>
          <p:cNvSpPr txBox="1"/>
          <p:nvPr/>
        </p:nvSpPr>
        <p:spPr>
          <a:xfrm>
            <a:off x="1538656" y="1565965"/>
            <a:ext cx="8975350" cy="3656398"/>
          </a:xfrm>
          <a:prstGeom prst="rect">
            <a:avLst/>
          </a:prstGeom>
          <a:noFill/>
        </p:spPr>
        <p:txBody>
          <a:bodyPr wrap="square">
            <a:noAutofit/>
          </a:bodyPr>
          <a:lstStyle/>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利尿剂主要通过</a:t>
            </a:r>
            <a:r>
              <a:rPr lang="zh-CN" altLang="en-US" b="1" dirty="0">
                <a:solidFill>
                  <a:srgbClr val="C00000"/>
                </a:solidFill>
                <a:latin typeface="Microsoft YaHei" panose="020B0503020204020204" pitchFamily="34" charset="-122"/>
                <a:ea typeface="Microsoft YaHei" panose="020B0503020204020204" pitchFamily="34" charset="-122"/>
              </a:rPr>
              <a:t>利钠排尿</a:t>
            </a:r>
            <a:r>
              <a:rPr lang="zh-CN" altLang="en-US" b="1" dirty="0">
                <a:latin typeface="Microsoft YaHei" panose="020B0503020204020204" pitchFamily="34" charset="-122"/>
                <a:ea typeface="Microsoft YaHei" panose="020B0503020204020204" pitchFamily="34" charset="-122"/>
              </a:rPr>
              <a:t>、</a:t>
            </a:r>
            <a:r>
              <a:rPr lang="zh-CN" altLang="en-US" b="1" dirty="0">
                <a:solidFill>
                  <a:srgbClr val="C00000"/>
                </a:solidFill>
                <a:latin typeface="Microsoft YaHei" panose="020B0503020204020204" pitchFamily="34" charset="-122"/>
                <a:ea typeface="Microsoft YaHei" panose="020B0503020204020204" pitchFamily="34" charset="-122"/>
              </a:rPr>
              <a:t>降低容量负荷</a:t>
            </a:r>
            <a:r>
              <a:rPr lang="zh-CN" altLang="en-US" dirty="0">
                <a:latin typeface="Microsoft YaHei" panose="020B0503020204020204" pitchFamily="34" charset="-122"/>
                <a:ea typeface="Microsoft YaHei" panose="020B0503020204020204" pitchFamily="34" charset="-122"/>
              </a:rPr>
              <a:t>而发挥降压作用 。</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噻嗪类利尿剂分为</a:t>
            </a:r>
            <a:r>
              <a:rPr lang="zh-CN" altLang="en-US" b="1" dirty="0">
                <a:solidFill>
                  <a:srgbClr val="C00000"/>
                </a:solidFill>
                <a:latin typeface="Microsoft YaHei" panose="020B0503020204020204" pitchFamily="34" charset="-122"/>
                <a:ea typeface="Microsoft YaHei" panose="020B0503020204020204" pitchFamily="34" charset="-122"/>
              </a:rPr>
              <a:t>噻嗪型利尿剂</a:t>
            </a:r>
            <a:r>
              <a:rPr lang="zh-CN" altLang="en-US" dirty="0">
                <a:latin typeface="Microsoft YaHei" panose="020B0503020204020204" pitchFamily="34" charset="-122"/>
                <a:ea typeface="Microsoft YaHei" panose="020B0503020204020204" pitchFamily="34" charset="-122"/>
              </a:rPr>
              <a:t>和</a:t>
            </a:r>
            <a:r>
              <a:rPr lang="zh-CN" altLang="en-US" b="1" dirty="0">
                <a:solidFill>
                  <a:srgbClr val="C00000"/>
                </a:solidFill>
                <a:latin typeface="Microsoft YaHei" panose="020B0503020204020204" pitchFamily="34" charset="-122"/>
                <a:ea typeface="Microsoft YaHei" panose="020B0503020204020204" pitchFamily="34" charset="-122"/>
              </a:rPr>
              <a:t>噻嗪样利尿剂</a:t>
            </a:r>
            <a:r>
              <a:rPr lang="zh-CN" altLang="en-US" dirty="0">
                <a:latin typeface="Microsoft YaHei" panose="020B0503020204020204" pitchFamily="34" charset="-122"/>
                <a:ea typeface="Microsoft YaHei" panose="020B0503020204020204" pitchFamily="34" charset="-122"/>
              </a:rPr>
              <a:t>两种。</a:t>
            </a:r>
            <a:r>
              <a:rPr lang="zh-CN" altLang="en-US" b="1" dirty="0">
                <a:solidFill>
                  <a:srgbClr val="C00000"/>
                </a:solidFill>
                <a:latin typeface="Microsoft YaHei" panose="020B0503020204020204" pitchFamily="34" charset="-122"/>
                <a:ea typeface="Microsoft YaHei" panose="020B0503020204020204" pitchFamily="34" charset="-122"/>
              </a:rPr>
              <a:t>噻嗪样利尿剂</a:t>
            </a:r>
            <a:r>
              <a:rPr lang="zh-CN" altLang="en-US" dirty="0">
                <a:latin typeface="Microsoft YaHei" panose="020B0503020204020204" pitchFamily="34" charset="-122"/>
                <a:ea typeface="Microsoft YaHei" panose="020B0503020204020204" pitchFamily="34" charset="-122"/>
              </a:rPr>
              <a:t>可通过 </a:t>
            </a:r>
            <a:r>
              <a:rPr lang="en-US" altLang="zh-CN" dirty="0">
                <a:latin typeface="Microsoft YaHei" panose="020B0503020204020204" pitchFamily="34" charset="-122"/>
                <a:ea typeface="Microsoft YaHei" panose="020B0503020204020204" pitchFamily="34" charset="-122"/>
              </a:rPr>
              <a:t>Na</a:t>
            </a:r>
            <a:r>
              <a:rPr lang="en-US" altLang="zh-CN" baseline="30000"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Ca</a:t>
            </a:r>
            <a:r>
              <a:rPr lang="en-US" altLang="zh-CN" baseline="30000" dirty="0">
                <a:latin typeface="Microsoft YaHei" panose="020B0503020204020204" pitchFamily="34" charset="-122"/>
                <a:ea typeface="Microsoft YaHei" panose="020B0503020204020204" pitchFamily="34" charset="-122"/>
              </a:rPr>
              <a:t>2+ </a:t>
            </a:r>
            <a:r>
              <a:rPr lang="zh-CN" altLang="en-US" dirty="0">
                <a:latin typeface="Microsoft YaHei" panose="020B0503020204020204" pitchFamily="34" charset="-122"/>
                <a:ea typeface="Microsoft YaHei" panose="020B0503020204020204" pitchFamily="34" charset="-122"/>
              </a:rPr>
              <a:t>交换机制减少小动脉平滑肌细胞内钙含量，</a:t>
            </a:r>
            <a:r>
              <a:rPr lang="zh-CN" altLang="en-US" b="1" dirty="0">
                <a:solidFill>
                  <a:srgbClr val="C00000"/>
                </a:solidFill>
                <a:latin typeface="Microsoft YaHei" panose="020B0503020204020204" pitchFamily="34" charset="-122"/>
                <a:ea typeface="Microsoft YaHei" panose="020B0503020204020204" pitchFamily="34" charset="-122"/>
              </a:rPr>
              <a:t>扩张小动脉，而且消除半衰期长于噻嗪型利尿</a:t>
            </a:r>
            <a:r>
              <a:rPr lang="zh-CN" altLang="en-US" dirty="0">
                <a:latin typeface="Microsoft YaHei" panose="020B0503020204020204" pitchFamily="34" charset="-122"/>
                <a:ea typeface="Microsoft YaHei" panose="020B0503020204020204" pitchFamily="34" charset="-122"/>
              </a:rPr>
              <a:t>。在我国，常用于降压的噻嗪类利尿剂是氢氯噻嗪和吲达帕胺。</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b="1" dirty="0">
                <a:solidFill>
                  <a:srgbClr val="C00000"/>
                </a:solidFill>
                <a:latin typeface="Microsoft YaHei" panose="020B0503020204020204" pitchFamily="34" charset="-122"/>
                <a:ea typeface="Microsoft YaHei" panose="020B0503020204020204" pitchFamily="34" charset="-122"/>
              </a:rPr>
              <a:t>噻嗪类利尿剂尤其适用于老年和盐敏感性高血压、</a:t>
            </a:r>
            <a:r>
              <a:rPr lang="en" altLang="zh-CN" b="1" dirty="0">
                <a:solidFill>
                  <a:srgbClr val="C00000"/>
                </a:solidFill>
                <a:latin typeface="Microsoft YaHei" panose="020B0503020204020204" pitchFamily="34" charset="-122"/>
                <a:ea typeface="Microsoft YaHei" panose="020B0503020204020204" pitchFamily="34" charset="-122"/>
              </a:rPr>
              <a:t>ISH</a:t>
            </a:r>
            <a:r>
              <a:rPr lang="zh-CN" altLang="en" b="1" dirty="0">
                <a:solidFill>
                  <a:srgbClr val="C00000"/>
                </a:solidFill>
                <a:latin typeface="Microsoft YaHei" panose="020B0503020204020204" pitchFamily="34" charset="-122"/>
                <a:ea typeface="Microsoft YaHei" panose="020B0503020204020204" pitchFamily="34" charset="-122"/>
              </a:rPr>
              <a:t>、</a:t>
            </a:r>
            <a:r>
              <a:rPr lang="zh-CN" altLang="en-US" b="1" dirty="0">
                <a:solidFill>
                  <a:srgbClr val="C00000"/>
                </a:solidFill>
                <a:latin typeface="Microsoft YaHei" panose="020B0503020204020204" pitchFamily="34" charset="-122"/>
                <a:ea typeface="Microsoft YaHei" panose="020B0503020204020204" pitchFamily="34" charset="-122"/>
              </a:rPr>
              <a:t>伴心力衰竭，也是难治性高血压的基础药物一。</a:t>
            </a:r>
            <a:endParaRPr lang="en-US" altLang="zh-CN" b="1" dirty="0">
              <a:solidFill>
                <a:srgbClr val="C00000"/>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噻嗪类利尿剂在</a:t>
            </a:r>
            <a:r>
              <a:rPr lang="zh-CN" altLang="en-US" b="1" dirty="0">
                <a:solidFill>
                  <a:srgbClr val="C00000"/>
                </a:solidFill>
                <a:latin typeface="Microsoft YaHei" panose="020B0503020204020204" pitchFamily="34" charset="-122"/>
                <a:ea typeface="Microsoft YaHei" panose="020B0503020204020204" pitchFamily="34" charset="-122"/>
              </a:rPr>
              <a:t>预防心血管疾病和死亡风险</a:t>
            </a:r>
            <a:r>
              <a:rPr lang="zh-CN" altLang="en-US" dirty="0">
                <a:latin typeface="Microsoft YaHei" panose="020B0503020204020204" pitchFamily="34" charset="-122"/>
                <a:ea typeface="Microsoft YaHei" panose="020B0503020204020204" pitchFamily="34" charset="-122"/>
              </a:rPr>
              <a:t>方面的有效性在随机对照试验和荟萃分析中得到了证实。</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噻嗪类利尿剂的代谢不良反应与剂量密切相关，故通常应</a:t>
            </a:r>
            <a:r>
              <a:rPr lang="zh-CN" altLang="en-US" b="1" dirty="0">
                <a:solidFill>
                  <a:srgbClr val="C00000"/>
                </a:solidFill>
                <a:latin typeface="Microsoft YaHei" panose="020B0503020204020204" pitchFamily="34" charset="-122"/>
                <a:ea typeface="Microsoft YaHei" panose="020B0503020204020204" pitchFamily="34" charset="-122"/>
              </a:rPr>
              <a:t>采用小剂量</a:t>
            </a:r>
            <a:r>
              <a:rPr lang="zh-CN" altLang="en-US" dirty="0">
                <a:latin typeface="Microsoft YaHei" panose="020B0503020204020204" pitchFamily="34" charset="-122"/>
                <a:ea typeface="Microsoft YaHei" panose="020B0503020204020204" pitchFamily="34" charset="-122"/>
              </a:rPr>
              <a:t>。长期应用者应</a:t>
            </a:r>
            <a:r>
              <a:rPr lang="zh-CN" altLang="en-US" b="1" dirty="0">
                <a:latin typeface="Microsoft YaHei" panose="020B0503020204020204" pitchFamily="34" charset="-122"/>
                <a:ea typeface="Microsoft YaHei" panose="020B0503020204020204" pitchFamily="34" charset="-122"/>
              </a:rPr>
              <a:t>监测血钾</a:t>
            </a:r>
            <a:r>
              <a:rPr lang="zh-CN" altLang="en-US" dirty="0">
                <a:latin typeface="Microsoft YaHei" panose="020B0503020204020204" pitchFamily="34" charset="-122"/>
                <a:ea typeface="Microsoft YaHei" panose="020B0503020204020204" pitchFamily="34" charset="-122"/>
              </a:rPr>
              <a:t>，</a:t>
            </a:r>
            <a:r>
              <a:rPr lang="zh-CN" altLang="en-US" b="1" dirty="0">
                <a:latin typeface="Microsoft YaHei" panose="020B0503020204020204" pitchFamily="34" charset="-122"/>
                <a:ea typeface="Microsoft YaHei" panose="020B0503020204020204" pitchFamily="34" charset="-122"/>
              </a:rPr>
              <a:t>高尿酸血症</a:t>
            </a:r>
            <a:r>
              <a:rPr lang="zh-CN" altLang="en-US" dirty="0">
                <a:latin typeface="Microsoft YaHei" panose="020B0503020204020204" pitchFamily="34" charset="-122"/>
                <a:ea typeface="Microsoft YaHei" panose="020B0503020204020204" pitchFamily="34" charset="-122"/>
              </a:rPr>
              <a:t>者慎用，</a:t>
            </a:r>
            <a:r>
              <a:rPr lang="zh-CN" altLang="en-US" b="1" dirty="0">
                <a:latin typeface="Microsoft YaHei" panose="020B0503020204020204" pitchFamily="34" charset="-122"/>
                <a:ea typeface="Microsoft YaHei" panose="020B0503020204020204" pitchFamily="34" charset="-122"/>
              </a:rPr>
              <a:t>痛风者</a:t>
            </a:r>
            <a:r>
              <a:rPr lang="zh-CN" altLang="en-US" dirty="0">
                <a:latin typeface="Microsoft YaHei" panose="020B0503020204020204" pitchFamily="34" charset="-122"/>
                <a:ea typeface="Microsoft YaHei" panose="020B0503020204020204" pitchFamily="34" charset="-122"/>
              </a:rPr>
              <a:t>禁用。</a:t>
            </a:r>
          </a:p>
        </p:txBody>
      </p:sp>
      <p:sp>
        <p:nvSpPr>
          <p:cNvPr id="6" name="标题 1">
            <a:extLst>
              <a:ext uri="{FF2B5EF4-FFF2-40B4-BE49-F238E27FC236}">
                <a16:creationId xmlns:a16="http://schemas.microsoft.com/office/drawing/2014/main" id="{900185B0-0379-FEDE-7C1D-F16387611F64}"/>
              </a:ext>
            </a:extLst>
          </p:cNvPr>
          <p:cNvSpPr>
            <a:spLocks noGrp="1"/>
          </p:cNvSpPr>
          <p:nvPr>
            <p:ph type="title"/>
          </p:nvPr>
        </p:nvSpPr>
        <p:spPr>
          <a:xfrm>
            <a:off x="527314" y="244882"/>
            <a:ext cx="10756900" cy="850900"/>
          </a:xfrm>
          <a:prstGeom prst="rect">
            <a:avLst/>
          </a:prstGeom>
        </p:spPr>
        <p:txBody>
          <a:bodyPr vert="horz" lIns="91440" tIns="45720" rIns="91440" bIns="45720" rtlCol="0" anchor="ctr">
            <a:noAutofit/>
          </a:bodyPr>
          <a:lstStyle/>
          <a:p>
            <a:pPr algn="ctr">
              <a:lnSpc>
                <a:spcPct val="100000"/>
              </a:lnSpc>
            </a:pPr>
            <a:r>
              <a:rPr lang="zh-CN" altLang="en-US" sz="3200" b="1" dirty="0">
                <a:solidFill>
                  <a:schemeClr val="tx1"/>
                </a:solidFill>
                <a:latin typeface="微软雅黑" panose="020B0503020204020204" pitchFamily="34" charset="-122"/>
                <a:ea typeface="微软雅黑" panose="020B0503020204020204" pitchFamily="34" charset="-122"/>
              </a:rPr>
              <a:t>利尿剂</a:t>
            </a:r>
          </a:p>
        </p:txBody>
      </p:sp>
    </p:spTree>
    <p:extLst>
      <p:ext uri="{BB962C8B-B14F-4D97-AF65-F5344CB8AC3E}">
        <p14:creationId xmlns:p14="http://schemas.microsoft.com/office/powerpoint/2010/main" val="28378126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AE7E505-E51E-94FC-57D3-16AABB0360CF}"/>
              </a:ext>
            </a:extLst>
          </p:cNvPr>
          <p:cNvSpPr txBox="1"/>
          <p:nvPr/>
        </p:nvSpPr>
        <p:spPr>
          <a:xfrm>
            <a:off x="1071336" y="1574135"/>
            <a:ext cx="10049327" cy="3497398"/>
          </a:xfrm>
          <a:prstGeom prst="rect">
            <a:avLst/>
          </a:prstGeom>
          <a:solidFill>
            <a:srgbClr val="F2F2F2"/>
          </a:solidFill>
        </p:spPr>
        <p:txBody>
          <a:bodyPr wrap="square" lIns="360000" tIns="360000" rIns="360000" bIns="360000">
            <a:noAutofit/>
          </a:bodyPr>
          <a:lstStyle/>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与其他降压药相比，除了阿替洛尔预防老年人群脑卒中的效果相对差之外，</a:t>
            </a:r>
            <a:r>
              <a:rPr lang="el-GR" altLang="zh-CN" b="1" dirty="0">
                <a:solidFill>
                  <a:srgbClr val="C00000"/>
                </a:solidFill>
                <a:latin typeface="Microsoft YaHei" panose="020B0503020204020204" pitchFamily="34" charset="-122"/>
                <a:ea typeface="Microsoft YaHei" panose="020B0503020204020204" pitchFamily="34" charset="-122"/>
              </a:rPr>
              <a:t>β</a:t>
            </a:r>
            <a:r>
              <a:rPr lang="zh-CN" altLang="en-US" b="1" dirty="0">
                <a:solidFill>
                  <a:srgbClr val="C00000"/>
                </a:solidFill>
                <a:latin typeface="Microsoft YaHei" panose="020B0503020204020204" pitchFamily="34" charset="-122"/>
                <a:ea typeface="Microsoft YaHei" panose="020B0503020204020204" pitchFamily="34" charset="-122"/>
              </a:rPr>
              <a:t>受体阻滞剂在预防主要心血管事件方面通常被认为是相当的，依然是治疗高血压的常用药物之一。</a:t>
            </a:r>
          </a:p>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已有的临床研究和实践表明，</a:t>
            </a:r>
            <a:r>
              <a:rPr lang="el-GR" altLang="zh-CN" b="1" dirty="0">
                <a:solidFill>
                  <a:srgbClr val="C00000"/>
                </a:solidFill>
                <a:latin typeface="Microsoft YaHei" panose="020B0503020204020204" pitchFamily="34" charset="-122"/>
                <a:ea typeface="Microsoft YaHei" panose="020B0503020204020204" pitchFamily="34" charset="-122"/>
              </a:rPr>
              <a:t>β</a:t>
            </a:r>
            <a:r>
              <a:rPr lang="zh-CN" altLang="en-US" b="1" dirty="0">
                <a:solidFill>
                  <a:srgbClr val="C00000"/>
                </a:solidFill>
                <a:latin typeface="Microsoft YaHei" panose="020B0503020204020204" pitchFamily="34" charset="-122"/>
                <a:ea typeface="Microsoft YaHei" panose="020B0503020204020204" pitchFamily="34" charset="-122"/>
              </a:rPr>
              <a:t>受体阻滞剂的降压疗效在中青年人群相对更好。</a:t>
            </a:r>
            <a:endParaRPr lang="en-US" altLang="zh-CN" b="1" dirty="0">
              <a:solidFill>
                <a:srgbClr val="C00000"/>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en-US" altLang="zh-CN" b="1" dirty="0">
                <a:solidFill>
                  <a:srgbClr val="C00000"/>
                </a:solidFill>
                <a:latin typeface="Microsoft YaHei" panose="020B0503020204020204" pitchFamily="34" charset="-122"/>
                <a:ea typeface="Microsoft YaHei" panose="020B0503020204020204" pitchFamily="34" charset="-122"/>
              </a:rPr>
              <a:t>β</a:t>
            </a:r>
            <a:r>
              <a:rPr lang="zh-CN" altLang="en-US" b="1" dirty="0">
                <a:solidFill>
                  <a:srgbClr val="C00000"/>
                </a:solidFill>
                <a:latin typeface="Microsoft YaHei" panose="020B0503020204020204" pitchFamily="34" charset="-122"/>
                <a:ea typeface="Microsoft YaHei" panose="020B0503020204020204" pitchFamily="34" charset="-122"/>
              </a:rPr>
              <a:t>受体阻滞剂尤其适用于</a:t>
            </a:r>
            <a:r>
              <a:rPr lang="zh-CN" altLang="en-US" dirty="0">
                <a:latin typeface="Microsoft YaHei" panose="020B0503020204020204" pitchFamily="34" charset="-122"/>
                <a:ea typeface="Microsoft YaHei" panose="020B0503020204020204" pitchFamily="34" charset="-122"/>
              </a:rPr>
              <a:t>合并冠心病、既往心肌梗死病史、慢性心力衰竭、主动脉夹层、伴快速性心律失常、</a:t>
            </a:r>
            <a:r>
              <a:rPr lang="zh-CN" altLang="en-US" b="1" dirty="0">
                <a:solidFill>
                  <a:srgbClr val="C00000"/>
                </a:solidFill>
                <a:latin typeface="Microsoft YaHei" panose="020B0503020204020204" pitchFamily="34" charset="-122"/>
                <a:ea typeface="Microsoft YaHei" panose="020B0503020204020204" pitchFamily="34" charset="-122"/>
              </a:rPr>
              <a:t>交感神经活性增高（例如静息心率≥</a:t>
            </a:r>
            <a:r>
              <a:rPr lang="en-US" altLang="zh-CN" b="1" dirty="0">
                <a:solidFill>
                  <a:srgbClr val="C00000"/>
                </a:solidFill>
                <a:latin typeface="Microsoft YaHei" panose="020B0503020204020204" pitchFamily="34" charset="-122"/>
                <a:ea typeface="Microsoft YaHei" panose="020B0503020204020204" pitchFamily="34" charset="-122"/>
              </a:rPr>
              <a:t>80</a:t>
            </a:r>
            <a:r>
              <a:rPr lang="zh-CN" altLang="en-US" b="1" dirty="0">
                <a:solidFill>
                  <a:srgbClr val="C00000"/>
                </a:solidFill>
                <a:latin typeface="Microsoft YaHei" panose="020B0503020204020204" pitchFamily="34" charset="-122"/>
                <a:ea typeface="Microsoft YaHei" panose="020B0503020204020204" pitchFamily="34" charset="-122"/>
              </a:rPr>
              <a:t>次</a:t>
            </a:r>
            <a:r>
              <a:rPr lang="en-US" altLang="zh-CN" b="1" dirty="0">
                <a:solidFill>
                  <a:srgbClr val="C00000"/>
                </a:solidFill>
                <a:latin typeface="Microsoft YaHei" panose="020B0503020204020204" pitchFamily="34" charset="-122"/>
                <a:ea typeface="Microsoft YaHei" panose="020B0503020204020204" pitchFamily="34" charset="-122"/>
              </a:rPr>
              <a:t>/min</a:t>
            </a:r>
            <a:r>
              <a:rPr lang="zh-CN" altLang="en-US" b="1" dirty="0">
                <a:solidFill>
                  <a:srgbClr val="C00000"/>
                </a:solidFill>
                <a:latin typeface="Microsoft YaHei" panose="020B0503020204020204" pitchFamily="34" charset="-122"/>
                <a:ea typeface="Microsoft YaHei" panose="020B0503020204020204" pitchFamily="34" charset="-122"/>
              </a:rPr>
              <a:t>）以及高动力状态患者</a:t>
            </a:r>
            <a:r>
              <a:rPr lang="zh-CN" altLang="en-US" dirty="0">
                <a:latin typeface="Microsoft YaHei" panose="020B0503020204020204" pitchFamily="34" charset="-122"/>
                <a:ea typeface="Microsoft YaHei" panose="020B0503020204020204" pitchFamily="34" charset="-122"/>
              </a:rPr>
              <a:t>。</a:t>
            </a:r>
          </a:p>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二</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三度房室传导阻滞、哮喘患者</a:t>
            </a:r>
            <a:r>
              <a:rPr lang="zh-CN" altLang="en-US" b="1" dirty="0">
                <a:latin typeface="Microsoft YaHei" panose="020B0503020204020204" pitchFamily="34" charset="-122"/>
                <a:ea typeface="Microsoft YaHei" panose="020B0503020204020204" pitchFamily="34" charset="-122"/>
              </a:rPr>
              <a:t>禁用</a:t>
            </a:r>
            <a:r>
              <a:rPr lang="zh-CN" altLang="en-US" dirty="0">
                <a:latin typeface="Microsoft YaHei" panose="020B0503020204020204" pitchFamily="34" charset="-122"/>
                <a:ea typeface="Microsoft YaHei" panose="020B0503020204020204" pitchFamily="34" charset="-122"/>
              </a:rPr>
              <a:t>；运动员、周围血管病</a:t>
            </a:r>
            <a:r>
              <a:rPr lang="zh-CN" altLang="en-US" b="1" dirty="0">
                <a:latin typeface="Microsoft YaHei" panose="020B0503020204020204" pitchFamily="34" charset="-122"/>
                <a:ea typeface="Microsoft YaHei" panose="020B0503020204020204" pitchFamily="34" charset="-122"/>
              </a:rPr>
              <a:t>慎用</a:t>
            </a:r>
            <a:r>
              <a:rPr lang="zh-CN" altLang="en-US" dirty="0">
                <a:latin typeface="Microsoft YaHei" panose="020B0503020204020204" pitchFamily="34" charset="-122"/>
                <a:ea typeface="Microsoft YaHei" panose="020B0503020204020204" pitchFamily="34" charset="-122"/>
              </a:rPr>
              <a:t>。</a:t>
            </a:r>
          </a:p>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长期应用者突然停药可发生反跳现象的</a:t>
            </a:r>
            <a:r>
              <a:rPr lang="zh-CN" altLang="en-US" b="1" dirty="0">
                <a:latin typeface="Microsoft YaHei" panose="020B0503020204020204" pitchFamily="34" charset="-122"/>
                <a:ea typeface="Microsoft YaHei" panose="020B0503020204020204" pitchFamily="34" charset="-122"/>
              </a:rPr>
              <a:t>撤药综合征</a:t>
            </a:r>
            <a:r>
              <a:rPr lang="zh-CN" altLang="en-US" dirty="0">
                <a:latin typeface="Microsoft YaHei" panose="020B0503020204020204" pitchFamily="34" charset="-122"/>
                <a:ea typeface="Microsoft YaHei" panose="020B0503020204020204" pitchFamily="34" charset="-122"/>
              </a:rPr>
              <a:t>；剂量应在停药前</a:t>
            </a:r>
            <a:r>
              <a:rPr lang="zh-CN" altLang="en-US" b="1" dirty="0">
                <a:latin typeface="Microsoft YaHei" panose="020B0503020204020204" pitchFamily="34" charset="-122"/>
                <a:ea typeface="Microsoft YaHei" panose="020B0503020204020204" pitchFamily="34" charset="-122"/>
              </a:rPr>
              <a:t>逐渐减少</a:t>
            </a:r>
            <a:r>
              <a:rPr lang="zh-CN" altLang="en-US" dirty="0">
                <a:latin typeface="Microsoft YaHei" panose="020B0503020204020204" pitchFamily="34" charset="-122"/>
                <a:ea typeface="Microsoft YaHei" panose="020B0503020204020204" pitchFamily="34" charset="-122"/>
              </a:rPr>
              <a:t>。</a:t>
            </a:r>
          </a:p>
        </p:txBody>
      </p:sp>
      <p:sp>
        <p:nvSpPr>
          <p:cNvPr id="5" name="标题 1">
            <a:extLst>
              <a:ext uri="{FF2B5EF4-FFF2-40B4-BE49-F238E27FC236}">
                <a16:creationId xmlns:a16="http://schemas.microsoft.com/office/drawing/2014/main" id="{900185B0-0379-FEDE-7C1D-F16387611F64}"/>
              </a:ext>
            </a:extLst>
          </p:cNvPr>
          <p:cNvSpPr>
            <a:spLocks noGrp="1"/>
          </p:cNvSpPr>
          <p:nvPr>
            <p:ph type="title"/>
          </p:nvPr>
        </p:nvSpPr>
        <p:spPr>
          <a:xfrm>
            <a:off x="527314" y="244882"/>
            <a:ext cx="10756900" cy="850900"/>
          </a:xfrm>
          <a:prstGeom prst="rect">
            <a:avLst/>
          </a:prstGeom>
        </p:spPr>
        <p:txBody>
          <a:bodyPr vert="horz" lIns="91440" tIns="45720" rIns="91440" bIns="45720" rtlCol="0" anchor="ctr">
            <a:noAutofit/>
          </a:bodyPr>
          <a:lstStyle/>
          <a:p>
            <a:pPr algn="ctr">
              <a:lnSpc>
                <a:spcPct val="100000"/>
              </a:lnSpc>
            </a:pPr>
            <a:r>
              <a:rPr lang="en-US" altLang="zh-CN" sz="3200" b="1" dirty="0">
                <a:solidFill>
                  <a:schemeClr val="tx1"/>
                </a:solidFill>
                <a:latin typeface="微软雅黑" panose="020B0503020204020204" pitchFamily="34" charset="-122"/>
                <a:ea typeface="微软雅黑" panose="020B0503020204020204" pitchFamily="34" charset="-122"/>
              </a:rPr>
              <a:t>β</a:t>
            </a:r>
            <a:r>
              <a:rPr lang="zh-CN" altLang="en-US" sz="3200" b="1" dirty="0">
                <a:solidFill>
                  <a:schemeClr val="tx1"/>
                </a:solidFill>
                <a:latin typeface="微软雅黑" panose="020B0503020204020204" pitchFamily="34" charset="-122"/>
                <a:ea typeface="微软雅黑" panose="020B0503020204020204" pitchFamily="34" charset="-122"/>
              </a:rPr>
              <a:t>受体阻滞剂</a:t>
            </a:r>
          </a:p>
        </p:txBody>
      </p:sp>
      <p:sp>
        <p:nvSpPr>
          <p:cNvPr id="3" name="文本框 2">
            <a:extLst>
              <a:ext uri="{FF2B5EF4-FFF2-40B4-BE49-F238E27FC236}">
                <a16:creationId xmlns:a16="http://schemas.microsoft.com/office/drawing/2014/main" id="{09B235B7-5A1D-BCC9-E04B-5ABE9E70B75F}"/>
              </a:ext>
            </a:extLst>
          </p:cNvPr>
          <p:cNvSpPr txBox="1"/>
          <p:nvPr/>
        </p:nvSpPr>
        <p:spPr>
          <a:xfrm>
            <a:off x="1071336" y="5182866"/>
            <a:ext cx="10049326" cy="874407"/>
          </a:xfrm>
          <a:prstGeom prst="rect">
            <a:avLst/>
          </a:prstGeom>
          <a:noFill/>
        </p:spPr>
        <p:txBody>
          <a:bodyPr wrap="square">
            <a:spAutoFit/>
          </a:bodyPr>
          <a:lstStyle/>
          <a:p>
            <a:pPr algn="just">
              <a:lnSpc>
                <a:spcPct val="150000"/>
              </a:lnSpc>
            </a:pPr>
            <a:r>
              <a:rPr lang="zh-CN" altLang="en-US" b="1" dirty="0">
                <a:effectLst/>
                <a:latin typeface="Microsoft YaHei" panose="020B0503020204020204" pitchFamily="34" charset="-122"/>
                <a:ea typeface="Microsoft YaHei" panose="020B0503020204020204" pitchFamily="34" charset="-122"/>
              </a:rPr>
              <a:t>虽然部分</a:t>
            </a:r>
            <a:r>
              <a:rPr lang="el-GR" altLang="zh-CN" b="1" dirty="0">
                <a:effectLst/>
                <a:latin typeface="Microsoft YaHei" panose="020B0503020204020204" pitchFamily="34" charset="-122"/>
                <a:ea typeface="Microsoft YaHei" panose="020B0503020204020204" pitchFamily="34" charset="-122"/>
              </a:rPr>
              <a:t>β</a:t>
            </a:r>
            <a:r>
              <a:rPr lang="zh-CN" altLang="en-US" b="1" dirty="0">
                <a:effectLst/>
                <a:latin typeface="Microsoft YaHei" panose="020B0503020204020204" pitchFamily="34" charset="-122"/>
                <a:ea typeface="Microsoft YaHei" panose="020B0503020204020204" pitchFamily="34" charset="-122"/>
              </a:rPr>
              <a:t>受体阻滞剂尚缺乏某些随机对照试验证据，但整个高血压进展过程中都伴随着交感神经系统的过度激活，且伴有多种疾病的高血压患者可从</a:t>
            </a:r>
            <a:r>
              <a:rPr lang="el-GR" altLang="zh-CN" b="1" dirty="0">
                <a:effectLst/>
                <a:latin typeface="Microsoft YaHei" panose="020B0503020204020204" pitchFamily="34" charset="-122"/>
                <a:ea typeface="Microsoft YaHei" panose="020B0503020204020204" pitchFamily="34" charset="-122"/>
              </a:rPr>
              <a:t>β</a:t>
            </a:r>
            <a:r>
              <a:rPr lang="zh-CN" altLang="en-US" b="1" dirty="0">
                <a:effectLst/>
                <a:latin typeface="Microsoft YaHei" panose="020B0503020204020204" pitchFamily="34" charset="-122"/>
                <a:ea typeface="Microsoft YaHei" panose="020B0503020204020204" pitchFamily="34" charset="-122"/>
              </a:rPr>
              <a:t>受体阻滞剂治疗中受益。</a:t>
            </a:r>
          </a:p>
        </p:txBody>
      </p:sp>
    </p:spTree>
    <p:extLst>
      <p:ext uri="{BB962C8B-B14F-4D97-AF65-F5344CB8AC3E}">
        <p14:creationId xmlns:p14="http://schemas.microsoft.com/office/powerpoint/2010/main" val="2070383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82956F9C-5C31-7BA7-9A84-1163D5A51360}"/>
              </a:ext>
            </a:extLst>
          </p:cNvPr>
          <p:cNvSpPr/>
          <p:nvPr/>
        </p:nvSpPr>
        <p:spPr bwMode="gray">
          <a:xfrm>
            <a:off x="702344" y="1598294"/>
            <a:ext cx="10376429" cy="4359446"/>
          </a:xfrm>
          <a:prstGeom prst="rect">
            <a:avLst/>
          </a:prstGeom>
          <a:solidFill>
            <a:schemeClr val="bg1">
              <a:lumMod val="95000"/>
            </a:schemeClr>
          </a:solidFill>
          <a:ln w="19050" cap="rnd" algn="ctr">
            <a:solidFill>
              <a:schemeClr val="bg2"/>
            </a:solidFill>
            <a:prstDash val="sysDot"/>
            <a:miter lim="800000"/>
            <a:headEnd/>
            <a:tailEnd/>
          </a:ln>
          <a:effectLst/>
        </p:spPr>
        <p:txBody>
          <a:bodyPr wrap="none" rtlCol="0" anchor="ctr"/>
          <a:lstStyle/>
          <a:p>
            <a:pPr algn="ctr"/>
            <a:endParaRPr kumimoji="1" lang="zh-CN" altLang="en-US" dirty="0">
              <a:latin typeface="微软雅黑" panose="020B0503020204020204" pitchFamily="34" charset="-122"/>
              <a:ea typeface="微软雅黑" panose="020B0503020204020204" pitchFamily="34" charset="-122"/>
            </a:endParaRPr>
          </a:p>
        </p:txBody>
      </p:sp>
      <p:sp>
        <p:nvSpPr>
          <p:cNvPr id="11" name="标题 1">
            <a:extLst>
              <a:ext uri="{FF2B5EF4-FFF2-40B4-BE49-F238E27FC236}">
                <a16:creationId xmlns:a16="http://schemas.microsoft.com/office/drawing/2014/main" id="{0ED463C3-46B4-BA92-169C-0863829180DE}"/>
              </a:ext>
            </a:extLst>
          </p:cNvPr>
          <p:cNvSpPr txBox="1">
            <a:spLocks/>
          </p:cNvSpPr>
          <p:nvPr/>
        </p:nvSpPr>
        <p:spPr>
          <a:xfrm>
            <a:off x="838200" y="356885"/>
            <a:ext cx="10515600" cy="7442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324A5B"/>
                </a:solidFill>
                <a:latin typeface="+mj-lt"/>
                <a:ea typeface="+mj-ea"/>
                <a:cs typeface="+mj-cs"/>
              </a:defRPr>
            </a:lvl1pPr>
          </a:lstStyle>
          <a:p>
            <a:pPr algn="ctr">
              <a:lnSpc>
                <a:spcPct val="100000"/>
              </a:lnSpc>
            </a:pPr>
            <a:r>
              <a:rPr lang="zh-CN" altLang="en-US" sz="3200" b="1" dirty="0">
                <a:solidFill>
                  <a:schemeClr val="tx1"/>
                </a:solidFill>
                <a:latin typeface="微软雅黑" panose="020B0503020204020204" pitchFamily="34" charset="-122"/>
                <a:ea typeface="微软雅黑" panose="020B0503020204020204" pitchFamily="34" charset="-122"/>
              </a:rPr>
              <a:t>血管紧张素受体脑啡肽酶抑制剂（</a:t>
            </a:r>
            <a:r>
              <a:rPr lang="en" altLang="zh-CN" sz="3200" b="1" dirty="0">
                <a:solidFill>
                  <a:schemeClr val="tx1"/>
                </a:solidFill>
                <a:latin typeface="微软雅黑" panose="020B0503020204020204" pitchFamily="34" charset="-122"/>
                <a:ea typeface="微软雅黑" panose="020B0503020204020204" pitchFamily="34" charset="-122"/>
              </a:rPr>
              <a:t> ARNI</a:t>
            </a:r>
            <a:r>
              <a:rPr lang="zh-CN" altLang="en-US" sz="3200" b="1" dirty="0">
                <a:solidFill>
                  <a:schemeClr val="tx1"/>
                </a:solidFill>
                <a:latin typeface="微软雅黑" panose="020B0503020204020204" pitchFamily="34" charset="-122"/>
                <a:ea typeface="微软雅黑" panose="020B0503020204020204" pitchFamily="34" charset="-122"/>
              </a:rPr>
              <a:t>）</a:t>
            </a:r>
          </a:p>
        </p:txBody>
      </p:sp>
      <p:sp>
        <p:nvSpPr>
          <p:cNvPr id="12" name="文本框 11">
            <a:extLst>
              <a:ext uri="{FF2B5EF4-FFF2-40B4-BE49-F238E27FC236}">
                <a16:creationId xmlns:a16="http://schemas.microsoft.com/office/drawing/2014/main" id="{AAEF990C-F836-3FAA-2A9F-140107D29077}"/>
              </a:ext>
            </a:extLst>
          </p:cNvPr>
          <p:cNvSpPr txBox="1"/>
          <p:nvPr/>
        </p:nvSpPr>
        <p:spPr>
          <a:xfrm>
            <a:off x="702344" y="1886569"/>
            <a:ext cx="10104719" cy="378289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抑制脑啡肽酶对利钠肽的降解，发挥利尿、利钠和扩血管、抗交感神经的效应，其血管紧张素受体阻断作用可避免脑啡肽酶被抑制后对</a:t>
            </a:r>
            <a:r>
              <a:rPr lang="en-US" altLang="zh-CN" dirty="0">
                <a:latin typeface="Microsoft YaHei" panose="020B0503020204020204" pitchFamily="34" charset="-122"/>
                <a:ea typeface="Microsoft YaHei" panose="020B0503020204020204" pitchFamily="34" charset="-122"/>
              </a:rPr>
              <a:t>RAS</a:t>
            </a:r>
            <a:r>
              <a:rPr lang="zh-CN" altLang="en-US" dirty="0">
                <a:latin typeface="Microsoft YaHei" panose="020B0503020204020204" pitchFamily="34" charset="-122"/>
                <a:ea typeface="Microsoft YaHei" panose="020B0503020204020204" pitchFamily="34" charset="-122"/>
              </a:rPr>
              <a:t>的代偿激活，起到协同降压作用。</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zh-CN" b="1" dirty="0">
                <a:solidFill>
                  <a:srgbClr val="C00000"/>
                </a:solidFill>
                <a:latin typeface="Microsoft YaHei" panose="020B0503020204020204" pitchFamily="34" charset="-122"/>
                <a:ea typeface="Microsoft YaHei" panose="020B0503020204020204" pitchFamily="34" charset="-122"/>
              </a:rPr>
              <a:t>沙库巴曲缬沙坦为首个</a:t>
            </a:r>
            <a:r>
              <a:rPr lang="en-US" altLang="zh-CN" b="1" dirty="0">
                <a:solidFill>
                  <a:srgbClr val="C00000"/>
                </a:solidFill>
                <a:latin typeface="Microsoft YaHei" panose="020B0503020204020204" pitchFamily="34" charset="-122"/>
                <a:ea typeface="Microsoft YaHei" panose="020B0503020204020204" pitchFamily="34" charset="-122"/>
              </a:rPr>
              <a:t>ARNI</a:t>
            </a:r>
            <a:r>
              <a:rPr lang="zh-CN" altLang="zh-CN" b="1" dirty="0">
                <a:solidFill>
                  <a:srgbClr val="C00000"/>
                </a:solidFill>
                <a:latin typeface="Microsoft YaHei" panose="020B0503020204020204" pitchFamily="34" charset="-122"/>
                <a:ea typeface="Microsoft YaHei" panose="020B0503020204020204" pitchFamily="34" charset="-122"/>
              </a:rPr>
              <a:t>类药物，于</a:t>
            </a:r>
            <a:r>
              <a:rPr lang="en-US" altLang="zh-CN" b="1" dirty="0">
                <a:solidFill>
                  <a:srgbClr val="C00000"/>
                </a:solidFill>
                <a:latin typeface="Microsoft YaHei" panose="020B0503020204020204" pitchFamily="34" charset="-122"/>
                <a:ea typeface="Microsoft YaHei" panose="020B0503020204020204" pitchFamily="34" charset="-122"/>
              </a:rPr>
              <a:t>2021</a:t>
            </a:r>
            <a:r>
              <a:rPr lang="zh-CN" altLang="zh-CN" b="1" dirty="0">
                <a:solidFill>
                  <a:srgbClr val="C00000"/>
                </a:solidFill>
                <a:latin typeface="Microsoft YaHei" panose="020B0503020204020204" pitchFamily="34" charset="-122"/>
                <a:ea typeface="Microsoft YaHei" panose="020B0503020204020204" pitchFamily="34" charset="-122"/>
              </a:rPr>
              <a:t>年</a:t>
            </a:r>
            <a:r>
              <a:rPr lang="en-US" altLang="zh-CN" b="1" dirty="0">
                <a:solidFill>
                  <a:srgbClr val="C00000"/>
                </a:solidFill>
                <a:latin typeface="Microsoft YaHei" panose="020B0503020204020204" pitchFamily="34" charset="-122"/>
                <a:ea typeface="Microsoft YaHei" panose="020B0503020204020204" pitchFamily="34" charset="-122"/>
              </a:rPr>
              <a:t>6</a:t>
            </a:r>
            <a:r>
              <a:rPr lang="zh-CN" altLang="zh-CN" b="1" dirty="0">
                <a:solidFill>
                  <a:srgbClr val="C00000"/>
                </a:solidFill>
                <a:latin typeface="Microsoft YaHei" panose="020B0503020204020204" pitchFamily="34" charset="-122"/>
                <a:ea typeface="Microsoft YaHei" panose="020B0503020204020204" pitchFamily="34" charset="-122"/>
              </a:rPr>
              <a:t>月在我国获批原发性高血压适应</a:t>
            </a:r>
            <a:r>
              <a:rPr lang="zh-CN" altLang="en-US" b="1" dirty="0">
                <a:solidFill>
                  <a:srgbClr val="C00000"/>
                </a:solidFill>
                <a:latin typeface="Microsoft YaHei" panose="020B0503020204020204" pitchFamily="34" charset="-122"/>
                <a:ea typeface="Microsoft YaHei" panose="020B0503020204020204" pitchFamily="34" charset="-122"/>
              </a:rPr>
              <a:t>证</a:t>
            </a:r>
            <a:r>
              <a:rPr lang="zh-CN" altLang="zh-CN" b="1" dirty="0">
                <a:solidFill>
                  <a:srgbClr val="C00000"/>
                </a:solidFill>
                <a:latin typeface="Microsoft YaHei" panose="020B0503020204020204" pitchFamily="34" charset="-122"/>
                <a:ea typeface="Microsoft YaHei" panose="020B0503020204020204" pitchFamily="34" charset="-122"/>
              </a:rPr>
              <a:t>。</a:t>
            </a:r>
            <a:endParaRPr lang="en-US" altLang="zh-CN" b="1" dirty="0">
              <a:solidFill>
                <a:srgbClr val="C00000"/>
              </a:solidFill>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在轻中度高血压患者中，与奥美沙坦相比，</a:t>
            </a:r>
            <a:r>
              <a:rPr lang="zh-CN" altLang="en-US" b="1" dirty="0">
                <a:solidFill>
                  <a:srgbClr val="C00000"/>
                </a:solidFill>
                <a:latin typeface="Microsoft YaHei" panose="020B0503020204020204" pitchFamily="34" charset="-122"/>
                <a:ea typeface="Microsoft YaHei" panose="020B0503020204020204" pitchFamily="34" charset="-122"/>
              </a:rPr>
              <a:t>沙库巴曲阿利沙坦</a:t>
            </a:r>
            <a:r>
              <a:rPr lang="zh-CN" altLang="en-US" dirty="0">
                <a:latin typeface="Microsoft YaHei" panose="020B0503020204020204" pitchFamily="34" charset="-122"/>
                <a:ea typeface="Microsoft YaHei" panose="020B0503020204020204" pitchFamily="34" charset="-122"/>
              </a:rPr>
              <a:t>在诊室血压，</a:t>
            </a:r>
            <a:r>
              <a:rPr lang="en-US" altLang="zh-CN" dirty="0">
                <a:latin typeface="Microsoft YaHei" panose="020B0503020204020204" pitchFamily="34" charset="-122"/>
                <a:ea typeface="Microsoft YaHei" panose="020B0503020204020204" pitchFamily="34" charset="-122"/>
              </a:rPr>
              <a:t>24h</a:t>
            </a:r>
            <a:r>
              <a:rPr lang="zh-CN" altLang="en-US" dirty="0">
                <a:latin typeface="Microsoft YaHei" panose="020B0503020204020204" pitchFamily="34" charset="-122"/>
                <a:ea typeface="Microsoft YaHei" panose="020B0503020204020204" pitchFamily="34" charset="-122"/>
              </a:rPr>
              <a:t>、白天和夜间的收缩压</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舒张压的降幅均更大，且有明显的剂量依赖性。</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rPr>
              <a:t>ARNI</a:t>
            </a:r>
            <a:r>
              <a:rPr lang="zh-CN" altLang="en-US" dirty="0">
                <a:latin typeface="Microsoft YaHei" panose="020B0503020204020204" pitchFamily="34" charset="-122"/>
                <a:ea typeface="Microsoft YaHei" panose="020B0503020204020204" pitchFamily="34" charset="-122"/>
              </a:rPr>
              <a:t>在联合治疗中可与</a:t>
            </a:r>
            <a:r>
              <a:rPr lang="en-US" altLang="zh-CN" dirty="0">
                <a:latin typeface="Microsoft YaHei" panose="020B0503020204020204" pitchFamily="34" charset="-122"/>
                <a:ea typeface="Microsoft YaHei" panose="020B0503020204020204" pitchFamily="34" charset="-122"/>
              </a:rPr>
              <a:t>CCB</a:t>
            </a:r>
            <a:r>
              <a:rPr lang="zh-CN" altLang="en-US" dirty="0">
                <a:latin typeface="Microsoft YaHei" panose="020B0503020204020204" pitchFamily="34" charset="-122"/>
                <a:ea typeface="Microsoft YaHei" panose="020B0503020204020204" pitchFamily="34" charset="-122"/>
              </a:rPr>
              <a:t>、</a:t>
            </a:r>
            <a:r>
              <a:rPr lang="el-GR" altLang="zh-CN" dirty="0">
                <a:latin typeface="Microsoft YaHei" panose="020B0503020204020204" pitchFamily="34" charset="-122"/>
                <a:ea typeface="Microsoft YaHei" panose="020B0503020204020204" pitchFamily="34" charset="-122"/>
              </a:rPr>
              <a:t>β</a:t>
            </a:r>
            <a:r>
              <a:rPr lang="zh-CN" altLang="en-US" dirty="0">
                <a:latin typeface="Microsoft YaHei" panose="020B0503020204020204" pitchFamily="34" charset="-122"/>
                <a:ea typeface="Microsoft YaHei" panose="020B0503020204020204" pitchFamily="34" charset="-122"/>
              </a:rPr>
              <a:t>受体阻滞剂、利尿剂联用，但不能与 </a:t>
            </a:r>
            <a:r>
              <a:rPr lang="en-US" altLang="zh-CN" dirty="0">
                <a:latin typeface="Microsoft YaHei" panose="020B0503020204020204" pitchFamily="34" charset="-122"/>
                <a:ea typeface="Microsoft YaHei" panose="020B0503020204020204" pitchFamily="34" charset="-122"/>
              </a:rPr>
              <a:t>ACEI</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ARB(</a:t>
            </a:r>
            <a:r>
              <a:rPr lang="zh-CN" altLang="en-US" dirty="0">
                <a:latin typeface="Microsoft YaHei" panose="020B0503020204020204" pitchFamily="34" charset="-122"/>
                <a:ea typeface="Microsoft YaHei" panose="020B0503020204020204" pitchFamily="34" charset="-122"/>
              </a:rPr>
              <a:t>相同成分的 </a:t>
            </a:r>
            <a:r>
              <a:rPr lang="en-US" altLang="zh-CN" dirty="0">
                <a:latin typeface="Microsoft YaHei" panose="020B0503020204020204" pitchFamily="34" charset="-122"/>
                <a:ea typeface="Microsoft YaHei" panose="020B0503020204020204" pitchFamily="34" charset="-122"/>
              </a:rPr>
              <a:t>ARB</a:t>
            </a:r>
            <a:r>
              <a:rPr lang="zh-CN" altLang="en-US" dirty="0">
                <a:latin typeface="Microsoft YaHei" panose="020B0503020204020204" pitchFamily="34" charset="-122"/>
                <a:ea typeface="Microsoft YaHei" panose="020B0503020204020204" pitchFamily="34" charset="-122"/>
              </a:rPr>
              <a:t>除外</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、阿利吉仑联用。</a:t>
            </a:r>
          </a:p>
          <a:p>
            <a:pPr marL="285750" indent="-285750">
              <a:lnSpc>
                <a:spcPct val="150000"/>
              </a:lnSpc>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rPr>
              <a:t>ARNI</a:t>
            </a:r>
            <a:r>
              <a:rPr lang="zh-CN" altLang="en-US" dirty="0">
                <a:latin typeface="Microsoft YaHei" panose="020B0503020204020204" pitchFamily="34" charset="-122"/>
                <a:ea typeface="Microsoft YaHei" panose="020B0503020204020204" pitchFamily="34" charset="-122"/>
              </a:rPr>
              <a:t>可导致血管性水肿、低血压、肾功能损害、高钾 血 症。</a:t>
            </a:r>
            <a:r>
              <a:rPr lang="zh-CN" altLang="en-US" b="1" dirty="0">
                <a:latin typeface="Microsoft YaHei" panose="020B0503020204020204" pitchFamily="34" charset="-122"/>
                <a:ea typeface="Microsoft YaHei" panose="020B0503020204020204" pitchFamily="34" charset="-122"/>
              </a:rPr>
              <a:t>重 度 肾 功 能 损 害 </a:t>
            </a:r>
            <a:r>
              <a:rPr lang="en-US" altLang="zh-CN" b="1" dirty="0">
                <a:latin typeface="Microsoft YaHei" panose="020B0503020204020204" pitchFamily="34" charset="-122"/>
                <a:ea typeface="Microsoft YaHei" panose="020B0503020204020204" pitchFamily="34" charset="-122"/>
              </a:rPr>
              <a:t>[eGFR &lt;30 mL/ (min·1.73m</a:t>
            </a:r>
            <a:r>
              <a:rPr lang="en-US" altLang="zh-CN" b="1" baseline="30000" dirty="0">
                <a:latin typeface="Microsoft YaHei" panose="020B0503020204020204" pitchFamily="34" charset="-122"/>
                <a:ea typeface="Microsoft YaHei" panose="020B0503020204020204" pitchFamily="34" charset="-122"/>
              </a:rPr>
              <a:t>2</a:t>
            </a:r>
            <a:r>
              <a:rPr lang="en-US" altLang="zh-CN" b="1" dirty="0">
                <a:latin typeface="Microsoft YaHei" panose="020B0503020204020204" pitchFamily="34" charset="-122"/>
                <a:ea typeface="Microsoft YaHei" panose="020B0503020204020204" pitchFamily="34" charset="-122"/>
              </a:rPr>
              <a:t>)]</a:t>
            </a:r>
            <a:r>
              <a:rPr lang="zh-CN" altLang="en-US" b="1" dirty="0">
                <a:latin typeface="Microsoft YaHei" panose="020B0503020204020204" pitchFamily="34" charset="-122"/>
                <a:ea typeface="Microsoft YaHei" panose="020B0503020204020204" pitchFamily="34" charset="-122"/>
              </a:rPr>
              <a:t>、肾动脉狭窄及中度肝功能损害者应慎用 </a:t>
            </a:r>
            <a:r>
              <a:rPr lang="en-US" altLang="zh-CN" b="1" dirty="0">
                <a:latin typeface="Microsoft YaHei" panose="020B0503020204020204" pitchFamily="34" charset="-122"/>
                <a:ea typeface="Microsoft YaHei" panose="020B0503020204020204" pitchFamily="34" charset="-122"/>
              </a:rPr>
              <a:t>ARNI</a:t>
            </a:r>
            <a:r>
              <a:rPr lang="zh-CN" altLang="en-US" b="1" dirty="0">
                <a:latin typeface="Microsoft YaHei" panose="020B0503020204020204" pitchFamily="34" charset="-122"/>
                <a:ea typeface="Microsoft YaHei" panose="020B0503020204020204" pitchFamily="34" charset="-122"/>
              </a:rPr>
              <a:t>，妊娠者禁用。</a:t>
            </a:r>
          </a:p>
        </p:txBody>
      </p:sp>
      <p:grpSp>
        <p:nvGrpSpPr>
          <p:cNvPr id="13" name="组合 12">
            <a:extLst>
              <a:ext uri="{FF2B5EF4-FFF2-40B4-BE49-F238E27FC236}">
                <a16:creationId xmlns:a16="http://schemas.microsoft.com/office/drawing/2014/main" id="{CE3228F1-F4DE-A560-7719-FB8E31B45553}"/>
              </a:ext>
            </a:extLst>
          </p:cNvPr>
          <p:cNvGrpSpPr/>
          <p:nvPr/>
        </p:nvGrpSpPr>
        <p:grpSpPr>
          <a:xfrm>
            <a:off x="11016343" y="-71078"/>
            <a:ext cx="1360715" cy="911036"/>
            <a:chOff x="10809514" y="26404"/>
            <a:chExt cx="1375882" cy="914400"/>
          </a:xfrm>
        </p:grpSpPr>
        <p:pic>
          <p:nvPicPr>
            <p:cNvPr id="14" name="图形 13" descr="剪贴板">
              <a:extLst>
                <a:ext uri="{FF2B5EF4-FFF2-40B4-BE49-F238E27FC236}">
                  <a16:creationId xmlns:a16="http://schemas.microsoft.com/office/drawing/2014/main" id="{537B18F6-3046-B7E7-A41D-6CC4EF42E0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5" name="文本框 14">
              <a:extLst>
                <a:ext uri="{FF2B5EF4-FFF2-40B4-BE49-F238E27FC236}">
                  <a16:creationId xmlns:a16="http://schemas.microsoft.com/office/drawing/2014/main" id="{9544EBFC-9B9C-4590-DB7F-1727B454653A}"/>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5241755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a:extLst>
              <a:ext uri="{FF2B5EF4-FFF2-40B4-BE49-F238E27FC236}">
                <a16:creationId xmlns:a16="http://schemas.microsoft.com/office/drawing/2014/main" id="{36CFB034-DBA4-664B-73DF-3FEB855B8660}"/>
              </a:ext>
            </a:extLst>
          </p:cNvPr>
          <p:cNvGraphicFramePr>
            <a:graphicFrameLocks/>
          </p:cNvGraphicFramePr>
          <p:nvPr>
            <p:extLst>
              <p:ext uri="{D42A27DB-BD31-4B8C-83A1-F6EECF244321}">
                <p14:modId xmlns:p14="http://schemas.microsoft.com/office/powerpoint/2010/main" val="3100777726"/>
              </p:ext>
            </p:extLst>
          </p:nvPr>
        </p:nvGraphicFramePr>
        <p:xfrm>
          <a:off x="737755" y="939678"/>
          <a:ext cx="10683676" cy="4978187"/>
        </p:xfrm>
        <a:graphic>
          <a:graphicData uri="http://schemas.openxmlformats.org/drawingml/2006/table">
            <a:tbl>
              <a:tblPr firstRow="1" bandRow="1">
                <a:tableStyleId>{5C22544A-7EE6-4342-B048-85BDC9FD1C3A}</a:tableStyleId>
              </a:tblPr>
              <a:tblGrid>
                <a:gridCol w="1917771">
                  <a:extLst>
                    <a:ext uri="{9D8B030D-6E8A-4147-A177-3AD203B41FA5}">
                      <a16:colId xmlns:a16="http://schemas.microsoft.com/office/drawing/2014/main" val="20000"/>
                    </a:ext>
                  </a:extLst>
                </a:gridCol>
                <a:gridCol w="2161571">
                  <a:extLst>
                    <a:ext uri="{9D8B030D-6E8A-4147-A177-3AD203B41FA5}">
                      <a16:colId xmlns:a16="http://schemas.microsoft.com/office/drawing/2014/main" val="2502380890"/>
                    </a:ext>
                  </a:extLst>
                </a:gridCol>
                <a:gridCol w="6604334">
                  <a:extLst>
                    <a:ext uri="{9D8B030D-6E8A-4147-A177-3AD203B41FA5}">
                      <a16:colId xmlns:a16="http://schemas.microsoft.com/office/drawing/2014/main" val="2973079708"/>
                    </a:ext>
                  </a:extLst>
                </a:gridCol>
              </a:tblGrid>
              <a:tr h="444828">
                <a:tc>
                  <a:txBody>
                    <a:bodyPr/>
                    <a:lstStyle/>
                    <a:p>
                      <a:pPr algn="ctr">
                        <a:lnSpc>
                          <a:spcPct val="150000"/>
                        </a:lnSpc>
                      </a:pPr>
                      <a:r>
                        <a:rPr lang="zh-CN" altLang="en-US" sz="1600" b="1" dirty="0">
                          <a:solidFill>
                            <a:schemeClr val="bg1"/>
                          </a:solidFill>
                          <a:latin typeface="Microsoft YaHei" panose="020B0503020204020204" pitchFamily="34" charset="-122"/>
                          <a:ea typeface="Microsoft YaHei" panose="020B0503020204020204" pitchFamily="34" charset="-122"/>
                        </a:rPr>
                        <a:t>药物种类</a:t>
                      </a:r>
                    </a:p>
                  </a:txBody>
                  <a:tcPr marL="91438" marR="91438" marT="45715" marB="45715" anchor="ctr">
                    <a:solidFill>
                      <a:srgbClr val="004582"/>
                    </a:solidFill>
                  </a:tcPr>
                </a:tc>
                <a:tc>
                  <a:txBody>
                    <a:bodyPr/>
                    <a:lstStyle/>
                    <a:p>
                      <a:pPr algn="ctr">
                        <a:lnSpc>
                          <a:spcPct val="150000"/>
                        </a:lnSpc>
                      </a:pPr>
                      <a:r>
                        <a:rPr lang="zh-CN" altLang="en-US" sz="1600" b="1" dirty="0">
                          <a:solidFill>
                            <a:schemeClr val="bg1"/>
                          </a:solidFill>
                          <a:latin typeface="Microsoft YaHei" panose="020B0503020204020204" pitchFamily="34" charset="-122"/>
                          <a:ea typeface="Microsoft YaHei" panose="020B0503020204020204" pitchFamily="34" charset="-122"/>
                        </a:rPr>
                        <a:t>代表药物</a:t>
                      </a:r>
                    </a:p>
                  </a:txBody>
                  <a:tcPr marL="91438" marR="91438" marT="45715" marB="45715" anchor="ctr">
                    <a:solidFill>
                      <a:srgbClr val="004582"/>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600" b="1" dirty="0">
                          <a:solidFill>
                            <a:schemeClr val="bg1"/>
                          </a:solidFill>
                          <a:latin typeface="Microsoft YaHei" panose="020B0503020204020204" pitchFamily="34" charset="-122"/>
                          <a:ea typeface="Microsoft YaHei" panose="020B0503020204020204" pitchFamily="34" charset="-122"/>
                        </a:rPr>
                        <a:t>降压原理</a:t>
                      </a:r>
                      <a:r>
                        <a:rPr lang="en-US" altLang="zh-CN" sz="1600" b="1" dirty="0">
                          <a:solidFill>
                            <a:schemeClr val="bg1"/>
                          </a:solidFill>
                          <a:latin typeface="Microsoft YaHei" panose="020B0503020204020204" pitchFamily="34" charset="-122"/>
                          <a:ea typeface="Microsoft YaHei" panose="020B0503020204020204" pitchFamily="34" charset="-122"/>
                        </a:rPr>
                        <a:t>&amp;</a:t>
                      </a:r>
                      <a:r>
                        <a:rPr lang="zh-CN" altLang="en-US" sz="1600" b="1" dirty="0">
                          <a:solidFill>
                            <a:schemeClr val="bg1"/>
                          </a:solidFill>
                          <a:latin typeface="Microsoft YaHei" panose="020B0503020204020204" pitchFamily="34" charset="-122"/>
                          <a:ea typeface="Microsoft YaHei" panose="020B0503020204020204" pitchFamily="34" charset="-122"/>
                        </a:rPr>
                        <a:t>临床特点</a:t>
                      </a:r>
                    </a:p>
                  </a:txBody>
                  <a:tcPr marL="91438" marR="91438" marT="45715" marB="45715" anchor="ctr">
                    <a:solidFill>
                      <a:srgbClr val="004582"/>
                    </a:solidFill>
                  </a:tcPr>
                </a:tc>
                <a:extLst>
                  <a:ext uri="{0D108BD9-81ED-4DB2-BD59-A6C34878D82A}">
                    <a16:rowId xmlns:a16="http://schemas.microsoft.com/office/drawing/2014/main" val="10000"/>
                  </a:ext>
                </a:extLst>
              </a:tr>
              <a:tr h="118626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l-GR" altLang="zh-CN" sz="1600" b="1" dirty="0">
                          <a:latin typeface="Microsoft YaHei" panose="020B0503020204020204" pitchFamily="34" charset="-122"/>
                          <a:ea typeface="Microsoft YaHei" panose="020B0503020204020204" pitchFamily="34" charset="-122"/>
                        </a:rPr>
                        <a:t>α</a:t>
                      </a:r>
                      <a:r>
                        <a:rPr lang="zh-CN" altLang="en-US" sz="1600" b="1" dirty="0">
                          <a:latin typeface="Microsoft YaHei" panose="020B0503020204020204" pitchFamily="34" charset="-122"/>
                          <a:ea typeface="Microsoft YaHei" panose="020B0503020204020204" pitchFamily="34" charset="-122"/>
                        </a:rPr>
                        <a:t>受体阻滞剂</a:t>
                      </a:r>
                      <a:endParaRPr lang="zh-CN" altLang="en" sz="1600" b="1" dirty="0">
                        <a:latin typeface="Microsoft YaHei" panose="020B0503020204020204" pitchFamily="34" charset="-122"/>
                        <a:ea typeface="Microsoft YaHei" panose="020B0503020204020204" pitchFamily="34" charset="-122"/>
                      </a:endParaRPr>
                    </a:p>
                  </a:txBody>
                  <a:tcPr marL="91438" marR="91438" marT="45715" marB="4571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latin typeface="Microsoft YaHei" panose="020B0503020204020204" pitchFamily="34" charset="-122"/>
                          <a:ea typeface="Microsoft YaHei" panose="020B0503020204020204" pitchFamily="34" charset="-122"/>
                        </a:rPr>
                        <a:t>多沙唑嗪、多沙唑嗪缓释片、哌唑嗪、特拉唑嗪</a:t>
                      </a:r>
                      <a:endParaRPr lang="zh-CN" altLang="en" sz="1600" dirty="0">
                        <a:latin typeface="Microsoft YaHei" panose="020B0503020204020204" pitchFamily="34" charset="-122"/>
                        <a:ea typeface="Microsoft YaHei" panose="020B0503020204020204" pitchFamily="34" charset="-122"/>
                      </a:endParaRPr>
                    </a:p>
                  </a:txBody>
                  <a:tcPr marL="91438" marR="91438" marT="45715" marB="4571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0" dirty="0">
                          <a:latin typeface="Microsoft YaHei" panose="020B0503020204020204" pitchFamily="34" charset="-122"/>
                          <a:ea typeface="Microsoft YaHei" panose="020B0503020204020204" pitchFamily="34" charset="-122"/>
                        </a:rPr>
                        <a:t>适用于高血压合并良性前列腺增生、原发性震颤、血糖或血脂异常、难治性高血压，也可用于合并周围血管病、哮喘的患者；对于高血压急症、原发性醛固酮增多症筛查、嗜铬细胞瘤术前的血压控制等也具有重要的临床应用价值。</a:t>
                      </a:r>
                      <a:endParaRPr lang="en-US" altLang="zh-CN" sz="1400" b="0" dirty="0">
                        <a:latin typeface="Microsoft YaHei" panose="020B0503020204020204" pitchFamily="34" charset="-122"/>
                        <a:ea typeface="Microsoft YaHei" panose="020B0503020204020204" pitchFamily="34" charset="-122"/>
                      </a:endParaRPr>
                    </a:p>
                  </a:txBody>
                  <a:tcPr marL="91438" marR="91438" marT="45715" marB="45715" anchor="ctr"/>
                </a:tc>
                <a:extLst>
                  <a:ext uri="{0D108BD9-81ED-4DB2-BD59-A6C34878D82A}">
                    <a16:rowId xmlns:a16="http://schemas.microsoft.com/office/drawing/2014/main" val="10005"/>
                  </a:ext>
                </a:extLst>
              </a:tr>
              <a:tr h="668822">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b="1" dirty="0">
                          <a:latin typeface="Microsoft YaHei" panose="020B0503020204020204" pitchFamily="34" charset="-122"/>
                          <a:ea typeface="Microsoft YaHei" panose="020B0503020204020204" pitchFamily="34" charset="-122"/>
                        </a:rPr>
                        <a:t>直接肾素抑制剂</a:t>
                      </a:r>
                      <a:endParaRPr lang="en" altLang="zh-CN" sz="1600" b="1" dirty="0">
                        <a:latin typeface="Microsoft YaHei" panose="020B0503020204020204" pitchFamily="34" charset="-122"/>
                        <a:ea typeface="Microsoft YaHei" panose="020B0503020204020204" pitchFamily="34" charset="-122"/>
                      </a:endParaRPr>
                    </a:p>
                  </a:txBody>
                  <a:tcPr marL="91438" marR="91438" marT="45715" marB="45715"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dirty="0">
                          <a:latin typeface="Microsoft YaHei" panose="020B0503020204020204" pitchFamily="34" charset="-122"/>
                          <a:ea typeface="Microsoft YaHei" panose="020B0503020204020204" pitchFamily="34" charset="-122"/>
                        </a:rPr>
                        <a:t>阿利吉仑</a:t>
                      </a:r>
                      <a:endParaRPr lang="en" altLang="zh-CN" sz="1600" dirty="0">
                        <a:latin typeface="Microsoft YaHei" panose="020B0503020204020204" pitchFamily="34" charset="-122"/>
                        <a:ea typeface="Microsoft YaHei" panose="020B0503020204020204" pitchFamily="34" charset="-122"/>
                      </a:endParaRPr>
                    </a:p>
                  </a:txBody>
                  <a:tcPr marL="91438" marR="91438"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dirty="0">
                          <a:latin typeface="Microsoft YaHei" panose="020B0503020204020204" pitchFamily="34" charset="-122"/>
                          <a:ea typeface="Microsoft YaHei" panose="020B0503020204020204" pitchFamily="34" charset="-122"/>
                        </a:rPr>
                        <a:t>直接抑制肾素，继而减少血管紧张素</a:t>
                      </a:r>
                      <a:r>
                        <a:rPr lang="en-US" altLang="zh-CN" sz="1400" dirty="0">
                          <a:latin typeface="Microsoft YaHei" panose="020B0503020204020204" pitchFamily="34" charset="-122"/>
                          <a:ea typeface="Microsoft YaHei" panose="020B0503020204020204" pitchFamily="34" charset="-122"/>
                        </a:rPr>
                        <a:t>Ⅱ</a:t>
                      </a:r>
                      <a:r>
                        <a:rPr lang="zh-CN" altLang="en-US" sz="1400" dirty="0">
                          <a:latin typeface="Microsoft YaHei" panose="020B0503020204020204" pitchFamily="34" charset="-122"/>
                          <a:ea typeface="Microsoft YaHei" panose="020B0503020204020204" pitchFamily="34" charset="-122"/>
                        </a:rPr>
                        <a:t>的产生，可显著降低高血压患者的血压水平。</a:t>
                      </a:r>
                    </a:p>
                  </a:txBody>
                  <a:tcPr marL="91438" marR="91438" marT="45715" marB="45715" anchor="ctr"/>
                </a:tc>
                <a:extLst>
                  <a:ext uri="{0D108BD9-81ED-4DB2-BD59-A6C34878D82A}">
                    <a16:rowId xmlns:a16="http://schemas.microsoft.com/office/drawing/2014/main" val="10006"/>
                  </a:ext>
                </a:extLst>
              </a:tr>
              <a:tr h="925946">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zh-CN" altLang="en-US" sz="1600" b="1" dirty="0">
                          <a:latin typeface="Microsoft YaHei" panose="020B0503020204020204" pitchFamily="34" charset="-122"/>
                          <a:ea typeface="Microsoft YaHei" panose="020B0503020204020204" pitchFamily="34" charset="-122"/>
                        </a:rPr>
                        <a:t>盐皮质激素受体拮抗剂</a:t>
                      </a:r>
                      <a:r>
                        <a:rPr lang="en-US" altLang="zh-CN" sz="1600" b="1" dirty="0">
                          <a:latin typeface="Microsoft YaHei" panose="020B0503020204020204" pitchFamily="34" charset="-122"/>
                          <a:ea typeface="Microsoft YaHei" panose="020B0503020204020204" pitchFamily="34" charset="-122"/>
                        </a:rPr>
                        <a:t>(MRA) </a:t>
                      </a:r>
                      <a:endParaRPr lang="zh-CN" altLang="en" sz="1600" b="1" dirty="0">
                        <a:latin typeface="Microsoft YaHei" panose="020B0503020204020204" pitchFamily="34" charset="-122"/>
                        <a:ea typeface="Microsoft YaHei" panose="020B0503020204020204" pitchFamily="34" charset="-122"/>
                      </a:endParaRPr>
                    </a:p>
                  </a:txBody>
                  <a:tcPr marL="91438" marR="91438" marT="45715" marB="4571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latin typeface="Microsoft YaHei" panose="020B0503020204020204" pitchFamily="34" charset="-122"/>
                          <a:ea typeface="Microsoft YaHei" panose="020B0503020204020204" pitchFamily="34" charset="-122"/>
                        </a:rPr>
                        <a:t>螺内酯、依普利酮、非奈利酮</a:t>
                      </a:r>
                      <a:endParaRPr lang="en" altLang="zh-CN" sz="1600" dirty="0">
                        <a:latin typeface="Microsoft YaHei" panose="020B0503020204020204" pitchFamily="34" charset="-122"/>
                        <a:ea typeface="Microsoft YaHei" panose="020B0503020204020204" pitchFamily="34" charset="-122"/>
                      </a:endParaRPr>
                    </a:p>
                  </a:txBody>
                  <a:tcPr marL="91438" marR="91438"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Microsoft YaHei" panose="020B0503020204020204" pitchFamily="34" charset="-122"/>
                          <a:ea typeface="Microsoft YaHei" panose="020B0503020204020204" pitchFamily="34" charset="-122"/>
                        </a:rPr>
                        <a:t>MRA</a:t>
                      </a:r>
                      <a:r>
                        <a:rPr lang="zh-CN" altLang="en-US" sz="1400" dirty="0">
                          <a:latin typeface="Microsoft YaHei" panose="020B0503020204020204" pitchFamily="34" charset="-122"/>
                          <a:ea typeface="Microsoft YaHei" panose="020B0503020204020204" pitchFamily="34" charset="-122"/>
                        </a:rPr>
                        <a:t>阻断盐皮质激素受体过度激活，能降低血压、有效保护心肾功能；可分为甾体和非甾体两类；</a:t>
                      </a:r>
                      <a:r>
                        <a:rPr lang="en-US" altLang="zh-CN" sz="1400" dirty="0">
                          <a:latin typeface="Microsoft YaHei" panose="020B0503020204020204" pitchFamily="34" charset="-122"/>
                          <a:ea typeface="Microsoft YaHei" panose="020B0503020204020204" pitchFamily="34" charset="-122"/>
                        </a:rPr>
                        <a:t>MRA</a:t>
                      </a:r>
                      <a:r>
                        <a:rPr lang="zh-CN" altLang="en-US" sz="1400" dirty="0">
                          <a:latin typeface="Microsoft YaHei" panose="020B0503020204020204" pitchFamily="34" charset="-122"/>
                          <a:ea typeface="Microsoft YaHei" panose="020B0503020204020204" pitchFamily="34" charset="-122"/>
                        </a:rPr>
                        <a:t>主要用于原发性醛固酮增多症、心力衰竭和</a:t>
                      </a:r>
                      <a:r>
                        <a:rPr lang="en-US" altLang="zh-CN" sz="1400" dirty="0">
                          <a:latin typeface="Microsoft YaHei" panose="020B0503020204020204" pitchFamily="34" charset="-122"/>
                          <a:ea typeface="Microsoft YaHei" panose="020B0503020204020204" pitchFamily="34" charset="-122"/>
                        </a:rPr>
                        <a:t>CKD</a:t>
                      </a:r>
                      <a:r>
                        <a:rPr lang="zh-CN" altLang="en-US" sz="1400" dirty="0">
                          <a:latin typeface="Microsoft YaHei" panose="020B0503020204020204" pitchFamily="34" charset="-122"/>
                          <a:ea typeface="Microsoft YaHei" panose="020B0503020204020204" pitchFamily="34" charset="-122"/>
                        </a:rPr>
                        <a:t>的治疗。</a:t>
                      </a:r>
                    </a:p>
                  </a:txBody>
                  <a:tcPr marL="91438" marR="91438" marT="45715" marB="45715" anchor="ctr"/>
                </a:tc>
                <a:extLst>
                  <a:ext uri="{0D108BD9-81ED-4DB2-BD59-A6C34878D82A}">
                    <a16:rowId xmlns:a16="http://schemas.microsoft.com/office/drawing/2014/main" val="2461520470"/>
                  </a:ext>
                </a:extLst>
              </a:tr>
              <a:tr h="971217">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zh-CN" altLang="en-US" sz="1600" b="1" dirty="0">
                          <a:latin typeface="Microsoft YaHei" panose="020B0503020204020204" pitchFamily="34" charset="-122"/>
                          <a:ea typeface="Microsoft YaHei" panose="020B0503020204020204" pitchFamily="34" charset="-122"/>
                        </a:rPr>
                        <a:t>内皮素双受体拮抗剂</a:t>
                      </a:r>
                      <a:endParaRPr lang="zh-CN" altLang="en" sz="1600" b="1" dirty="0">
                        <a:latin typeface="Microsoft YaHei" panose="020B0503020204020204" pitchFamily="34" charset="-122"/>
                        <a:ea typeface="Microsoft YaHei" panose="020B0503020204020204" pitchFamily="34" charset="-122"/>
                      </a:endParaRPr>
                    </a:p>
                  </a:txBody>
                  <a:tcPr marL="91438" marR="91438" marT="45715" marB="45715"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zh-CN" altLang="en-US" sz="1600" dirty="0">
                          <a:latin typeface="Microsoft YaHei" panose="020B0503020204020204" pitchFamily="34" charset="-122"/>
                          <a:ea typeface="Microsoft YaHei" panose="020B0503020204020204" pitchFamily="34" charset="-122"/>
                        </a:rPr>
                        <a:t>阿普昔腾坦</a:t>
                      </a:r>
                      <a:r>
                        <a:rPr lang="en-US" altLang="zh-CN" sz="1600" dirty="0">
                          <a:latin typeface="Microsoft YaHei" panose="020B0503020204020204" pitchFamily="34" charset="-122"/>
                          <a:ea typeface="Microsoft YaHei" panose="020B0503020204020204" pitchFamily="34" charset="-122"/>
                        </a:rPr>
                        <a:t>(</a:t>
                      </a:r>
                      <a:r>
                        <a:rPr lang="en-US" altLang="zh-CN" sz="1600" dirty="0" err="1">
                          <a:latin typeface="Microsoft YaHei" panose="020B0503020204020204" pitchFamily="34" charset="-122"/>
                          <a:ea typeface="Microsoft YaHei" panose="020B0503020204020204" pitchFamily="34" charset="-122"/>
                        </a:rPr>
                        <a:t>Aprocitentan</a:t>
                      </a:r>
                      <a:r>
                        <a:rPr lang="en-US" altLang="zh-CN" sz="1600" dirty="0">
                          <a:latin typeface="Microsoft YaHei" panose="020B0503020204020204" pitchFamily="34" charset="-122"/>
                          <a:ea typeface="Microsoft YaHei" panose="020B0503020204020204" pitchFamily="34" charset="-122"/>
                        </a:rPr>
                        <a:t>) </a:t>
                      </a:r>
                      <a:endParaRPr lang="zh-CN" altLang="en" sz="1600" dirty="0">
                        <a:latin typeface="Microsoft YaHei" panose="020B0503020204020204" pitchFamily="34" charset="-122"/>
                        <a:ea typeface="Microsoft YaHei" panose="020B0503020204020204" pitchFamily="34" charset="-122"/>
                      </a:endParaRPr>
                    </a:p>
                  </a:txBody>
                  <a:tcPr marL="91438" marR="91438"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dirty="0">
                          <a:latin typeface="Microsoft YaHei" panose="020B0503020204020204" pitchFamily="34" charset="-122"/>
                          <a:ea typeface="Microsoft YaHei" panose="020B0503020204020204" pitchFamily="34" charset="-122"/>
                        </a:rPr>
                        <a:t>全新一类降压药，可抑制内皮素</a:t>
                      </a:r>
                      <a:r>
                        <a:rPr lang="en-US" altLang="zh-CN" sz="1400" dirty="0">
                          <a:latin typeface="Microsoft YaHei" panose="020B0503020204020204" pitchFamily="34" charset="-122"/>
                          <a:ea typeface="Microsoft YaHei" panose="020B0503020204020204" pitchFamily="34" charset="-122"/>
                        </a:rPr>
                        <a:t>-1</a:t>
                      </a:r>
                      <a:r>
                        <a:rPr lang="zh-CN" altLang="en-US" sz="1400" dirty="0">
                          <a:latin typeface="Microsoft YaHei" panose="020B0503020204020204" pitchFamily="34" charset="-122"/>
                          <a:ea typeface="Microsoft YaHei" panose="020B0503020204020204" pitchFamily="34" charset="-122"/>
                        </a:rPr>
                        <a:t>（</a:t>
                      </a:r>
                      <a:r>
                        <a:rPr lang="en-US" altLang="zh-CN" sz="1400" dirty="0">
                          <a:latin typeface="Microsoft YaHei" panose="020B0503020204020204" pitchFamily="34" charset="-122"/>
                          <a:ea typeface="Microsoft YaHei" panose="020B0503020204020204" pitchFamily="34" charset="-122"/>
                        </a:rPr>
                        <a:t>ET-1</a:t>
                      </a:r>
                      <a:r>
                        <a:rPr lang="zh-CN" altLang="en-US" sz="1400" dirty="0">
                          <a:latin typeface="Microsoft YaHei" panose="020B0503020204020204" pitchFamily="34" charset="-122"/>
                          <a:ea typeface="Microsoft YaHei" panose="020B0503020204020204" pitchFamily="34" charset="-122"/>
                        </a:rPr>
                        <a:t>）与</a:t>
                      </a:r>
                      <a:r>
                        <a:rPr lang="en-US" altLang="zh-CN" sz="1400" dirty="0">
                          <a:latin typeface="Microsoft YaHei" panose="020B0503020204020204" pitchFamily="34" charset="-122"/>
                          <a:ea typeface="Microsoft YaHei" panose="020B0503020204020204" pitchFamily="34" charset="-122"/>
                        </a:rPr>
                        <a:t>ETA</a:t>
                      </a:r>
                      <a:r>
                        <a:rPr lang="zh-CN" altLang="en-US" sz="1400" dirty="0">
                          <a:latin typeface="Microsoft YaHei" panose="020B0503020204020204" pitchFamily="34" charset="-122"/>
                          <a:ea typeface="Microsoft YaHei" panose="020B0503020204020204" pitchFamily="34" charset="-122"/>
                        </a:rPr>
                        <a:t>受体结合，发挥扩张血管和降低血压的作用；同时可抑制</a:t>
                      </a:r>
                      <a:r>
                        <a:rPr lang="en-US" altLang="zh-CN" sz="1400" dirty="0">
                          <a:latin typeface="Microsoft YaHei" panose="020B0503020204020204" pitchFamily="34" charset="-122"/>
                          <a:ea typeface="Microsoft YaHei" panose="020B0503020204020204" pitchFamily="34" charset="-122"/>
                        </a:rPr>
                        <a:t>ET-1</a:t>
                      </a:r>
                      <a:r>
                        <a:rPr lang="zh-CN" altLang="en-US" sz="1400" dirty="0">
                          <a:latin typeface="Microsoft YaHei" panose="020B0503020204020204" pitchFamily="34" charset="-122"/>
                          <a:ea typeface="Microsoft YaHei" panose="020B0503020204020204" pitchFamily="34" charset="-122"/>
                        </a:rPr>
                        <a:t>与</a:t>
                      </a:r>
                      <a:r>
                        <a:rPr lang="en-US" altLang="zh-CN" sz="1400" dirty="0">
                          <a:latin typeface="Microsoft YaHei" panose="020B0503020204020204" pitchFamily="34" charset="-122"/>
                          <a:ea typeface="Microsoft YaHei" panose="020B0503020204020204" pitchFamily="34" charset="-122"/>
                        </a:rPr>
                        <a:t>ETB</a:t>
                      </a:r>
                      <a:r>
                        <a:rPr lang="zh-CN" altLang="en-US" sz="1400" dirty="0">
                          <a:latin typeface="Microsoft YaHei" panose="020B0503020204020204" pitchFamily="34" charset="-122"/>
                          <a:ea typeface="Microsoft YaHei" panose="020B0503020204020204" pitchFamily="34" charset="-122"/>
                        </a:rPr>
                        <a:t>受体结合，降低血管通透性，进而在一定程度上避免水潴留。</a:t>
                      </a:r>
                    </a:p>
                  </a:txBody>
                  <a:tcPr marL="91438" marR="91438" marT="45715" marB="45715" anchor="ctr"/>
                </a:tc>
                <a:extLst>
                  <a:ext uri="{0D108BD9-81ED-4DB2-BD59-A6C34878D82A}">
                    <a16:rowId xmlns:a16="http://schemas.microsoft.com/office/drawing/2014/main" val="2127309926"/>
                  </a:ext>
                </a:extLst>
              </a:tr>
              <a:tr h="7811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b="1" dirty="0">
                          <a:latin typeface="Microsoft YaHei" panose="020B0503020204020204" pitchFamily="34" charset="-122"/>
                          <a:ea typeface="Microsoft YaHei" panose="020B0503020204020204" pitchFamily="34" charset="-122"/>
                        </a:rPr>
                        <a:t>其他具有降压效应的药物</a:t>
                      </a:r>
                      <a:endParaRPr lang="zh-CN" altLang="en" sz="1600" b="1" dirty="0">
                        <a:latin typeface="Microsoft YaHei" panose="020B0503020204020204" pitchFamily="34" charset="-122"/>
                        <a:ea typeface="Microsoft YaHei" panose="020B0503020204020204" pitchFamily="34" charset="-122"/>
                      </a:endParaRPr>
                    </a:p>
                  </a:txBody>
                  <a:tcPr marL="91438" marR="91438" marT="45715" marB="45715"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altLang="zh-CN" sz="1600" dirty="0">
                          <a:latin typeface="Microsoft YaHei" panose="020B0503020204020204" pitchFamily="34" charset="-122"/>
                          <a:ea typeface="Microsoft YaHei" panose="020B0503020204020204" pitchFamily="34" charset="-122"/>
                        </a:rPr>
                        <a:t>GLP-1RA</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SGLT2i</a:t>
                      </a:r>
                      <a:endParaRPr lang="zh-CN" altLang="en" sz="1600" dirty="0">
                        <a:latin typeface="Microsoft YaHei" panose="020B0503020204020204" pitchFamily="34" charset="-122"/>
                        <a:ea typeface="Microsoft YaHei" panose="020B0503020204020204" pitchFamily="34" charset="-122"/>
                      </a:endParaRPr>
                    </a:p>
                  </a:txBody>
                  <a:tcPr marL="91438" marR="91438"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dirty="0">
                          <a:latin typeface="Microsoft YaHei" panose="020B0503020204020204" pitchFamily="34" charset="-122"/>
                          <a:ea typeface="Microsoft YaHei" panose="020B0503020204020204" pitchFamily="34" charset="-122"/>
                        </a:rPr>
                        <a:t>相关研究及荟萃分析显示具有一定幅度的减重、降压作用，对于具有使用上述药物适应证的高血压患者，可以酌情与降压药联合使用。</a:t>
                      </a:r>
                    </a:p>
                  </a:txBody>
                  <a:tcPr marL="91438" marR="91438" marT="45715" marB="45715" anchor="ctr"/>
                </a:tc>
                <a:extLst>
                  <a:ext uri="{0D108BD9-81ED-4DB2-BD59-A6C34878D82A}">
                    <a16:rowId xmlns:a16="http://schemas.microsoft.com/office/drawing/2014/main" val="2503548700"/>
                  </a:ext>
                </a:extLst>
              </a:tr>
            </a:tbl>
          </a:graphicData>
        </a:graphic>
      </p:graphicFrame>
      <p:sp>
        <p:nvSpPr>
          <p:cNvPr id="2" name="标题 1">
            <a:extLst>
              <a:ext uri="{FF2B5EF4-FFF2-40B4-BE49-F238E27FC236}">
                <a16:creationId xmlns:a16="http://schemas.microsoft.com/office/drawing/2014/main" id="{0B71FB7D-36D2-EC1B-151C-C74F26BD30D0}"/>
              </a:ext>
            </a:extLst>
          </p:cNvPr>
          <p:cNvSpPr>
            <a:spLocks noGrp="1"/>
          </p:cNvSpPr>
          <p:nvPr>
            <p:ph type="title"/>
          </p:nvPr>
        </p:nvSpPr>
        <p:spPr>
          <a:xfrm>
            <a:off x="517888" y="88778"/>
            <a:ext cx="10756900" cy="850900"/>
          </a:xfrm>
          <a:prstGeom prst="rect">
            <a:avLst/>
          </a:prstGeom>
        </p:spPr>
        <p:txBody>
          <a:bodyPr vert="horz" lIns="91440" tIns="45720" rIns="91440" bIns="45720" rtlCol="0" anchor="ctr">
            <a:noAutofit/>
          </a:bodyPr>
          <a:lstStyle/>
          <a:p>
            <a:pPr algn="ctr">
              <a:lnSpc>
                <a:spcPct val="100000"/>
              </a:lnSpc>
            </a:pPr>
            <a:r>
              <a:rPr lang="zh-CN" altLang="en-US" sz="3200" b="1" dirty="0">
                <a:latin typeface="微软雅黑" panose="020B0503020204020204" pitchFamily="34" charset="-122"/>
                <a:ea typeface="微软雅黑" panose="020B0503020204020204" pitchFamily="34" charset="-122"/>
              </a:rPr>
              <a:t>其他降压药物</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grpSp>
        <p:nvGrpSpPr>
          <p:cNvPr id="3" name="组合 2">
            <a:extLst>
              <a:ext uri="{FF2B5EF4-FFF2-40B4-BE49-F238E27FC236}">
                <a16:creationId xmlns:a16="http://schemas.microsoft.com/office/drawing/2014/main" id="{4749EFF3-9771-C72B-8F1F-EA7F641CBB01}"/>
              </a:ext>
            </a:extLst>
          </p:cNvPr>
          <p:cNvGrpSpPr/>
          <p:nvPr/>
        </p:nvGrpSpPr>
        <p:grpSpPr>
          <a:xfrm>
            <a:off x="0" y="4334668"/>
            <a:ext cx="835591" cy="559451"/>
            <a:chOff x="10809514" y="26404"/>
            <a:chExt cx="1375882" cy="914400"/>
          </a:xfrm>
        </p:grpSpPr>
        <p:pic>
          <p:nvPicPr>
            <p:cNvPr id="5" name="图形 4" descr="剪贴板">
              <a:extLst>
                <a:ext uri="{FF2B5EF4-FFF2-40B4-BE49-F238E27FC236}">
                  <a16:creationId xmlns:a16="http://schemas.microsoft.com/office/drawing/2014/main" id="{8E2FBAB1-36BB-C6CC-B8F5-B93908BF0E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5" name="文本框 14">
              <a:extLst>
                <a:ext uri="{FF2B5EF4-FFF2-40B4-BE49-F238E27FC236}">
                  <a16:creationId xmlns:a16="http://schemas.microsoft.com/office/drawing/2014/main" id="{9CF9B967-BF9D-0D5A-FEE7-0D10022B6EED}"/>
                </a:ext>
              </a:extLst>
            </p:cNvPr>
            <p:cNvSpPr txBox="1"/>
            <p:nvPr/>
          </p:nvSpPr>
          <p:spPr>
            <a:xfrm>
              <a:off x="11055074" y="342840"/>
              <a:ext cx="884761" cy="427591"/>
            </a:xfrm>
            <a:prstGeom prst="rect">
              <a:avLst/>
            </a:prstGeom>
            <a:noFill/>
          </p:spPr>
          <p:txBody>
            <a:bodyPr wrap="none" rtlCol="0">
              <a:spAutoFit/>
            </a:bodyPr>
            <a:lstStyle/>
            <a:p>
              <a:pPr algn="ctr"/>
              <a:r>
                <a:rPr lang="en-US" altLang="zh-CN" sz="1050" b="1" dirty="0">
                  <a:solidFill>
                    <a:srgbClr val="C00000"/>
                  </a:solidFill>
                  <a:latin typeface="微软雅黑" panose="020B0503020204020204" pitchFamily="34" charset="-122"/>
                  <a:ea typeface="微软雅黑" panose="020B0503020204020204" pitchFamily="34" charset="-122"/>
                </a:rPr>
                <a:t>NEW</a:t>
              </a:r>
              <a:endParaRPr lang="zh-CN" altLang="en-US" sz="1050" b="1" dirty="0">
                <a:solidFill>
                  <a:srgbClr val="C00000"/>
                </a:solidFill>
                <a:latin typeface="微软雅黑" panose="020B0503020204020204" pitchFamily="34" charset="-122"/>
                <a:ea typeface="微软雅黑" panose="020B0503020204020204" pitchFamily="34" charset="-122"/>
              </a:endParaRPr>
            </a:p>
          </p:txBody>
        </p:sp>
      </p:grpSp>
      <p:grpSp>
        <p:nvGrpSpPr>
          <p:cNvPr id="16" name="组合 15">
            <a:extLst>
              <a:ext uri="{FF2B5EF4-FFF2-40B4-BE49-F238E27FC236}">
                <a16:creationId xmlns:a16="http://schemas.microsoft.com/office/drawing/2014/main" id="{C1C484A3-A2CA-7E50-80AB-E5133A941A4B}"/>
              </a:ext>
            </a:extLst>
          </p:cNvPr>
          <p:cNvGrpSpPr/>
          <p:nvPr/>
        </p:nvGrpSpPr>
        <p:grpSpPr>
          <a:xfrm>
            <a:off x="0" y="3347531"/>
            <a:ext cx="835591" cy="559451"/>
            <a:chOff x="10809514" y="26404"/>
            <a:chExt cx="1375882" cy="914400"/>
          </a:xfrm>
        </p:grpSpPr>
        <p:pic>
          <p:nvPicPr>
            <p:cNvPr id="17" name="图形 16" descr="剪贴板">
              <a:extLst>
                <a:ext uri="{FF2B5EF4-FFF2-40B4-BE49-F238E27FC236}">
                  <a16:creationId xmlns:a16="http://schemas.microsoft.com/office/drawing/2014/main" id="{0EA7184B-0471-876A-3155-2C2B5BEBC3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8" name="文本框 17">
              <a:extLst>
                <a:ext uri="{FF2B5EF4-FFF2-40B4-BE49-F238E27FC236}">
                  <a16:creationId xmlns:a16="http://schemas.microsoft.com/office/drawing/2014/main" id="{2881A689-B0D3-7BC4-46AA-FABF4D8A98D4}"/>
                </a:ext>
              </a:extLst>
            </p:cNvPr>
            <p:cNvSpPr txBox="1"/>
            <p:nvPr/>
          </p:nvSpPr>
          <p:spPr>
            <a:xfrm>
              <a:off x="11055074" y="342840"/>
              <a:ext cx="884761" cy="427591"/>
            </a:xfrm>
            <a:prstGeom prst="rect">
              <a:avLst/>
            </a:prstGeom>
            <a:noFill/>
          </p:spPr>
          <p:txBody>
            <a:bodyPr wrap="none" rtlCol="0">
              <a:spAutoFit/>
            </a:bodyPr>
            <a:lstStyle/>
            <a:p>
              <a:pPr algn="ctr"/>
              <a:r>
                <a:rPr lang="en-US" altLang="zh-CN" sz="1050" b="1" dirty="0">
                  <a:solidFill>
                    <a:srgbClr val="C00000"/>
                  </a:solidFill>
                  <a:latin typeface="微软雅黑" panose="020B0503020204020204" pitchFamily="34" charset="-122"/>
                  <a:ea typeface="微软雅黑" panose="020B0503020204020204" pitchFamily="34" charset="-122"/>
                </a:rPr>
                <a:t>NEW</a:t>
              </a:r>
              <a:endParaRPr lang="zh-CN" altLang="en-US" sz="1050" b="1" dirty="0">
                <a:solidFill>
                  <a:srgbClr val="C00000"/>
                </a:solidFill>
                <a:latin typeface="微软雅黑" panose="020B0503020204020204" pitchFamily="34" charset="-122"/>
                <a:ea typeface="微软雅黑" panose="020B0503020204020204" pitchFamily="34" charset="-122"/>
              </a:endParaRPr>
            </a:p>
          </p:txBody>
        </p:sp>
      </p:grpSp>
      <p:grpSp>
        <p:nvGrpSpPr>
          <p:cNvPr id="19" name="组合 18">
            <a:extLst>
              <a:ext uri="{FF2B5EF4-FFF2-40B4-BE49-F238E27FC236}">
                <a16:creationId xmlns:a16="http://schemas.microsoft.com/office/drawing/2014/main" id="{8EB01C17-92DC-64F4-9B08-A888F2192D40}"/>
              </a:ext>
            </a:extLst>
          </p:cNvPr>
          <p:cNvGrpSpPr/>
          <p:nvPr/>
        </p:nvGrpSpPr>
        <p:grpSpPr>
          <a:xfrm>
            <a:off x="0" y="5254345"/>
            <a:ext cx="835591" cy="559451"/>
            <a:chOff x="10809514" y="26404"/>
            <a:chExt cx="1375882" cy="914400"/>
          </a:xfrm>
        </p:grpSpPr>
        <p:pic>
          <p:nvPicPr>
            <p:cNvPr id="20" name="图形 19" descr="剪贴板">
              <a:extLst>
                <a:ext uri="{FF2B5EF4-FFF2-40B4-BE49-F238E27FC236}">
                  <a16:creationId xmlns:a16="http://schemas.microsoft.com/office/drawing/2014/main" id="{21E2F2B4-7EA4-9A8D-84BD-58B571D73D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21" name="文本框 20">
              <a:extLst>
                <a:ext uri="{FF2B5EF4-FFF2-40B4-BE49-F238E27FC236}">
                  <a16:creationId xmlns:a16="http://schemas.microsoft.com/office/drawing/2014/main" id="{CE4D2F0A-73A0-DA7B-D8C1-7B352B368070}"/>
                </a:ext>
              </a:extLst>
            </p:cNvPr>
            <p:cNvSpPr txBox="1"/>
            <p:nvPr/>
          </p:nvSpPr>
          <p:spPr>
            <a:xfrm>
              <a:off x="11055074" y="342840"/>
              <a:ext cx="884761" cy="427591"/>
            </a:xfrm>
            <a:prstGeom prst="rect">
              <a:avLst/>
            </a:prstGeom>
            <a:noFill/>
          </p:spPr>
          <p:txBody>
            <a:bodyPr wrap="none" rtlCol="0">
              <a:spAutoFit/>
            </a:bodyPr>
            <a:lstStyle/>
            <a:p>
              <a:pPr algn="ctr"/>
              <a:r>
                <a:rPr lang="en-US" altLang="zh-CN" sz="1050" b="1" dirty="0">
                  <a:solidFill>
                    <a:srgbClr val="C00000"/>
                  </a:solidFill>
                  <a:latin typeface="微软雅黑" panose="020B0503020204020204" pitchFamily="34" charset="-122"/>
                  <a:ea typeface="微软雅黑" panose="020B0503020204020204" pitchFamily="34" charset="-122"/>
                </a:rPr>
                <a:t>NEW</a:t>
              </a:r>
              <a:endParaRPr lang="zh-CN" altLang="en-US" sz="105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8820532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B05C4244-7A8F-A240-B217-5098B2131012}"/>
              </a:ext>
            </a:extLst>
          </p:cNvPr>
          <p:cNvSpPr>
            <a:spLocks noGrp="1"/>
          </p:cNvSpPr>
          <p:nvPr>
            <p:ph type="title"/>
          </p:nvPr>
        </p:nvSpPr>
        <p:spPr>
          <a:xfrm>
            <a:off x="1854413" y="117179"/>
            <a:ext cx="8229600" cy="857250"/>
          </a:xfrm>
        </p:spPr>
        <p:txBody>
          <a:bodyPr>
            <a:normAutofit/>
          </a:bodyPr>
          <a:lstStyle/>
          <a:p>
            <a:pPr algn="ctr" eaLnBrk="1" hangingPunct="1"/>
            <a:r>
              <a:rPr lang="zh-CN" altLang="en-US" b="1" dirty="0">
                <a:latin typeface="微软雅黑" pitchFamily="34" charset="-122"/>
                <a:ea typeface="微软雅黑" pitchFamily="34" charset="-122"/>
              </a:rPr>
              <a:t>常用的降压药的临床选择</a:t>
            </a:r>
          </a:p>
        </p:txBody>
      </p:sp>
      <p:graphicFrame>
        <p:nvGraphicFramePr>
          <p:cNvPr id="2" name="内容占位符 3">
            <a:extLst>
              <a:ext uri="{FF2B5EF4-FFF2-40B4-BE49-F238E27FC236}">
                <a16:creationId xmlns:a16="http://schemas.microsoft.com/office/drawing/2014/main" id="{636DFE9C-1711-864E-C9C5-D30441D98A74}"/>
              </a:ext>
            </a:extLst>
          </p:cNvPr>
          <p:cNvGraphicFramePr>
            <a:graphicFrameLocks noGrp="1"/>
          </p:cNvGraphicFramePr>
          <p:nvPr>
            <p:ph idx="1"/>
            <p:extLst>
              <p:ext uri="{D42A27DB-BD31-4B8C-83A1-F6EECF244321}">
                <p14:modId xmlns:p14="http://schemas.microsoft.com/office/powerpoint/2010/main" val="972604073"/>
              </p:ext>
            </p:extLst>
          </p:nvPr>
        </p:nvGraphicFramePr>
        <p:xfrm>
          <a:off x="541598" y="974429"/>
          <a:ext cx="11108803" cy="5094551"/>
        </p:xfrm>
        <a:graphic>
          <a:graphicData uri="http://schemas.openxmlformats.org/drawingml/2006/table">
            <a:tbl>
              <a:tblPr firstRow="1" bandRow="1">
                <a:tableStyleId>{21E4AEA4-8DFA-4A89-87EB-49C32662AFE0}</a:tableStyleId>
              </a:tblPr>
              <a:tblGrid>
                <a:gridCol w="1819565">
                  <a:extLst>
                    <a:ext uri="{9D8B030D-6E8A-4147-A177-3AD203B41FA5}">
                      <a16:colId xmlns:a16="http://schemas.microsoft.com/office/drawing/2014/main" val="20000"/>
                    </a:ext>
                  </a:extLst>
                </a:gridCol>
                <a:gridCol w="4642459">
                  <a:extLst>
                    <a:ext uri="{9D8B030D-6E8A-4147-A177-3AD203B41FA5}">
                      <a16:colId xmlns:a16="http://schemas.microsoft.com/office/drawing/2014/main" val="20001"/>
                    </a:ext>
                  </a:extLst>
                </a:gridCol>
                <a:gridCol w="2636608">
                  <a:extLst>
                    <a:ext uri="{9D8B030D-6E8A-4147-A177-3AD203B41FA5}">
                      <a16:colId xmlns:a16="http://schemas.microsoft.com/office/drawing/2014/main" val="3152027511"/>
                    </a:ext>
                  </a:extLst>
                </a:gridCol>
                <a:gridCol w="2010171">
                  <a:extLst>
                    <a:ext uri="{9D8B030D-6E8A-4147-A177-3AD203B41FA5}">
                      <a16:colId xmlns:a16="http://schemas.microsoft.com/office/drawing/2014/main" val="20002"/>
                    </a:ext>
                  </a:extLst>
                </a:gridCol>
              </a:tblGrid>
              <a:tr h="526604">
                <a:tc>
                  <a:txBody>
                    <a:bodyPr/>
                    <a:lstStyle/>
                    <a:p>
                      <a:pPr algn="l">
                        <a:lnSpc>
                          <a:spcPct val="150000"/>
                        </a:lnSpc>
                      </a:pPr>
                      <a:r>
                        <a:rPr lang="zh-CN" altLang="en-US" sz="1600" b="1" baseline="0" dirty="0">
                          <a:latin typeface="Microsoft YaHei" panose="020B0503020204020204" pitchFamily="34" charset="-122"/>
                          <a:ea typeface="Microsoft YaHei" panose="020B0503020204020204" pitchFamily="34" charset="-122"/>
                        </a:rPr>
                        <a:t>降压药分类</a:t>
                      </a:r>
                    </a:p>
                  </a:txBody>
                  <a:tcPr anchor="ctr">
                    <a:solidFill>
                      <a:srgbClr val="004582"/>
                    </a:solidFill>
                  </a:tcPr>
                </a:tc>
                <a:tc>
                  <a:txBody>
                    <a:bodyPr/>
                    <a:lstStyle/>
                    <a:p>
                      <a:pPr algn="l">
                        <a:lnSpc>
                          <a:spcPct val="150000"/>
                        </a:lnSpc>
                      </a:pPr>
                      <a:r>
                        <a:rPr lang="zh-CN" altLang="en-US" sz="1600" baseline="0" dirty="0">
                          <a:latin typeface="Microsoft YaHei" panose="020B0503020204020204" pitchFamily="34" charset="-122"/>
                          <a:ea typeface="Microsoft YaHei" panose="020B0503020204020204" pitchFamily="34" charset="-122"/>
                        </a:rPr>
                        <a:t>适应证</a:t>
                      </a:r>
                    </a:p>
                  </a:txBody>
                  <a:tcPr anchor="ctr">
                    <a:solidFill>
                      <a:srgbClr val="004582"/>
                    </a:solidFill>
                  </a:tcPr>
                </a:tc>
                <a:tc>
                  <a:txBody>
                    <a:bodyPr/>
                    <a:lstStyle/>
                    <a:p>
                      <a:pPr marL="0" marR="0" lvl="0" indent="0" algn="l" defTabSz="514350" rtl="0" eaLnBrk="1" fontAlgn="auto" latinLnBrk="0" hangingPunct="1">
                        <a:lnSpc>
                          <a:spcPct val="150000"/>
                        </a:lnSpc>
                        <a:spcBef>
                          <a:spcPts val="0"/>
                        </a:spcBef>
                        <a:spcAft>
                          <a:spcPts val="0"/>
                        </a:spcAft>
                        <a:buClrTx/>
                        <a:buSzTx/>
                        <a:buFontTx/>
                        <a:buNone/>
                        <a:tabLst/>
                        <a:defRPr/>
                      </a:pPr>
                      <a:r>
                        <a:rPr lang="zh-CN" altLang="en-US" sz="1600" baseline="0" dirty="0">
                          <a:latin typeface="Microsoft YaHei" panose="020B0503020204020204" pitchFamily="34" charset="-122"/>
                          <a:ea typeface="Microsoft YaHei" panose="020B0503020204020204" pitchFamily="34" charset="-122"/>
                        </a:rPr>
                        <a:t>绝对禁忌证</a:t>
                      </a:r>
                    </a:p>
                  </a:txBody>
                  <a:tcPr anchor="ctr">
                    <a:solidFill>
                      <a:srgbClr val="004582"/>
                    </a:solidFill>
                  </a:tcPr>
                </a:tc>
                <a:tc>
                  <a:txBody>
                    <a:bodyPr/>
                    <a:lstStyle/>
                    <a:p>
                      <a:pPr marL="0" marR="0" lvl="0" indent="0" algn="l" defTabSz="514350" rtl="0" eaLnBrk="1" fontAlgn="auto" latinLnBrk="0" hangingPunct="1">
                        <a:lnSpc>
                          <a:spcPct val="150000"/>
                        </a:lnSpc>
                        <a:spcBef>
                          <a:spcPts val="0"/>
                        </a:spcBef>
                        <a:spcAft>
                          <a:spcPts val="0"/>
                        </a:spcAft>
                        <a:buClrTx/>
                        <a:buSzTx/>
                        <a:buFontTx/>
                        <a:buNone/>
                        <a:tabLst/>
                        <a:defRPr/>
                      </a:pPr>
                      <a:r>
                        <a:rPr lang="zh-CN" altLang="en-US" sz="1600" baseline="0" dirty="0">
                          <a:latin typeface="Microsoft YaHei" panose="020B0503020204020204" pitchFamily="34" charset="-122"/>
                          <a:ea typeface="Microsoft YaHei" panose="020B0503020204020204" pitchFamily="34" charset="-122"/>
                        </a:rPr>
                        <a:t>相对禁忌证</a:t>
                      </a:r>
                    </a:p>
                  </a:txBody>
                  <a:tcPr anchor="ctr">
                    <a:solidFill>
                      <a:srgbClr val="004582"/>
                    </a:solidFill>
                  </a:tcPr>
                </a:tc>
                <a:extLst>
                  <a:ext uri="{0D108BD9-81ED-4DB2-BD59-A6C34878D82A}">
                    <a16:rowId xmlns:a16="http://schemas.microsoft.com/office/drawing/2014/main" val="10000"/>
                  </a:ext>
                </a:extLst>
              </a:tr>
              <a:tr h="479880">
                <a:tc>
                  <a:txBody>
                    <a:bodyPr/>
                    <a:lstStyle/>
                    <a:p>
                      <a:pPr algn="l">
                        <a:lnSpc>
                          <a:spcPct val="150000"/>
                        </a:lnSpc>
                      </a:pPr>
                      <a:r>
                        <a:rPr lang="zh-CN" altLang="en-US" sz="1400" b="1" baseline="0" dirty="0">
                          <a:latin typeface="Microsoft YaHei" panose="020B0503020204020204" pitchFamily="34" charset="-122"/>
                          <a:ea typeface="Microsoft YaHei" panose="020B0503020204020204" pitchFamily="34" charset="-122"/>
                        </a:rPr>
                        <a:t>二氢吡啶类 </a:t>
                      </a:r>
                      <a:r>
                        <a:rPr lang="en-US" altLang="zh-CN" sz="1400" b="1" baseline="0" dirty="0">
                          <a:latin typeface="Microsoft YaHei" panose="020B0503020204020204" pitchFamily="34" charset="-122"/>
                          <a:ea typeface="Microsoft YaHei" panose="020B0503020204020204" pitchFamily="34" charset="-122"/>
                        </a:rPr>
                        <a:t>CCB</a:t>
                      </a:r>
                      <a:endParaRPr lang="zh-CN" altLang="en-US" sz="1400" b="1" baseline="0" dirty="0">
                        <a:latin typeface="Microsoft YaHei" panose="020B0503020204020204" pitchFamily="34" charset="-122"/>
                        <a:ea typeface="Microsoft YaHei" panose="020B0503020204020204" pitchFamily="34" charset="-122"/>
                      </a:endParaRPr>
                    </a:p>
                  </a:txBody>
                  <a:tcPr anchor="ctr">
                    <a:solidFill>
                      <a:srgbClr val="004582">
                        <a:alpha val="25000"/>
                      </a:srgbClr>
                    </a:solidFill>
                  </a:tcPr>
                </a:tc>
                <a:tc>
                  <a:txBody>
                    <a:bodyPr/>
                    <a:lstStyle/>
                    <a:p>
                      <a:pPr algn="l">
                        <a:lnSpc>
                          <a:spcPct val="100000"/>
                        </a:lnSpc>
                      </a:pPr>
                      <a:r>
                        <a:rPr lang="zh-CN" altLang="en-US" sz="1200" baseline="0" dirty="0">
                          <a:latin typeface="Microsoft YaHei" panose="020B0503020204020204" pitchFamily="34" charset="-122"/>
                          <a:ea typeface="Microsoft YaHei" panose="020B0503020204020204" pitchFamily="34" charset="-122"/>
                        </a:rPr>
                        <a:t>老年高血压；周围血管病；</a:t>
                      </a:r>
                      <a:r>
                        <a:rPr lang="en-US" altLang="zh-CN" sz="1200" baseline="0" dirty="0">
                          <a:latin typeface="Microsoft YaHei" panose="020B0503020204020204" pitchFamily="34" charset="-122"/>
                          <a:ea typeface="Microsoft YaHei" panose="020B0503020204020204" pitchFamily="34" charset="-122"/>
                        </a:rPr>
                        <a:t>ISH</a:t>
                      </a:r>
                      <a:r>
                        <a:rPr lang="zh-CN" altLang="en-US" sz="1200" baseline="0" dirty="0">
                          <a:latin typeface="Microsoft YaHei" panose="020B0503020204020204" pitchFamily="34" charset="-122"/>
                          <a:ea typeface="Microsoft YaHei" panose="020B0503020204020204" pitchFamily="34" charset="-122"/>
                        </a:rPr>
                        <a:t>；稳定性心绞痛；颈动脉粥样硬化；冠状动脉粥样硬化</a:t>
                      </a:r>
                    </a:p>
                  </a:txBody>
                  <a:tcPr anchor="ctr">
                    <a:solidFill>
                      <a:srgbClr val="004582">
                        <a:alpha val="25000"/>
                      </a:srgbClr>
                    </a:solidFill>
                  </a:tcPr>
                </a:tc>
                <a:tc>
                  <a:txBody>
                    <a:bodyPr/>
                    <a:lstStyle/>
                    <a:p>
                      <a:pPr algn="l">
                        <a:lnSpc>
                          <a:spcPct val="150000"/>
                        </a:lnSpc>
                      </a:pPr>
                      <a:r>
                        <a:rPr lang="zh-CN" altLang="en-US" sz="1200" baseline="0" dirty="0">
                          <a:latin typeface="Microsoft YaHei" panose="020B0503020204020204" pitchFamily="34" charset="-122"/>
                          <a:ea typeface="Microsoft YaHei" panose="020B0503020204020204" pitchFamily="34" charset="-122"/>
                        </a:rPr>
                        <a:t>无</a:t>
                      </a:r>
                    </a:p>
                  </a:txBody>
                  <a:tcPr anchor="ctr">
                    <a:solidFill>
                      <a:srgbClr val="004582">
                        <a:alpha val="25000"/>
                      </a:srgbClr>
                    </a:solidFill>
                  </a:tcPr>
                </a:tc>
                <a:tc>
                  <a:txBody>
                    <a:bodyPr/>
                    <a:lstStyle/>
                    <a:p>
                      <a:pPr algn="l">
                        <a:lnSpc>
                          <a:spcPct val="100000"/>
                        </a:lnSpc>
                      </a:pPr>
                      <a:r>
                        <a:rPr lang="zh-CN" altLang="en-US" sz="1200" baseline="0" dirty="0">
                          <a:latin typeface="Microsoft YaHei" panose="020B0503020204020204" pitchFamily="34" charset="-122"/>
                          <a:ea typeface="Microsoft YaHei" panose="020B0503020204020204" pitchFamily="34" charset="-122"/>
                        </a:rPr>
                        <a:t>快速型心律失常；心力衰竭</a:t>
                      </a:r>
                    </a:p>
                  </a:txBody>
                  <a:tcPr anchor="ctr">
                    <a:solidFill>
                      <a:srgbClr val="004582">
                        <a:alpha val="25000"/>
                      </a:srgbClr>
                    </a:solidFill>
                  </a:tcPr>
                </a:tc>
                <a:extLst>
                  <a:ext uri="{0D108BD9-81ED-4DB2-BD59-A6C34878D82A}">
                    <a16:rowId xmlns:a16="http://schemas.microsoft.com/office/drawing/2014/main" val="10001"/>
                  </a:ext>
                </a:extLst>
              </a:tr>
              <a:tr h="266109">
                <a:tc>
                  <a:txBody>
                    <a:bodyPr/>
                    <a:lstStyle/>
                    <a:p>
                      <a:pPr algn="l">
                        <a:lnSpc>
                          <a:spcPct val="150000"/>
                        </a:lnSpc>
                      </a:pPr>
                      <a:r>
                        <a:rPr lang="zh-CN" altLang="en-US" sz="1400" b="1" baseline="0" dirty="0">
                          <a:latin typeface="Microsoft YaHei" panose="020B0503020204020204" pitchFamily="34" charset="-122"/>
                          <a:ea typeface="Microsoft YaHei" panose="020B0503020204020204" pitchFamily="34" charset="-122"/>
                        </a:rPr>
                        <a:t>非二氢吡啶类 </a:t>
                      </a:r>
                      <a:r>
                        <a:rPr lang="en-US" altLang="zh-CN" sz="1400" b="1" baseline="0" dirty="0">
                          <a:latin typeface="Microsoft YaHei" panose="020B0503020204020204" pitchFamily="34" charset="-122"/>
                          <a:ea typeface="Microsoft YaHei" panose="020B0503020204020204" pitchFamily="34" charset="-122"/>
                        </a:rPr>
                        <a:t>CCB</a:t>
                      </a:r>
                      <a:endParaRPr lang="zh-CN" altLang="en-US" sz="1400" b="1"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tc>
                  <a:txBody>
                    <a:bodyPr/>
                    <a:lstStyle/>
                    <a:p>
                      <a:pPr algn="l">
                        <a:lnSpc>
                          <a:spcPct val="100000"/>
                        </a:lnSpc>
                      </a:pPr>
                      <a:r>
                        <a:rPr lang="zh-CN" altLang="en-US" sz="1200" baseline="0" dirty="0">
                          <a:latin typeface="Microsoft YaHei" panose="020B0503020204020204" pitchFamily="34" charset="-122"/>
                          <a:ea typeface="Microsoft YaHei" panose="020B0503020204020204" pitchFamily="34" charset="-122"/>
                        </a:rPr>
                        <a:t>心绞痛；颈动脉粥样硬化；室上性快速心律失常</a:t>
                      </a:r>
                    </a:p>
                  </a:txBody>
                  <a:tcPr anchor="ctr">
                    <a:solidFill>
                      <a:srgbClr val="004582">
                        <a:alpha val="10000"/>
                      </a:srgbClr>
                    </a:solidFill>
                  </a:tcPr>
                </a:tc>
                <a:tc>
                  <a:txBody>
                    <a:bodyPr/>
                    <a:lstStyle/>
                    <a:p>
                      <a:pPr algn="l">
                        <a:lnSpc>
                          <a:spcPct val="100000"/>
                        </a:lnSpc>
                      </a:pPr>
                      <a:r>
                        <a:rPr lang="zh-CN" altLang="en-US" sz="1200" baseline="0" dirty="0">
                          <a:latin typeface="Microsoft YaHei" panose="020B0503020204020204" pitchFamily="34" charset="-122"/>
                          <a:ea typeface="Microsoft YaHei" panose="020B0503020204020204" pitchFamily="34" charset="-122"/>
                        </a:rPr>
                        <a:t>二度至三度房室传导阻滞；</a:t>
                      </a:r>
                      <a:r>
                        <a:rPr lang="en-US" altLang="zh-CN" sz="1200" baseline="0" dirty="0">
                          <a:latin typeface="Microsoft YaHei" panose="020B0503020204020204" pitchFamily="34" charset="-122"/>
                          <a:ea typeface="Microsoft YaHei" panose="020B0503020204020204" pitchFamily="34" charset="-122"/>
                        </a:rPr>
                        <a:t>HF</a:t>
                      </a:r>
                      <a:endParaRPr lang="zh-CN" altLang="en-US" sz="1200"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tc>
                  <a:txBody>
                    <a:bodyPr/>
                    <a:lstStyle/>
                    <a:p>
                      <a:pPr algn="l">
                        <a:lnSpc>
                          <a:spcPct val="150000"/>
                        </a:lnSpc>
                      </a:pPr>
                      <a:endParaRPr lang="zh-CN" altLang="en-US" sz="1200"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extLst>
                  <a:ext uri="{0D108BD9-81ED-4DB2-BD59-A6C34878D82A}">
                    <a16:rowId xmlns:a16="http://schemas.microsoft.com/office/drawing/2014/main" val="10002"/>
                  </a:ext>
                </a:extLst>
              </a:tr>
              <a:tr h="479880">
                <a:tc>
                  <a:txBody>
                    <a:bodyPr/>
                    <a:lstStyle/>
                    <a:p>
                      <a:pPr algn="l">
                        <a:lnSpc>
                          <a:spcPct val="150000"/>
                        </a:lnSpc>
                      </a:pPr>
                      <a:r>
                        <a:rPr lang="en-US" altLang="zh-CN" sz="1400" b="1" baseline="0" dirty="0">
                          <a:latin typeface="Microsoft YaHei" panose="020B0503020204020204" pitchFamily="34" charset="-122"/>
                          <a:ea typeface="Microsoft YaHei" panose="020B0503020204020204" pitchFamily="34" charset="-122"/>
                        </a:rPr>
                        <a:t>ACEI</a:t>
                      </a:r>
                      <a:endParaRPr lang="zh-CN" altLang="en-US" sz="1400" b="1" baseline="0" dirty="0">
                        <a:latin typeface="Microsoft YaHei" panose="020B0503020204020204" pitchFamily="34" charset="-122"/>
                        <a:ea typeface="Microsoft YaHei" panose="020B0503020204020204" pitchFamily="34" charset="-122"/>
                      </a:endParaRPr>
                    </a:p>
                  </a:txBody>
                  <a:tcPr anchor="ctr">
                    <a:solidFill>
                      <a:srgbClr val="004582">
                        <a:alpha val="25000"/>
                      </a:srgbClr>
                    </a:solidFill>
                  </a:tcPr>
                </a:tc>
                <a:tc>
                  <a:txBody>
                    <a:bodyPr/>
                    <a:lstStyle/>
                    <a:p>
                      <a:pPr algn="l">
                        <a:lnSpc>
                          <a:spcPct val="100000"/>
                        </a:lnSpc>
                      </a:pPr>
                      <a:r>
                        <a:rPr lang="en-US" altLang="zh-CN" sz="1200" baseline="0" dirty="0">
                          <a:latin typeface="Microsoft YaHei" panose="020B0503020204020204" pitchFamily="34" charset="-122"/>
                          <a:ea typeface="Microsoft YaHei" panose="020B0503020204020204" pitchFamily="34" charset="-122"/>
                        </a:rPr>
                        <a:t>HF</a:t>
                      </a:r>
                      <a:r>
                        <a:rPr lang="zh-CN" altLang="en-US" sz="1200" baseline="0" dirty="0">
                          <a:latin typeface="Microsoft YaHei" panose="020B0503020204020204" pitchFamily="34" charset="-122"/>
                          <a:ea typeface="Microsoft YaHei" panose="020B0503020204020204" pitchFamily="34" charset="-122"/>
                        </a:rPr>
                        <a:t>；冠心病；</a:t>
                      </a:r>
                      <a:r>
                        <a:rPr lang="en-US" altLang="zh-CN" sz="1200" baseline="0" dirty="0">
                          <a:latin typeface="Microsoft YaHei" panose="020B0503020204020204" pitchFamily="34" charset="-122"/>
                          <a:ea typeface="Microsoft YaHei" panose="020B0503020204020204" pitchFamily="34" charset="-122"/>
                        </a:rPr>
                        <a:t>LVH</a:t>
                      </a:r>
                      <a:r>
                        <a:rPr lang="zh-CN" altLang="en-US" sz="1200" baseline="0" dirty="0">
                          <a:latin typeface="Microsoft YaHei" panose="020B0503020204020204" pitchFamily="34" charset="-122"/>
                          <a:ea typeface="Microsoft YaHei" panose="020B0503020204020204" pitchFamily="34" charset="-122"/>
                        </a:rPr>
                        <a:t>；左心室功能不全；心房颤动预防；颈动脉粥样硬化；非糖尿病肾病；糖尿病肾病；蛋白尿</a:t>
                      </a:r>
                      <a:r>
                        <a:rPr lang="en-US" altLang="zh-CN" sz="1200" baseline="0" dirty="0">
                          <a:latin typeface="Microsoft YaHei" panose="020B0503020204020204" pitchFamily="34" charset="-122"/>
                          <a:ea typeface="Microsoft YaHei" panose="020B0503020204020204" pitchFamily="34" charset="-122"/>
                        </a:rPr>
                        <a:t>/</a:t>
                      </a:r>
                      <a:r>
                        <a:rPr lang="zh-CN" altLang="en-US" sz="1200" baseline="0" dirty="0">
                          <a:latin typeface="Microsoft YaHei" panose="020B0503020204020204" pitchFamily="34" charset="-122"/>
                          <a:ea typeface="Microsoft YaHei" panose="020B0503020204020204" pitchFamily="34" charset="-122"/>
                        </a:rPr>
                        <a:t>微量白蛋白尿；代谢综合征</a:t>
                      </a:r>
                    </a:p>
                  </a:txBody>
                  <a:tcPr anchor="ctr">
                    <a:solidFill>
                      <a:srgbClr val="004582">
                        <a:alpha val="25000"/>
                      </a:srgbClr>
                    </a:solidFill>
                  </a:tcPr>
                </a:tc>
                <a:tc>
                  <a:txBody>
                    <a:bodyPr/>
                    <a:lstStyle/>
                    <a:p>
                      <a:pPr algn="l">
                        <a:lnSpc>
                          <a:spcPct val="150000"/>
                        </a:lnSpc>
                      </a:pPr>
                      <a:r>
                        <a:rPr lang="zh-CN" altLang="en-US" sz="1200" baseline="0" dirty="0">
                          <a:latin typeface="Microsoft YaHei" panose="020B0503020204020204" pitchFamily="34" charset="-122"/>
                          <a:ea typeface="Microsoft YaHei" panose="020B0503020204020204" pitchFamily="34" charset="-122"/>
                        </a:rPr>
                        <a:t>妊娠；高血钾；双侧肾动脉重度狭窄</a:t>
                      </a:r>
                    </a:p>
                  </a:txBody>
                  <a:tcPr anchor="ctr">
                    <a:solidFill>
                      <a:srgbClr val="004582">
                        <a:alpha val="25000"/>
                      </a:srgbClr>
                    </a:solidFill>
                  </a:tcPr>
                </a:tc>
                <a:tc>
                  <a:txBody>
                    <a:bodyPr/>
                    <a:lstStyle/>
                    <a:p>
                      <a:pPr algn="l">
                        <a:lnSpc>
                          <a:spcPct val="150000"/>
                        </a:lnSpc>
                      </a:pPr>
                      <a:endParaRPr lang="zh-CN" altLang="en-US" sz="1200" baseline="0" dirty="0">
                        <a:latin typeface="Microsoft YaHei" panose="020B0503020204020204" pitchFamily="34" charset="-122"/>
                        <a:ea typeface="Microsoft YaHei" panose="020B0503020204020204" pitchFamily="34" charset="-122"/>
                      </a:endParaRPr>
                    </a:p>
                  </a:txBody>
                  <a:tcPr anchor="ctr">
                    <a:solidFill>
                      <a:srgbClr val="004582">
                        <a:alpha val="25000"/>
                      </a:srgbClr>
                    </a:solidFill>
                  </a:tcPr>
                </a:tc>
                <a:extLst>
                  <a:ext uri="{0D108BD9-81ED-4DB2-BD59-A6C34878D82A}">
                    <a16:rowId xmlns:a16="http://schemas.microsoft.com/office/drawing/2014/main" val="10003"/>
                  </a:ext>
                </a:extLst>
              </a:tr>
              <a:tr h="479880">
                <a:tc>
                  <a:txBody>
                    <a:bodyPr/>
                    <a:lstStyle/>
                    <a:p>
                      <a:pPr lvl="0" algn="l">
                        <a:lnSpc>
                          <a:spcPct val="150000"/>
                        </a:lnSpc>
                      </a:pPr>
                      <a:r>
                        <a:rPr lang="en-US" altLang="zh-CN" sz="1400" b="1" baseline="0" dirty="0">
                          <a:latin typeface="Microsoft YaHei" panose="020B0503020204020204" pitchFamily="34" charset="-122"/>
                          <a:ea typeface="Microsoft YaHei" panose="020B0503020204020204" pitchFamily="34" charset="-122"/>
                        </a:rPr>
                        <a:t>ARB</a:t>
                      </a:r>
                      <a:endParaRPr lang="zh-CN" altLang="en-US" sz="1400" b="1"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tc>
                  <a:txBody>
                    <a:bodyPr/>
                    <a:lstStyle/>
                    <a:p>
                      <a:pPr algn="l">
                        <a:lnSpc>
                          <a:spcPct val="100000"/>
                        </a:lnSpc>
                      </a:pPr>
                      <a:r>
                        <a:rPr lang="zh-CN" altLang="en-US" sz="1200" baseline="0" dirty="0">
                          <a:latin typeface="Microsoft YaHei" panose="020B0503020204020204" pitchFamily="34" charset="-122"/>
                          <a:ea typeface="Microsoft YaHei" panose="020B0503020204020204" pitchFamily="34" charset="-122"/>
                        </a:rPr>
                        <a:t>糖尿病肾病；蛋白尿</a:t>
                      </a:r>
                      <a:r>
                        <a:rPr lang="en-US" altLang="zh-CN" sz="1200" baseline="0" dirty="0">
                          <a:latin typeface="Microsoft YaHei" panose="020B0503020204020204" pitchFamily="34" charset="-122"/>
                          <a:ea typeface="Microsoft YaHei" panose="020B0503020204020204" pitchFamily="34" charset="-122"/>
                        </a:rPr>
                        <a:t>/</a:t>
                      </a:r>
                      <a:r>
                        <a:rPr lang="zh-CN" altLang="en-US" sz="1200" baseline="0" dirty="0">
                          <a:latin typeface="Microsoft YaHei" panose="020B0503020204020204" pitchFamily="34" charset="-122"/>
                          <a:ea typeface="Microsoft YaHei" panose="020B0503020204020204" pitchFamily="34" charset="-122"/>
                        </a:rPr>
                        <a:t>微量白蛋白尿；冠心病；心力衰竭；</a:t>
                      </a:r>
                      <a:r>
                        <a:rPr lang="en-US" altLang="zh-CN" sz="1200" baseline="0" dirty="0">
                          <a:latin typeface="Microsoft YaHei" panose="020B0503020204020204" pitchFamily="34" charset="-122"/>
                          <a:ea typeface="Microsoft YaHei" panose="020B0503020204020204" pitchFamily="34" charset="-122"/>
                        </a:rPr>
                        <a:t>LVH</a:t>
                      </a:r>
                      <a:r>
                        <a:rPr lang="zh-CN" altLang="en-US" sz="1200" baseline="0" dirty="0">
                          <a:latin typeface="Microsoft YaHei" panose="020B0503020204020204" pitchFamily="34" charset="-122"/>
                          <a:ea typeface="Microsoft YaHei" panose="020B0503020204020204" pitchFamily="34" charset="-122"/>
                        </a:rPr>
                        <a:t>；心房颤动预防；</a:t>
                      </a:r>
                      <a:r>
                        <a:rPr lang="en-US" altLang="zh-CN" sz="1200" baseline="0" dirty="0">
                          <a:latin typeface="Microsoft YaHei" panose="020B0503020204020204" pitchFamily="34" charset="-122"/>
                          <a:ea typeface="Microsoft YaHei" panose="020B0503020204020204" pitchFamily="34" charset="-122"/>
                        </a:rPr>
                        <a:t>ACEI</a:t>
                      </a:r>
                      <a:r>
                        <a:rPr lang="zh-CN" altLang="en-US" sz="1200" baseline="0" dirty="0">
                          <a:latin typeface="Microsoft YaHei" panose="020B0503020204020204" pitchFamily="34" charset="-122"/>
                          <a:ea typeface="Microsoft YaHei" panose="020B0503020204020204" pitchFamily="34" charset="-122"/>
                        </a:rPr>
                        <a:t>引起的咳嗽；代谢综合征</a:t>
                      </a:r>
                    </a:p>
                  </a:txBody>
                  <a:tcPr anchor="ctr">
                    <a:solidFill>
                      <a:srgbClr val="004582">
                        <a:alpha val="10000"/>
                      </a:srgbClr>
                    </a:solidFill>
                  </a:tcPr>
                </a:tc>
                <a:tc>
                  <a:txBody>
                    <a:bodyPr/>
                    <a:lstStyle/>
                    <a:p>
                      <a:pPr algn="l">
                        <a:lnSpc>
                          <a:spcPct val="100000"/>
                        </a:lnSpc>
                      </a:pPr>
                      <a:r>
                        <a:rPr lang="zh-CN" altLang="en-US" sz="1200" baseline="0" dirty="0">
                          <a:latin typeface="Microsoft YaHei" panose="020B0503020204020204" pitchFamily="34" charset="-122"/>
                          <a:ea typeface="Microsoft YaHei" panose="020B0503020204020204" pitchFamily="34" charset="-122"/>
                        </a:rPr>
                        <a:t>妊娠；高血钾；双侧肾动脉重度狭窄</a:t>
                      </a:r>
                    </a:p>
                  </a:txBody>
                  <a:tcPr anchor="ctr">
                    <a:solidFill>
                      <a:srgbClr val="004582">
                        <a:alpha val="10000"/>
                      </a:srgbClr>
                    </a:solidFill>
                  </a:tcPr>
                </a:tc>
                <a:tc>
                  <a:txBody>
                    <a:bodyPr/>
                    <a:lstStyle/>
                    <a:p>
                      <a:pPr algn="l">
                        <a:lnSpc>
                          <a:spcPct val="150000"/>
                        </a:lnSpc>
                      </a:pPr>
                      <a:endParaRPr lang="zh-CN" altLang="en-US" sz="1200"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extLst>
                  <a:ext uri="{0D108BD9-81ED-4DB2-BD59-A6C34878D82A}">
                    <a16:rowId xmlns:a16="http://schemas.microsoft.com/office/drawing/2014/main" val="10004"/>
                  </a:ext>
                </a:extLst>
              </a:tr>
              <a:tr h="479880">
                <a:tc>
                  <a:txBody>
                    <a:bodyPr/>
                    <a:lstStyle/>
                    <a:p>
                      <a:pPr algn="l">
                        <a:lnSpc>
                          <a:spcPct val="150000"/>
                        </a:lnSpc>
                      </a:pPr>
                      <a:r>
                        <a:rPr lang="en-US" altLang="zh-CN" sz="1400" b="1" baseline="0" dirty="0">
                          <a:latin typeface="Microsoft YaHei" panose="020B0503020204020204" pitchFamily="34" charset="-122"/>
                          <a:ea typeface="Microsoft YaHei" panose="020B0503020204020204" pitchFamily="34" charset="-122"/>
                        </a:rPr>
                        <a:t>ARNI</a:t>
                      </a:r>
                      <a:endParaRPr lang="zh-CN" altLang="en-US" sz="1400" b="1" baseline="0" dirty="0">
                        <a:latin typeface="Microsoft YaHei" panose="020B0503020204020204" pitchFamily="34" charset="-122"/>
                        <a:ea typeface="Microsoft YaHei" panose="020B0503020204020204" pitchFamily="34" charset="-122"/>
                      </a:endParaRPr>
                    </a:p>
                  </a:txBody>
                  <a:tcPr anchor="ctr">
                    <a:solidFill>
                      <a:srgbClr val="004582">
                        <a:alpha val="25000"/>
                      </a:srgbClr>
                    </a:solidFill>
                  </a:tcPr>
                </a:tc>
                <a:tc>
                  <a:txBody>
                    <a:bodyPr/>
                    <a:lstStyle/>
                    <a:p>
                      <a:pPr algn="l">
                        <a:lnSpc>
                          <a:spcPct val="100000"/>
                        </a:lnSpc>
                      </a:pPr>
                      <a:r>
                        <a:rPr lang="en-US" altLang="zh-CN" sz="1200" baseline="0" dirty="0">
                          <a:latin typeface="Microsoft YaHei" panose="020B0503020204020204" pitchFamily="34" charset="-122"/>
                          <a:ea typeface="Microsoft YaHei" panose="020B0503020204020204" pitchFamily="34" charset="-122"/>
                        </a:rPr>
                        <a:t>HF</a:t>
                      </a:r>
                      <a:r>
                        <a:rPr lang="zh-CN" altLang="en-US" sz="1200" baseline="0" dirty="0">
                          <a:latin typeface="Microsoft YaHei" panose="020B0503020204020204" pitchFamily="34" charset="-122"/>
                          <a:ea typeface="Microsoft YaHei" panose="020B0503020204020204" pitchFamily="34" charset="-122"/>
                        </a:rPr>
                        <a:t>；心肌梗死后；</a:t>
                      </a:r>
                      <a:r>
                        <a:rPr lang="en-US" altLang="zh-CN" sz="1200" baseline="0" dirty="0">
                          <a:latin typeface="Microsoft YaHei" panose="020B0503020204020204" pitchFamily="34" charset="-122"/>
                          <a:ea typeface="Microsoft YaHei" panose="020B0503020204020204" pitchFamily="34" charset="-122"/>
                        </a:rPr>
                        <a:t>LVH</a:t>
                      </a:r>
                      <a:r>
                        <a:rPr lang="zh-CN" altLang="en-US" sz="1200" baseline="0" dirty="0">
                          <a:latin typeface="Microsoft YaHei" panose="020B0503020204020204" pitchFamily="34" charset="-122"/>
                          <a:ea typeface="Microsoft YaHei" panose="020B0503020204020204" pitchFamily="34" charset="-122"/>
                        </a:rPr>
                        <a:t>；慢性肾脏病；老年高血压</a:t>
                      </a:r>
                    </a:p>
                  </a:txBody>
                  <a:tcPr anchor="ctr">
                    <a:solidFill>
                      <a:srgbClr val="004582">
                        <a:alpha val="25000"/>
                      </a:srgbClr>
                    </a:solidFill>
                  </a:tcPr>
                </a:tc>
                <a:tc>
                  <a:txBody>
                    <a:bodyPr/>
                    <a:lstStyle/>
                    <a:p>
                      <a:pPr algn="l">
                        <a:lnSpc>
                          <a:spcPct val="100000"/>
                        </a:lnSpc>
                      </a:pPr>
                      <a:r>
                        <a:rPr lang="zh-CN" altLang="en-US" sz="1200" baseline="0" dirty="0">
                          <a:latin typeface="Microsoft YaHei" panose="020B0503020204020204" pitchFamily="34" charset="-122"/>
                          <a:ea typeface="Microsoft YaHei" panose="020B0503020204020204" pitchFamily="34" charset="-122"/>
                        </a:rPr>
                        <a:t>妊娠；高血钾；双侧肾动脉重度狭窄；重度肾功能损害</a:t>
                      </a:r>
                    </a:p>
                  </a:txBody>
                  <a:tcPr anchor="ctr">
                    <a:solidFill>
                      <a:srgbClr val="004582">
                        <a:alpha val="25000"/>
                      </a:srgbClr>
                    </a:solidFill>
                  </a:tcPr>
                </a:tc>
                <a:tc>
                  <a:txBody>
                    <a:bodyPr/>
                    <a:lstStyle/>
                    <a:p>
                      <a:pPr algn="l">
                        <a:lnSpc>
                          <a:spcPct val="150000"/>
                        </a:lnSpc>
                      </a:pPr>
                      <a:r>
                        <a:rPr lang="zh-CN" altLang="en-US" sz="1200" baseline="0" dirty="0">
                          <a:latin typeface="Microsoft YaHei" panose="020B0503020204020204" pitchFamily="34" charset="-122"/>
                          <a:ea typeface="Microsoft YaHei" panose="020B0503020204020204" pitchFamily="34" charset="-122"/>
                        </a:rPr>
                        <a:t>中度肝功能损害</a:t>
                      </a:r>
                    </a:p>
                  </a:txBody>
                  <a:tcPr anchor="ctr">
                    <a:solidFill>
                      <a:srgbClr val="004582">
                        <a:alpha val="25000"/>
                      </a:srgbClr>
                    </a:solidFill>
                  </a:tcPr>
                </a:tc>
                <a:extLst>
                  <a:ext uri="{0D108BD9-81ED-4DB2-BD59-A6C34878D82A}">
                    <a16:rowId xmlns:a16="http://schemas.microsoft.com/office/drawing/2014/main" val="10005"/>
                  </a:ext>
                </a:extLst>
              </a:tr>
              <a:tr h="322497">
                <a:tc>
                  <a:txBody>
                    <a:bodyPr/>
                    <a:lstStyle/>
                    <a:p>
                      <a:pPr algn="l">
                        <a:lnSpc>
                          <a:spcPct val="150000"/>
                        </a:lnSpc>
                      </a:pPr>
                      <a:r>
                        <a:rPr lang="zh-CN" altLang="en-US" sz="1400" b="1" baseline="0" dirty="0">
                          <a:latin typeface="Microsoft YaHei" panose="020B0503020204020204" pitchFamily="34" charset="-122"/>
                          <a:ea typeface="Microsoft YaHei" panose="020B0503020204020204" pitchFamily="34" charset="-122"/>
                        </a:rPr>
                        <a:t>噻嗪类利尿剂</a:t>
                      </a:r>
                    </a:p>
                  </a:txBody>
                  <a:tcPr anchor="ctr">
                    <a:solidFill>
                      <a:srgbClr val="004582">
                        <a:alpha val="10000"/>
                      </a:srgbClr>
                    </a:solidFill>
                  </a:tcPr>
                </a:tc>
                <a:tc>
                  <a:txBody>
                    <a:bodyPr/>
                    <a:lstStyle/>
                    <a:p>
                      <a:pPr algn="l">
                        <a:lnSpc>
                          <a:spcPct val="150000"/>
                        </a:lnSpc>
                      </a:pPr>
                      <a:r>
                        <a:rPr lang="en-US" altLang="zh-CN" sz="1200" baseline="0" dirty="0">
                          <a:latin typeface="Microsoft YaHei" panose="020B0503020204020204" pitchFamily="34" charset="-122"/>
                          <a:ea typeface="Microsoft YaHei" panose="020B0503020204020204" pitchFamily="34" charset="-122"/>
                        </a:rPr>
                        <a:t>HF</a:t>
                      </a:r>
                      <a:r>
                        <a:rPr lang="zh-CN" altLang="en-US" sz="1200" baseline="0" dirty="0">
                          <a:latin typeface="Microsoft YaHei" panose="020B0503020204020204" pitchFamily="34" charset="-122"/>
                          <a:ea typeface="Microsoft YaHei" panose="020B0503020204020204" pitchFamily="34" charset="-122"/>
                        </a:rPr>
                        <a:t>；老年高血压；高龄老年高血压；</a:t>
                      </a:r>
                      <a:r>
                        <a:rPr lang="en-US" altLang="zh-CN" sz="1200" baseline="0" dirty="0">
                          <a:latin typeface="Microsoft YaHei" panose="020B0503020204020204" pitchFamily="34" charset="-122"/>
                          <a:ea typeface="Microsoft YaHei" panose="020B0503020204020204" pitchFamily="34" charset="-122"/>
                        </a:rPr>
                        <a:t>ISH</a:t>
                      </a:r>
                      <a:endParaRPr lang="zh-CN" altLang="en-US" sz="1200"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tc>
                  <a:txBody>
                    <a:bodyPr/>
                    <a:lstStyle/>
                    <a:p>
                      <a:pPr algn="l">
                        <a:lnSpc>
                          <a:spcPct val="150000"/>
                        </a:lnSpc>
                      </a:pPr>
                      <a:r>
                        <a:rPr lang="zh-CN" altLang="en-US" sz="1200" baseline="0" dirty="0">
                          <a:latin typeface="Microsoft YaHei" panose="020B0503020204020204" pitchFamily="34" charset="-122"/>
                          <a:ea typeface="Microsoft YaHei" panose="020B0503020204020204" pitchFamily="34" charset="-122"/>
                        </a:rPr>
                        <a:t>痛风</a:t>
                      </a:r>
                    </a:p>
                  </a:txBody>
                  <a:tcPr anchor="ctr">
                    <a:solidFill>
                      <a:srgbClr val="004582">
                        <a:alpha val="10000"/>
                      </a:srgbClr>
                    </a:solidFill>
                  </a:tcPr>
                </a:tc>
                <a:tc>
                  <a:txBody>
                    <a:bodyPr/>
                    <a:lstStyle/>
                    <a:p>
                      <a:pPr algn="l">
                        <a:lnSpc>
                          <a:spcPct val="150000"/>
                        </a:lnSpc>
                      </a:pPr>
                      <a:r>
                        <a:rPr lang="zh-CN" altLang="en-US" sz="1200" baseline="0" dirty="0">
                          <a:latin typeface="Microsoft YaHei" panose="020B0503020204020204" pitchFamily="34" charset="-122"/>
                          <a:ea typeface="Microsoft YaHei" panose="020B0503020204020204" pitchFamily="34" charset="-122"/>
                        </a:rPr>
                        <a:t>妊娠</a:t>
                      </a:r>
                    </a:p>
                  </a:txBody>
                  <a:tcPr anchor="ctr">
                    <a:solidFill>
                      <a:srgbClr val="004582">
                        <a:alpha val="10000"/>
                      </a:srgbClr>
                    </a:solidFill>
                  </a:tcPr>
                </a:tc>
                <a:extLst>
                  <a:ext uri="{0D108BD9-81ED-4DB2-BD59-A6C34878D82A}">
                    <a16:rowId xmlns:a16="http://schemas.microsoft.com/office/drawing/2014/main" val="10006"/>
                  </a:ext>
                </a:extLst>
              </a:tr>
              <a:tr h="253050">
                <a:tc>
                  <a:txBody>
                    <a:bodyPr/>
                    <a:lstStyle/>
                    <a:p>
                      <a:pPr algn="l">
                        <a:lnSpc>
                          <a:spcPct val="150000"/>
                        </a:lnSpc>
                      </a:pPr>
                      <a:r>
                        <a:rPr lang="zh-CN" altLang="en-US" sz="1400" b="1" baseline="0" dirty="0">
                          <a:latin typeface="Microsoft YaHei" panose="020B0503020204020204" pitchFamily="34" charset="-122"/>
                          <a:ea typeface="Microsoft YaHei" panose="020B0503020204020204" pitchFamily="34" charset="-122"/>
                        </a:rPr>
                        <a:t>袢利尿剂</a:t>
                      </a:r>
                    </a:p>
                  </a:txBody>
                  <a:tcPr anchor="ctr">
                    <a:solidFill>
                      <a:srgbClr val="004582">
                        <a:alpha val="25000"/>
                      </a:srgbClr>
                    </a:solidFill>
                  </a:tcPr>
                </a:tc>
                <a:tc>
                  <a:txBody>
                    <a:bodyPr/>
                    <a:lstStyle/>
                    <a:p>
                      <a:pPr algn="l">
                        <a:lnSpc>
                          <a:spcPct val="150000"/>
                        </a:lnSpc>
                      </a:pPr>
                      <a:r>
                        <a:rPr lang="zh-CN" altLang="en-US" sz="1200" baseline="0" dirty="0">
                          <a:latin typeface="Microsoft YaHei" panose="020B0503020204020204" pitchFamily="34" charset="-122"/>
                          <a:ea typeface="Microsoft YaHei" panose="020B0503020204020204" pitchFamily="34" charset="-122"/>
                        </a:rPr>
                        <a:t>肾功能不全；</a:t>
                      </a:r>
                      <a:r>
                        <a:rPr lang="en-US" altLang="zh-CN" sz="1200" baseline="0" dirty="0">
                          <a:latin typeface="Microsoft YaHei" panose="020B0503020204020204" pitchFamily="34" charset="-122"/>
                          <a:ea typeface="Microsoft YaHei" panose="020B0503020204020204" pitchFamily="34" charset="-122"/>
                        </a:rPr>
                        <a:t>HF</a:t>
                      </a:r>
                      <a:endParaRPr lang="zh-CN" altLang="en-US" sz="1200" baseline="0" dirty="0">
                        <a:latin typeface="Microsoft YaHei" panose="020B0503020204020204" pitchFamily="34" charset="-122"/>
                        <a:ea typeface="Microsoft YaHei" panose="020B0503020204020204" pitchFamily="34" charset="-122"/>
                      </a:endParaRPr>
                    </a:p>
                  </a:txBody>
                  <a:tcPr anchor="ctr">
                    <a:solidFill>
                      <a:srgbClr val="004582">
                        <a:alpha val="25000"/>
                      </a:srgbClr>
                    </a:solidFill>
                  </a:tcPr>
                </a:tc>
                <a:tc>
                  <a:txBody>
                    <a:bodyPr/>
                    <a:lstStyle/>
                    <a:p>
                      <a:pPr algn="l">
                        <a:lnSpc>
                          <a:spcPct val="150000"/>
                        </a:lnSpc>
                      </a:pPr>
                      <a:endParaRPr lang="zh-CN" altLang="en-US" sz="1200" baseline="0" dirty="0">
                        <a:latin typeface="Microsoft YaHei" panose="020B0503020204020204" pitchFamily="34" charset="-122"/>
                        <a:ea typeface="Microsoft YaHei" panose="020B0503020204020204" pitchFamily="34" charset="-122"/>
                      </a:endParaRPr>
                    </a:p>
                  </a:txBody>
                  <a:tcPr anchor="ctr">
                    <a:solidFill>
                      <a:srgbClr val="004582">
                        <a:alpha val="25000"/>
                      </a:srgbClr>
                    </a:solidFill>
                  </a:tcPr>
                </a:tc>
                <a:tc>
                  <a:txBody>
                    <a:bodyPr/>
                    <a:lstStyle/>
                    <a:p>
                      <a:pPr algn="l">
                        <a:lnSpc>
                          <a:spcPct val="150000"/>
                        </a:lnSpc>
                      </a:pPr>
                      <a:endParaRPr lang="zh-CN" altLang="en-US" sz="1200" baseline="0" dirty="0">
                        <a:latin typeface="Microsoft YaHei" panose="020B0503020204020204" pitchFamily="34" charset="-122"/>
                        <a:ea typeface="Microsoft YaHei" panose="020B0503020204020204" pitchFamily="34" charset="-122"/>
                      </a:endParaRPr>
                    </a:p>
                  </a:txBody>
                  <a:tcPr anchor="ctr">
                    <a:solidFill>
                      <a:srgbClr val="004582">
                        <a:alpha val="25000"/>
                      </a:srgbClr>
                    </a:solidFill>
                  </a:tcPr>
                </a:tc>
                <a:extLst>
                  <a:ext uri="{0D108BD9-81ED-4DB2-BD59-A6C34878D82A}">
                    <a16:rowId xmlns:a16="http://schemas.microsoft.com/office/drawing/2014/main" val="10007"/>
                  </a:ext>
                </a:extLst>
              </a:tr>
              <a:tr h="407184">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400" b="1" baseline="0" dirty="0">
                          <a:latin typeface="Microsoft YaHei" panose="020B0503020204020204" pitchFamily="34" charset="-122"/>
                          <a:ea typeface="Microsoft YaHei" panose="020B0503020204020204" pitchFamily="34" charset="-122"/>
                        </a:rPr>
                        <a:t>醛固酮受体拮抗剂</a:t>
                      </a:r>
                    </a:p>
                  </a:txBody>
                  <a:tcPr anchor="ctr">
                    <a:solidFill>
                      <a:srgbClr val="004582">
                        <a:alpha val="10000"/>
                      </a:srgbClr>
                    </a:solidFill>
                  </a:tcPr>
                </a:tc>
                <a:tc>
                  <a:txBody>
                    <a:bodyPr/>
                    <a:lstStyle/>
                    <a:p>
                      <a:pPr algn="l">
                        <a:lnSpc>
                          <a:spcPct val="150000"/>
                        </a:lnSpc>
                      </a:pPr>
                      <a:r>
                        <a:rPr lang="en-US" altLang="zh-CN" sz="1200" baseline="0" dirty="0">
                          <a:latin typeface="Microsoft YaHei" panose="020B0503020204020204" pitchFamily="34" charset="-122"/>
                          <a:ea typeface="Microsoft YaHei" panose="020B0503020204020204" pitchFamily="34" charset="-122"/>
                        </a:rPr>
                        <a:t>HF</a:t>
                      </a:r>
                      <a:r>
                        <a:rPr lang="zh-CN" altLang="en-US" sz="1200" baseline="0" dirty="0">
                          <a:latin typeface="Microsoft YaHei" panose="020B0503020204020204" pitchFamily="34" charset="-122"/>
                          <a:ea typeface="Microsoft YaHei" panose="020B0503020204020204" pitchFamily="34" charset="-122"/>
                        </a:rPr>
                        <a:t>；心肌梗死后</a:t>
                      </a:r>
                    </a:p>
                  </a:txBody>
                  <a:tcPr anchor="ctr">
                    <a:solidFill>
                      <a:srgbClr val="004582">
                        <a:alpha val="10000"/>
                      </a:srgbClr>
                    </a:solidFill>
                  </a:tcPr>
                </a:tc>
                <a:tc>
                  <a:txBody>
                    <a:bodyPr/>
                    <a:lstStyle/>
                    <a:p>
                      <a:pPr algn="l">
                        <a:lnSpc>
                          <a:spcPct val="150000"/>
                        </a:lnSpc>
                      </a:pPr>
                      <a:r>
                        <a:rPr lang="zh-CN" altLang="en-US" sz="1200" baseline="0" dirty="0">
                          <a:latin typeface="Microsoft YaHei" panose="020B0503020204020204" pitchFamily="34" charset="-122"/>
                          <a:ea typeface="Microsoft YaHei" panose="020B0503020204020204" pitchFamily="34" charset="-122"/>
                        </a:rPr>
                        <a:t>肾功能衰竭；高血钾</a:t>
                      </a:r>
                    </a:p>
                  </a:txBody>
                  <a:tcPr anchor="ctr">
                    <a:solidFill>
                      <a:srgbClr val="004582">
                        <a:alpha val="10000"/>
                      </a:srgbClr>
                    </a:solidFill>
                  </a:tcPr>
                </a:tc>
                <a:tc>
                  <a:txBody>
                    <a:bodyPr/>
                    <a:lstStyle/>
                    <a:p>
                      <a:pPr algn="l">
                        <a:lnSpc>
                          <a:spcPct val="150000"/>
                        </a:lnSpc>
                      </a:pPr>
                      <a:endParaRPr lang="zh-CN" altLang="en-US" sz="1200" baseline="0" dirty="0">
                        <a:latin typeface="Microsoft YaHei" panose="020B0503020204020204" pitchFamily="34" charset="-122"/>
                        <a:ea typeface="Microsoft YaHei" panose="020B0503020204020204" pitchFamily="34" charset="-122"/>
                      </a:endParaRPr>
                    </a:p>
                  </a:txBody>
                  <a:tcPr anchor="ctr">
                    <a:solidFill>
                      <a:srgbClr val="004582">
                        <a:alpha val="10000"/>
                      </a:srgbClr>
                    </a:solidFill>
                  </a:tcPr>
                </a:tc>
                <a:extLst>
                  <a:ext uri="{0D108BD9-81ED-4DB2-BD59-A6C34878D82A}">
                    <a16:rowId xmlns:a16="http://schemas.microsoft.com/office/drawing/2014/main" val="3831896837"/>
                  </a:ext>
                </a:extLst>
              </a:tr>
              <a:tr h="47988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l-GR" altLang="zh-CN" sz="1400" b="1" baseline="0" dirty="0">
                          <a:latin typeface="Microsoft YaHei" panose="020B0503020204020204" pitchFamily="34" charset="-122"/>
                          <a:ea typeface="Microsoft YaHei" panose="020B0503020204020204" pitchFamily="34" charset="-122"/>
                        </a:rPr>
                        <a:t>β</a:t>
                      </a:r>
                      <a:r>
                        <a:rPr lang="zh-CN" altLang="en-US" sz="1400" b="1" baseline="0" dirty="0">
                          <a:latin typeface="Microsoft YaHei" panose="020B0503020204020204" pitchFamily="34" charset="-122"/>
                          <a:ea typeface="Microsoft YaHei" panose="020B0503020204020204" pitchFamily="34" charset="-122"/>
                        </a:rPr>
                        <a:t>受体阻滞剂</a:t>
                      </a:r>
                    </a:p>
                  </a:txBody>
                  <a:tcPr anchor="ctr">
                    <a:solidFill>
                      <a:srgbClr val="004582">
                        <a:alpha val="25000"/>
                      </a:srgbClr>
                    </a:solidFill>
                  </a:tcPr>
                </a:tc>
                <a:tc>
                  <a:txBody>
                    <a:bodyPr/>
                    <a:lstStyle/>
                    <a:p>
                      <a:pPr algn="l">
                        <a:lnSpc>
                          <a:spcPct val="150000"/>
                        </a:lnSpc>
                      </a:pPr>
                      <a:r>
                        <a:rPr lang="zh-CN" altLang="en-US" sz="1200" baseline="0" dirty="0">
                          <a:latin typeface="Microsoft YaHei" panose="020B0503020204020204" pitchFamily="34" charset="-122"/>
                          <a:ea typeface="Microsoft YaHei" panose="020B0503020204020204" pitchFamily="34" charset="-122"/>
                        </a:rPr>
                        <a:t>心绞痛；心肌梗死后；快速性心律失常；慢性心力衰竭</a:t>
                      </a:r>
                    </a:p>
                  </a:txBody>
                  <a:tcPr anchor="ctr">
                    <a:solidFill>
                      <a:srgbClr val="004582">
                        <a:alpha val="25000"/>
                      </a:srgbClr>
                    </a:solidFill>
                  </a:tcPr>
                </a:tc>
                <a:tc>
                  <a:txBody>
                    <a:bodyPr/>
                    <a:lstStyle/>
                    <a:p>
                      <a:pPr algn="l">
                        <a:lnSpc>
                          <a:spcPct val="150000"/>
                        </a:lnSpc>
                      </a:pPr>
                      <a:r>
                        <a:rPr lang="zh-CN" altLang="en-US" sz="1200" baseline="0" dirty="0">
                          <a:latin typeface="Microsoft YaHei" panose="020B0503020204020204" pitchFamily="34" charset="-122"/>
                          <a:ea typeface="Microsoft YaHei" panose="020B0503020204020204" pitchFamily="34" charset="-122"/>
                        </a:rPr>
                        <a:t>二至三度心脏传导阻滞；哮喘</a:t>
                      </a:r>
                    </a:p>
                  </a:txBody>
                  <a:tcPr anchor="ctr">
                    <a:solidFill>
                      <a:srgbClr val="004582">
                        <a:alpha val="25000"/>
                      </a:srgbClr>
                    </a:solidFill>
                  </a:tcPr>
                </a:tc>
                <a:tc>
                  <a:txBody>
                    <a:bodyPr/>
                    <a:lstStyle/>
                    <a:p>
                      <a:pPr algn="l">
                        <a:lnSpc>
                          <a:spcPct val="100000"/>
                        </a:lnSpc>
                      </a:pPr>
                      <a:r>
                        <a:rPr lang="en-US" altLang="zh-CN" sz="1200" baseline="0" dirty="0">
                          <a:latin typeface="Microsoft YaHei" panose="020B0503020204020204" pitchFamily="34" charset="-122"/>
                          <a:ea typeface="Microsoft YaHei" panose="020B0503020204020204" pitchFamily="34" charset="-122"/>
                        </a:rPr>
                        <a:t>COPD</a:t>
                      </a:r>
                      <a:r>
                        <a:rPr lang="zh-CN" altLang="en-US" sz="1200" baseline="0" dirty="0">
                          <a:latin typeface="Microsoft YaHei" panose="020B0503020204020204" pitchFamily="34" charset="-122"/>
                          <a:ea typeface="Microsoft YaHei" panose="020B0503020204020204" pitchFamily="34" charset="-122"/>
                        </a:rPr>
                        <a:t>；周围血管病；糖耐量低减；运动员</a:t>
                      </a:r>
                    </a:p>
                  </a:txBody>
                  <a:tcPr anchor="ctr">
                    <a:solidFill>
                      <a:srgbClr val="004582">
                        <a:alpha val="25000"/>
                      </a:srgbClr>
                    </a:solidFill>
                  </a:tcPr>
                </a:tc>
                <a:extLst>
                  <a:ext uri="{0D108BD9-81ED-4DB2-BD59-A6C34878D82A}">
                    <a16:rowId xmlns:a16="http://schemas.microsoft.com/office/drawing/2014/main" val="1900567250"/>
                  </a:ext>
                </a:extLst>
              </a:tr>
              <a:tr h="47988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l-GR" altLang="zh-CN" sz="1400" b="1" baseline="0" dirty="0">
                          <a:latin typeface="Microsoft YaHei" panose="020B0503020204020204" pitchFamily="34" charset="-122"/>
                          <a:ea typeface="Microsoft YaHei" panose="020B0503020204020204" pitchFamily="34" charset="-122"/>
                        </a:rPr>
                        <a:t>α</a:t>
                      </a:r>
                      <a:r>
                        <a:rPr lang="zh-CN" altLang="en-US" sz="1400" b="1" baseline="0" dirty="0">
                          <a:latin typeface="Microsoft YaHei" panose="020B0503020204020204" pitchFamily="34" charset="-122"/>
                          <a:ea typeface="Microsoft YaHei" panose="020B0503020204020204" pitchFamily="34" charset="-122"/>
                        </a:rPr>
                        <a:t>受体阻滞剂</a:t>
                      </a:r>
                    </a:p>
                  </a:txBody>
                  <a:tcPr anchor="ctr">
                    <a:solidFill>
                      <a:srgbClr val="004582">
                        <a:alpha val="10000"/>
                      </a:srgbClr>
                    </a:solidFill>
                  </a:tcPr>
                </a:tc>
                <a:tc>
                  <a:txBody>
                    <a:bodyPr/>
                    <a:lstStyle/>
                    <a:p>
                      <a:pPr algn="l">
                        <a:lnSpc>
                          <a:spcPct val="150000"/>
                        </a:lnSpc>
                      </a:pPr>
                      <a:r>
                        <a:rPr lang="zh-CN" altLang="en-US" sz="1200" baseline="0" dirty="0">
                          <a:latin typeface="Microsoft YaHei" panose="020B0503020204020204" pitchFamily="34" charset="-122"/>
                          <a:ea typeface="Microsoft YaHei" panose="020B0503020204020204" pitchFamily="34" charset="-122"/>
                        </a:rPr>
                        <a:t>前列腺增生；高脂血症</a:t>
                      </a:r>
                    </a:p>
                  </a:txBody>
                  <a:tcPr anchor="ctr">
                    <a:solidFill>
                      <a:srgbClr val="004582">
                        <a:alpha val="10000"/>
                      </a:srgbClr>
                    </a:solidFill>
                  </a:tcPr>
                </a:tc>
                <a:tc>
                  <a:txBody>
                    <a:bodyPr/>
                    <a:lstStyle/>
                    <a:p>
                      <a:pPr algn="l">
                        <a:lnSpc>
                          <a:spcPct val="150000"/>
                        </a:lnSpc>
                      </a:pPr>
                      <a:r>
                        <a:rPr lang="zh-CN" altLang="en-US" sz="1200" baseline="0" dirty="0">
                          <a:latin typeface="Microsoft YaHei" panose="020B0503020204020204" pitchFamily="34" charset="-122"/>
                          <a:ea typeface="Microsoft YaHei" panose="020B0503020204020204" pitchFamily="34" charset="-122"/>
                        </a:rPr>
                        <a:t>体位性低血压</a:t>
                      </a:r>
                    </a:p>
                  </a:txBody>
                  <a:tcPr anchor="ctr">
                    <a:solidFill>
                      <a:srgbClr val="004582">
                        <a:alpha val="10000"/>
                      </a:srgbClr>
                    </a:solidFill>
                  </a:tcPr>
                </a:tc>
                <a:tc>
                  <a:txBody>
                    <a:bodyPr/>
                    <a:lstStyle/>
                    <a:p>
                      <a:pPr algn="l">
                        <a:lnSpc>
                          <a:spcPct val="150000"/>
                        </a:lnSpc>
                      </a:pPr>
                      <a:r>
                        <a:rPr lang="zh-CN" altLang="en-US" sz="1200" baseline="0" dirty="0">
                          <a:latin typeface="Microsoft YaHei" panose="020B0503020204020204" pitchFamily="34" charset="-122"/>
                          <a:ea typeface="Microsoft YaHei" panose="020B0503020204020204" pitchFamily="34" charset="-122"/>
                        </a:rPr>
                        <a:t>心力衰竭</a:t>
                      </a:r>
                    </a:p>
                  </a:txBody>
                  <a:tcPr anchor="ctr">
                    <a:solidFill>
                      <a:srgbClr val="004582">
                        <a:alpha val="10000"/>
                      </a:srgbClr>
                    </a:solidFill>
                  </a:tcPr>
                </a:tc>
                <a:extLst>
                  <a:ext uri="{0D108BD9-81ED-4DB2-BD59-A6C34878D82A}">
                    <a16:rowId xmlns:a16="http://schemas.microsoft.com/office/drawing/2014/main" val="1021588083"/>
                  </a:ext>
                </a:extLst>
              </a:tr>
            </a:tbl>
          </a:graphicData>
        </a:graphic>
      </p:graphicFrame>
      <p:sp>
        <p:nvSpPr>
          <p:cNvPr id="3" name="文本框 2">
            <a:extLst>
              <a:ext uri="{FF2B5EF4-FFF2-40B4-BE49-F238E27FC236}">
                <a16:creationId xmlns:a16="http://schemas.microsoft.com/office/drawing/2014/main" id="{C01F6A8A-ECB3-CACD-4C29-06D27C00BE33}"/>
              </a:ext>
            </a:extLst>
          </p:cNvPr>
          <p:cNvSpPr txBox="1"/>
          <p:nvPr/>
        </p:nvSpPr>
        <p:spPr>
          <a:xfrm>
            <a:off x="383541" y="6406440"/>
            <a:ext cx="9494309" cy="253916"/>
          </a:xfrm>
          <a:prstGeom prst="rect">
            <a:avLst/>
          </a:prstGeom>
          <a:noFill/>
        </p:spPr>
        <p:txBody>
          <a:bodyPr wrap="square">
            <a:spAutoFit/>
          </a:bodyPr>
          <a:lstStyle/>
          <a:p>
            <a:pPr algn="just"/>
            <a:r>
              <a:rPr lang="zh-CN" altLang="en-US" sz="1050" dirty="0">
                <a:latin typeface="微软雅黑" panose="020B0503020204020204" pitchFamily="34" charset="-122"/>
                <a:ea typeface="微软雅黑" panose="020B0503020204020204" pitchFamily="34" charset="-122"/>
              </a:rPr>
              <a:t>注：</a:t>
            </a:r>
            <a:r>
              <a:rPr lang="en-US" altLang="zh-CN" sz="1050" dirty="0">
                <a:latin typeface="微软雅黑" panose="020B0503020204020204" pitchFamily="34" charset="-122"/>
                <a:ea typeface="微软雅黑" panose="020B0503020204020204" pitchFamily="34" charset="-122"/>
              </a:rPr>
              <a:t>HF</a:t>
            </a:r>
            <a:r>
              <a:rPr lang="zh-CN" altLang="en-US" sz="1050" dirty="0">
                <a:latin typeface="微软雅黑" panose="020B0503020204020204" pitchFamily="34" charset="-122"/>
                <a:ea typeface="微软雅黑" panose="020B0503020204020204" pitchFamily="34" charset="-122"/>
              </a:rPr>
              <a:t>，心力衰竭；</a:t>
            </a:r>
            <a:r>
              <a:rPr lang="en-US" altLang="zh-CN" sz="1050" dirty="0">
                <a:latin typeface="微软雅黑" panose="020B0503020204020204" pitchFamily="34" charset="-122"/>
                <a:ea typeface="微软雅黑" panose="020B0503020204020204" pitchFamily="34" charset="-122"/>
              </a:rPr>
              <a:t>ISH</a:t>
            </a:r>
            <a:r>
              <a:rPr lang="zh-CN" altLang="en-US" sz="1050" dirty="0">
                <a:latin typeface="微软雅黑" panose="020B0503020204020204" pitchFamily="34" charset="-122"/>
                <a:ea typeface="微软雅黑" panose="020B0503020204020204" pitchFamily="34" charset="-122"/>
              </a:rPr>
              <a:t>，单纯收缩期高血压；</a:t>
            </a:r>
            <a:r>
              <a:rPr lang="en-US" altLang="zh-CN" sz="1050" dirty="0">
                <a:latin typeface="微软雅黑" panose="020B0503020204020204" pitchFamily="34" charset="-122"/>
                <a:ea typeface="微软雅黑" panose="020B0503020204020204" pitchFamily="34" charset="-122"/>
              </a:rPr>
              <a:t>LVH</a:t>
            </a:r>
            <a:r>
              <a:rPr lang="zh-CN" altLang="en-US" sz="1050" dirty="0">
                <a:latin typeface="微软雅黑" panose="020B0503020204020204" pitchFamily="34" charset="-122"/>
                <a:ea typeface="微软雅黑" panose="020B0503020204020204" pitchFamily="34" charset="-122"/>
              </a:rPr>
              <a:t>，左心室肥厚</a:t>
            </a:r>
          </a:p>
        </p:txBody>
      </p:sp>
    </p:spTree>
    <p:extLst>
      <p:ext uri="{BB962C8B-B14F-4D97-AF65-F5344CB8AC3E}">
        <p14:creationId xmlns:p14="http://schemas.microsoft.com/office/powerpoint/2010/main" val="19983079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9AFCE5A0-4CD1-2E4D-2B7E-BFD690AC9EA1}"/>
              </a:ext>
            </a:extLst>
          </p:cNvPr>
          <p:cNvGraphicFramePr>
            <a:graphicFrameLocks noGrp="1"/>
          </p:cNvGraphicFramePr>
          <p:nvPr>
            <p:extLst>
              <p:ext uri="{D42A27DB-BD31-4B8C-83A1-F6EECF244321}">
                <p14:modId xmlns:p14="http://schemas.microsoft.com/office/powerpoint/2010/main" val="835376716"/>
              </p:ext>
            </p:extLst>
          </p:nvPr>
        </p:nvGraphicFramePr>
        <p:xfrm>
          <a:off x="542869" y="2365872"/>
          <a:ext cx="4060304" cy="3518638"/>
        </p:xfrm>
        <a:graphic>
          <a:graphicData uri="http://schemas.openxmlformats.org/drawingml/2006/table">
            <a:tbl>
              <a:tblPr firstRow="1" bandRow="1">
                <a:tableStyleId>{7DF18680-E054-41AD-8BC1-D1AEF772440D}</a:tableStyleId>
              </a:tblPr>
              <a:tblGrid>
                <a:gridCol w="4060304">
                  <a:extLst>
                    <a:ext uri="{9D8B030D-6E8A-4147-A177-3AD203B41FA5}">
                      <a16:colId xmlns:a16="http://schemas.microsoft.com/office/drawing/2014/main" val="749371138"/>
                    </a:ext>
                  </a:extLst>
                </a:gridCol>
              </a:tblGrid>
              <a:tr h="561494">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1800" b="1" kern="100" dirty="0">
                          <a:effectLst/>
                          <a:latin typeface="微软雅黑" panose="020B0503020204020204" pitchFamily="34" charset="-122"/>
                          <a:ea typeface="微软雅黑" panose="020B0503020204020204" pitchFamily="34" charset="-122"/>
                        </a:rPr>
                        <a:t>主要推荐应用的优化联合治疗方案</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13D85"/>
                    </a:solidFill>
                  </a:tcPr>
                </a:tc>
                <a:extLst>
                  <a:ext uri="{0D108BD9-81ED-4DB2-BD59-A6C34878D82A}">
                    <a16:rowId xmlns:a16="http://schemas.microsoft.com/office/drawing/2014/main" val="3386181456"/>
                  </a:ext>
                </a:extLst>
              </a:tr>
              <a:tr h="2957144">
                <a:tc>
                  <a:txBody>
                    <a:bodyPr/>
                    <a:lstStyle/>
                    <a:p>
                      <a:pPr marL="285750" indent="-285750" algn="just">
                        <a:lnSpc>
                          <a:spcPct val="150000"/>
                        </a:lnSpc>
                        <a:buFont typeface="Arial" panose="020B0604020202020204" pitchFamily="34" charset="0"/>
                        <a:buChar char="•"/>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二氢吡啶类 </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CCB+ARB </a:t>
                      </a:r>
                    </a:p>
                    <a:p>
                      <a:pPr marL="285750" indent="-285750" algn="just">
                        <a:lnSpc>
                          <a:spcPct val="150000"/>
                        </a:lnSpc>
                        <a:buFont typeface="Arial" panose="020B0604020202020204" pitchFamily="34" charset="0"/>
                        <a:buChar char="•"/>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二氢吡啶类 </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CCB+ACEI </a:t>
                      </a:r>
                    </a:p>
                    <a:p>
                      <a:pPr marL="285750" indent="-285750" algn="just">
                        <a:lnSpc>
                          <a:spcPct val="150000"/>
                        </a:lnSpc>
                        <a:buFont typeface="Arial" panose="020B0604020202020204" pitchFamily="34" charset="0"/>
                        <a:buChar char="•"/>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二氢吡啶类 </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CCB+ARNI</a:t>
                      </a:r>
                    </a:p>
                    <a:p>
                      <a:pPr marL="285750" indent="-285750" algn="just">
                        <a:lnSpc>
                          <a:spcPct val="150000"/>
                        </a:lnSpc>
                        <a:buFont typeface="Arial" panose="020B0604020202020204" pitchFamily="34" charset="0"/>
                        <a:buChar char="•"/>
                      </a:pP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ARB+</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噻嗪类利尿剂</a:t>
                      </a:r>
                    </a:p>
                    <a:p>
                      <a:pPr marL="285750" indent="-285750" algn="just">
                        <a:lnSpc>
                          <a:spcPct val="150000"/>
                        </a:lnSpc>
                        <a:buFont typeface="Arial" panose="020B0604020202020204" pitchFamily="34" charset="0"/>
                        <a:buChar char="•"/>
                      </a:pP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ACEI+</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噻嗪类利尿剂 </a:t>
                      </a:r>
                    </a:p>
                    <a:p>
                      <a:pPr marL="285750" indent="-285750" algn="just">
                        <a:lnSpc>
                          <a:spcPct val="150000"/>
                        </a:lnSpc>
                        <a:buFont typeface="Arial" panose="020B0604020202020204" pitchFamily="34" charset="0"/>
                        <a:buChar char="•"/>
                      </a:pP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ARNI+</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噻嗪类利尿剂</a:t>
                      </a:r>
                    </a:p>
                    <a:p>
                      <a:pPr marL="285750" indent="-285750" algn="just">
                        <a:lnSpc>
                          <a:spcPct val="150000"/>
                        </a:lnSpc>
                        <a:buFont typeface="Arial" panose="020B0604020202020204" pitchFamily="34" charset="0"/>
                        <a:buChar char="•"/>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二氢吡啶类 </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CCB+</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噻嗪类利尿剂</a:t>
                      </a:r>
                    </a:p>
                    <a:p>
                      <a:pPr marL="285750" indent="-285750" algn="just">
                        <a:lnSpc>
                          <a:spcPct val="150000"/>
                        </a:lnSpc>
                        <a:buFont typeface="Arial" panose="020B0604020202020204" pitchFamily="34" charset="0"/>
                        <a:buChar char="•"/>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二氢吡啶类 </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CCB+β</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受体阻滞剂</a:t>
                      </a: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13D85">
                        <a:alpha val="15000"/>
                      </a:srgbClr>
                    </a:solidFill>
                  </a:tcPr>
                </a:tc>
                <a:extLst>
                  <a:ext uri="{0D108BD9-81ED-4DB2-BD59-A6C34878D82A}">
                    <a16:rowId xmlns:a16="http://schemas.microsoft.com/office/drawing/2014/main" val="1733083682"/>
                  </a:ext>
                </a:extLst>
              </a:tr>
            </a:tbl>
          </a:graphicData>
        </a:graphic>
      </p:graphicFrame>
      <p:graphicFrame>
        <p:nvGraphicFramePr>
          <p:cNvPr id="3" name="表格 2">
            <a:extLst>
              <a:ext uri="{FF2B5EF4-FFF2-40B4-BE49-F238E27FC236}">
                <a16:creationId xmlns:a16="http://schemas.microsoft.com/office/drawing/2014/main" id="{D09F24A4-3713-C100-DF21-0BE11D1B0139}"/>
              </a:ext>
            </a:extLst>
          </p:cNvPr>
          <p:cNvGraphicFramePr>
            <a:graphicFrameLocks noGrp="1"/>
          </p:cNvGraphicFramePr>
          <p:nvPr>
            <p:extLst>
              <p:ext uri="{D42A27DB-BD31-4B8C-83A1-F6EECF244321}">
                <p14:modId xmlns:p14="http://schemas.microsoft.com/office/powerpoint/2010/main" val="1088785509"/>
              </p:ext>
            </p:extLst>
          </p:nvPr>
        </p:nvGraphicFramePr>
        <p:xfrm>
          <a:off x="8459935" y="2365871"/>
          <a:ext cx="2977372" cy="3518639"/>
        </p:xfrm>
        <a:graphic>
          <a:graphicData uri="http://schemas.openxmlformats.org/drawingml/2006/table">
            <a:tbl>
              <a:tblPr firstRow="1" bandRow="1">
                <a:tableStyleId>{7DF18680-E054-41AD-8BC1-D1AEF772440D}</a:tableStyleId>
              </a:tblPr>
              <a:tblGrid>
                <a:gridCol w="2977372">
                  <a:extLst>
                    <a:ext uri="{9D8B030D-6E8A-4147-A177-3AD203B41FA5}">
                      <a16:colId xmlns:a16="http://schemas.microsoft.com/office/drawing/2014/main" val="3013249698"/>
                    </a:ext>
                  </a:extLst>
                </a:gridCol>
              </a:tblGrid>
              <a:tr h="546811">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2000" b="1" kern="0" dirty="0">
                          <a:effectLst/>
                          <a:latin typeface="微软雅黑" panose="020B0503020204020204" pitchFamily="34" charset="-122"/>
                          <a:ea typeface="微软雅黑" panose="020B0503020204020204" pitchFamily="34" charset="-122"/>
                        </a:rPr>
                        <a:t>不推荐的联合治疗方案</a:t>
                      </a:r>
                      <a:endParaRPr lang="zh-CN" sz="2800" b="1" kern="100" dirty="0">
                        <a:effectLst/>
                        <a:latin typeface="微软雅黑" panose="020B0503020204020204" pitchFamily="34" charset="-122"/>
                        <a:ea typeface="微软雅黑" panose="020B0503020204020204" pitchFamily="34" charset="-122"/>
                        <a:cs typeface="Times New Roman (正文 CS 字体)"/>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86181456"/>
                  </a:ext>
                </a:extLst>
              </a:tr>
              <a:tr h="2971828">
                <a:tc>
                  <a:txBody>
                    <a:bodyPr/>
                    <a:lstStyle/>
                    <a:p>
                      <a:pPr marL="285750" indent="-285750" algn="l">
                        <a:lnSpc>
                          <a:spcPct val="150000"/>
                        </a:lnSpc>
                        <a:buFont typeface="Arial" panose="020B0604020202020204" pitchFamily="34" charset="0"/>
                        <a:buChar char="•"/>
                      </a:pP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ACEI</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ARB</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ARNI</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与阿利吉仑这四种药物之间的任意联合</a:t>
                      </a:r>
                    </a:p>
                    <a:p>
                      <a:pPr marL="285750" indent="-285750" algn="l">
                        <a:lnSpc>
                          <a:spcPct val="150000"/>
                        </a:lnSpc>
                        <a:buFont typeface="Arial" panose="020B0604020202020204" pitchFamily="34" charset="0"/>
                        <a:buChar char="•"/>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中枢作用药 </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+β</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受体阻滞剂</a:t>
                      </a:r>
                      <a:endParaRPr lang="zh-CN" sz="14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alpha val="15000"/>
                      </a:srgbClr>
                    </a:solidFill>
                  </a:tcPr>
                </a:tc>
                <a:extLst>
                  <a:ext uri="{0D108BD9-81ED-4DB2-BD59-A6C34878D82A}">
                    <a16:rowId xmlns:a16="http://schemas.microsoft.com/office/drawing/2014/main" val="1733083682"/>
                  </a:ext>
                </a:extLst>
              </a:tr>
            </a:tbl>
          </a:graphicData>
        </a:graphic>
      </p:graphicFrame>
      <p:graphicFrame>
        <p:nvGraphicFramePr>
          <p:cNvPr id="4" name="表格 3">
            <a:extLst>
              <a:ext uri="{FF2B5EF4-FFF2-40B4-BE49-F238E27FC236}">
                <a16:creationId xmlns:a16="http://schemas.microsoft.com/office/drawing/2014/main" id="{5C9604EC-AED2-B5A6-4E89-9F9BE7DF8580}"/>
              </a:ext>
            </a:extLst>
          </p:cNvPr>
          <p:cNvGraphicFramePr>
            <a:graphicFrameLocks noGrp="1"/>
          </p:cNvGraphicFramePr>
          <p:nvPr>
            <p:extLst>
              <p:ext uri="{D42A27DB-BD31-4B8C-83A1-F6EECF244321}">
                <p14:modId xmlns:p14="http://schemas.microsoft.com/office/powerpoint/2010/main" val="2810716038"/>
              </p:ext>
            </p:extLst>
          </p:nvPr>
        </p:nvGraphicFramePr>
        <p:xfrm>
          <a:off x="4817054" y="2365872"/>
          <a:ext cx="3429000" cy="3518638"/>
        </p:xfrm>
        <a:graphic>
          <a:graphicData uri="http://schemas.openxmlformats.org/drawingml/2006/table">
            <a:tbl>
              <a:tblPr firstRow="1" bandRow="1">
                <a:tableStyleId>{7DF18680-E054-41AD-8BC1-D1AEF772440D}</a:tableStyleId>
              </a:tblPr>
              <a:tblGrid>
                <a:gridCol w="3429000">
                  <a:extLst>
                    <a:ext uri="{9D8B030D-6E8A-4147-A177-3AD203B41FA5}">
                      <a16:colId xmlns:a16="http://schemas.microsoft.com/office/drawing/2014/main" val="3013249698"/>
                    </a:ext>
                  </a:extLst>
                </a:gridCol>
              </a:tblGrid>
              <a:tr h="546811">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CN" altLang="en-US" sz="1800" b="1" kern="0" dirty="0">
                          <a:effectLst/>
                          <a:latin typeface="微软雅黑" panose="020B0503020204020204" pitchFamily="34" charset="-122"/>
                          <a:ea typeface="微软雅黑" panose="020B0503020204020204" pitchFamily="34" charset="-122"/>
                        </a:rPr>
                        <a:t>可以考虑使用的联合治疗方案</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3386181456"/>
                  </a:ext>
                </a:extLst>
              </a:tr>
              <a:tr h="2971827">
                <a:tc>
                  <a:txBody>
                    <a:bodyPr/>
                    <a:lstStyle/>
                    <a:p>
                      <a:pPr marL="285750" indent="-285750" algn="l">
                        <a:lnSpc>
                          <a:spcPct val="150000"/>
                        </a:lnSpc>
                        <a:buFont typeface="Arial" panose="020B0604020202020204" pitchFamily="34" charset="0"/>
                        <a:buChar char="•"/>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利尿剂 </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+β</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受体阻滞剂</a:t>
                      </a:r>
                    </a:p>
                    <a:p>
                      <a:pPr marL="285750" indent="-285750" algn="l">
                        <a:lnSpc>
                          <a:spcPct val="150000"/>
                        </a:lnSpc>
                        <a:buFont typeface="Arial" panose="020B0604020202020204" pitchFamily="34" charset="0"/>
                        <a:buChar char="•"/>
                      </a:pP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α</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受体阻滞剂 </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+β</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受体阻滞剂</a:t>
                      </a:r>
                    </a:p>
                    <a:p>
                      <a:pPr marL="285750" indent="-285750" algn="l">
                        <a:lnSpc>
                          <a:spcPct val="150000"/>
                        </a:lnSpc>
                        <a:buFont typeface="Arial" panose="020B0604020202020204" pitchFamily="34" charset="0"/>
                        <a:buChar char="•"/>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二氢吡啶类 </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CCB+</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保钾利尿剂</a:t>
                      </a:r>
                    </a:p>
                    <a:p>
                      <a:pPr marL="285750" indent="-285750" algn="l">
                        <a:lnSpc>
                          <a:spcPct val="150000"/>
                        </a:lnSpc>
                        <a:buFont typeface="Arial" panose="020B0604020202020204" pitchFamily="34" charset="0"/>
                        <a:buChar char="•"/>
                      </a:pP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噻嗪类利尿剂 </a:t>
                      </a: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保钾利尿剂</a:t>
                      </a:r>
                    </a:p>
                    <a:p>
                      <a:pPr marL="285750" indent="-285750" algn="l">
                        <a:lnSpc>
                          <a:spcPct val="150000"/>
                        </a:lnSpc>
                        <a:buFont typeface="Arial" panose="020B0604020202020204" pitchFamily="34" charset="0"/>
                        <a:buChar char="•"/>
                      </a:pP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ARB+β</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受体阻滞剂</a:t>
                      </a:r>
                    </a:p>
                    <a:p>
                      <a:pPr marL="285750" indent="-285750" algn="l">
                        <a:lnSpc>
                          <a:spcPct val="150000"/>
                        </a:lnSpc>
                        <a:buFont typeface="Arial" panose="020B0604020202020204" pitchFamily="34" charset="0"/>
                        <a:buChar char="•"/>
                      </a:pP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ACEI+β</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受体阻滞剂</a:t>
                      </a:r>
                    </a:p>
                    <a:p>
                      <a:pPr marL="285750" indent="-285750" algn="l">
                        <a:lnSpc>
                          <a:spcPct val="150000"/>
                        </a:lnSpc>
                        <a:buFont typeface="Arial" panose="020B0604020202020204" pitchFamily="34" charset="0"/>
                        <a:buChar char="•"/>
                      </a:pPr>
                      <a:r>
                        <a:rPr lang="en-US" altLang="zh-CN" sz="1400" b="1" kern="100" dirty="0">
                          <a:effectLst/>
                          <a:latin typeface="Microsoft YaHei" panose="020B0503020204020204" pitchFamily="34" charset="-122"/>
                          <a:ea typeface="Microsoft YaHei" panose="020B0503020204020204" pitchFamily="34" charset="-122"/>
                          <a:cs typeface="宋体" panose="02010600030101010101" pitchFamily="2" charset="-122"/>
                        </a:rPr>
                        <a:t>ARNI+β</a:t>
                      </a:r>
                      <a:r>
                        <a:rPr lang="zh-CN" altLang="en-US" sz="1400" b="1" kern="100" dirty="0">
                          <a:effectLst/>
                          <a:latin typeface="Microsoft YaHei" panose="020B0503020204020204" pitchFamily="34" charset="-122"/>
                          <a:ea typeface="Microsoft YaHei" panose="020B0503020204020204" pitchFamily="34" charset="-122"/>
                          <a:cs typeface="宋体" panose="02010600030101010101" pitchFamily="2" charset="-122"/>
                        </a:rPr>
                        <a:t>受体阻滞剂</a:t>
                      </a: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4">
                        <a:lumMod val="40000"/>
                        <a:lumOff val="60000"/>
                        <a:alpha val="15000"/>
                      </a:schemeClr>
                    </a:solidFill>
                  </a:tcPr>
                </a:tc>
                <a:extLst>
                  <a:ext uri="{0D108BD9-81ED-4DB2-BD59-A6C34878D82A}">
                    <a16:rowId xmlns:a16="http://schemas.microsoft.com/office/drawing/2014/main" val="1733083682"/>
                  </a:ext>
                </a:extLst>
              </a:tr>
            </a:tbl>
          </a:graphicData>
        </a:graphic>
      </p:graphicFrame>
      <p:sp>
        <p:nvSpPr>
          <p:cNvPr id="5" name="标题 1">
            <a:extLst>
              <a:ext uri="{FF2B5EF4-FFF2-40B4-BE49-F238E27FC236}">
                <a16:creationId xmlns:a16="http://schemas.microsoft.com/office/drawing/2014/main" id="{A1442ACD-6C75-9060-6A26-42AE1893171D}"/>
              </a:ext>
            </a:extLst>
          </p:cNvPr>
          <p:cNvSpPr>
            <a:spLocks noGrp="1"/>
          </p:cNvSpPr>
          <p:nvPr>
            <p:ph type="title"/>
          </p:nvPr>
        </p:nvSpPr>
        <p:spPr>
          <a:xfrm>
            <a:off x="838200" y="0"/>
            <a:ext cx="10515600" cy="1148918"/>
          </a:xfrm>
        </p:spPr>
        <p:txBody>
          <a:bodyPr>
            <a:normAutofit/>
          </a:bodyPr>
          <a:lstStyle/>
          <a:p>
            <a:pPr algn="ctr"/>
            <a:r>
              <a:rPr lang="zh-CN" altLang="en-US" b="1" dirty="0">
                <a:latin typeface="Microsoft YaHei" panose="020B0503020204020204" pitchFamily="34" charset="-122"/>
                <a:ea typeface="Microsoft YaHei" panose="020B0503020204020204" pitchFamily="34" charset="-122"/>
              </a:rPr>
              <a:t>常用降压药的联合方案建议</a:t>
            </a:r>
          </a:p>
        </p:txBody>
      </p:sp>
      <p:sp>
        <p:nvSpPr>
          <p:cNvPr id="10" name="文本框 9">
            <a:extLst>
              <a:ext uri="{FF2B5EF4-FFF2-40B4-BE49-F238E27FC236}">
                <a16:creationId xmlns:a16="http://schemas.microsoft.com/office/drawing/2014/main" id="{5DFCD252-1683-EFF2-C5A4-C383F7B1AC6D}"/>
              </a:ext>
            </a:extLst>
          </p:cNvPr>
          <p:cNvSpPr txBox="1"/>
          <p:nvPr/>
        </p:nvSpPr>
        <p:spPr>
          <a:xfrm>
            <a:off x="0" y="1163485"/>
            <a:ext cx="12192000" cy="787460"/>
          </a:xfrm>
          <a:prstGeom prst="rect">
            <a:avLst/>
          </a:prstGeom>
          <a:solidFill>
            <a:schemeClr val="bg1">
              <a:lumMod val="95000"/>
            </a:schemeClr>
          </a:solidFill>
        </p:spPr>
        <p:txBody>
          <a:bodyPr wrap="square" lIns="360000" rIns="360000">
            <a:noAutofit/>
          </a:bodyPr>
          <a:lstStyle/>
          <a:p>
            <a:pPr algn="ctr">
              <a:lnSpc>
                <a:spcPct val="150000"/>
              </a:lnSpc>
            </a:pPr>
            <a:r>
              <a:rPr lang="zh-CN" altLang="en-US" sz="1600" b="1" dirty="0">
                <a:effectLst/>
                <a:latin typeface="Microsoft YaHei" panose="020B0503020204020204" pitchFamily="34" charset="-122"/>
                <a:ea typeface="Microsoft YaHei" panose="020B0503020204020204" pitchFamily="34" charset="-122"/>
              </a:rPr>
              <a:t>联合应用降压药疗效显著增强，是实现降压目标的有效治疗方法。</a:t>
            </a:r>
            <a:endParaRPr lang="en-US" altLang="zh-CN" sz="1600" b="1" dirty="0">
              <a:effectLst/>
              <a:latin typeface="Microsoft YaHei" panose="020B0503020204020204" pitchFamily="34" charset="-122"/>
              <a:ea typeface="Microsoft YaHei" panose="020B0503020204020204" pitchFamily="34" charset="-122"/>
            </a:endParaRPr>
          </a:p>
          <a:p>
            <a:pPr algn="ctr">
              <a:lnSpc>
                <a:spcPct val="150000"/>
              </a:lnSpc>
            </a:pPr>
            <a:r>
              <a:rPr lang="zh-CN" altLang="en-US" sz="1600" b="1" dirty="0">
                <a:effectLst/>
                <a:latin typeface="Microsoft YaHei" panose="020B0503020204020204" pitchFamily="34" charset="-122"/>
                <a:ea typeface="Microsoft YaHei" panose="020B0503020204020204" pitchFamily="34" charset="-122"/>
              </a:rPr>
              <a:t>为了达到目标血压水平，大部分高血压患者都需要使用 </a:t>
            </a:r>
            <a:r>
              <a:rPr lang="en-US" altLang="zh-CN" sz="1600" b="1" dirty="0">
                <a:effectLst/>
                <a:latin typeface="Microsoft YaHei" panose="020B0503020204020204" pitchFamily="34" charset="-122"/>
                <a:ea typeface="Microsoft YaHei" panose="020B0503020204020204" pitchFamily="34" charset="-122"/>
              </a:rPr>
              <a:t>2</a:t>
            </a:r>
            <a:r>
              <a:rPr lang="zh-CN" altLang="en-US" sz="1600" b="1" dirty="0">
                <a:effectLst/>
                <a:latin typeface="Microsoft YaHei" panose="020B0503020204020204" pitchFamily="34" charset="-122"/>
                <a:ea typeface="Microsoft YaHei" panose="020B0503020204020204" pitchFamily="34" charset="-122"/>
              </a:rPr>
              <a:t>种或</a:t>
            </a:r>
            <a:r>
              <a:rPr lang="en-US" altLang="zh-CN" sz="1600" b="1" dirty="0">
                <a:effectLst/>
                <a:latin typeface="Microsoft YaHei" panose="020B0503020204020204" pitchFamily="34" charset="-122"/>
                <a:ea typeface="Microsoft YaHei" panose="020B0503020204020204" pitchFamily="34" charset="-122"/>
              </a:rPr>
              <a:t>2</a:t>
            </a:r>
            <a:r>
              <a:rPr lang="zh-CN" altLang="en-US" sz="1600" b="1" dirty="0">
                <a:effectLst/>
                <a:latin typeface="Microsoft YaHei" panose="020B0503020204020204" pitchFamily="34" charset="-122"/>
                <a:ea typeface="Microsoft YaHei" panose="020B0503020204020204" pitchFamily="34" charset="-122"/>
              </a:rPr>
              <a:t>种以上降压药。</a:t>
            </a:r>
          </a:p>
        </p:txBody>
      </p:sp>
    </p:spTree>
    <p:extLst>
      <p:ext uri="{BB962C8B-B14F-4D97-AF65-F5344CB8AC3E}">
        <p14:creationId xmlns:p14="http://schemas.microsoft.com/office/powerpoint/2010/main" val="8222817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0575" y="128998"/>
            <a:ext cx="10515600" cy="1017769"/>
          </a:xfrm>
        </p:spPr>
        <p:txBody>
          <a:bodyPr vert="horz" lIns="91440" tIns="45720" rIns="91440" bIns="45720" rtlCol="0" anchor="ctr">
            <a:normAutofit/>
          </a:bodyPr>
          <a:lstStyle/>
          <a:p>
            <a:pPr algn="ctr"/>
            <a:r>
              <a:rPr lang="zh-CN" altLang="en-US" b="1" dirty="0">
                <a:latin typeface="Microsoft YaHei" panose="020B0503020204020204" pitchFamily="34" charset="-122"/>
                <a:ea typeface="Microsoft YaHei" panose="020B0503020204020204" pitchFamily="34" charset="-122"/>
              </a:rPr>
              <a:t>单片复方制剂（</a:t>
            </a:r>
            <a:r>
              <a:rPr lang="en-US" altLang="zh-CN" b="1" dirty="0">
                <a:latin typeface="Microsoft YaHei" panose="020B0503020204020204" pitchFamily="34" charset="-122"/>
                <a:ea typeface="Microsoft YaHei" panose="020B0503020204020204" pitchFamily="34" charset="-122"/>
              </a:rPr>
              <a:t>SPC</a:t>
            </a:r>
            <a:r>
              <a:rPr lang="zh-CN" altLang="en-US" b="1" dirty="0">
                <a:latin typeface="Microsoft YaHei" panose="020B0503020204020204" pitchFamily="34" charset="-122"/>
                <a:ea typeface="Microsoft YaHei" panose="020B0503020204020204" pitchFamily="34" charset="-122"/>
              </a:rPr>
              <a:t>）是联合治疗有效的实现方式</a:t>
            </a:r>
          </a:p>
        </p:txBody>
      </p:sp>
      <p:sp>
        <p:nvSpPr>
          <p:cNvPr id="3" name="内容占位符 2"/>
          <p:cNvSpPr>
            <a:spLocks noGrp="1"/>
          </p:cNvSpPr>
          <p:nvPr>
            <p:ph idx="1"/>
          </p:nvPr>
        </p:nvSpPr>
        <p:spPr>
          <a:xfrm>
            <a:off x="985652" y="1317288"/>
            <a:ext cx="10007600" cy="1398136"/>
          </a:xfrm>
        </p:spPr>
        <p:txBody>
          <a:bodyPr>
            <a:noAutofit/>
          </a:bodyPr>
          <a:lstStyle/>
          <a:p>
            <a:pPr>
              <a:lnSpc>
                <a:spcPct val="150000"/>
              </a:lnSpc>
            </a:pPr>
            <a:r>
              <a:rPr lang="zh-CN" altLang="en-US" sz="1400" b="1" dirty="0">
                <a:latin typeface="Microsoft YaHei" panose="020B0503020204020204" pitchFamily="34" charset="-122"/>
                <a:ea typeface="Microsoft YaHei" panose="020B0503020204020204" pitchFamily="34" charset="-122"/>
              </a:rPr>
              <a:t>通常由不同作用机制的两种或两种以上的降压药组成</a:t>
            </a:r>
          </a:p>
          <a:p>
            <a:pPr>
              <a:lnSpc>
                <a:spcPct val="150000"/>
              </a:lnSpc>
            </a:pPr>
            <a:r>
              <a:rPr lang="zh-CN" altLang="en-US" sz="1400" b="1" dirty="0">
                <a:latin typeface="Microsoft YaHei" panose="020B0503020204020204" pitchFamily="34" charset="-122"/>
                <a:ea typeface="Microsoft YaHei" panose="020B0503020204020204" pitchFamily="34" charset="-122"/>
              </a:rPr>
              <a:t>与随机组方的联合降压治疗相比，其优点是使用方便，可改善治疗依从性与降压疗效</a:t>
            </a:r>
          </a:p>
          <a:p>
            <a:pPr>
              <a:lnSpc>
                <a:spcPct val="150000"/>
              </a:lnSpc>
            </a:pPr>
            <a:r>
              <a:rPr lang="zh-CN" altLang="en-US" sz="1400" b="1" dirty="0">
                <a:latin typeface="Microsoft YaHei" panose="020B0503020204020204" pitchFamily="34" charset="-122"/>
                <a:ea typeface="Microsoft YaHei" panose="020B0503020204020204" pitchFamily="34" charset="-122"/>
              </a:rPr>
              <a:t>应用时注意其相应组分的禁忌证和可能的不良反应</a:t>
            </a:r>
            <a:endParaRPr lang="en-US" altLang="zh-CN" sz="1400" b="1" dirty="0">
              <a:latin typeface="Microsoft YaHei" panose="020B0503020204020204" pitchFamily="34" charset="-122"/>
              <a:ea typeface="Microsoft YaHei" panose="020B0503020204020204" pitchFamily="34" charset="-122"/>
            </a:endParaRPr>
          </a:p>
        </p:txBody>
      </p:sp>
      <p:sp>
        <p:nvSpPr>
          <p:cNvPr id="7" name="AutoShape 4">
            <a:extLst>
              <a:ext uri="{FF2B5EF4-FFF2-40B4-BE49-F238E27FC236}">
                <a16:creationId xmlns:a16="http://schemas.microsoft.com/office/drawing/2014/main" id="{FC6695DE-5F25-B537-1049-D07A2FA41CBC}"/>
              </a:ext>
            </a:extLst>
          </p:cNvPr>
          <p:cNvSpPr>
            <a:spLocks noChangeArrowheads="1"/>
          </p:cNvSpPr>
          <p:nvPr/>
        </p:nvSpPr>
        <p:spPr bwMode="gray">
          <a:xfrm>
            <a:off x="2465314" y="3049173"/>
            <a:ext cx="8888486" cy="1398136"/>
          </a:xfrm>
          <a:prstGeom prst="roundRect">
            <a:avLst>
              <a:gd name="adj" fmla="val 7574"/>
            </a:avLst>
          </a:prstGeom>
          <a:solidFill>
            <a:srgbClr val="004582">
              <a:alpha val="20000"/>
            </a:srgbClr>
          </a:solidFill>
          <a:ln w="28575" cap="rnd">
            <a:noFill/>
            <a:prstDash val="sysDot"/>
            <a:round/>
            <a:headEnd/>
            <a:tailEnd/>
          </a:ln>
          <a:effectLst/>
        </p:spPr>
        <p:txBody>
          <a:bodyPr wrap="none" anchor="ctr"/>
          <a:lstStyle/>
          <a:p>
            <a:pPr marL="171450" indent="-171450" eaLnBrk="0" hangingPunct="0">
              <a:buFont typeface="Arial" panose="020B0604020202020204" pitchFamily="34" charset="0"/>
              <a:buChar char="•"/>
              <a:defRPr/>
            </a:pPr>
            <a:endParaRPr lang="en-US" altLang="zh-CN" sz="1400" b="1"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B01FB28E-1EC6-5476-462E-C874D141CB83}"/>
              </a:ext>
            </a:extLst>
          </p:cNvPr>
          <p:cNvSpPr/>
          <p:nvPr/>
        </p:nvSpPr>
        <p:spPr>
          <a:xfrm>
            <a:off x="790575" y="3049173"/>
            <a:ext cx="1600200" cy="1398136"/>
          </a:xfrm>
          <a:prstGeom prst="rect">
            <a:avLst/>
          </a:prstGeom>
          <a:solidFill>
            <a:srgbClr val="00458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10" name="AutoShape 7">
            <a:extLst>
              <a:ext uri="{FF2B5EF4-FFF2-40B4-BE49-F238E27FC236}">
                <a16:creationId xmlns:a16="http://schemas.microsoft.com/office/drawing/2014/main" id="{8E63E879-479E-E430-E9D9-43AE6039010A}"/>
              </a:ext>
            </a:extLst>
          </p:cNvPr>
          <p:cNvSpPr>
            <a:spLocks noChangeArrowheads="1"/>
          </p:cNvSpPr>
          <p:nvPr/>
        </p:nvSpPr>
        <p:spPr bwMode="gray">
          <a:xfrm>
            <a:off x="2465314" y="4484273"/>
            <a:ext cx="8888486" cy="1134611"/>
          </a:xfrm>
          <a:prstGeom prst="roundRect">
            <a:avLst>
              <a:gd name="adj" fmla="val 7574"/>
            </a:avLst>
          </a:prstGeom>
          <a:solidFill>
            <a:srgbClr val="004582">
              <a:alpha val="10000"/>
            </a:srgbClr>
          </a:soli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2013EC8D-135B-7D9A-AE94-315192FD8D84}"/>
              </a:ext>
            </a:extLst>
          </p:cNvPr>
          <p:cNvSpPr/>
          <p:nvPr/>
        </p:nvSpPr>
        <p:spPr>
          <a:xfrm>
            <a:off x="790575" y="4483968"/>
            <a:ext cx="1600200" cy="1134916"/>
          </a:xfrm>
          <a:prstGeom prst="rect">
            <a:avLst/>
          </a:prstGeom>
          <a:solidFill>
            <a:srgbClr val="00458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C5CCE0AD-EA9C-C629-BF8C-CCEBAC2C8402}"/>
              </a:ext>
            </a:extLst>
          </p:cNvPr>
          <p:cNvSpPr txBox="1"/>
          <p:nvPr/>
        </p:nvSpPr>
        <p:spPr>
          <a:xfrm>
            <a:off x="1099952" y="3390214"/>
            <a:ext cx="954107" cy="707886"/>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新型的</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en-US" altLang="zh-CN" sz="2000" b="1" dirty="0">
                <a:solidFill>
                  <a:schemeClr val="bg1"/>
                </a:solidFill>
                <a:latin typeface="微软雅黑" panose="020B0503020204020204" pitchFamily="34" charset="-122"/>
                <a:ea typeface="微软雅黑" panose="020B0503020204020204" pitchFamily="34" charset="-122"/>
              </a:rPr>
              <a:t>SPC</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D9B14215-064D-31ED-7092-BB46A4880F9E}"/>
              </a:ext>
            </a:extLst>
          </p:cNvPr>
          <p:cNvSpPr txBox="1"/>
          <p:nvPr/>
        </p:nvSpPr>
        <p:spPr>
          <a:xfrm>
            <a:off x="857144" y="4686160"/>
            <a:ext cx="1467068" cy="707886"/>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我国传统的</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en-US" altLang="zh-CN" sz="2000" b="1" dirty="0">
                <a:solidFill>
                  <a:schemeClr val="bg1"/>
                </a:solidFill>
                <a:latin typeface="微软雅黑" panose="020B0503020204020204" pitchFamily="34" charset="-122"/>
                <a:ea typeface="微软雅黑" panose="020B0503020204020204" pitchFamily="34" charset="-122"/>
              </a:rPr>
              <a:t>SPC</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16F97C28-B32E-BB1D-3E96-01D207641C88}"/>
              </a:ext>
            </a:extLst>
          </p:cNvPr>
          <p:cNvSpPr txBox="1"/>
          <p:nvPr/>
        </p:nvSpPr>
        <p:spPr>
          <a:xfrm>
            <a:off x="2523913" y="3141524"/>
            <a:ext cx="8696537" cy="102374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一般由不同作用机制的</a:t>
            </a:r>
            <a:r>
              <a:rPr lang="en-US" altLang="zh-CN" sz="1400" b="1" dirty="0">
                <a:latin typeface="微软雅黑" panose="020B0503020204020204" pitchFamily="34" charset="-122"/>
                <a:ea typeface="微软雅黑" panose="020B0503020204020204" pitchFamily="34" charset="-122"/>
              </a:rPr>
              <a:t>2</a:t>
            </a:r>
            <a:r>
              <a:rPr lang="zh-CN" altLang="en-US" sz="1400" b="1" dirty="0">
                <a:latin typeface="微软雅黑" panose="020B0503020204020204" pitchFamily="34" charset="-122"/>
                <a:ea typeface="微软雅黑" panose="020B0503020204020204" pitchFamily="34" charset="-122"/>
              </a:rPr>
              <a:t>种或</a:t>
            </a:r>
            <a:r>
              <a:rPr lang="en-US" altLang="zh-CN" sz="1400" b="1" dirty="0">
                <a:latin typeface="微软雅黑" panose="020B0503020204020204" pitchFamily="34" charset="-122"/>
                <a:ea typeface="微软雅黑" panose="020B0503020204020204" pitchFamily="34" charset="-122"/>
              </a:rPr>
              <a:t>3</a:t>
            </a:r>
            <a:r>
              <a:rPr lang="zh-CN" altLang="en-US" sz="1400" b="1" dirty="0">
                <a:latin typeface="微软雅黑" panose="020B0503020204020204" pitchFamily="34" charset="-122"/>
                <a:ea typeface="微软雅黑" panose="020B0503020204020204" pitchFamily="34" charset="-122"/>
              </a:rPr>
              <a:t>种降压药组成，多数口服</a:t>
            </a:r>
            <a:r>
              <a:rPr lang="en-US" altLang="zh-CN" sz="1400" b="1" dirty="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次</a:t>
            </a:r>
            <a:r>
              <a:rPr lang="en-US" altLang="zh-CN" sz="1400" b="1" dirty="0">
                <a:latin typeface="微软雅黑" panose="020B0503020204020204" pitchFamily="34" charset="-122"/>
                <a:ea typeface="微软雅黑" panose="020B0503020204020204" pitchFamily="34" charset="-122"/>
              </a:rPr>
              <a:t>/d</a:t>
            </a:r>
            <a:r>
              <a:rPr lang="zh-CN" altLang="en-US" sz="1400" b="1" dirty="0">
                <a:latin typeface="微软雅黑" panose="020B0503020204020204" pitchFamily="34" charset="-122"/>
                <a:ea typeface="微软雅黑" panose="020B0503020204020204" pitchFamily="34" charset="-122"/>
              </a:rPr>
              <a:t>，使用方便，可改善依从性</a:t>
            </a:r>
          </a:p>
          <a:p>
            <a:pPr marL="285750" indent="-285750" algn="just">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目前我国上市的新型的</a:t>
            </a:r>
            <a:r>
              <a:rPr lang="en-US" altLang="zh-CN" sz="1400" b="1" dirty="0">
                <a:latin typeface="微软雅黑" panose="020B0503020204020204" pitchFamily="34" charset="-122"/>
                <a:ea typeface="微软雅黑" panose="020B0503020204020204" pitchFamily="34" charset="-122"/>
              </a:rPr>
              <a:t>SPC</a:t>
            </a:r>
            <a:r>
              <a:rPr lang="zh-CN" altLang="en-US" sz="1400" b="1" dirty="0">
                <a:latin typeface="微软雅黑" panose="020B0503020204020204" pitchFamily="34" charset="-122"/>
                <a:ea typeface="微软雅黑" panose="020B0503020204020204" pitchFamily="34" charset="-122"/>
              </a:rPr>
              <a:t>制剂主要包括：</a:t>
            </a:r>
            <a:r>
              <a:rPr lang="en-US" altLang="zh-CN" sz="1400" b="1" dirty="0">
                <a:latin typeface="微软雅黑" panose="020B0503020204020204" pitchFamily="34" charset="-122"/>
                <a:ea typeface="微软雅黑" panose="020B0503020204020204" pitchFamily="34" charset="-122"/>
              </a:rPr>
              <a:t>ACEI+</a:t>
            </a:r>
            <a:r>
              <a:rPr lang="zh-CN" altLang="en-US" sz="1400" b="1" dirty="0">
                <a:latin typeface="微软雅黑" panose="020B0503020204020204" pitchFamily="34" charset="-122"/>
                <a:ea typeface="微软雅黑" panose="020B0503020204020204" pitchFamily="34" charset="-122"/>
              </a:rPr>
              <a:t>噻嗪类利尿剂，</a:t>
            </a:r>
            <a:r>
              <a:rPr lang="en-US" altLang="zh-CN" sz="1400" b="1" dirty="0">
                <a:latin typeface="微软雅黑" panose="020B0503020204020204" pitchFamily="34" charset="-122"/>
                <a:ea typeface="微软雅黑" panose="020B0503020204020204" pitchFamily="34" charset="-122"/>
              </a:rPr>
              <a:t>ARB+</a:t>
            </a:r>
            <a:r>
              <a:rPr lang="zh-CN" altLang="en-US" sz="1400" b="1" dirty="0">
                <a:latin typeface="微软雅黑" panose="020B0503020204020204" pitchFamily="34" charset="-122"/>
                <a:ea typeface="微软雅黑" panose="020B0503020204020204" pitchFamily="34" charset="-122"/>
              </a:rPr>
              <a:t>噻嗪类利尿剂；二氢吡啶类</a:t>
            </a:r>
            <a:r>
              <a:rPr lang="en-US" altLang="zh-CN" sz="1400" b="1" dirty="0">
                <a:latin typeface="微软雅黑" panose="020B0503020204020204" pitchFamily="34" charset="-122"/>
                <a:ea typeface="微软雅黑" panose="020B0503020204020204" pitchFamily="34" charset="-122"/>
              </a:rPr>
              <a:t>CCB+ARB</a:t>
            </a:r>
            <a:r>
              <a:rPr lang="zh-CN" altLang="en-US" sz="1400" b="1" dirty="0">
                <a:latin typeface="微软雅黑" panose="020B0503020204020204" pitchFamily="34" charset="-122"/>
                <a:ea typeface="微软雅黑" panose="020B0503020204020204" pitchFamily="34" charset="-122"/>
              </a:rPr>
              <a:t>，二氢吡啶类</a:t>
            </a:r>
            <a:r>
              <a:rPr lang="en-US" altLang="zh-CN" sz="1400" b="1" dirty="0">
                <a:latin typeface="微软雅黑" panose="020B0503020204020204" pitchFamily="34" charset="-122"/>
                <a:ea typeface="微软雅黑" panose="020B0503020204020204" pitchFamily="34" charset="-122"/>
              </a:rPr>
              <a:t>CCB+ACEI</a:t>
            </a:r>
            <a:r>
              <a:rPr lang="zh-CN" altLang="en-US" sz="1400" b="1" dirty="0">
                <a:latin typeface="微软雅黑" panose="020B0503020204020204" pitchFamily="34" charset="-122"/>
                <a:ea typeface="微软雅黑" panose="020B0503020204020204" pitchFamily="34" charset="-122"/>
              </a:rPr>
              <a:t>，二氢吡啶类</a:t>
            </a:r>
            <a:r>
              <a:rPr lang="en-US" altLang="zh-CN" sz="1400" b="1" dirty="0">
                <a:latin typeface="微软雅黑" panose="020B0503020204020204" pitchFamily="34" charset="-122"/>
                <a:ea typeface="微软雅黑" panose="020B0503020204020204" pitchFamily="34" charset="-122"/>
              </a:rPr>
              <a:t>CCB+β</a:t>
            </a:r>
            <a:r>
              <a:rPr lang="zh-CN" altLang="en-US" sz="1400" b="1" dirty="0">
                <a:latin typeface="微软雅黑" panose="020B0503020204020204" pitchFamily="34" charset="-122"/>
                <a:ea typeface="微软雅黑" panose="020B0503020204020204" pitchFamily="34" charset="-122"/>
              </a:rPr>
              <a:t>受体阻滞剂，噻嗪类利尿剂</a:t>
            </a:r>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保钾利尿剂等</a:t>
            </a:r>
          </a:p>
        </p:txBody>
      </p:sp>
      <p:sp>
        <p:nvSpPr>
          <p:cNvPr id="16" name="文本框 15">
            <a:extLst>
              <a:ext uri="{FF2B5EF4-FFF2-40B4-BE49-F238E27FC236}">
                <a16:creationId xmlns:a16="http://schemas.microsoft.com/office/drawing/2014/main" id="{7AA0910A-7E78-BDF8-4AE7-A1A8CB2B61AC}"/>
              </a:ext>
            </a:extLst>
          </p:cNvPr>
          <p:cNvSpPr txBox="1"/>
          <p:nvPr/>
        </p:nvSpPr>
        <p:spPr>
          <a:xfrm>
            <a:off x="2561288" y="4581580"/>
            <a:ext cx="8696537" cy="102374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包括复方利血平（复方降压片）、复方利血平氨苯蝶啶片、珍菊降压片等，以当时常用的利血平、氢氯噻嗪、盐酸双肼屈嗪或可乐定等为主要成分</a:t>
            </a:r>
          </a:p>
          <a:p>
            <a:pPr marL="285750" indent="-285750" algn="just">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此类复方制剂目前仍较广泛使用，尤其是长效的复方利血平氨苯蝶啶片</a:t>
            </a:r>
          </a:p>
        </p:txBody>
      </p:sp>
    </p:spTree>
    <p:extLst>
      <p:ext uri="{BB962C8B-B14F-4D97-AF65-F5344CB8AC3E}">
        <p14:creationId xmlns:p14="http://schemas.microsoft.com/office/powerpoint/2010/main" val="13095701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文本框 121">
            <a:extLst>
              <a:ext uri="{FF2B5EF4-FFF2-40B4-BE49-F238E27FC236}">
                <a16:creationId xmlns:a16="http://schemas.microsoft.com/office/drawing/2014/main" id="{3452338B-5EF6-6E43-A5F7-9AEB72CAD6BB}"/>
              </a:ext>
            </a:extLst>
          </p:cNvPr>
          <p:cNvSpPr txBox="1"/>
          <p:nvPr/>
        </p:nvSpPr>
        <p:spPr>
          <a:xfrm>
            <a:off x="1312536" y="4316043"/>
            <a:ext cx="6097280" cy="1395510"/>
          </a:xfrm>
          <a:prstGeom prst="rect">
            <a:avLst/>
          </a:prstGeom>
          <a:noFill/>
        </p:spPr>
        <p:txBody>
          <a:bodyPr wrap="square">
            <a:spAutoFit/>
          </a:bodyPr>
          <a:lstStyle/>
          <a:p>
            <a:pPr marL="171450" indent="-171450" hangingPunct="0">
              <a:lnSpc>
                <a:spcPct val="200000"/>
              </a:lnSpc>
              <a:buFont typeface="Arial" panose="020B0604020202020204" pitchFamily="34" charset="0"/>
              <a:buChar char="•"/>
            </a:pPr>
            <a:r>
              <a:rPr lang="en-US" altLang="zh-CN" sz="1100" b="1" kern="100" dirty="0">
                <a:latin typeface="Microsoft YaHei" panose="020B0503020204020204" pitchFamily="34" charset="-122"/>
                <a:ea typeface="Microsoft YaHei" panose="020B0503020204020204" pitchFamily="34" charset="-122"/>
                <a:cs typeface="Times New Roman (正文 CS 字体)"/>
              </a:rPr>
              <a:t>≥80</a:t>
            </a:r>
            <a:r>
              <a:rPr lang="zh-CN" altLang="en-US" sz="1100" b="1" kern="100" dirty="0">
                <a:latin typeface="Microsoft YaHei" panose="020B0503020204020204" pitchFamily="34" charset="-122"/>
                <a:ea typeface="Microsoft YaHei" panose="020B0503020204020204" pitchFamily="34" charset="-122"/>
                <a:cs typeface="Times New Roman (正文 CS 字体)"/>
              </a:rPr>
              <a:t>岁</a:t>
            </a:r>
            <a:r>
              <a:rPr lang="en-US" altLang="zh-CN" sz="1100" b="1" kern="100" dirty="0">
                <a:latin typeface="Microsoft YaHei" panose="020B0503020204020204" pitchFamily="34" charset="-122"/>
                <a:ea typeface="Microsoft YaHei" panose="020B0503020204020204" pitchFamily="34" charset="-122"/>
                <a:cs typeface="Times New Roman (正文 CS 字体)"/>
              </a:rPr>
              <a:t>/</a:t>
            </a:r>
            <a:r>
              <a:rPr lang="zh-CN" altLang="en-US" sz="1100" b="1" kern="100" dirty="0">
                <a:latin typeface="Microsoft YaHei" panose="020B0503020204020204" pitchFamily="34" charset="-122"/>
                <a:ea typeface="Microsoft YaHei" panose="020B0503020204020204" pitchFamily="34" charset="-122"/>
                <a:cs typeface="Times New Roman (正文 CS 字体)"/>
              </a:rPr>
              <a:t>衰弱的老年患者应单药起始治疗</a:t>
            </a:r>
            <a:endParaRPr lang="en-US" altLang="zh-CN" sz="1100" b="1" kern="100" dirty="0">
              <a:latin typeface="Microsoft YaHei" panose="020B0503020204020204" pitchFamily="34" charset="-122"/>
              <a:ea typeface="Microsoft YaHei" panose="020B0503020204020204" pitchFamily="34" charset="-122"/>
              <a:cs typeface="Times New Roman (正文 CS 字体)"/>
            </a:endParaRPr>
          </a:p>
          <a:p>
            <a:pPr marL="171450" indent="-171450" hangingPunct="0">
              <a:lnSpc>
                <a:spcPct val="200000"/>
              </a:lnSpc>
              <a:buFont typeface="Arial" panose="020B0604020202020204" pitchFamily="34" charset="0"/>
              <a:buChar char="•"/>
            </a:pPr>
            <a:r>
              <a:rPr lang="en-US" altLang="zh-CN" sz="1100" b="1" kern="100" dirty="0">
                <a:latin typeface="Microsoft YaHei" panose="020B0503020204020204" pitchFamily="34" charset="-122"/>
                <a:ea typeface="Microsoft YaHei" panose="020B0503020204020204" pitchFamily="34" charset="-122"/>
                <a:cs typeface="Times New Roman (正文 CS 字体)"/>
              </a:rPr>
              <a:t>1</a:t>
            </a:r>
            <a:r>
              <a:rPr lang="zh-CN" altLang="en-US" sz="1100" b="1" kern="100" dirty="0">
                <a:latin typeface="Microsoft YaHei" panose="020B0503020204020204" pitchFamily="34" charset="-122"/>
                <a:ea typeface="Microsoft YaHei" panose="020B0503020204020204" pitchFamily="34" charset="-122"/>
                <a:cs typeface="Times New Roman (正文 CS 字体)"/>
              </a:rPr>
              <a:t>级</a:t>
            </a:r>
            <a:r>
              <a:rPr lang="zh-CN" altLang="zh-CN" sz="1100" b="1" kern="100" dirty="0">
                <a:effectLst/>
                <a:latin typeface="Microsoft YaHei" panose="020B0503020204020204" pitchFamily="34" charset="-122"/>
                <a:ea typeface="Microsoft YaHei" panose="020B0503020204020204" pitchFamily="34" charset="-122"/>
                <a:cs typeface="Times New Roman (正文 CS 字体)"/>
              </a:rPr>
              <a:t>高血压</a:t>
            </a:r>
            <a:r>
              <a:rPr lang="zh-CN" altLang="en-US" sz="1100" b="1" kern="100" dirty="0">
                <a:latin typeface="Microsoft YaHei" panose="020B0503020204020204" pitchFamily="34" charset="-122"/>
                <a:ea typeface="Microsoft YaHei" panose="020B0503020204020204" pitchFamily="34" charset="-122"/>
                <a:cs typeface="Times New Roman (正文 CS 字体)"/>
              </a:rPr>
              <a:t>、</a:t>
            </a:r>
            <a:r>
              <a:rPr lang="en-US" altLang="zh-CN" sz="1100" b="1" kern="100" dirty="0">
                <a:latin typeface="Microsoft YaHei" panose="020B0503020204020204" pitchFamily="34" charset="-122"/>
                <a:ea typeface="Microsoft YaHei" panose="020B0503020204020204" pitchFamily="34" charset="-122"/>
                <a:cs typeface="Times New Roman (正文 CS 字体)"/>
              </a:rPr>
              <a:t>&lt;80</a:t>
            </a:r>
            <a:r>
              <a:rPr lang="zh-CN" altLang="en-US" sz="1100" b="1" kern="100" dirty="0">
                <a:latin typeface="Microsoft YaHei" panose="020B0503020204020204" pitchFamily="34" charset="-122"/>
                <a:ea typeface="Microsoft YaHei" panose="020B0503020204020204" pitchFamily="34" charset="-122"/>
                <a:cs typeface="Times New Roman (正文 CS 字体)"/>
              </a:rPr>
              <a:t>岁</a:t>
            </a:r>
            <a:r>
              <a:rPr lang="en-US" altLang="zh-CN" sz="1100" b="1" kern="100" dirty="0">
                <a:latin typeface="Microsoft YaHei" panose="020B0503020204020204" pitchFamily="34" charset="-122"/>
                <a:ea typeface="Microsoft YaHei" panose="020B0503020204020204" pitchFamily="34" charset="-122"/>
                <a:cs typeface="Times New Roman (正文 CS 字体)"/>
              </a:rPr>
              <a:t>/</a:t>
            </a:r>
            <a:r>
              <a:rPr lang="zh-CN" altLang="en-US" sz="1100" b="1" kern="100" dirty="0">
                <a:latin typeface="Microsoft YaHei" panose="020B0503020204020204" pitchFamily="34" charset="-122"/>
                <a:ea typeface="Microsoft YaHei" panose="020B0503020204020204" pitchFamily="34" charset="-122"/>
                <a:cs typeface="Times New Roman (正文 CS 字体)"/>
              </a:rPr>
              <a:t>非衰弱的老年患者</a:t>
            </a:r>
            <a:r>
              <a:rPr lang="zh-CN" altLang="zh-CN" sz="1100" b="1" kern="100" dirty="0">
                <a:effectLst/>
                <a:latin typeface="Microsoft YaHei" panose="020B0503020204020204" pitchFamily="34" charset="-122"/>
                <a:ea typeface="Microsoft YaHei" panose="020B0503020204020204" pitchFamily="34" charset="-122"/>
                <a:cs typeface="Times New Roman (正文 CS 字体)"/>
              </a:rPr>
              <a:t>，也可</a:t>
            </a:r>
            <a:r>
              <a:rPr lang="zh-CN" altLang="en-US" sz="1100" b="1" kern="100" dirty="0">
                <a:effectLst/>
                <a:latin typeface="Microsoft YaHei" panose="020B0503020204020204" pitchFamily="34" charset="-122"/>
                <a:ea typeface="Microsoft YaHei" panose="020B0503020204020204" pitchFamily="34" charset="-122"/>
                <a:cs typeface="Times New Roman (正文 CS 字体)"/>
              </a:rPr>
              <a:t>考虑</a:t>
            </a:r>
            <a:r>
              <a:rPr lang="zh-CN" altLang="zh-CN" sz="1100" b="1" kern="100" dirty="0">
                <a:effectLst/>
                <a:latin typeface="Microsoft YaHei" panose="020B0503020204020204" pitchFamily="34" charset="-122"/>
                <a:ea typeface="Microsoft YaHei" panose="020B0503020204020204" pitchFamily="34" charset="-122"/>
                <a:cs typeface="Times New Roman (正文 CS 字体)"/>
              </a:rPr>
              <a:t>起始小剂量联合治疗</a:t>
            </a:r>
            <a:endParaRPr lang="en-US" altLang="zh-CN" sz="1100" b="1" kern="100" dirty="0">
              <a:effectLst/>
              <a:latin typeface="Microsoft YaHei" panose="020B0503020204020204" pitchFamily="34" charset="-122"/>
              <a:ea typeface="Microsoft YaHei" panose="020B0503020204020204" pitchFamily="34" charset="-122"/>
              <a:cs typeface="Times New Roman (正文 CS 字体)"/>
            </a:endParaRPr>
          </a:p>
          <a:p>
            <a:pPr marL="171450" indent="-171450" hangingPunct="0">
              <a:lnSpc>
                <a:spcPct val="200000"/>
              </a:lnSpc>
              <a:buFont typeface="Arial" panose="020B0604020202020204" pitchFamily="34" charset="0"/>
              <a:buChar char="•"/>
            </a:pPr>
            <a:r>
              <a:rPr lang="zh-CN" altLang="en-US" sz="1100" b="1" kern="100" dirty="0">
                <a:effectLst/>
                <a:latin typeface="Microsoft YaHei" panose="020B0503020204020204" pitchFamily="34" charset="-122"/>
                <a:ea typeface="Microsoft YaHei" panose="020B0503020204020204" pitchFamily="34" charset="-122"/>
                <a:cs typeface="Times New Roman (正文 CS 字体)"/>
              </a:rPr>
              <a:t>无论单药治疗还是联合治疗，药物</a:t>
            </a:r>
            <a:r>
              <a:rPr lang="zh-CN" altLang="zh-CN" sz="1100" b="1" kern="100" dirty="0">
                <a:effectLst/>
                <a:latin typeface="Microsoft YaHei" panose="020B0503020204020204" pitchFamily="34" charset="-122"/>
                <a:ea typeface="Microsoft YaHei" panose="020B0503020204020204" pitchFamily="34" charset="-122"/>
                <a:cs typeface="Times New Roman (正文 CS 字体)"/>
              </a:rPr>
              <a:t>剂量</a:t>
            </a:r>
            <a:r>
              <a:rPr lang="zh-CN" altLang="en-US" sz="1100" b="1" kern="100" dirty="0">
                <a:effectLst/>
                <a:latin typeface="Microsoft YaHei" panose="020B0503020204020204" pitchFamily="34" charset="-122"/>
                <a:ea typeface="Microsoft YaHei" panose="020B0503020204020204" pitchFamily="34" charset="-122"/>
                <a:cs typeface="Times New Roman (正文 CS 字体)"/>
              </a:rPr>
              <a:t>都应</a:t>
            </a:r>
            <a:r>
              <a:rPr lang="zh-CN" altLang="en-US" sz="1100" b="1" kern="100" dirty="0">
                <a:latin typeface="Microsoft YaHei" panose="020B0503020204020204" pitchFamily="34" charset="-122"/>
                <a:ea typeface="Microsoft YaHei" panose="020B0503020204020204" pitchFamily="34" charset="-122"/>
                <a:cs typeface="Times New Roman (正文 CS 字体)"/>
              </a:rPr>
              <a:t>用到</a:t>
            </a:r>
            <a:r>
              <a:rPr lang="zh-CN" altLang="zh-CN" sz="1100" b="1" kern="100" dirty="0">
                <a:effectLst/>
                <a:latin typeface="Microsoft YaHei" panose="020B0503020204020204" pitchFamily="34" charset="-122"/>
                <a:ea typeface="Microsoft YaHei" panose="020B0503020204020204" pitchFamily="34" charset="-122"/>
                <a:cs typeface="Times New Roman (正文 CS 字体)"/>
              </a:rPr>
              <a:t>足剂量</a:t>
            </a:r>
            <a:r>
              <a:rPr lang="zh-CN" altLang="en-US" sz="1100" b="1" kern="100" dirty="0">
                <a:latin typeface="Microsoft YaHei" panose="020B0503020204020204" pitchFamily="34" charset="-122"/>
                <a:ea typeface="Microsoft YaHei" panose="020B0503020204020204" pitchFamily="34" charset="-122"/>
                <a:cs typeface="Times New Roman (正文 CS 字体)"/>
              </a:rPr>
              <a:t>后再加用另外一种药物</a:t>
            </a:r>
            <a:endParaRPr lang="en-US" altLang="zh-CN" sz="1100" b="1" kern="100" dirty="0">
              <a:latin typeface="Microsoft YaHei" panose="020B0503020204020204" pitchFamily="34" charset="-122"/>
              <a:ea typeface="Microsoft YaHei" panose="020B0503020204020204" pitchFamily="34" charset="-122"/>
              <a:cs typeface="Times New Roman (正文 CS 字体)"/>
            </a:endParaRPr>
          </a:p>
          <a:p>
            <a:pPr marL="171450" indent="-171450" hangingPunct="0">
              <a:lnSpc>
                <a:spcPct val="200000"/>
              </a:lnSpc>
              <a:buFont typeface="Arial" panose="020B0604020202020204" pitchFamily="34" charset="0"/>
              <a:buChar char="•"/>
            </a:pPr>
            <a:r>
              <a:rPr lang="zh-CN" altLang="en-US" sz="1100" b="1" kern="100" dirty="0">
                <a:effectLst/>
                <a:latin typeface="Microsoft YaHei" panose="020B0503020204020204" pitchFamily="34" charset="-122"/>
                <a:ea typeface="Microsoft YaHei" panose="020B0503020204020204" pitchFamily="34" charset="-122"/>
                <a:cs typeface="Times New Roman (正文 CS 字体)"/>
              </a:rPr>
              <a:t>在可能得情况下，联合治疗均应优先选择单片复方制剂</a:t>
            </a:r>
            <a:endParaRPr lang="en-US" altLang="zh-CN" sz="1100" b="1" kern="100" dirty="0">
              <a:effectLst/>
              <a:latin typeface="Microsoft YaHei" panose="020B0503020204020204" pitchFamily="34" charset="-122"/>
              <a:ea typeface="Microsoft YaHei" panose="020B0503020204020204" pitchFamily="34" charset="-122"/>
              <a:cs typeface="Times New Roman (正文 CS 字体)"/>
            </a:endParaRPr>
          </a:p>
        </p:txBody>
      </p:sp>
      <p:sp>
        <p:nvSpPr>
          <p:cNvPr id="124" name="文本框 123">
            <a:extLst>
              <a:ext uri="{FF2B5EF4-FFF2-40B4-BE49-F238E27FC236}">
                <a16:creationId xmlns:a16="http://schemas.microsoft.com/office/drawing/2014/main" id="{0FD57E6F-F54B-766B-CC80-A285143B1DDC}"/>
              </a:ext>
            </a:extLst>
          </p:cNvPr>
          <p:cNvSpPr txBox="1"/>
          <p:nvPr/>
        </p:nvSpPr>
        <p:spPr>
          <a:xfrm>
            <a:off x="2855397" y="375428"/>
            <a:ext cx="6097280" cy="584775"/>
          </a:xfrm>
          <a:prstGeom prst="rect">
            <a:avLst/>
          </a:prstGeom>
          <a:noFill/>
        </p:spPr>
        <p:txBody>
          <a:bodyPr wrap="square">
            <a:spAutoFit/>
          </a:bodyPr>
          <a:lstStyle/>
          <a:p>
            <a:pPr algn="ctr">
              <a:spcBef>
                <a:spcPts val="500"/>
              </a:spcBef>
              <a:spcAft>
                <a:spcPts val="1000"/>
              </a:spcAft>
            </a:pPr>
            <a:r>
              <a:rPr lang="zh-CN" altLang="en-US" sz="3200" b="1" kern="100" spc="5" dirty="0">
                <a:effectLst/>
                <a:latin typeface="Microsoft YaHei" panose="020B0503020204020204" pitchFamily="34" charset="-122"/>
                <a:ea typeface="Microsoft YaHei" panose="020B0503020204020204" pitchFamily="34" charset="-122"/>
              </a:rPr>
              <a:t>选择单药或联合治疗的流程图</a:t>
            </a:r>
            <a:endParaRPr lang="zh-CN" altLang="zh-CN" sz="3200" b="1" kern="100" spc="5" dirty="0">
              <a:effectLst/>
              <a:latin typeface="Microsoft YaHei" panose="020B0503020204020204" pitchFamily="34" charset="-122"/>
              <a:ea typeface="Microsoft YaHei" panose="020B0503020204020204" pitchFamily="34" charset="-122"/>
            </a:endParaRPr>
          </a:p>
        </p:txBody>
      </p:sp>
      <p:grpSp>
        <p:nvGrpSpPr>
          <p:cNvPr id="142" name="组合 141">
            <a:extLst>
              <a:ext uri="{FF2B5EF4-FFF2-40B4-BE49-F238E27FC236}">
                <a16:creationId xmlns:a16="http://schemas.microsoft.com/office/drawing/2014/main" id="{7293AEFA-8036-D058-3F6F-38680AD428BE}"/>
              </a:ext>
            </a:extLst>
          </p:cNvPr>
          <p:cNvGrpSpPr/>
          <p:nvPr/>
        </p:nvGrpSpPr>
        <p:grpSpPr>
          <a:xfrm>
            <a:off x="1350816" y="1329853"/>
            <a:ext cx="9406644" cy="4388667"/>
            <a:chOff x="1350816" y="1329853"/>
            <a:chExt cx="9406644" cy="4388667"/>
          </a:xfrm>
        </p:grpSpPr>
        <p:sp>
          <p:nvSpPr>
            <p:cNvPr id="75" name="圆角矩形 74">
              <a:extLst>
                <a:ext uri="{FF2B5EF4-FFF2-40B4-BE49-F238E27FC236}">
                  <a16:creationId xmlns:a16="http://schemas.microsoft.com/office/drawing/2014/main" id="{1DD11CCA-3290-161F-4D54-587203B7F6C8}"/>
                </a:ext>
              </a:extLst>
            </p:cNvPr>
            <p:cNvSpPr/>
            <p:nvPr/>
          </p:nvSpPr>
          <p:spPr bwMode="auto">
            <a:xfrm>
              <a:off x="7830030" y="4535324"/>
              <a:ext cx="2866144" cy="391741"/>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algn="ctr"/>
              <a:endParaRPr lang="zh-CN" altLang="en-US" sz="1100" b="1" dirty="0">
                <a:latin typeface="Microsoft YaHei" panose="020B0503020204020204" pitchFamily="34" charset="-122"/>
                <a:ea typeface="Microsoft YaHei" panose="020B0503020204020204" pitchFamily="34" charset="-122"/>
                <a:cs typeface="Verdana"/>
              </a:endParaRPr>
            </a:p>
          </p:txBody>
        </p:sp>
        <p:sp>
          <p:nvSpPr>
            <p:cNvPr id="36" name="Rettangolo arrotondato 1">
              <a:extLst>
                <a:ext uri="{FF2B5EF4-FFF2-40B4-BE49-F238E27FC236}">
                  <a16:creationId xmlns:a16="http://schemas.microsoft.com/office/drawing/2014/main" id="{0FE87674-8525-B1BD-CEE7-EA9D8290540E}"/>
                </a:ext>
              </a:extLst>
            </p:cNvPr>
            <p:cNvSpPr/>
            <p:nvPr/>
          </p:nvSpPr>
          <p:spPr bwMode="auto">
            <a:xfrm>
              <a:off x="4595055" y="1329853"/>
              <a:ext cx="2866141" cy="391744"/>
            </a:xfrm>
            <a:prstGeom prst="roundRect">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血压</a:t>
              </a:r>
              <a:endParaRPr kumimoji="0" lang="en-US" altLang="zh-CN" sz="11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140~159/90~99 mmHg</a:t>
              </a:r>
            </a:p>
          </p:txBody>
        </p:sp>
        <p:sp>
          <p:nvSpPr>
            <p:cNvPr id="39" name="Rettangolo arrotondato 1">
              <a:extLst>
                <a:ext uri="{FF2B5EF4-FFF2-40B4-BE49-F238E27FC236}">
                  <a16:creationId xmlns:a16="http://schemas.microsoft.com/office/drawing/2014/main" id="{127894E0-81F2-071E-D0D1-FF33052A1645}"/>
                </a:ext>
              </a:extLst>
            </p:cNvPr>
            <p:cNvSpPr/>
            <p:nvPr/>
          </p:nvSpPr>
          <p:spPr bwMode="auto">
            <a:xfrm>
              <a:off x="7830030" y="1343856"/>
              <a:ext cx="2866141" cy="391744"/>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algn="ctr"/>
              <a:r>
                <a:rPr lang="zh-CN" altLang="en-US" sz="1100" b="1" dirty="0">
                  <a:solidFill>
                    <a:srgbClr val="000000"/>
                  </a:solidFill>
                  <a:latin typeface="Microsoft YaHei" panose="020B0503020204020204" pitchFamily="34" charset="-122"/>
                  <a:ea typeface="Microsoft YaHei" panose="020B0503020204020204" pitchFamily="34" charset="-122"/>
                  <a:cs typeface="Verdana"/>
                </a:rPr>
                <a:t>血压</a:t>
              </a:r>
              <a:endParaRPr lang="en-US" altLang="zh-CN" sz="1100" b="1" dirty="0">
                <a:solidFill>
                  <a:srgbClr val="000000"/>
                </a:solidFill>
                <a:latin typeface="Microsoft YaHei" panose="020B0503020204020204" pitchFamily="34" charset="-122"/>
                <a:ea typeface="Microsoft YaHei" panose="020B0503020204020204" pitchFamily="34" charset="-122"/>
                <a:cs typeface="Verdana"/>
              </a:endParaRPr>
            </a:p>
            <a:p>
              <a:pPr algn="ctr"/>
              <a:r>
                <a:rPr lang="zh-CN" altLang="zh-CN" sz="1100" b="1" dirty="0">
                  <a:solidFill>
                    <a:srgbClr val="000000"/>
                  </a:solidFill>
                  <a:latin typeface="Microsoft YaHei" panose="020B0503020204020204" pitchFamily="34" charset="-122"/>
                  <a:ea typeface="Microsoft YaHei" panose="020B0503020204020204" pitchFamily="34" charset="-122"/>
                  <a:cs typeface="Verdana"/>
                </a:rPr>
                <a:t>≥</a:t>
              </a:r>
              <a:r>
                <a:rPr lang="en-US" altLang="zh-CN" sz="1100" b="1" dirty="0">
                  <a:solidFill>
                    <a:srgbClr val="000000"/>
                  </a:solidFill>
                  <a:latin typeface="Microsoft YaHei" panose="020B0503020204020204" pitchFamily="34" charset="-122"/>
                  <a:ea typeface="Microsoft YaHei" panose="020B0503020204020204" pitchFamily="34" charset="-122"/>
                  <a:cs typeface="Verdana"/>
                </a:rPr>
                <a:t>160/100 mmHg</a:t>
              </a:r>
            </a:p>
          </p:txBody>
        </p:sp>
        <p:sp>
          <p:nvSpPr>
            <p:cNvPr id="58" name="圆角矩形 57">
              <a:extLst>
                <a:ext uri="{FF2B5EF4-FFF2-40B4-BE49-F238E27FC236}">
                  <a16:creationId xmlns:a16="http://schemas.microsoft.com/office/drawing/2014/main" id="{33A187EF-9710-CA8E-E18D-98C0F940F747}"/>
                </a:ext>
              </a:extLst>
            </p:cNvPr>
            <p:cNvSpPr/>
            <p:nvPr/>
          </p:nvSpPr>
          <p:spPr bwMode="auto">
            <a:xfrm>
              <a:off x="7830030" y="3743869"/>
              <a:ext cx="2866144" cy="391741"/>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algn="ctr"/>
              <a:endParaRPr lang="zh-CN" altLang="en-US" sz="1100" b="1" dirty="0">
                <a:solidFill>
                  <a:srgbClr val="000000"/>
                </a:solidFill>
                <a:latin typeface="Microsoft YaHei" panose="020B0503020204020204" pitchFamily="34" charset="-122"/>
                <a:ea typeface="Microsoft YaHei" panose="020B0503020204020204" pitchFamily="34" charset="-122"/>
                <a:cs typeface="Verdana"/>
              </a:endParaRPr>
            </a:p>
          </p:txBody>
        </p:sp>
        <p:sp>
          <p:nvSpPr>
            <p:cNvPr id="62" name="文本框 61">
              <a:extLst>
                <a:ext uri="{FF2B5EF4-FFF2-40B4-BE49-F238E27FC236}">
                  <a16:creationId xmlns:a16="http://schemas.microsoft.com/office/drawing/2014/main" id="{BCE8BE0E-1CC9-B713-ECFE-1F09F95728BB}"/>
                </a:ext>
              </a:extLst>
            </p:cNvPr>
            <p:cNvSpPr txBox="1"/>
            <p:nvPr/>
          </p:nvSpPr>
          <p:spPr>
            <a:xfrm>
              <a:off x="7890966" y="3817038"/>
              <a:ext cx="501379" cy="241980"/>
            </a:xfrm>
            <a:prstGeom prst="rect">
              <a:avLst/>
            </a:prstGeom>
            <a:solidFill>
              <a:schemeClr val="accent2">
                <a:lumMod val="40000"/>
                <a:lumOff val="60000"/>
              </a:schemeClr>
            </a:solidFill>
            <a:ln>
              <a:solidFill>
                <a:schemeClr val="tx1"/>
              </a:solidFill>
            </a:ln>
          </p:spPr>
          <p:txBody>
            <a:bodyPr wrap="square" lIns="36000" tIns="36000" rIns="36000" bIns="36000">
              <a:spAutoFit/>
            </a:bodyPr>
            <a:lstStyle>
              <a:defPPr>
                <a:defRPr lang="zh-CN"/>
              </a:defPPr>
              <a:lvl1pPr algn="ctr">
                <a:defRPr sz="1200">
                  <a:solidFill>
                    <a:srgbClr val="000000"/>
                  </a:solidFill>
                  <a:latin typeface="Microsoft YaHei" panose="020B0503020204020204" pitchFamily="34" charset="-122"/>
                  <a:ea typeface="Microsoft YaHei" panose="020B0503020204020204" pitchFamily="34" charset="-122"/>
                  <a:cs typeface="Verdana"/>
                </a:defRPr>
              </a:lvl1pPr>
            </a:lstStyle>
            <a:p>
              <a:r>
                <a:rPr lang="en-US" altLang="zh-CN" sz="1100" b="1" dirty="0"/>
                <a:t>F2</a:t>
              </a:r>
              <a:endParaRPr lang="zh-CN" altLang="en-US" sz="1100" b="1" dirty="0"/>
            </a:p>
          </p:txBody>
        </p:sp>
        <p:sp>
          <p:nvSpPr>
            <p:cNvPr id="63" name="文本框 62">
              <a:extLst>
                <a:ext uri="{FF2B5EF4-FFF2-40B4-BE49-F238E27FC236}">
                  <a16:creationId xmlns:a16="http://schemas.microsoft.com/office/drawing/2014/main" id="{8EAF23B3-4074-8787-D5F0-CB983D980B6C}"/>
                </a:ext>
              </a:extLst>
            </p:cNvPr>
            <p:cNvSpPr txBox="1"/>
            <p:nvPr/>
          </p:nvSpPr>
          <p:spPr>
            <a:xfrm>
              <a:off x="8451298" y="3817703"/>
              <a:ext cx="501379" cy="241980"/>
            </a:xfrm>
            <a:prstGeom prst="rect">
              <a:avLst/>
            </a:prstGeom>
            <a:solidFill>
              <a:schemeClr val="accent2">
                <a:lumMod val="40000"/>
                <a:lumOff val="60000"/>
              </a:schemeClr>
            </a:solidFill>
            <a:ln>
              <a:solidFill>
                <a:schemeClr val="tx1"/>
              </a:solidFill>
            </a:ln>
          </p:spPr>
          <p:txBody>
            <a:bodyPr wrap="square" lIns="36000" tIns="36000" rIns="36000" bIns="36000">
              <a:spAutoFit/>
            </a:bodyPr>
            <a:lstStyle>
              <a:defPPr>
                <a:defRPr lang="zh-CN"/>
              </a:defPPr>
              <a:lvl1pPr algn="ctr">
                <a:defRPr sz="1200">
                  <a:solidFill>
                    <a:srgbClr val="000000"/>
                  </a:solidFill>
                  <a:latin typeface="Microsoft YaHei" panose="020B0503020204020204" pitchFamily="34" charset="-122"/>
                  <a:ea typeface="Microsoft YaHei" panose="020B0503020204020204" pitchFamily="34" charset="-122"/>
                  <a:cs typeface="Verdana"/>
                </a:defRPr>
              </a:lvl1pPr>
            </a:lstStyle>
            <a:p>
              <a:r>
                <a:rPr lang="en-US" altLang="zh-CN" sz="1100" b="1" dirty="0"/>
                <a:t>C+A</a:t>
              </a:r>
              <a:endParaRPr lang="zh-CN" altLang="en-US" sz="1100" b="1" dirty="0"/>
            </a:p>
          </p:txBody>
        </p:sp>
        <p:sp>
          <p:nvSpPr>
            <p:cNvPr id="65" name="文本框 64">
              <a:extLst>
                <a:ext uri="{FF2B5EF4-FFF2-40B4-BE49-F238E27FC236}">
                  <a16:creationId xmlns:a16="http://schemas.microsoft.com/office/drawing/2014/main" id="{7CA8EFFA-8A49-2C2F-4308-CD51DFD67312}"/>
                </a:ext>
              </a:extLst>
            </p:cNvPr>
            <p:cNvSpPr txBox="1"/>
            <p:nvPr/>
          </p:nvSpPr>
          <p:spPr>
            <a:xfrm>
              <a:off x="9011630" y="3817038"/>
              <a:ext cx="501379" cy="241980"/>
            </a:xfrm>
            <a:prstGeom prst="rect">
              <a:avLst/>
            </a:prstGeom>
            <a:solidFill>
              <a:schemeClr val="accent2">
                <a:lumMod val="40000"/>
                <a:lumOff val="60000"/>
              </a:schemeClr>
            </a:solidFill>
            <a:ln>
              <a:solidFill>
                <a:schemeClr val="tx1"/>
              </a:solidFill>
            </a:ln>
          </p:spPr>
          <p:txBody>
            <a:bodyPr wrap="square" lIns="36000" tIns="36000" rIns="36000" bIns="36000">
              <a:spAutoFit/>
            </a:bodyPr>
            <a:lstStyle>
              <a:defPPr>
                <a:defRPr lang="zh-CN"/>
              </a:defPPr>
              <a:lvl1pPr algn="ctr">
                <a:defRPr sz="1200">
                  <a:solidFill>
                    <a:srgbClr val="000000"/>
                  </a:solidFill>
                  <a:latin typeface="Microsoft YaHei" panose="020B0503020204020204" pitchFamily="34" charset="-122"/>
                  <a:ea typeface="Microsoft YaHei" panose="020B0503020204020204" pitchFamily="34" charset="-122"/>
                  <a:cs typeface="Verdana"/>
                </a:defRPr>
              </a:lvl1pPr>
            </a:lstStyle>
            <a:p>
              <a:r>
                <a:rPr lang="en-US" altLang="zh-CN" sz="1100" b="1" dirty="0"/>
                <a:t>A+D</a:t>
              </a:r>
              <a:endParaRPr lang="zh-CN" altLang="en-US" sz="1100" b="1" dirty="0"/>
            </a:p>
          </p:txBody>
        </p:sp>
        <p:sp>
          <p:nvSpPr>
            <p:cNvPr id="66" name="文本框 65">
              <a:extLst>
                <a:ext uri="{FF2B5EF4-FFF2-40B4-BE49-F238E27FC236}">
                  <a16:creationId xmlns:a16="http://schemas.microsoft.com/office/drawing/2014/main" id="{7F1B5A91-FEAC-A025-5368-D48B93A07BEA}"/>
                </a:ext>
              </a:extLst>
            </p:cNvPr>
            <p:cNvSpPr txBox="1"/>
            <p:nvPr/>
          </p:nvSpPr>
          <p:spPr>
            <a:xfrm>
              <a:off x="9571962" y="3817038"/>
              <a:ext cx="501379" cy="241980"/>
            </a:xfrm>
            <a:prstGeom prst="rect">
              <a:avLst/>
            </a:prstGeom>
            <a:solidFill>
              <a:schemeClr val="accent2">
                <a:lumMod val="40000"/>
                <a:lumOff val="60000"/>
              </a:schemeClr>
            </a:solidFill>
            <a:ln>
              <a:solidFill>
                <a:schemeClr val="tx1"/>
              </a:solidFill>
            </a:ln>
          </p:spPr>
          <p:txBody>
            <a:bodyPr wrap="square" lIns="36000" tIns="36000" rIns="36000" bIns="36000">
              <a:spAutoFit/>
            </a:bodyPr>
            <a:lstStyle>
              <a:defPPr>
                <a:defRPr lang="zh-CN"/>
              </a:defPPr>
              <a:lvl1pPr algn="ctr">
                <a:defRPr sz="1200">
                  <a:solidFill>
                    <a:srgbClr val="000000"/>
                  </a:solidFill>
                  <a:latin typeface="Microsoft YaHei" panose="020B0503020204020204" pitchFamily="34" charset="-122"/>
                  <a:ea typeface="Microsoft YaHei" panose="020B0503020204020204" pitchFamily="34" charset="-122"/>
                  <a:cs typeface="Verdana"/>
                </a:defRPr>
              </a:lvl1pPr>
            </a:lstStyle>
            <a:p>
              <a:r>
                <a:rPr lang="en-US" altLang="zh-CN" sz="1100" b="1" dirty="0"/>
                <a:t>C+D</a:t>
              </a:r>
              <a:endParaRPr lang="zh-CN" altLang="en-US" sz="1100" b="1" dirty="0"/>
            </a:p>
          </p:txBody>
        </p:sp>
        <p:sp>
          <p:nvSpPr>
            <p:cNvPr id="67" name="文本框 66">
              <a:extLst>
                <a:ext uri="{FF2B5EF4-FFF2-40B4-BE49-F238E27FC236}">
                  <a16:creationId xmlns:a16="http://schemas.microsoft.com/office/drawing/2014/main" id="{CB0E68BA-4F43-4A86-3861-3F9D6BD027F4}"/>
                </a:ext>
              </a:extLst>
            </p:cNvPr>
            <p:cNvSpPr txBox="1"/>
            <p:nvPr/>
          </p:nvSpPr>
          <p:spPr>
            <a:xfrm>
              <a:off x="10132293" y="3817038"/>
              <a:ext cx="501379" cy="241980"/>
            </a:xfrm>
            <a:prstGeom prst="rect">
              <a:avLst/>
            </a:prstGeom>
            <a:solidFill>
              <a:schemeClr val="accent2">
                <a:lumMod val="40000"/>
                <a:lumOff val="60000"/>
              </a:schemeClr>
            </a:solidFill>
            <a:ln>
              <a:solidFill>
                <a:schemeClr val="tx1"/>
              </a:solidFill>
            </a:ln>
          </p:spPr>
          <p:txBody>
            <a:bodyPr wrap="square" lIns="36000" tIns="36000" rIns="36000" bIns="36000">
              <a:spAutoFit/>
            </a:bodyPr>
            <a:lstStyle/>
            <a:p>
              <a:pPr algn="ctr"/>
              <a:r>
                <a:rPr lang="en-US" altLang="zh-CN" sz="1100" b="1" dirty="0">
                  <a:solidFill>
                    <a:srgbClr val="000000"/>
                  </a:solidFill>
                  <a:latin typeface="Microsoft YaHei" panose="020B0503020204020204" pitchFamily="34" charset="-122"/>
                  <a:ea typeface="Microsoft YaHei" panose="020B0503020204020204" pitchFamily="34" charset="-122"/>
                  <a:cs typeface="Verdana"/>
                </a:rPr>
                <a:t>C+B</a:t>
              </a:r>
              <a:endParaRPr lang="zh-CN" altLang="en-US" sz="1100" b="1" dirty="0">
                <a:solidFill>
                  <a:srgbClr val="000000"/>
                </a:solidFill>
                <a:latin typeface="Microsoft YaHei" panose="020B0503020204020204" pitchFamily="34" charset="-122"/>
                <a:ea typeface="Microsoft YaHei" panose="020B0503020204020204" pitchFamily="34" charset="-122"/>
                <a:cs typeface="Verdana"/>
              </a:endParaRPr>
            </a:p>
          </p:txBody>
        </p:sp>
        <p:sp>
          <p:nvSpPr>
            <p:cNvPr id="69" name="文本框 68">
              <a:extLst>
                <a:ext uri="{FF2B5EF4-FFF2-40B4-BE49-F238E27FC236}">
                  <a16:creationId xmlns:a16="http://schemas.microsoft.com/office/drawing/2014/main" id="{DF432585-8A0C-7AC1-B905-945E4BE55A57}"/>
                </a:ext>
              </a:extLst>
            </p:cNvPr>
            <p:cNvSpPr txBox="1"/>
            <p:nvPr/>
          </p:nvSpPr>
          <p:spPr>
            <a:xfrm>
              <a:off x="7890966" y="4605244"/>
              <a:ext cx="791992" cy="241980"/>
            </a:xfrm>
            <a:prstGeom prst="rect">
              <a:avLst/>
            </a:prstGeom>
            <a:solidFill>
              <a:schemeClr val="accent2">
                <a:lumMod val="40000"/>
                <a:lumOff val="60000"/>
              </a:schemeClr>
            </a:solidFill>
            <a:ln>
              <a:solidFill>
                <a:schemeClr val="tx1"/>
              </a:solidFill>
            </a:ln>
          </p:spPr>
          <p:txBody>
            <a:bodyPr wrap="square" lIns="36000" tIns="36000" rIns="36000" bIns="36000">
              <a:spAutoFit/>
            </a:bodyPr>
            <a:lstStyle>
              <a:defPPr>
                <a:defRPr lang="zh-CN"/>
              </a:defPPr>
              <a:lvl1pPr algn="ctr">
                <a:defRPr sz="1200">
                  <a:solidFill>
                    <a:srgbClr val="000000"/>
                  </a:solidFill>
                  <a:latin typeface="Microsoft YaHei" panose="020B0503020204020204" pitchFamily="34" charset="-122"/>
                  <a:ea typeface="Microsoft YaHei" panose="020B0503020204020204" pitchFamily="34" charset="-122"/>
                  <a:cs typeface="Verdana"/>
                </a:defRPr>
              </a:lvl1pPr>
            </a:lstStyle>
            <a:p>
              <a:r>
                <a:rPr lang="en-US" altLang="zh-CN" sz="1100" b="1" dirty="0"/>
                <a:t>F3</a:t>
              </a:r>
              <a:endParaRPr lang="zh-CN" altLang="en-US" sz="1100" b="1" dirty="0"/>
            </a:p>
          </p:txBody>
        </p:sp>
        <p:sp>
          <p:nvSpPr>
            <p:cNvPr id="70" name="文本框 69">
              <a:extLst>
                <a:ext uri="{FF2B5EF4-FFF2-40B4-BE49-F238E27FC236}">
                  <a16:creationId xmlns:a16="http://schemas.microsoft.com/office/drawing/2014/main" id="{18D688AA-8681-7083-B7DB-4BCA7A759CE0}"/>
                </a:ext>
              </a:extLst>
            </p:cNvPr>
            <p:cNvSpPr txBox="1"/>
            <p:nvPr/>
          </p:nvSpPr>
          <p:spPr>
            <a:xfrm>
              <a:off x="8866322" y="4605244"/>
              <a:ext cx="791993" cy="241980"/>
            </a:xfrm>
            <a:prstGeom prst="rect">
              <a:avLst/>
            </a:prstGeom>
            <a:solidFill>
              <a:schemeClr val="accent2">
                <a:lumMod val="40000"/>
                <a:lumOff val="60000"/>
              </a:schemeClr>
            </a:solidFill>
            <a:ln>
              <a:solidFill>
                <a:schemeClr val="tx1"/>
              </a:solidFill>
            </a:ln>
          </p:spPr>
          <p:txBody>
            <a:bodyPr wrap="square" lIns="36000" tIns="36000" rIns="36000" bIns="36000">
              <a:spAutoFit/>
            </a:bodyPr>
            <a:lstStyle>
              <a:defPPr>
                <a:defRPr lang="zh-CN"/>
              </a:defPPr>
              <a:lvl1pPr algn="ctr">
                <a:defRPr sz="1200">
                  <a:solidFill>
                    <a:srgbClr val="000000"/>
                  </a:solidFill>
                  <a:latin typeface="Microsoft YaHei" panose="020B0503020204020204" pitchFamily="34" charset="-122"/>
                  <a:ea typeface="Microsoft YaHei" panose="020B0503020204020204" pitchFamily="34" charset="-122"/>
                  <a:cs typeface="Verdana"/>
                </a:defRPr>
              </a:lvl1pPr>
            </a:lstStyle>
            <a:p>
              <a:r>
                <a:rPr lang="en-US" altLang="zh-CN" sz="1100" b="1" dirty="0">
                  <a:solidFill>
                    <a:srgbClr val="000000"/>
                  </a:solidFill>
                  <a:latin typeface="Microsoft YaHei" panose="020B0503020204020204" pitchFamily="34" charset="-122"/>
                  <a:ea typeface="Microsoft YaHei" panose="020B0503020204020204" pitchFamily="34" charset="-122"/>
                  <a:cs typeface="Verdana"/>
                </a:rPr>
                <a:t>C+A+D</a:t>
              </a:r>
              <a:endParaRPr lang="zh-CN" altLang="en-US" sz="1100" b="1" dirty="0"/>
            </a:p>
          </p:txBody>
        </p:sp>
        <p:sp>
          <p:nvSpPr>
            <p:cNvPr id="74" name="文本框 73">
              <a:extLst>
                <a:ext uri="{FF2B5EF4-FFF2-40B4-BE49-F238E27FC236}">
                  <a16:creationId xmlns:a16="http://schemas.microsoft.com/office/drawing/2014/main" id="{CC7BC30B-6B65-61DA-FC96-4384FC0ED759}"/>
                </a:ext>
              </a:extLst>
            </p:cNvPr>
            <p:cNvSpPr txBox="1"/>
            <p:nvPr/>
          </p:nvSpPr>
          <p:spPr>
            <a:xfrm>
              <a:off x="9841679" y="4605244"/>
              <a:ext cx="791993" cy="241980"/>
            </a:xfrm>
            <a:prstGeom prst="rect">
              <a:avLst/>
            </a:prstGeom>
            <a:solidFill>
              <a:schemeClr val="accent2">
                <a:lumMod val="40000"/>
                <a:lumOff val="60000"/>
              </a:schemeClr>
            </a:solidFill>
            <a:ln>
              <a:solidFill>
                <a:schemeClr val="tx1"/>
              </a:solidFill>
            </a:ln>
          </p:spPr>
          <p:txBody>
            <a:bodyPr wrap="square" lIns="36000" tIns="36000" rIns="36000" bIns="36000">
              <a:spAutoFit/>
            </a:bodyPr>
            <a:lstStyle>
              <a:defPPr>
                <a:defRPr lang="zh-CN"/>
              </a:defPPr>
              <a:lvl1pPr algn="ctr">
                <a:defRPr sz="1200">
                  <a:solidFill>
                    <a:srgbClr val="000000"/>
                  </a:solidFill>
                  <a:latin typeface="Microsoft YaHei" panose="020B0503020204020204" pitchFamily="34" charset="-122"/>
                  <a:ea typeface="Microsoft YaHei" panose="020B0503020204020204" pitchFamily="34" charset="-122"/>
                  <a:cs typeface="Verdana"/>
                </a:defRPr>
              </a:lvl1pPr>
            </a:lstStyle>
            <a:p>
              <a:r>
                <a:rPr lang="en-US" altLang="zh-CN" sz="1100" b="1" dirty="0">
                  <a:solidFill>
                    <a:srgbClr val="000000"/>
                  </a:solidFill>
                  <a:latin typeface="Microsoft YaHei" panose="020B0503020204020204" pitchFamily="34" charset="-122"/>
                  <a:ea typeface="Microsoft YaHei" panose="020B0503020204020204" pitchFamily="34" charset="-122"/>
                  <a:cs typeface="Verdana"/>
                </a:rPr>
                <a:t>C+A+B</a:t>
              </a:r>
              <a:endParaRPr lang="zh-CN" altLang="en-US" sz="1100" b="1" dirty="0"/>
            </a:p>
          </p:txBody>
        </p:sp>
        <p:sp>
          <p:nvSpPr>
            <p:cNvPr id="76" name="圆角矩形 75">
              <a:extLst>
                <a:ext uri="{FF2B5EF4-FFF2-40B4-BE49-F238E27FC236}">
                  <a16:creationId xmlns:a16="http://schemas.microsoft.com/office/drawing/2014/main" id="{79DCD2D5-EAD9-BB9C-1CF3-21B19BC01AF9}"/>
                </a:ext>
              </a:extLst>
            </p:cNvPr>
            <p:cNvSpPr/>
            <p:nvPr/>
          </p:nvSpPr>
          <p:spPr bwMode="auto">
            <a:xfrm>
              <a:off x="7830030" y="2928673"/>
              <a:ext cx="2866144" cy="391741"/>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algn="ctr"/>
              <a:r>
                <a:rPr lang="en-US" altLang="zh-CN" sz="1100" b="1" dirty="0">
                  <a:solidFill>
                    <a:srgbClr val="000000"/>
                  </a:solidFill>
                  <a:latin typeface="Microsoft YaHei" panose="020B0503020204020204" pitchFamily="34" charset="-122"/>
                  <a:ea typeface="Microsoft YaHei" panose="020B0503020204020204" pitchFamily="34" charset="-122"/>
                  <a:cs typeface="Verdana"/>
                </a:rPr>
                <a:t>2</a:t>
              </a:r>
              <a:r>
                <a:rPr lang="zh-CN" altLang="en-US" sz="1100" b="1" dirty="0">
                  <a:solidFill>
                    <a:srgbClr val="000000"/>
                  </a:solidFill>
                  <a:latin typeface="Microsoft YaHei" panose="020B0503020204020204" pitchFamily="34" charset="-122"/>
                  <a:ea typeface="Microsoft YaHei" panose="020B0503020204020204" pitchFamily="34" charset="-122"/>
                  <a:cs typeface="Verdana"/>
                </a:rPr>
                <a:t>种药物联合起始治疗</a:t>
              </a:r>
              <a:endParaRPr lang="en-US" altLang="zh-CN" sz="1100" b="1" dirty="0">
                <a:solidFill>
                  <a:srgbClr val="000000"/>
                </a:solidFill>
                <a:latin typeface="Microsoft YaHei" panose="020B0503020204020204" pitchFamily="34" charset="-122"/>
                <a:ea typeface="Microsoft YaHei" panose="020B0503020204020204" pitchFamily="34" charset="-122"/>
                <a:cs typeface="Verdana"/>
              </a:endParaRPr>
            </a:p>
          </p:txBody>
        </p:sp>
        <p:sp>
          <p:nvSpPr>
            <p:cNvPr id="77" name="圆角矩形 76">
              <a:extLst>
                <a:ext uri="{FF2B5EF4-FFF2-40B4-BE49-F238E27FC236}">
                  <a16:creationId xmlns:a16="http://schemas.microsoft.com/office/drawing/2014/main" id="{F3EC3665-68E8-9F54-CE73-DE48EFA050BE}"/>
                </a:ext>
              </a:extLst>
            </p:cNvPr>
            <p:cNvSpPr/>
            <p:nvPr/>
          </p:nvSpPr>
          <p:spPr bwMode="auto">
            <a:xfrm>
              <a:off x="7762749" y="5326779"/>
              <a:ext cx="2994711" cy="391741"/>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algn="ctr"/>
              <a:r>
                <a:rPr lang="zh-CN" altLang="en-US" sz="1100" b="1" dirty="0">
                  <a:solidFill>
                    <a:srgbClr val="000000"/>
                  </a:solidFill>
                  <a:latin typeface="Microsoft YaHei" panose="020B0503020204020204" pitchFamily="34" charset="-122"/>
                  <a:ea typeface="Microsoft YaHei" panose="020B0503020204020204" pitchFamily="34" charset="-122"/>
                  <a:cs typeface="Verdana"/>
                </a:rPr>
                <a:t>可再加其他降压药</a:t>
              </a:r>
              <a:endParaRPr lang="en-US" altLang="zh-CN" sz="1100" b="1" dirty="0">
                <a:solidFill>
                  <a:srgbClr val="000000"/>
                </a:solidFill>
                <a:latin typeface="Microsoft YaHei" panose="020B0503020204020204" pitchFamily="34" charset="-122"/>
                <a:ea typeface="Microsoft YaHei" panose="020B0503020204020204" pitchFamily="34" charset="-122"/>
                <a:cs typeface="Verdana"/>
              </a:endParaRPr>
            </a:p>
          </p:txBody>
        </p:sp>
        <p:sp>
          <p:nvSpPr>
            <p:cNvPr id="78" name="圆角矩形 77">
              <a:extLst>
                <a:ext uri="{FF2B5EF4-FFF2-40B4-BE49-F238E27FC236}">
                  <a16:creationId xmlns:a16="http://schemas.microsoft.com/office/drawing/2014/main" id="{3E47CAA2-F64B-9370-05DE-07D27C666C5B}"/>
                </a:ext>
              </a:extLst>
            </p:cNvPr>
            <p:cNvSpPr/>
            <p:nvPr/>
          </p:nvSpPr>
          <p:spPr bwMode="auto">
            <a:xfrm>
              <a:off x="4595048" y="2928672"/>
              <a:ext cx="2866143" cy="391741"/>
            </a:xfrm>
            <a:prstGeom prst="roundRect">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algn="ctr"/>
              <a:r>
                <a:rPr lang="zh-CN" altLang="en-US" sz="1100" b="1" dirty="0">
                  <a:solidFill>
                    <a:srgbClr val="000000"/>
                  </a:solidFill>
                  <a:latin typeface="Microsoft YaHei" panose="020B0503020204020204" pitchFamily="34" charset="-122"/>
                  <a:ea typeface="Microsoft YaHei" panose="020B0503020204020204" pitchFamily="34" charset="-122"/>
                  <a:cs typeface="Verdana"/>
                </a:rPr>
                <a:t>高于目标血压</a:t>
              </a:r>
              <a:r>
                <a:rPr lang="en-US" altLang="zh-CN" sz="1100" b="1" dirty="0">
                  <a:solidFill>
                    <a:srgbClr val="000000"/>
                  </a:solidFill>
                  <a:latin typeface="Microsoft YaHei" panose="020B0503020204020204" pitchFamily="34" charset="-122"/>
                  <a:ea typeface="Microsoft YaHei" panose="020B0503020204020204" pitchFamily="34" charset="-122"/>
                  <a:cs typeface="Verdana"/>
                </a:rPr>
                <a:t>20/10 mmHg</a:t>
              </a:r>
            </a:p>
            <a:p>
              <a:pPr algn="ctr"/>
              <a:r>
                <a:rPr lang="zh-CN" altLang="en-US" sz="1100" b="1" dirty="0">
                  <a:solidFill>
                    <a:srgbClr val="000000"/>
                  </a:solidFill>
                  <a:latin typeface="Microsoft YaHei" panose="020B0503020204020204" pitchFamily="34" charset="-122"/>
                  <a:ea typeface="Microsoft YaHei" panose="020B0503020204020204" pitchFamily="34" charset="-122"/>
                  <a:cs typeface="Verdana"/>
                </a:rPr>
                <a:t>的高危</a:t>
              </a:r>
              <a:r>
                <a:rPr lang="en-US" altLang="zh-CN" sz="1100" b="1" dirty="0">
                  <a:solidFill>
                    <a:srgbClr val="000000"/>
                  </a:solidFill>
                  <a:latin typeface="Microsoft YaHei" panose="020B0503020204020204" pitchFamily="34" charset="-122"/>
                  <a:ea typeface="Microsoft YaHei" panose="020B0503020204020204" pitchFamily="34" charset="-122"/>
                  <a:cs typeface="Verdana"/>
                </a:rPr>
                <a:t>/</a:t>
              </a:r>
              <a:r>
                <a:rPr lang="zh-CN" altLang="en-US" sz="1100" b="1" dirty="0">
                  <a:solidFill>
                    <a:srgbClr val="000000"/>
                  </a:solidFill>
                  <a:latin typeface="Microsoft YaHei" panose="020B0503020204020204" pitchFamily="34" charset="-122"/>
                  <a:ea typeface="Microsoft YaHei" panose="020B0503020204020204" pitchFamily="34" charset="-122"/>
                  <a:cs typeface="Verdana"/>
                </a:rPr>
                <a:t>很高危患者</a:t>
              </a:r>
              <a:endParaRPr lang="en-US" altLang="zh-CN" sz="1100" b="1" dirty="0">
                <a:solidFill>
                  <a:srgbClr val="000000"/>
                </a:solidFill>
                <a:latin typeface="Microsoft YaHei" panose="020B0503020204020204" pitchFamily="34" charset="-122"/>
                <a:ea typeface="Microsoft YaHei" panose="020B0503020204020204" pitchFamily="34" charset="-122"/>
                <a:cs typeface="Verdana"/>
              </a:endParaRPr>
            </a:p>
          </p:txBody>
        </p:sp>
        <p:cxnSp>
          <p:nvCxnSpPr>
            <p:cNvPr id="82" name="直接箭头连接符 39">
              <a:extLst>
                <a:ext uri="{FF2B5EF4-FFF2-40B4-BE49-F238E27FC236}">
                  <a16:creationId xmlns:a16="http://schemas.microsoft.com/office/drawing/2014/main" id="{9E093871-BB08-FAE5-1E6C-BAED404BC8FC}"/>
                </a:ext>
              </a:extLst>
            </p:cNvPr>
            <p:cNvCxnSpPr>
              <a:cxnSpLocks/>
            </p:cNvCxnSpPr>
            <p:nvPr/>
          </p:nvCxnSpPr>
          <p:spPr>
            <a:xfrm>
              <a:off x="7491927" y="3124543"/>
              <a:ext cx="30155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文本框 84">
              <a:extLst>
                <a:ext uri="{FF2B5EF4-FFF2-40B4-BE49-F238E27FC236}">
                  <a16:creationId xmlns:a16="http://schemas.microsoft.com/office/drawing/2014/main" id="{3EA47C33-17A9-670E-D174-0EDC25AD1BAC}"/>
                </a:ext>
              </a:extLst>
            </p:cNvPr>
            <p:cNvSpPr txBox="1"/>
            <p:nvPr/>
          </p:nvSpPr>
          <p:spPr>
            <a:xfrm>
              <a:off x="7409816" y="2890257"/>
              <a:ext cx="447592" cy="261610"/>
            </a:xfrm>
            <a:prstGeom prst="rect">
              <a:avLst/>
            </a:prstGeom>
            <a:noFill/>
            <a:ln>
              <a:noFill/>
            </a:ln>
          </p:spPr>
          <p:txBody>
            <a:bodyPr wrap="square">
              <a:spAutoFit/>
            </a:bodyPr>
            <a:lstStyle/>
            <a:p>
              <a:pPr algn="ctr"/>
              <a:r>
                <a:rPr kumimoji="0" lang="zh-CN" altLang="en-US" sz="11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是</a:t>
              </a:r>
              <a:endParaRPr lang="zh-CN" altLang="en-US" b="1" dirty="0"/>
            </a:p>
          </p:txBody>
        </p:sp>
        <p:cxnSp>
          <p:nvCxnSpPr>
            <p:cNvPr id="86" name="直接箭头连接符 39">
              <a:extLst>
                <a:ext uri="{FF2B5EF4-FFF2-40B4-BE49-F238E27FC236}">
                  <a16:creationId xmlns:a16="http://schemas.microsoft.com/office/drawing/2014/main" id="{5B0BBD28-7BFD-EBC0-B3EC-F6E49C2CD83A}"/>
                </a:ext>
              </a:extLst>
            </p:cNvPr>
            <p:cNvCxnSpPr>
              <a:cxnSpLocks/>
            </p:cNvCxnSpPr>
            <p:nvPr/>
          </p:nvCxnSpPr>
          <p:spPr>
            <a:xfrm flipH="1">
              <a:off x="4249270" y="3124543"/>
              <a:ext cx="30736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A9332F59-0433-B0E8-80C9-B12335EDE9F4}"/>
                </a:ext>
              </a:extLst>
            </p:cNvPr>
            <p:cNvSpPr txBox="1"/>
            <p:nvPr/>
          </p:nvSpPr>
          <p:spPr>
            <a:xfrm>
              <a:off x="4226348" y="2874995"/>
              <a:ext cx="447592" cy="261610"/>
            </a:xfrm>
            <a:prstGeom prst="rect">
              <a:avLst/>
            </a:prstGeom>
            <a:noFill/>
            <a:ln>
              <a:noFill/>
            </a:ln>
          </p:spPr>
          <p:txBody>
            <a:bodyPr wrap="square">
              <a:spAutoFit/>
            </a:bodyPr>
            <a:lstStyle/>
            <a:p>
              <a:pPr algn="ctr"/>
              <a:r>
                <a:rPr kumimoji="0" lang="zh-CN" altLang="en-US" sz="11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否</a:t>
              </a:r>
              <a:endParaRPr lang="zh-CN" altLang="en-US" b="1" dirty="0"/>
            </a:p>
          </p:txBody>
        </p:sp>
        <p:sp>
          <p:nvSpPr>
            <p:cNvPr id="92" name="圆角矩形 91">
              <a:extLst>
                <a:ext uri="{FF2B5EF4-FFF2-40B4-BE49-F238E27FC236}">
                  <a16:creationId xmlns:a16="http://schemas.microsoft.com/office/drawing/2014/main" id="{D0183F6D-F6EB-045A-224F-1A825EBA3785}"/>
                </a:ext>
              </a:extLst>
            </p:cNvPr>
            <p:cNvSpPr/>
            <p:nvPr/>
          </p:nvSpPr>
          <p:spPr bwMode="auto">
            <a:xfrm>
              <a:off x="1356803" y="2928673"/>
              <a:ext cx="2866144" cy="391741"/>
            </a:xfrm>
            <a:prstGeom prst="round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algn="ctr"/>
              <a:r>
                <a:rPr lang="zh-CN" altLang="en-US" sz="1100" b="1" dirty="0">
                  <a:solidFill>
                    <a:srgbClr val="000000"/>
                  </a:solidFill>
                  <a:latin typeface="Microsoft YaHei" panose="020B0503020204020204" pitchFamily="34" charset="-122"/>
                  <a:ea typeface="Microsoft YaHei" panose="020B0503020204020204" pitchFamily="34" charset="-122"/>
                  <a:cs typeface="Verdana"/>
                </a:rPr>
                <a:t>单药起始治疗</a:t>
              </a:r>
              <a:endParaRPr lang="en-US" altLang="zh-CN" sz="1100" b="1" dirty="0">
                <a:solidFill>
                  <a:srgbClr val="000000"/>
                </a:solidFill>
                <a:latin typeface="Microsoft YaHei" panose="020B0503020204020204" pitchFamily="34" charset="-122"/>
                <a:ea typeface="Microsoft YaHei" panose="020B0503020204020204" pitchFamily="34" charset="-122"/>
                <a:cs typeface="Verdana"/>
              </a:endParaRPr>
            </a:p>
          </p:txBody>
        </p:sp>
        <p:sp>
          <p:nvSpPr>
            <p:cNvPr id="96" name="圆角矩形 95">
              <a:extLst>
                <a:ext uri="{FF2B5EF4-FFF2-40B4-BE49-F238E27FC236}">
                  <a16:creationId xmlns:a16="http://schemas.microsoft.com/office/drawing/2014/main" id="{5E46CB34-A232-3095-EF79-81EEFA77AEAA}"/>
                </a:ext>
              </a:extLst>
            </p:cNvPr>
            <p:cNvSpPr/>
            <p:nvPr/>
          </p:nvSpPr>
          <p:spPr bwMode="auto">
            <a:xfrm>
              <a:off x="1356803" y="3743869"/>
              <a:ext cx="2866144" cy="391741"/>
            </a:xfrm>
            <a:prstGeom prst="round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algn="ctr"/>
              <a:endParaRPr lang="zh-CN" altLang="en-US" sz="1100" b="1" dirty="0">
                <a:solidFill>
                  <a:srgbClr val="000000"/>
                </a:solidFill>
                <a:latin typeface="Microsoft YaHei" panose="020B0503020204020204" pitchFamily="34" charset="-122"/>
                <a:ea typeface="Microsoft YaHei" panose="020B0503020204020204" pitchFamily="34" charset="-122"/>
                <a:cs typeface="Verdana"/>
              </a:endParaRPr>
            </a:p>
          </p:txBody>
        </p:sp>
        <p:sp>
          <p:nvSpPr>
            <p:cNvPr id="97" name="文本框 96">
              <a:extLst>
                <a:ext uri="{FF2B5EF4-FFF2-40B4-BE49-F238E27FC236}">
                  <a16:creationId xmlns:a16="http://schemas.microsoft.com/office/drawing/2014/main" id="{F930CE4B-9A45-192D-D3F0-69FA2AEA7015}"/>
                </a:ext>
              </a:extLst>
            </p:cNvPr>
            <p:cNvSpPr txBox="1"/>
            <p:nvPr/>
          </p:nvSpPr>
          <p:spPr>
            <a:xfrm>
              <a:off x="1417739" y="3817038"/>
              <a:ext cx="501379" cy="241980"/>
            </a:xfrm>
            <a:prstGeom prst="rect">
              <a:avLst/>
            </a:prstGeom>
            <a:solidFill>
              <a:schemeClr val="accent6">
                <a:lumMod val="40000"/>
                <a:lumOff val="60000"/>
              </a:schemeClr>
            </a:solidFill>
            <a:ln>
              <a:solidFill>
                <a:schemeClr val="tx1"/>
              </a:solidFill>
            </a:ln>
          </p:spPr>
          <p:txBody>
            <a:bodyPr wrap="square" lIns="36000" tIns="36000" rIns="36000" bIns="36000">
              <a:spAutoFit/>
            </a:bodyPr>
            <a:lstStyle>
              <a:defPPr>
                <a:defRPr lang="zh-CN"/>
              </a:defPPr>
              <a:lvl1pPr algn="ctr">
                <a:defRPr sz="1200">
                  <a:solidFill>
                    <a:srgbClr val="000000"/>
                  </a:solidFill>
                  <a:latin typeface="Microsoft YaHei" panose="020B0503020204020204" pitchFamily="34" charset="-122"/>
                  <a:ea typeface="Microsoft YaHei" panose="020B0503020204020204" pitchFamily="34" charset="-122"/>
                  <a:cs typeface="Verdana"/>
                </a:defRPr>
              </a:lvl1pPr>
            </a:lstStyle>
            <a:p>
              <a:r>
                <a:rPr lang="en-US" altLang="zh-CN" sz="1100" b="1" dirty="0"/>
                <a:t>C</a:t>
              </a:r>
              <a:endParaRPr lang="zh-CN" altLang="en-US" sz="1100" b="1" dirty="0"/>
            </a:p>
          </p:txBody>
        </p:sp>
        <p:sp>
          <p:nvSpPr>
            <p:cNvPr id="98" name="文本框 97">
              <a:extLst>
                <a:ext uri="{FF2B5EF4-FFF2-40B4-BE49-F238E27FC236}">
                  <a16:creationId xmlns:a16="http://schemas.microsoft.com/office/drawing/2014/main" id="{AFDE7F9C-2898-0692-B95D-19E88C1088A2}"/>
                </a:ext>
              </a:extLst>
            </p:cNvPr>
            <p:cNvSpPr txBox="1"/>
            <p:nvPr/>
          </p:nvSpPr>
          <p:spPr>
            <a:xfrm>
              <a:off x="2164848" y="3817703"/>
              <a:ext cx="501379" cy="241980"/>
            </a:xfrm>
            <a:prstGeom prst="rect">
              <a:avLst/>
            </a:prstGeom>
            <a:solidFill>
              <a:schemeClr val="accent6">
                <a:lumMod val="40000"/>
                <a:lumOff val="60000"/>
              </a:schemeClr>
            </a:solidFill>
            <a:ln>
              <a:solidFill>
                <a:schemeClr val="tx1"/>
              </a:solidFill>
            </a:ln>
          </p:spPr>
          <p:txBody>
            <a:bodyPr wrap="square" lIns="36000" tIns="36000" rIns="36000" bIns="36000">
              <a:spAutoFit/>
            </a:bodyPr>
            <a:lstStyle>
              <a:defPPr>
                <a:defRPr lang="zh-CN"/>
              </a:defPPr>
              <a:lvl1pPr algn="ctr">
                <a:defRPr sz="1200">
                  <a:solidFill>
                    <a:srgbClr val="000000"/>
                  </a:solidFill>
                  <a:latin typeface="Microsoft YaHei" panose="020B0503020204020204" pitchFamily="34" charset="-122"/>
                  <a:ea typeface="Microsoft YaHei" panose="020B0503020204020204" pitchFamily="34" charset="-122"/>
                  <a:cs typeface="Verdana"/>
                </a:defRPr>
              </a:lvl1pPr>
            </a:lstStyle>
            <a:p>
              <a:r>
                <a:rPr lang="en-US" altLang="zh-CN" sz="1100" b="1" dirty="0"/>
                <a:t>A</a:t>
              </a:r>
              <a:endParaRPr lang="zh-CN" altLang="en-US" sz="1100" b="1" dirty="0"/>
            </a:p>
          </p:txBody>
        </p:sp>
        <p:sp>
          <p:nvSpPr>
            <p:cNvPr id="100" name="文本框 99">
              <a:extLst>
                <a:ext uri="{FF2B5EF4-FFF2-40B4-BE49-F238E27FC236}">
                  <a16:creationId xmlns:a16="http://schemas.microsoft.com/office/drawing/2014/main" id="{7B52A312-01D2-EE33-C965-F67769336965}"/>
                </a:ext>
              </a:extLst>
            </p:cNvPr>
            <p:cNvSpPr txBox="1"/>
            <p:nvPr/>
          </p:nvSpPr>
          <p:spPr>
            <a:xfrm>
              <a:off x="2911957" y="3817038"/>
              <a:ext cx="501379" cy="241980"/>
            </a:xfrm>
            <a:prstGeom prst="rect">
              <a:avLst/>
            </a:prstGeom>
            <a:solidFill>
              <a:schemeClr val="accent6">
                <a:lumMod val="40000"/>
                <a:lumOff val="60000"/>
              </a:schemeClr>
            </a:solidFill>
            <a:ln>
              <a:solidFill>
                <a:schemeClr val="tx1"/>
              </a:solidFill>
            </a:ln>
          </p:spPr>
          <p:txBody>
            <a:bodyPr wrap="square" lIns="36000" tIns="36000" rIns="36000" bIns="36000">
              <a:spAutoFit/>
            </a:bodyPr>
            <a:lstStyle>
              <a:defPPr>
                <a:defRPr lang="zh-CN"/>
              </a:defPPr>
              <a:lvl1pPr algn="ctr">
                <a:defRPr sz="1200">
                  <a:solidFill>
                    <a:srgbClr val="000000"/>
                  </a:solidFill>
                  <a:latin typeface="Microsoft YaHei" panose="020B0503020204020204" pitchFamily="34" charset="-122"/>
                  <a:ea typeface="Microsoft YaHei" panose="020B0503020204020204" pitchFamily="34" charset="-122"/>
                  <a:cs typeface="Verdana"/>
                </a:defRPr>
              </a:lvl1pPr>
            </a:lstStyle>
            <a:p>
              <a:r>
                <a:rPr lang="en-US" altLang="zh-CN" sz="1100" b="1" dirty="0"/>
                <a:t>D</a:t>
              </a:r>
              <a:endParaRPr lang="zh-CN" altLang="en-US" sz="1100" b="1" dirty="0"/>
            </a:p>
          </p:txBody>
        </p:sp>
        <p:sp>
          <p:nvSpPr>
            <p:cNvPr id="101" name="文本框 100">
              <a:extLst>
                <a:ext uri="{FF2B5EF4-FFF2-40B4-BE49-F238E27FC236}">
                  <a16:creationId xmlns:a16="http://schemas.microsoft.com/office/drawing/2014/main" id="{65042A98-4CF0-FAB8-511E-790087EDFE19}"/>
                </a:ext>
              </a:extLst>
            </p:cNvPr>
            <p:cNvSpPr txBox="1"/>
            <p:nvPr/>
          </p:nvSpPr>
          <p:spPr>
            <a:xfrm>
              <a:off x="3659066" y="3817038"/>
              <a:ext cx="501379" cy="241980"/>
            </a:xfrm>
            <a:prstGeom prst="rect">
              <a:avLst/>
            </a:prstGeom>
            <a:solidFill>
              <a:schemeClr val="accent6">
                <a:lumMod val="40000"/>
                <a:lumOff val="60000"/>
              </a:schemeClr>
            </a:solidFill>
            <a:ln>
              <a:solidFill>
                <a:schemeClr val="tx1"/>
              </a:solidFill>
            </a:ln>
          </p:spPr>
          <p:txBody>
            <a:bodyPr wrap="square" lIns="36000" tIns="36000" rIns="36000" bIns="36000">
              <a:spAutoFit/>
            </a:bodyPr>
            <a:lstStyle/>
            <a:p>
              <a:pPr algn="ctr"/>
              <a:r>
                <a:rPr lang="en-US" altLang="zh-CN" sz="1100" b="1" dirty="0">
                  <a:solidFill>
                    <a:srgbClr val="000000"/>
                  </a:solidFill>
                  <a:latin typeface="Microsoft YaHei" panose="020B0503020204020204" pitchFamily="34" charset="-122"/>
                  <a:ea typeface="Microsoft YaHei" panose="020B0503020204020204" pitchFamily="34" charset="-122"/>
                  <a:cs typeface="Verdana"/>
                </a:rPr>
                <a:t>B</a:t>
              </a:r>
              <a:endParaRPr lang="zh-CN" altLang="en-US" sz="1100" b="1" dirty="0">
                <a:solidFill>
                  <a:srgbClr val="000000"/>
                </a:solidFill>
                <a:latin typeface="Microsoft YaHei" panose="020B0503020204020204" pitchFamily="34" charset="-122"/>
                <a:ea typeface="Microsoft YaHei" panose="020B0503020204020204" pitchFamily="34" charset="-122"/>
                <a:cs typeface="Verdana"/>
              </a:endParaRPr>
            </a:p>
          </p:txBody>
        </p:sp>
        <p:cxnSp>
          <p:nvCxnSpPr>
            <p:cNvPr id="102" name="直接箭头连接符 39">
              <a:extLst>
                <a:ext uri="{FF2B5EF4-FFF2-40B4-BE49-F238E27FC236}">
                  <a16:creationId xmlns:a16="http://schemas.microsoft.com/office/drawing/2014/main" id="{F8F9E5AA-F99B-37D0-B1F8-EDAEF0F928A9}"/>
                </a:ext>
              </a:extLst>
            </p:cNvPr>
            <p:cNvCxnSpPr>
              <a:cxnSpLocks/>
            </p:cNvCxnSpPr>
            <p:nvPr/>
          </p:nvCxnSpPr>
          <p:spPr>
            <a:xfrm>
              <a:off x="4287690" y="3939740"/>
              <a:ext cx="347505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文本框 103">
              <a:extLst>
                <a:ext uri="{FF2B5EF4-FFF2-40B4-BE49-F238E27FC236}">
                  <a16:creationId xmlns:a16="http://schemas.microsoft.com/office/drawing/2014/main" id="{9F34FDEC-FAB7-1A0E-8E4F-A102C000733B}"/>
                </a:ext>
              </a:extLst>
            </p:cNvPr>
            <p:cNvSpPr txBox="1"/>
            <p:nvPr/>
          </p:nvSpPr>
          <p:spPr>
            <a:xfrm>
              <a:off x="5111398" y="3676418"/>
              <a:ext cx="1830181" cy="261610"/>
            </a:xfrm>
            <a:prstGeom prst="rect">
              <a:avLst/>
            </a:prstGeom>
            <a:noFill/>
            <a:ln>
              <a:noFill/>
            </a:ln>
          </p:spPr>
          <p:txBody>
            <a:bodyPr wrap="square">
              <a:spAutoFit/>
            </a:bodyPr>
            <a:lstStyle/>
            <a:p>
              <a:pPr algn="ctr"/>
              <a:r>
                <a:rPr kumimoji="0" lang="zh-CN" altLang="en-US" sz="11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如</a:t>
              </a:r>
              <a:r>
                <a:rPr kumimoji="0" lang="en-US" altLang="zh-CN" sz="11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4</a:t>
              </a:r>
              <a:r>
                <a:rPr lang="en-US" altLang="zh-CN" sz="1100" b="1" dirty="0">
                  <a:solidFill>
                    <a:srgbClr val="000000"/>
                  </a:solidFill>
                  <a:latin typeface="Microsoft YaHei" panose="020B0503020204020204" pitchFamily="34" charset="-122"/>
                  <a:ea typeface="Microsoft YaHei" panose="020B0503020204020204" pitchFamily="34" charset="-122"/>
                  <a:cs typeface="Verdana"/>
                </a:rPr>
                <a:t>~</a:t>
              </a:r>
              <a:r>
                <a:rPr kumimoji="0" lang="en-US" altLang="zh-CN" sz="11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12</a:t>
              </a:r>
              <a:r>
                <a:rPr kumimoji="0" lang="zh-CN" altLang="en-US" sz="11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周内血压不达标</a:t>
              </a:r>
              <a:endParaRPr lang="zh-CN" altLang="en-US" b="1" dirty="0"/>
            </a:p>
          </p:txBody>
        </p:sp>
        <p:cxnSp>
          <p:nvCxnSpPr>
            <p:cNvPr id="105" name="直接箭头连接符 39">
              <a:extLst>
                <a:ext uri="{FF2B5EF4-FFF2-40B4-BE49-F238E27FC236}">
                  <a16:creationId xmlns:a16="http://schemas.microsoft.com/office/drawing/2014/main" id="{7A95E7B2-31A9-4FB7-A406-10BA510049CC}"/>
                </a:ext>
              </a:extLst>
            </p:cNvPr>
            <p:cNvCxnSpPr>
              <a:cxnSpLocks/>
            </p:cNvCxnSpPr>
            <p:nvPr/>
          </p:nvCxnSpPr>
          <p:spPr>
            <a:xfrm>
              <a:off x="2783889" y="2597203"/>
              <a:ext cx="0" cy="2701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接箭头连接符 39">
              <a:extLst>
                <a:ext uri="{FF2B5EF4-FFF2-40B4-BE49-F238E27FC236}">
                  <a16:creationId xmlns:a16="http://schemas.microsoft.com/office/drawing/2014/main" id="{BFCF052E-BD5A-9739-760F-031792900910}"/>
                </a:ext>
              </a:extLst>
            </p:cNvPr>
            <p:cNvCxnSpPr>
              <a:cxnSpLocks/>
            </p:cNvCxnSpPr>
            <p:nvPr/>
          </p:nvCxnSpPr>
          <p:spPr>
            <a:xfrm>
              <a:off x="9269213" y="4214659"/>
              <a:ext cx="0" cy="2132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接箭头连接符 39">
              <a:extLst>
                <a:ext uri="{FF2B5EF4-FFF2-40B4-BE49-F238E27FC236}">
                  <a16:creationId xmlns:a16="http://schemas.microsoft.com/office/drawing/2014/main" id="{15E83181-91F4-B21A-4DDD-BCB476D8A5ED}"/>
                </a:ext>
              </a:extLst>
            </p:cNvPr>
            <p:cNvCxnSpPr>
              <a:cxnSpLocks/>
            </p:cNvCxnSpPr>
            <p:nvPr/>
          </p:nvCxnSpPr>
          <p:spPr>
            <a:xfrm>
              <a:off x="9269213" y="5013798"/>
              <a:ext cx="0" cy="2132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文本框 126">
              <a:extLst>
                <a:ext uri="{FF2B5EF4-FFF2-40B4-BE49-F238E27FC236}">
                  <a16:creationId xmlns:a16="http://schemas.microsoft.com/office/drawing/2014/main" id="{4E05CBD9-EF62-9B07-3BEC-9B70E3EE2A1B}"/>
                </a:ext>
              </a:extLst>
            </p:cNvPr>
            <p:cNvSpPr txBox="1"/>
            <p:nvPr/>
          </p:nvSpPr>
          <p:spPr>
            <a:xfrm>
              <a:off x="1439041" y="2604584"/>
              <a:ext cx="1731289" cy="261610"/>
            </a:xfrm>
            <a:prstGeom prst="rect">
              <a:avLst/>
            </a:prstGeom>
            <a:noFill/>
            <a:ln>
              <a:noFill/>
            </a:ln>
          </p:spPr>
          <p:txBody>
            <a:bodyPr wrap="square">
              <a:spAutoFit/>
            </a:bodyPr>
            <a:lstStyle/>
            <a:p>
              <a:pPr algn="ctr"/>
              <a:r>
                <a:rPr kumimoji="0" lang="zh-CN" altLang="en-US" sz="11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Verdana"/>
                </a:rPr>
                <a:t>高危</a:t>
              </a:r>
              <a:r>
                <a:rPr lang="en-US" altLang="zh-CN" sz="1100" b="1" dirty="0">
                  <a:solidFill>
                    <a:srgbClr val="000000"/>
                  </a:solidFill>
                  <a:latin typeface="Microsoft YaHei" panose="020B0503020204020204" pitchFamily="34" charset="-122"/>
                  <a:ea typeface="Microsoft YaHei" panose="020B0503020204020204" pitchFamily="34" charset="-122"/>
                  <a:cs typeface="Verdana"/>
                </a:rPr>
                <a:t>/</a:t>
              </a:r>
              <a:r>
                <a:rPr lang="zh-CN" altLang="en-US" sz="1100" b="1" dirty="0">
                  <a:solidFill>
                    <a:srgbClr val="000000"/>
                  </a:solidFill>
                  <a:latin typeface="Microsoft YaHei" panose="020B0503020204020204" pitchFamily="34" charset="-122"/>
                  <a:ea typeface="Microsoft YaHei" panose="020B0503020204020204" pitchFamily="34" charset="-122"/>
                  <a:cs typeface="Verdana"/>
                </a:rPr>
                <a:t>很高危者</a:t>
              </a:r>
              <a:endParaRPr lang="zh-CN" altLang="en-US" b="1" dirty="0"/>
            </a:p>
          </p:txBody>
        </p:sp>
        <p:sp>
          <p:nvSpPr>
            <p:cNvPr id="129" name="圆角矩形 128">
              <a:extLst>
                <a:ext uri="{FF2B5EF4-FFF2-40B4-BE49-F238E27FC236}">
                  <a16:creationId xmlns:a16="http://schemas.microsoft.com/office/drawing/2014/main" id="{F74A16B5-EDF6-E670-5673-C7772EBE441C}"/>
                </a:ext>
              </a:extLst>
            </p:cNvPr>
            <p:cNvSpPr/>
            <p:nvPr/>
          </p:nvSpPr>
          <p:spPr bwMode="auto">
            <a:xfrm>
              <a:off x="1350816" y="2136665"/>
              <a:ext cx="9345353" cy="391741"/>
            </a:xfrm>
            <a:prstGeom prst="roundRect">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生活方式干预</a:t>
              </a:r>
            </a:p>
          </p:txBody>
        </p:sp>
        <p:cxnSp>
          <p:nvCxnSpPr>
            <p:cNvPr id="133" name="直接箭头连接符 39">
              <a:extLst>
                <a:ext uri="{FF2B5EF4-FFF2-40B4-BE49-F238E27FC236}">
                  <a16:creationId xmlns:a16="http://schemas.microsoft.com/office/drawing/2014/main" id="{199D1ED1-A243-0125-2ED1-827C06B342B7}"/>
                </a:ext>
              </a:extLst>
            </p:cNvPr>
            <p:cNvCxnSpPr>
              <a:cxnSpLocks/>
            </p:cNvCxnSpPr>
            <p:nvPr/>
          </p:nvCxnSpPr>
          <p:spPr>
            <a:xfrm>
              <a:off x="2783889" y="3373290"/>
              <a:ext cx="0" cy="2701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接箭头连接符 39">
              <a:extLst>
                <a:ext uri="{FF2B5EF4-FFF2-40B4-BE49-F238E27FC236}">
                  <a16:creationId xmlns:a16="http://schemas.microsoft.com/office/drawing/2014/main" id="{83E9CA3F-1E26-47B2-7E6B-412651793F9A}"/>
                </a:ext>
              </a:extLst>
            </p:cNvPr>
            <p:cNvCxnSpPr>
              <a:cxnSpLocks/>
            </p:cNvCxnSpPr>
            <p:nvPr/>
          </p:nvCxnSpPr>
          <p:spPr>
            <a:xfrm>
              <a:off x="9269214" y="2597203"/>
              <a:ext cx="0" cy="2701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接箭头连接符 39">
              <a:extLst>
                <a:ext uri="{FF2B5EF4-FFF2-40B4-BE49-F238E27FC236}">
                  <a16:creationId xmlns:a16="http://schemas.microsoft.com/office/drawing/2014/main" id="{10DA13DA-C8AB-5C38-AE95-E0F2DAFA353B}"/>
                </a:ext>
              </a:extLst>
            </p:cNvPr>
            <p:cNvCxnSpPr>
              <a:cxnSpLocks/>
            </p:cNvCxnSpPr>
            <p:nvPr/>
          </p:nvCxnSpPr>
          <p:spPr>
            <a:xfrm>
              <a:off x="9269214" y="3373290"/>
              <a:ext cx="0" cy="2701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接箭头连接符 39">
              <a:extLst>
                <a:ext uri="{FF2B5EF4-FFF2-40B4-BE49-F238E27FC236}">
                  <a16:creationId xmlns:a16="http://schemas.microsoft.com/office/drawing/2014/main" id="{A9E81263-8E97-F11A-4746-574795AF4F1C}"/>
                </a:ext>
              </a:extLst>
            </p:cNvPr>
            <p:cNvCxnSpPr>
              <a:cxnSpLocks/>
            </p:cNvCxnSpPr>
            <p:nvPr/>
          </p:nvCxnSpPr>
          <p:spPr>
            <a:xfrm>
              <a:off x="6018867" y="2597203"/>
              <a:ext cx="0" cy="2701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接箭头连接符 39">
              <a:extLst>
                <a:ext uri="{FF2B5EF4-FFF2-40B4-BE49-F238E27FC236}">
                  <a16:creationId xmlns:a16="http://schemas.microsoft.com/office/drawing/2014/main" id="{0D3BC6E5-257C-9EC6-9A36-1F69E8C5E095}"/>
                </a:ext>
              </a:extLst>
            </p:cNvPr>
            <p:cNvCxnSpPr>
              <a:cxnSpLocks/>
            </p:cNvCxnSpPr>
            <p:nvPr/>
          </p:nvCxnSpPr>
          <p:spPr>
            <a:xfrm>
              <a:off x="9269214" y="1821115"/>
              <a:ext cx="0" cy="2701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接箭头连接符 39">
              <a:extLst>
                <a:ext uri="{FF2B5EF4-FFF2-40B4-BE49-F238E27FC236}">
                  <a16:creationId xmlns:a16="http://schemas.microsoft.com/office/drawing/2014/main" id="{C3DDE871-7538-3B17-C98A-EE241F3EA412}"/>
                </a:ext>
              </a:extLst>
            </p:cNvPr>
            <p:cNvCxnSpPr>
              <a:cxnSpLocks/>
            </p:cNvCxnSpPr>
            <p:nvPr/>
          </p:nvCxnSpPr>
          <p:spPr>
            <a:xfrm>
              <a:off x="6018867" y="1821115"/>
              <a:ext cx="0" cy="2701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Rettangolo arrotondato 1">
            <a:extLst>
              <a:ext uri="{FF2B5EF4-FFF2-40B4-BE49-F238E27FC236}">
                <a16:creationId xmlns:a16="http://schemas.microsoft.com/office/drawing/2014/main" id="{124E6198-FAAE-C7AC-CFFD-7F0B672B2030}"/>
              </a:ext>
            </a:extLst>
          </p:cNvPr>
          <p:cNvSpPr/>
          <p:nvPr/>
        </p:nvSpPr>
        <p:spPr bwMode="auto">
          <a:xfrm>
            <a:off x="1350816" y="1332729"/>
            <a:ext cx="2866141" cy="391744"/>
          </a:xfrm>
          <a:prstGeom prst="round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血压</a:t>
            </a:r>
            <a:endParaRPr kumimoji="0" lang="en-US" altLang="zh-CN" sz="11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130~139/85~89 mmHg</a:t>
            </a:r>
          </a:p>
        </p:txBody>
      </p:sp>
      <p:sp>
        <p:nvSpPr>
          <p:cNvPr id="3" name="文本框 2">
            <a:extLst>
              <a:ext uri="{FF2B5EF4-FFF2-40B4-BE49-F238E27FC236}">
                <a16:creationId xmlns:a16="http://schemas.microsoft.com/office/drawing/2014/main" id="{8AAA8986-9432-F5BD-0315-A024B7DDB507}"/>
              </a:ext>
            </a:extLst>
          </p:cNvPr>
          <p:cNvSpPr txBox="1"/>
          <p:nvPr/>
        </p:nvSpPr>
        <p:spPr>
          <a:xfrm>
            <a:off x="1313331" y="6164325"/>
            <a:ext cx="9494309" cy="253916"/>
          </a:xfrm>
          <a:prstGeom prst="rect">
            <a:avLst/>
          </a:prstGeom>
          <a:noFill/>
        </p:spPr>
        <p:txBody>
          <a:bodyPr wrap="square">
            <a:spAutoFit/>
          </a:bodyPr>
          <a:lstStyle/>
          <a:p>
            <a:pPr algn="just"/>
            <a:r>
              <a:rPr lang="zh-CN" altLang="en-US" sz="1050" dirty="0">
                <a:latin typeface="微软雅黑" panose="020B0503020204020204" pitchFamily="34" charset="-122"/>
                <a:ea typeface="微软雅黑" panose="020B0503020204020204" pitchFamily="34" charset="-122"/>
              </a:rPr>
              <a:t>注：</a:t>
            </a:r>
            <a:r>
              <a:rPr lang="en-US" altLang="zh-CN" sz="1050" dirty="0">
                <a:latin typeface="微软雅黑" panose="020B0503020204020204" pitchFamily="34" charset="-122"/>
                <a:ea typeface="微软雅黑" panose="020B0503020204020204" pitchFamily="34" charset="-122"/>
              </a:rPr>
              <a:t>A</a:t>
            </a:r>
            <a:r>
              <a:rPr lang="zh-CN" altLang="en-US" sz="1050" dirty="0">
                <a:latin typeface="微软雅黑" panose="020B0503020204020204" pitchFamily="34" charset="-122"/>
                <a:ea typeface="微软雅黑" panose="020B0503020204020204" pitchFamily="34" charset="-122"/>
              </a:rPr>
              <a:t>，</a:t>
            </a:r>
            <a:r>
              <a:rPr lang="en-US" altLang="zh-CN" sz="1050" dirty="0">
                <a:latin typeface="微软雅黑" panose="020B0503020204020204" pitchFamily="34" charset="-122"/>
                <a:ea typeface="微软雅黑" panose="020B0503020204020204" pitchFamily="34" charset="-122"/>
              </a:rPr>
              <a:t>ACEI</a:t>
            </a:r>
            <a:r>
              <a:rPr lang="zh-CN" altLang="en-US" sz="1050" dirty="0">
                <a:latin typeface="微软雅黑" panose="020B0503020204020204" pitchFamily="34" charset="-122"/>
                <a:ea typeface="微软雅黑" panose="020B0503020204020204" pitchFamily="34" charset="-122"/>
              </a:rPr>
              <a:t>或</a:t>
            </a:r>
            <a:r>
              <a:rPr lang="en-US" altLang="zh-CN" sz="1050" dirty="0">
                <a:latin typeface="微软雅黑" panose="020B0503020204020204" pitchFamily="34" charset="-122"/>
                <a:ea typeface="微软雅黑" panose="020B0503020204020204" pitchFamily="34" charset="-122"/>
              </a:rPr>
              <a:t>ARB</a:t>
            </a:r>
            <a:r>
              <a:rPr lang="zh-CN" altLang="en-US" sz="1050" dirty="0">
                <a:latin typeface="微软雅黑" panose="020B0503020204020204" pitchFamily="34" charset="-122"/>
                <a:ea typeface="微软雅黑" panose="020B0503020204020204" pitchFamily="34" charset="-122"/>
              </a:rPr>
              <a:t>或</a:t>
            </a:r>
            <a:r>
              <a:rPr lang="en-US" altLang="zh-CN" sz="1050" dirty="0">
                <a:latin typeface="微软雅黑" panose="020B0503020204020204" pitchFamily="34" charset="-122"/>
                <a:ea typeface="微软雅黑" panose="020B0503020204020204" pitchFamily="34" charset="-122"/>
              </a:rPr>
              <a:t>ARNI</a:t>
            </a:r>
            <a:r>
              <a:rPr lang="zh-CN" altLang="en-US" sz="1050" dirty="0">
                <a:latin typeface="微软雅黑" panose="020B0503020204020204" pitchFamily="34" charset="-122"/>
                <a:ea typeface="微软雅黑" panose="020B0503020204020204" pitchFamily="34" charset="-122"/>
              </a:rPr>
              <a:t>；</a:t>
            </a:r>
            <a:r>
              <a:rPr lang="en-US" altLang="zh-CN" sz="1050" dirty="0">
                <a:latin typeface="微软雅黑" panose="020B0503020204020204" pitchFamily="34" charset="-122"/>
                <a:ea typeface="微软雅黑" panose="020B0503020204020204" pitchFamily="34" charset="-122"/>
              </a:rPr>
              <a:t>B</a:t>
            </a:r>
            <a:r>
              <a:rPr lang="zh-CN" altLang="en-US" sz="1050" dirty="0">
                <a:latin typeface="微软雅黑" panose="020B0503020204020204" pitchFamily="34" charset="-122"/>
                <a:ea typeface="微软雅黑" panose="020B0503020204020204" pitchFamily="34" charset="-122"/>
              </a:rPr>
              <a:t>，</a:t>
            </a:r>
            <a:r>
              <a:rPr lang="en-US" altLang="zh-CN" sz="1050" dirty="0">
                <a:latin typeface="微软雅黑" panose="020B0503020204020204" pitchFamily="34" charset="-122"/>
                <a:ea typeface="微软雅黑" panose="020B0503020204020204" pitchFamily="34" charset="-122"/>
              </a:rPr>
              <a:t>β</a:t>
            </a:r>
            <a:r>
              <a:rPr lang="zh-CN" altLang="en-US" sz="1050" dirty="0">
                <a:latin typeface="微软雅黑" panose="020B0503020204020204" pitchFamily="34" charset="-122"/>
                <a:ea typeface="微软雅黑" panose="020B0503020204020204" pitchFamily="34" charset="-122"/>
              </a:rPr>
              <a:t>受体阻滞剂；</a:t>
            </a:r>
            <a:r>
              <a:rPr lang="en-US" altLang="zh-CN" sz="1050" dirty="0">
                <a:latin typeface="微软雅黑" panose="020B0503020204020204" pitchFamily="34" charset="-122"/>
                <a:ea typeface="微软雅黑" panose="020B0503020204020204" pitchFamily="34" charset="-122"/>
              </a:rPr>
              <a:t>C</a:t>
            </a:r>
            <a:r>
              <a:rPr lang="zh-CN" altLang="en-US" sz="1050" dirty="0">
                <a:latin typeface="微软雅黑" panose="020B0503020204020204" pitchFamily="34" charset="-122"/>
                <a:ea typeface="微软雅黑" panose="020B0503020204020204" pitchFamily="34" charset="-122"/>
              </a:rPr>
              <a:t>，二氢吡啶类钙</a:t>
            </a:r>
            <a:r>
              <a:rPr lang="en-US" altLang="zh-CN" sz="1050" dirty="0">
                <a:latin typeface="微软雅黑" panose="020B0503020204020204" pitchFamily="34" charset="-122"/>
                <a:ea typeface="微软雅黑" panose="020B0503020204020204" pitchFamily="34" charset="-122"/>
              </a:rPr>
              <a:t>CCB</a:t>
            </a:r>
            <a:r>
              <a:rPr lang="zh-CN" altLang="en-US" sz="1050" dirty="0">
                <a:latin typeface="微软雅黑" panose="020B0503020204020204" pitchFamily="34" charset="-122"/>
                <a:ea typeface="微软雅黑" panose="020B0503020204020204" pitchFamily="34" charset="-122"/>
              </a:rPr>
              <a:t>；</a:t>
            </a:r>
            <a:r>
              <a:rPr lang="en-US" altLang="zh-CN" sz="1050" dirty="0">
                <a:latin typeface="微软雅黑" panose="020B0503020204020204" pitchFamily="34" charset="-122"/>
                <a:ea typeface="微软雅黑" panose="020B0503020204020204" pitchFamily="34" charset="-122"/>
              </a:rPr>
              <a:t>D</a:t>
            </a:r>
            <a:r>
              <a:rPr lang="zh-CN" altLang="en-US" sz="1050" dirty="0">
                <a:latin typeface="微软雅黑" panose="020B0503020204020204" pitchFamily="34" charset="-122"/>
                <a:ea typeface="微软雅黑" panose="020B0503020204020204" pitchFamily="34" charset="-122"/>
              </a:rPr>
              <a:t>，利尿剂；</a:t>
            </a:r>
            <a:r>
              <a:rPr lang="en-US" altLang="zh-CN" sz="1050" dirty="0">
                <a:latin typeface="微软雅黑" panose="020B0503020204020204" pitchFamily="34" charset="-122"/>
                <a:ea typeface="微软雅黑" panose="020B0503020204020204" pitchFamily="34" charset="-122"/>
              </a:rPr>
              <a:t>F2</a:t>
            </a:r>
            <a:r>
              <a:rPr lang="zh-CN" altLang="en-US" sz="1050" dirty="0">
                <a:latin typeface="微软雅黑" panose="020B0503020204020204" pitchFamily="34" charset="-122"/>
                <a:ea typeface="微软雅黑" panose="020B0503020204020204" pitchFamily="34" charset="-122"/>
              </a:rPr>
              <a:t>，</a:t>
            </a:r>
            <a:r>
              <a:rPr lang="en-US" altLang="zh-CN" sz="1050" dirty="0">
                <a:latin typeface="微软雅黑" panose="020B0503020204020204" pitchFamily="34" charset="-122"/>
                <a:ea typeface="微软雅黑" panose="020B0503020204020204" pitchFamily="34" charset="-122"/>
              </a:rPr>
              <a:t>2</a:t>
            </a:r>
            <a:r>
              <a:rPr lang="zh-CN" altLang="en-US" sz="1050" dirty="0">
                <a:latin typeface="微软雅黑" panose="020B0503020204020204" pitchFamily="34" charset="-122"/>
                <a:ea typeface="微软雅黑" panose="020B0503020204020204" pitchFamily="34" charset="-122"/>
              </a:rPr>
              <a:t>种药物的单片复方制剂； </a:t>
            </a:r>
            <a:r>
              <a:rPr lang="en-US" altLang="zh-CN" sz="1050" dirty="0">
                <a:latin typeface="微软雅黑" panose="020B0503020204020204" pitchFamily="34" charset="-122"/>
                <a:ea typeface="微软雅黑" panose="020B0503020204020204" pitchFamily="34" charset="-122"/>
              </a:rPr>
              <a:t>F3</a:t>
            </a:r>
            <a:r>
              <a:rPr lang="zh-CN" altLang="en-US" sz="1050" dirty="0">
                <a:latin typeface="微软雅黑" panose="020B0503020204020204" pitchFamily="34" charset="-122"/>
                <a:ea typeface="微软雅黑" panose="020B0503020204020204" pitchFamily="34" charset="-122"/>
              </a:rPr>
              <a:t>，</a:t>
            </a:r>
            <a:r>
              <a:rPr lang="en-US" altLang="zh-CN" sz="1050" dirty="0">
                <a:latin typeface="微软雅黑" panose="020B0503020204020204" pitchFamily="34" charset="-122"/>
                <a:ea typeface="微软雅黑" panose="020B0503020204020204" pitchFamily="34" charset="-122"/>
              </a:rPr>
              <a:t>3</a:t>
            </a:r>
            <a:r>
              <a:rPr lang="zh-CN" altLang="en-US" sz="1050" dirty="0">
                <a:latin typeface="微软雅黑" panose="020B0503020204020204" pitchFamily="34" charset="-122"/>
                <a:ea typeface="微软雅黑" panose="020B0503020204020204" pitchFamily="34" charset="-122"/>
              </a:rPr>
              <a:t>种药物的单片复方制剂。</a:t>
            </a:r>
          </a:p>
        </p:txBody>
      </p:sp>
    </p:spTree>
    <p:extLst>
      <p:ext uri="{BB962C8B-B14F-4D97-AF65-F5344CB8AC3E}">
        <p14:creationId xmlns:p14="http://schemas.microsoft.com/office/powerpoint/2010/main" val="25180896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2803EF32-083C-ED46-A4A4-C1F92FA8F20C}"/>
              </a:ext>
            </a:extLst>
          </p:cNvPr>
          <p:cNvGraphicFramePr>
            <a:graphicFrameLocks noGrp="1"/>
          </p:cNvGraphicFramePr>
          <p:nvPr>
            <p:extLst>
              <p:ext uri="{D42A27DB-BD31-4B8C-83A1-F6EECF244321}">
                <p14:modId xmlns:p14="http://schemas.microsoft.com/office/powerpoint/2010/main" val="3140166971"/>
              </p:ext>
            </p:extLst>
          </p:nvPr>
        </p:nvGraphicFramePr>
        <p:xfrm>
          <a:off x="1199650" y="1281471"/>
          <a:ext cx="9792697" cy="4775460"/>
        </p:xfrm>
        <a:graphic>
          <a:graphicData uri="http://schemas.openxmlformats.org/drawingml/2006/table">
            <a:tbl>
              <a:tblPr firstRow="1" firstCol="1" bandRow="1">
                <a:tableStyleId>{B301B821-A1FF-4177-AEE7-76D212191A09}</a:tableStyleId>
              </a:tblPr>
              <a:tblGrid>
                <a:gridCol w="2249815">
                  <a:extLst>
                    <a:ext uri="{9D8B030D-6E8A-4147-A177-3AD203B41FA5}">
                      <a16:colId xmlns:a16="http://schemas.microsoft.com/office/drawing/2014/main" val="879315059"/>
                    </a:ext>
                  </a:extLst>
                </a:gridCol>
                <a:gridCol w="7542882">
                  <a:extLst>
                    <a:ext uri="{9D8B030D-6E8A-4147-A177-3AD203B41FA5}">
                      <a16:colId xmlns:a16="http://schemas.microsoft.com/office/drawing/2014/main" val="3445626694"/>
                    </a:ext>
                  </a:extLst>
                </a:gridCol>
              </a:tblGrid>
              <a:tr h="612848">
                <a:tc>
                  <a:txBody>
                    <a:bodyPr/>
                    <a:lstStyle/>
                    <a:p>
                      <a:pPr marL="0" marR="0" indent="133350" algn="ctr" defTabSz="914400" rtl="0" eaLnBrk="1" fontAlgn="auto" latinLnBrk="0" hangingPunct="1">
                        <a:lnSpc>
                          <a:spcPct val="150000"/>
                        </a:lnSpc>
                        <a:spcBef>
                          <a:spcPts val="0"/>
                        </a:spcBef>
                        <a:spcAft>
                          <a:spcPts val="0"/>
                        </a:spcAft>
                        <a:buClrTx/>
                        <a:buSzTx/>
                        <a:buFontTx/>
                        <a:buNone/>
                        <a:tabLst/>
                        <a:defRPr/>
                      </a:pPr>
                      <a:r>
                        <a:rPr lang="zh-CN" altLang="en-US" sz="1800" b="1" dirty="0">
                          <a:solidFill>
                            <a:schemeClr val="bg1"/>
                          </a:solidFill>
                          <a:effectLst/>
                          <a:latin typeface="Microsoft YaHei" panose="020B0503020204020204" pitchFamily="34" charset="-122"/>
                          <a:ea typeface="Microsoft YaHei" panose="020B0503020204020204" pitchFamily="34" charset="-122"/>
                        </a:rPr>
                        <a:t>药物类别</a:t>
                      </a:r>
                    </a:p>
                  </a:txBody>
                  <a:tcPr marL="63756" marR="63756" marT="0" marB="0" anchor="ctr">
                    <a:solidFill>
                      <a:srgbClr val="004582"/>
                    </a:solidFill>
                  </a:tcPr>
                </a:tc>
                <a:tc>
                  <a:txBody>
                    <a:bodyPr/>
                    <a:lstStyle/>
                    <a:p>
                      <a:pPr marL="0" marR="0" indent="133350" algn="ctr" defTabSz="914400" rtl="0" eaLnBrk="1" fontAlgn="auto" latinLnBrk="0" hangingPunct="1">
                        <a:lnSpc>
                          <a:spcPct val="150000"/>
                        </a:lnSpc>
                        <a:spcBef>
                          <a:spcPts val="0"/>
                        </a:spcBef>
                        <a:spcAft>
                          <a:spcPts val="0"/>
                        </a:spcAft>
                        <a:buClrTx/>
                        <a:buSzTx/>
                        <a:buFontTx/>
                        <a:buNone/>
                        <a:tabLst/>
                        <a:defRPr/>
                      </a:pPr>
                      <a:r>
                        <a:rPr lang="zh-CN" altLang="en-US" sz="1800" b="1" dirty="0">
                          <a:solidFill>
                            <a:schemeClr val="bg1"/>
                          </a:solidFill>
                          <a:effectLst/>
                          <a:latin typeface="Microsoft YaHei" panose="020B0503020204020204" pitchFamily="34" charset="-122"/>
                          <a:ea typeface="Microsoft YaHei" panose="020B0503020204020204" pitchFamily="34" charset="-122"/>
                        </a:rPr>
                        <a:t>不良反应</a:t>
                      </a:r>
                    </a:p>
                  </a:txBody>
                  <a:tcPr marL="63756" marR="63756" marT="0" marB="0" anchor="ctr">
                    <a:solidFill>
                      <a:srgbClr val="004582"/>
                    </a:solidFill>
                  </a:tcPr>
                </a:tc>
                <a:extLst>
                  <a:ext uri="{0D108BD9-81ED-4DB2-BD59-A6C34878D82A}">
                    <a16:rowId xmlns:a16="http://schemas.microsoft.com/office/drawing/2014/main" val="3213605960"/>
                  </a:ext>
                </a:extLst>
              </a:tr>
              <a:tr h="514962">
                <a:tc>
                  <a:txBody>
                    <a:bodyPr/>
                    <a:lstStyle/>
                    <a:p>
                      <a:pPr algn="l">
                        <a:lnSpc>
                          <a:spcPts val="1600"/>
                        </a:lnSpc>
                      </a:pPr>
                      <a:r>
                        <a:rPr lang="en-US" altLang="zh-CN" sz="1400" kern="0" dirty="0">
                          <a:effectLst/>
                          <a:latin typeface="Microsoft YaHei" panose="020B0503020204020204" pitchFamily="34" charset="-122"/>
                          <a:ea typeface="Microsoft YaHei" panose="020B0503020204020204" pitchFamily="34" charset="-122"/>
                        </a:rPr>
                        <a:t>ACEI </a:t>
                      </a:r>
                      <a:endParaRPr lang="zh-CN" altLang="zh-CN" sz="1400" kern="100" dirty="0">
                        <a:effectLst/>
                        <a:latin typeface="Microsoft YaHei" panose="020B0503020204020204" pitchFamily="34" charset="-122"/>
                        <a:ea typeface="Microsoft YaHei" panose="020B0503020204020204" pitchFamily="34" charset="-122"/>
                        <a:cs typeface="Times New Roman (正文 CS 字体)"/>
                      </a:endParaRPr>
                    </a:p>
                  </a:txBody>
                  <a:tcPr marL="63756" marR="63756" marT="0" marB="0" anchor="ctr"/>
                </a:tc>
                <a:tc>
                  <a:txBody>
                    <a:bodyPr/>
                    <a:lstStyle/>
                    <a:p>
                      <a:pPr algn="just">
                        <a:lnSpc>
                          <a:spcPts val="1600"/>
                        </a:lnSpc>
                      </a:pPr>
                      <a:r>
                        <a:rPr lang="zh-CN" altLang="en-US" sz="1400" b="1" kern="0" dirty="0">
                          <a:effectLst/>
                          <a:latin typeface="Microsoft YaHei" panose="020B0503020204020204" pitchFamily="34" charset="-122"/>
                          <a:ea typeface="Microsoft YaHei" panose="020B0503020204020204" pitchFamily="34" charset="-122"/>
                        </a:rPr>
                        <a:t>刺激性干咳，少见血管神经性水肿；肾小球滤过率下降，高钾血症；胎儿畸形</a:t>
                      </a:r>
                      <a:endParaRPr lang="zh-CN" sz="14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3983331675"/>
                  </a:ext>
                </a:extLst>
              </a:tr>
              <a:tr h="526926">
                <a:tc>
                  <a:txBody>
                    <a:bodyPr/>
                    <a:lstStyle/>
                    <a:p>
                      <a:pPr algn="l">
                        <a:lnSpc>
                          <a:spcPts val="1600"/>
                        </a:lnSpc>
                      </a:pPr>
                      <a:r>
                        <a:rPr lang="en-US" altLang="zh-CN" sz="1400" kern="0" dirty="0">
                          <a:effectLst/>
                          <a:latin typeface="Microsoft YaHei" panose="020B0503020204020204" pitchFamily="34" charset="-122"/>
                          <a:ea typeface="Microsoft YaHei" panose="020B0503020204020204" pitchFamily="34" charset="-122"/>
                        </a:rPr>
                        <a:t>ARB </a:t>
                      </a:r>
                      <a:endParaRPr lang="zh-CN" altLang="zh-CN" sz="1400" kern="100" dirty="0">
                        <a:effectLst/>
                        <a:latin typeface="Microsoft YaHei" panose="020B0503020204020204" pitchFamily="34" charset="-122"/>
                        <a:ea typeface="Microsoft YaHei" panose="020B0503020204020204" pitchFamily="34" charset="-122"/>
                        <a:cs typeface="Times New Roman (正文 CS 字体)"/>
                      </a:endParaRPr>
                    </a:p>
                  </a:txBody>
                  <a:tcPr marL="63756" marR="63756" marT="0" marB="0" anchor="ctr"/>
                </a:tc>
                <a:tc>
                  <a:txBody>
                    <a:bodyPr/>
                    <a:lstStyle/>
                    <a:p>
                      <a:pPr algn="just">
                        <a:lnSpc>
                          <a:spcPts val="1600"/>
                        </a:lnSpc>
                      </a:pPr>
                      <a:r>
                        <a:rPr lang="zh-CN" altLang="en-US" sz="1400" b="1" kern="0" dirty="0">
                          <a:effectLst/>
                          <a:latin typeface="Microsoft YaHei" panose="020B0503020204020204" pitchFamily="34" charset="-122"/>
                          <a:ea typeface="Microsoft YaHei" panose="020B0503020204020204" pitchFamily="34" charset="-122"/>
                        </a:rPr>
                        <a:t>肾小球滤过率下降，高钾血症；胎儿畸形</a:t>
                      </a:r>
                    </a:p>
                  </a:txBody>
                  <a:tcPr marL="68580" marR="68580" marT="0" marB="0" anchor="ctr"/>
                </a:tc>
                <a:extLst>
                  <a:ext uri="{0D108BD9-81ED-4DB2-BD59-A6C34878D82A}">
                    <a16:rowId xmlns:a16="http://schemas.microsoft.com/office/drawing/2014/main" val="1930513388"/>
                  </a:ext>
                </a:extLst>
              </a:tr>
              <a:tr h="409008">
                <a:tc>
                  <a:txBody>
                    <a:bodyPr/>
                    <a:lstStyle/>
                    <a:p>
                      <a:pPr algn="l">
                        <a:lnSpc>
                          <a:spcPts val="1600"/>
                        </a:lnSpc>
                      </a:pPr>
                      <a:r>
                        <a:rPr lang="en-US" sz="1400" kern="0" dirty="0">
                          <a:effectLst/>
                          <a:latin typeface="Microsoft YaHei" panose="020B0503020204020204" pitchFamily="34" charset="-122"/>
                          <a:ea typeface="Microsoft YaHei" panose="020B0503020204020204" pitchFamily="34" charset="-122"/>
                        </a:rPr>
                        <a:t>ARNI </a:t>
                      </a:r>
                      <a:endParaRPr lang="zh-CN" sz="14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600"/>
                        </a:lnSpc>
                      </a:pPr>
                      <a:r>
                        <a:rPr lang="zh-CN" altLang="en-US" sz="1400" b="1" kern="0" dirty="0">
                          <a:effectLst/>
                          <a:latin typeface="Microsoft YaHei" panose="020B0503020204020204" pitchFamily="34" charset="-122"/>
                          <a:ea typeface="Microsoft YaHei" panose="020B0503020204020204" pitchFamily="34" charset="-122"/>
                        </a:rPr>
                        <a:t>肾小球滤过率下降，高钾血症；胎儿畸形；少见血管神经性水肿</a:t>
                      </a:r>
                    </a:p>
                  </a:txBody>
                  <a:tcPr marL="68580" marR="68580" marT="0" marB="0" anchor="ctr"/>
                </a:tc>
                <a:extLst>
                  <a:ext uri="{0D108BD9-81ED-4DB2-BD59-A6C34878D82A}">
                    <a16:rowId xmlns:a16="http://schemas.microsoft.com/office/drawing/2014/main" val="1870185436"/>
                  </a:ext>
                </a:extLst>
              </a:tr>
              <a:tr h="455771">
                <a:tc>
                  <a:txBody>
                    <a:bodyPr/>
                    <a:lstStyle/>
                    <a:p>
                      <a:pPr algn="l">
                        <a:lnSpc>
                          <a:spcPts val="1600"/>
                        </a:lnSpc>
                      </a:pPr>
                      <a:r>
                        <a:rPr lang="en-US" sz="1400" kern="0" dirty="0">
                          <a:effectLst/>
                          <a:latin typeface="Microsoft YaHei" panose="020B0503020204020204" pitchFamily="34" charset="-122"/>
                          <a:ea typeface="Microsoft YaHei" panose="020B0503020204020204" pitchFamily="34" charset="-122"/>
                        </a:rPr>
                        <a:t>CCB</a:t>
                      </a:r>
                      <a:r>
                        <a:rPr lang="zh-CN" sz="1400" kern="0" dirty="0">
                          <a:effectLst/>
                          <a:latin typeface="Microsoft YaHei" panose="020B0503020204020204" pitchFamily="34" charset="-122"/>
                          <a:ea typeface="Microsoft YaHei" panose="020B0503020204020204" pitchFamily="34" charset="-122"/>
                        </a:rPr>
                        <a:t>（二氢吡啶类）</a:t>
                      </a:r>
                      <a:endParaRPr lang="zh-CN" sz="14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600"/>
                        </a:lnSpc>
                      </a:pPr>
                      <a:r>
                        <a:rPr lang="zh-CN" altLang="en-US" sz="1400" b="1" kern="0" dirty="0">
                          <a:effectLst/>
                          <a:latin typeface="Microsoft YaHei" panose="020B0503020204020204" pitchFamily="34" charset="-122"/>
                          <a:ea typeface="Microsoft YaHei" panose="020B0503020204020204" pitchFamily="34" charset="-122"/>
                        </a:rPr>
                        <a:t>反射性心率增快，面部潮红；脚踝部水肿；牙龈增生</a:t>
                      </a:r>
                    </a:p>
                  </a:txBody>
                  <a:tcPr marL="68580" marR="68580" marT="0" marB="0" anchor="ctr"/>
                </a:tc>
                <a:extLst>
                  <a:ext uri="{0D108BD9-81ED-4DB2-BD59-A6C34878D82A}">
                    <a16:rowId xmlns:a16="http://schemas.microsoft.com/office/drawing/2014/main" val="2172696914"/>
                  </a:ext>
                </a:extLst>
              </a:tr>
              <a:tr h="451189">
                <a:tc>
                  <a:txBody>
                    <a:bodyPr/>
                    <a:lstStyle/>
                    <a:p>
                      <a:pPr algn="l">
                        <a:lnSpc>
                          <a:spcPts val="1600"/>
                        </a:lnSpc>
                      </a:pPr>
                      <a:r>
                        <a:rPr lang="en-US" sz="1400" kern="0" dirty="0">
                          <a:effectLst/>
                          <a:latin typeface="Microsoft YaHei" panose="020B0503020204020204" pitchFamily="34" charset="-122"/>
                          <a:ea typeface="Microsoft YaHei" panose="020B0503020204020204" pitchFamily="34" charset="-122"/>
                        </a:rPr>
                        <a:t>CCB</a:t>
                      </a:r>
                      <a:r>
                        <a:rPr lang="zh-CN" sz="1400" kern="0" dirty="0">
                          <a:effectLst/>
                          <a:latin typeface="Microsoft YaHei" panose="020B0503020204020204" pitchFamily="34" charset="-122"/>
                          <a:ea typeface="Microsoft YaHei" panose="020B0503020204020204" pitchFamily="34" charset="-122"/>
                        </a:rPr>
                        <a:t>（非二氢吡啶类） </a:t>
                      </a:r>
                      <a:endParaRPr lang="zh-CN" sz="14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600"/>
                        </a:lnSpc>
                      </a:pPr>
                      <a:r>
                        <a:rPr lang="zh-CN" altLang="en-US" sz="1400" b="1" kern="0" dirty="0">
                          <a:effectLst/>
                          <a:latin typeface="Microsoft YaHei" panose="020B0503020204020204" pitchFamily="34" charset="-122"/>
                          <a:ea typeface="Microsoft YaHei" panose="020B0503020204020204" pitchFamily="34" charset="-122"/>
                        </a:rPr>
                        <a:t>抑制房室传导，负性肌力作用</a:t>
                      </a:r>
                      <a:endParaRPr lang="zh-CN" sz="14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309891940"/>
                  </a:ext>
                </a:extLst>
              </a:tr>
              <a:tr h="451189">
                <a:tc>
                  <a:txBody>
                    <a:bodyPr/>
                    <a:lstStyle/>
                    <a:p>
                      <a:pPr algn="l">
                        <a:lnSpc>
                          <a:spcPts val="1600"/>
                        </a:lnSpc>
                      </a:pPr>
                      <a:r>
                        <a:rPr lang="zh-CN" sz="1400" kern="0" dirty="0">
                          <a:effectLst/>
                          <a:latin typeface="Microsoft YaHei" panose="020B0503020204020204" pitchFamily="34" charset="-122"/>
                          <a:ea typeface="Microsoft YaHei" panose="020B0503020204020204" pitchFamily="34" charset="-122"/>
                        </a:rPr>
                        <a:t>噻嗪类利尿剂 </a:t>
                      </a:r>
                      <a:endParaRPr lang="zh-CN" sz="14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600"/>
                        </a:lnSpc>
                      </a:pPr>
                      <a:r>
                        <a:rPr lang="zh-CN" altLang="en-US" sz="1400" b="1" kern="0" dirty="0">
                          <a:effectLst/>
                          <a:latin typeface="Microsoft YaHei" panose="020B0503020204020204" pitchFamily="34" charset="-122"/>
                          <a:ea typeface="Microsoft YaHei" panose="020B0503020204020204" pitchFamily="34" charset="-122"/>
                        </a:rPr>
                        <a:t>低钾血症；影响尿酸代谢，大剂量影响糖脂代谢</a:t>
                      </a:r>
                      <a:endParaRPr lang="zh-CN" sz="14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4267547113"/>
                  </a:ext>
                </a:extLst>
              </a:tr>
              <a:tr h="451189">
                <a:tc>
                  <a:txBody>
                    <a:bodyPr/>
                    <a:lstStyle/>
                    <a:p>
                      <a:pPr algn="l">
                        <a:lnSpc>
                          <a:spcPts val="1600"/>
                        </a:lnSpc>
                      </a:pPr>
                      <a:r>
                        <a:rPr lang="en-US" sz="1400" kern="0" dirty="0">
                          <a:effectLst/>
                          <a:latin typeface="Microsoft YaHei" panose="020B0503020204020204" pitchFamily="34" charset="-122"/>
                          <a:ea typeface="Microsoft YaHei" panose="020B0503020204020204" pitchFamily="34" charset="-122"/>
                        </a:rPr>
                        <a:t>β</a:t>
                      </a:r>
                      <a:r>
                        <a:rPr lang="zh-CN" sz="1400" kern="0" dirty="0">
                          <a:effectLst/>
                          <a:latin typeface="Microsoft YaHei" panose="020B0503020204020204" pitchFamily="34" charset="-122"/>
                          <a:ea typeface="Microsoft YaHei" panose="020B0503020204020204" pitchFamily="34" charset="-122"/>
                        </a:rPr>
                        <a:t>受体阻滞剂</a:t>
                      </a:r>
                      <a:endParaRPr lang="zh-CN" sz="14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600"/>
                        </a:lnSpc>
                      </a:pPr>
                      <a:r>
                        <a:rPr lang="zh-CN" sz="1400" b="1" kern="0" dirty="0">
                          <a:effectLst/>
                          <a:latin typeface="Microsoft YaHei" panose="020B0503020204020204" pitchFamily="34" charset="-122"/>
                          <a:ea typeface="Microsoft YaHei" panose="020B0503020204020204" pitchFamily="34" charset="-122"/>
                        </a:rPr>
                        <a:t>可引起支气管痉挛</a:t>
                      </a:r>
                      <a:r>
                        <a:rPr lang="zh-CN" altLang="en-US" sz="1400" b="1" kern="0" dirty="0">
                          <a:solidFill>
                            <a:schemeClr val="tx1"/>
                          </a:solidFill>
                          <a:effectLst/>
                          <a:latin typeface="Microsoft YaHei" panose="020B0503020204020204" pitchFamily="34" charset="-122"/>
                          <a:ea typeface="Microsoft YaHei" panose="020B0503020204020204" pitchFamily="34" charset="-122"/>
                        </a:rPr>
                        <a:t>；负性传导作用；</a:t>
                      </a:r>
                      <a:r>
                        <a:rPr lang="zh-CN" sz="1400" b="1" kern="0" dirty="0">
                          <a:effectLst/>
                          <a:latin typeface="Microsoft YaHei" panose="020B0503020204020204" pitchFamily="34" charset="-122"/>
                          <a:ea typeface="Microsoft YaHei" panose="020B0503020204020204" pitchFamily="34" charset="-122"/>
                        </a:rPr>
                        <a:t>负性肌力作用；大剂量可影响糖脂代谢 </a:t>
                      </a:r>
                      <a:endParaRPr lang="zh-CN" sz="14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2422857589"/>
                  </a:ext>
                </a:extLst>
              </a:tr>
              <a:tr h="451189">
                <a:tc>
                  <a:txBody>
                    <a:bodyPr/>
                    <a:lstStyle/>
                    <a:p>
                      <a:pPr algn="l">
                        <a:lnSpc>
                          <a:spcPts val="1600"/>
                        </a:lnSpc>
                      </a:pPr>
                      <a:r>
                        <a:rPr lang="zh-CN" sz="1400" kern="0" dirty="0">
                          <a:effectLst/>
                          <a:latin typeface="Microsoft YaHei" panose="020B0503020204020204" pitchFamily="34" charset="-122"/>
                          <a:ea typeface="Microsoft YaHei" panose="020B0503020204020204" pitchFamily="34" charset="-122"/>
                        </a:rPr>
                        <a:t>醛固酮受体拮抗剂 </a:t>
                      </a:r>
                      <a:endParaRPr lang="zh-CN" sz="14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600"/>
                        </a:lnSpc>
                      </a:pPr>
                      <a:r>
                        <a:rPr lang="zh-CN" altLang="en-US" sz="1400" b="1" kern="0" dirty="0">
                          <a:effectLst/>
                          <a:latin typeface="Microsoft YaHei" panose="020B0503020204020204" pitchFamily="34" charset="-122"/>
                          <a:ea typeface="Microsoft YaHei" panose="020B0503020204020204" pitchFamily="34" charset="-122"/>
                        </a:rPr>
                        <a:t>干扰性激素，男性乳腺增生，女性闭经，多毛</a:t>
                      </a:r>
                    </a:p>
                  </a:txBody>
                  <a:tcPr marL="68580" marR="68580" marT="0" marB="0" anchor="ctr"/>
                </a:tc>
                <a:extLst>
                  <a:ext uri="{0D108BD9-81ED-4DB2-BD59-A6C34878D82A}">
                    <a16:rowId xmlns:a16="http://schemas.microsoft.com/office/drawing/2014/main" val="1524771750"/>
                  </a:ext>
                </a:extLst>
              </a:tr>
              <a:tr h="451189">
                <a:tc>
                  <a:txBody>
                    <a:bodyPr/>
                    <a:lstStyle/>
                    <a:p>
                      <a:pPr algn="l">
                        <a:lnSpc>
                          <a:spcPts val="1600"/>
                        </a:lnSpc>
                      </a:pPr>
                      <a:r>
                        <a:rPr lang="en-US" sz="1400" kern="0" dirty="0">
                          <a:effectLst/>
                          <a:latin typeface="Microsoft YaHei" panose="020B0503020204020204" pitchFamily="34" charset="-122"/>
                          <a:ea typeface="Microsoft YaHei" panose="020B0503020204020204" pitchFamily="34" charset="-122"/>
                        </a:rPr>
                        <a:t>α</a:t>
                      </a:r>
                      <a:r>
                        <a:rPr lang="zh-CN" sz="1400" kern="0" dirty="0">
                          <a:effectLst/>
                          <a:latin typeface="Microsoft YaHei" panose="020B0503020204020204" pitchFamily="34" charset="-122"/>
                          <a:ea typeface="Microsoft YaHei" panose="020B0503020204020204" pitchFamily="34" charset="-122"/>
                        </a:rPr>
                        <a:t>受体阻滞剂</a:t>
                      </a:r>
                      <a:endParaRPr lang="zh-CN" sz="1400"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tc>
                  <a:txBody>
                    <a:bodyPr/>
                    <a:lstStyle/>
                    <a:p>
                      <a:pPr algn="just">
                        <a:lnSpc>
                          <a:spcPts val="1600"/>
                        </a:lnSpc>
                      </a:pPr>
                      <a:r>
                        <a:rPr lang="zh-CN" sz="1400" b="1" kern="0" dirty="0">
                          <a:effectLst/>
                          <a:latin typeface="Microsoft YaHei" panose="020B0503020204020204" pitchFamily="34" charset="-122"/>
                          <a:ea typeface="Microsoft YaHei" panose="020B0503020204020204" pitchFamily="34" charset="-122"/>
                        </a:rPr>
                        <a:t>体位性低血压 </a:t>
                      </a:r>
                      <a:endParaRPr lang="zh-CN" sz="1400" b="1" kern="100" dirty="0">
                        <a:effectLst/>
                        <a:latin typeface="Microsoft YaHei" panose="020B0503020204020204" pitchFamily="34" charset="-122"/>
                        <a:ea typeface="Microsoft YaHei" panose="020B0503020204020204" pitchFamily="34" charset="-122"/>
                        <a:cs typeface="Times New Roman (正文 CS 字体)"/>
                      </a:endParaRPr>
                    </a:p>
                  </a:txBody>
                  <a:tcPr marL="68580" marR="68580" marT="0" marB="0" anchor="ctr"/>
                </a:tc>
                <a:extLst>
                  <a:ext uri="{0D108BD9-81ED-4DB2-BD59-A6C34878D82A}">
                    <a16:rowId xmlns:a16="http://schemas.microsoft.com/office/drawing/2014/main" val="432713492"/>
                  </a:ext>
                </a:extLst>
              </a:tr>
            </a:tbl>
          </a:graphicData>
        </a:graphic>
      </p:graphicFrame>
      <p:sp>
        <p:nvSpPr>
          <p:cNvPr id="5" name="标题 1">
            <a:extLst>
              <a:ext uri="{FF2B5EF4-FFF2-40B4-BE49-F238E27FC236}">
                <a16:creationId xmlns:a16="http://schemas.microsoft.com/office/drawing/2014/main" id="{4B999AF0-0BB1-0CA9-0203-C6CFFEC5BD78}"/>
              </a:ext>
            </a:extLst>
          </p:cNvPr>
          <p:cNvSpPr txBox="1">
            <a:spLocks/>
          </p:cNvSpPr>
          <p:nvPr/>
        </p:nvSpPr>
        <p:spPr>
          <a:xfrm>
            <a:off x="838199" y="233060"/>
            <a:ext cx="10515600" cy="7442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324A5B"/>
                </a:solidFill>
                <a:latin typeface="+mj-lt"/>
                <a:ea typeface="+mj-ea"/>
                <a:cs typeface="+mj-cs"/>
              </a:defRPr>
            </a:lvl1pPr>
          </a:lstStyle>
          <a:p>
            <a:pPr algn="ctr">
              <a:lnSpc>
                <a:spcPct val="100000"/>
              </a:lnSpc>
            </a:pPr>
            <a:r>
              <a:rPr lang="zh-CN" altLang="en-US" sz="3200" b="1" dirty="0">
                <a:solidFill>
                  <a:schemeClr val="tx1"/>
                </a:solidFill>
                <a:latin typeface="微软雅黑" panose="020B0503020204020204" pitchFamily="34" charset="-122"/>
                <a:ea typeface="微软雅黑" panose="020B0503020204020204" pitchFamily="34" charset="-122"/>
              </a:rPr>
              <a:t>常用降压药的不良反应 </a:t>
            </a:r>
          </a:p>
        </p:txBody>
      </p:sp>
      <p:grpSp>
        <p:nvGrpSpPr>
          <p:cNvPr id="2" name="组合 1">
            <a:extLst>
              <a:ext uri="{FF2B5EF4-FFF2-40B4-BE49-F238E27FC236}">
                <a16:creationId xmlns:a16="http://schemas.microsoft.com/office/drawing/2014/main" id="{EBFA9F14-80D7-5051-51C1-F41B20673EDB}"/>
              </a:ext>
            </a:extLst>
          </p:cNvPr>
          <p:cNvGrpSpPr/>
          <p:nvPr/>
        </p:nvGrpSpPr>
        <p:grpSpPr>
          <a:xfrm>
            <a:off x="11016343" y="-71078"/>
            <a:ext cx="1360715" cy="911036"/>
            <a:chOff x="10809514" y="26404"/>
            <a:chExt cx="1375882" cy="914400"/>
          </a:xfrm>
        </p:grpSpPr>
        <p:pic>
          <p:nvPicPr>
            <p:cNvPr id="3" name="图形 2" descr="剪贴板">
              <a:extLst>
                <a:ext uri="{FF2B5EF4-FFF2-40B4-BE49-F238E27FC236}">
                  <a16:creationId xmlns:a16="http://schemas.microsoft.com/office/drawing/2014/main" id="{F0EA9141-BC4E-665D-A86E-831F82DE79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4" name="文本框 3">
              <a:extLst>
                <a:ext uri="{FF2B5EF4-FFF2-40B4-BE49-F238E27FC236}">
                  <a16:creationId xmlns:a16="http://schemas.microsoft.com/office/drawing/2014/main" id="{3A01C370-0A5C-D564-D7B5-182A09BDA23C}"/>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0205315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4B999AF0-0BB1-0CA9-0203-C6CFFEC5BD78}"/>
              </a:ext>
            </a:extLst>
          </p:cNvPr>
          <p:cNvSpPr txBox="1">
            <a:spLocks/>
          </p:cNvSpPr>
          <p:nvPr/>
        </p:nvSpPr>
        <p:spPr>
          <a:xfrm>
            <a:off x="838199" y="410860"/>
            <a:ext cx="10515600" cy="7442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324A5B"/>
                </a:solidFill>
                <a:latin typeface="+mj-lt"/>
                <a:ea typeface="+mj-ea"/>
                <a:cs typeface="+mj-cs"/>
              </a:defRPr>
            </a:lvl1pPr>
          </a:lstStyle>
          <a:p>
            <a:pPr algn="ctr">
              <a:lnSpc>
                <a:spcPct val="100000"/>
              </a:lnSpc>
            </a:pPr>
            <a:r>
              <a:rPr lang="zh-CN" altLang="en-US" sz="3200" b="1" dirty="0">
                <a:solidFill>
                  <a:schemeClr val="tx1"/>
                </a:solidFill>
                <a:latin typeface="微软雅黑" panose="020B0503020204020204" pitchFamily="34" charset="-122"/>
                <a:ea typeface="微软雅黑" panose="020B0503020204020204" pitchFamily="34" charset="-122"/>
              </a:rPr>
              <a:t>常用降压药物、</a:t>
            </a:r>
            <a:r>
              <a:rPr lang="en-US" altLang="zh-CN" sz="3200" b="1" dirty="0">
                <a:solidFill>
                  <a:schemeClr val="tx1"/>
                </a:solidFill>
                <a:latin typeface="微软雅黑" panose="020B0503020204020204" pitchFamily="34" charset="-122"/>
                <a:ea typeface="微软雅黑" panose="020B0503020204020204" pitchFamily="34" charset="-122"/>
              </a:rPr>
              <a:t>SPC</a:t>
            </a:r>
            <a:r>
              <a:rPr lang="zh-CN" altLang="en-US" sz="3200" b="1" dirty="0">
                <a:solidFill>
                  <a:schemeClr val="tx1"/>
                </a:solidFill>
                <a:latin typeface="微软雅黑" panose="020B0503020204020204" pitchFamily="34" charset="-122"/>
                <a:ea typeface="微软雅黑" panose="020B0503020204020204" pitchFamily="34" charset="-122"/>
              </a:rPr>
              <a:t>及临床选择</a:t>
            </a:r>
          </a:p>
        </p:txBody>
      </p:sp>
      <p:pic>
        <p:nvPicPr>
          <p:cNvPr id="6" name="图片 5">
            <a:extLst>
              <a:ext uri="{FF2B5EF4-FFF2-40B4-BE49-F238E27FC236}">
                <a16:creationId xmlns:a16="http://schemas.microsoft.com/office/drawing/2014/main" id="{7671E2D5-B699-9026-4D35-1F6D1D5BA3AF}"/>
              </a:ext>
            </a:extLst>
          </p:cNvPr>
          <p:cNvPicPr>
            <a:picLocks noChangeAspect="1"/>
          </p:cNvPicPr>
          <p:nvPr/>
        </p:nvPicPr>
        <p:blipFill rotWithShape="1">
          <a:blip r:embed="rId2"/>
          <a:srcRect b="29444"/>
          <a:stretch/>
        </p:blipFill>
        <p:spPr>
          <a:xfrm>
            <a:off x="559111" y="1964267"/>
            <a:ext cx="3588624" cy="3225800"/>
          </a:xfrm>
          <a:prstGeom prst="foldedCorner">
            <a:avLst/>
          </a:prstGeom>
          <a:ln>
            <a:solidFill>
              <a:schemeClr val="bg1">
                <a:lumMod val="85000"/>
              </a:schemeClr>
            </a:solidFill>
          </a:ln>
        </p:spPr>
      </p:pic>
      <p:pic>
        <p:nvPicPr>
          <p:cNvPr id="8" name="图片 7">
            <a:extLst>
              <a:ext uri="{FF2B5EF4-FFF2-40B4-BE49-F238E27FC236}">
                <a16:creationId xmlns:a16="http://schemas.microsoft.com/office/drawing/2014/main" id="{B752E2F4-E42E-E54C-5B91-0E354DE1870E}"/>
              </a:ext>
            </a:extLst>
          </p:cNvPr>
          <p:cNvPicPr>
            <a:picLocks noChangeAspect="1"/>
          </p:cNvPicPr>
          <p:nvPr/>
        </p:nvPicPr>
        <p:blipFill rotWithShape="1">
          <a:blip r:embed="rId3"/>
          <a:srcRect b="29444"/>
          <a:stretch/>
        </p:blipFill>
        <p:spPr>
          <a:xfrm>
            <a:off x="4378994" y="1964267"/>
            <a:ext cx="3421225" cy="3225800"/>
          </a:xfrm>
          <a:prstGeom prst="foldedCorner">
            <a:avLst/>
          </a:prstGeom>
          <a:ln>
            <a:solidFill>
              <a:schemeClr val="bg1">
                <a:lumMod val="85000"/>
              </a:schemeClr>
            </a:solidFill>
          </a:ln>
        </p:spPr>
      </p:pic>
      <p:pic>
        <p:nvPicPr>
          <p:cNvPr id="9" name="图片 8">
            <a:extLst>
              <a:ext uri="{FF2B5EF4-FFF2-40B4-BE49-F238E27FC236}">
                <a16:creationId xmlns:a16="http://schemas.microsoft.com/office/drawing/2014/main" id="{F63EAF21-F3D9-6672-E37D-3E317D8C919E}"/>
              </a:ext>
            </a:extLst>
          </p:cNvPr>
          <p:cNvPicPr>
            <a:picLocks noChangeAspect="1"/>
          </p:cNvPicPr>
          <p:nvPr/>
        </p:nvPicPr>
        <p:blipFill rotWithShape="1">
          <a:blip r:embed="rId4"/>
          <a:srcRect b="4727"/>
          <a:stretch/>
        </p:blipFill>
        <p:spPr>
          <a:xfrm>
            <a:off x="7991298" y="1964268"/>
            <a:ext cx="3641591" cy="3225800"/>
          </a:xfrm>
          <a:prstGeom prst="foldedCorner">
            <a:avLst/>
          </a:prstGeom>
          <a:ln>
            <a:solidFill>
              <a:schemeClr val="bg1">
                <a:lumMod val="85000"/>
              </a:schemeClr>
            </a:solidFill>
          </a:ln>
        </p:spPr>
      </p:pic>
      <p:sp>
        <p:nvSpPr>
          <p:cNvPr id="11" name="文本框 10">
            <a:extLst>
              <a:ext uri="{FF2B5EF4-FFF2-40B4-BE49-F238E27FC236}">
                <a16:creationId xmlns:a16="http://schemas.microsoft.com/office/drawing/2014/main" id="{98183E2B-0431-A843-E9E0-B145377F646B}"/>
              </a:ext>
            </a:extLst>
          </p:cNvPr>
          <p:cNvSpPr txBox="1"/>
          <p:nvPr/>
        </p:nvSpPr>
        <p:spPr>
          <a:xfrm>
            <a:off x="7991298" y="1483266"/>
            <a:ext cx="3641592" cy="338554"/>
          </a:xfrm>
          <a:prstGeom prst="rect">
            <a:avLst/>
          </a:prstGeom>
          <a:noFill/>
        </p:spPr>
        <p:txBody>
          <a:bodyPr wrap="square">
            <a:spAutoFit/>
          </a:bodyPr>
          <a:lstStyle>
            <a:defPPr>
              <a:defRPr lang="zh-CN"/>
            </a:defPPr>
            <a:lvl1pPr algn="ctr">
              <a:defRPr sz="1600" b="1">
                <a:effectLst/>
                <a:latin typeface="Microsoft YaHei" panose="020B0503020204020204" pitchFamily="34" charset="-122"/>
                <a:ea typeface="Microsoft YaHei" panose="020B0503020204020204" pitchFamily="34" charset="-122"/>
              </a:defRPr>
            </a:lvl1pPr>
          </a:lstStyle>
          <a:p>
            <a:r>
              <a:rPr lang="zh-CN" altLang="en-US" dirty="0"/>
              <a:t>表</a:t>
            </a:r>
            <a:r>
              <a:rPr lang="en-US" altLang="zh-CN" dirty="0"/>
              <a:t>17 </a:t>
            </a:r>
            <a:r>
              <a:rPr lang="zh-CN" altLang="en-US" dirty="0"/>
              <a:t>常用降压药种类的临床选择</a:t>
            </a:r>
          </a:p>
        </p:txBody>
      </p:sp>
      <p:sp>
        <p:nvSpPr>
          <p:cNvPr id="13" name="文本框 12">
            <a:extLst>
              <a:ext uri="{FF2B5EF4-FFF2-40B4-BE49-F238E27FC236}">
                <a16:creationId xmlns:a16="http://schemas.microsoft.com/office/drawing/2014/main" id="{B543CF44-42C9-FE00-2ABB-F5333CCF0BFD}"/>
              </a:ext>
            </a:extLst>
          </p:cNvPr>
          <p:cNvSpPr txBox="1"/>
          <p:nvPr/>
        </p:nvSpPr>
        <p:spPr>
          <a:xfrm>
            <a:off x="4378994" y="1483266"/>
            <a:ext cx="3421225" cy="338554"/>
          </a:xfrm>
          <a:prstGeom prst="rect">
            <a:avLst/>
          </a:prstGeom>
          <a:noFill/>
        </p:spPr>
        <p:txBody>
          <a:bodyPr wrap="square">
            <a:spAutoFit/>
          </a:bodyPr>
          <a:lstStyle>
            <a:defPPr>
              <a:defRPr lang="zh-CN"/>
            </a:defPPr>
            <a:lvl1pPr algn="ctr">
              <a:defRPr sz="1600" b="1">
                <a:effectLst/>
                <a:latin typeface="Microsoft YaHei" panose="020B0503020204020204" pitchFamily="34" charset="-122"/>
                <a:ea typeface="Microsoft YaHei" panose="020B0503020204020204" pitchFamily="34" charset="-122"/>
              </a:defRPr>
            </a:lvl1pPr>
          </a:lstStyle>
          <a:p>
            <a:r>
              <a:rPr lang="zh-CN" altLang="en-US" dirty="0"/>
              <a:t>表</a:t>
            </a:r>
            <a:r>
              <a:rPr lang="en-US" altLang="zh-CN" dirty="0"/>
              <a:t>16 </a:t>
            </a:r>
            <a:r>
              <a:rPr lang="zh-CN" altLang="en-US" dirty="0"/>
              <a:t>常用单片复方制剂</a:t>
            </a:r>
          </a:p>
        </p:txBody>
      </p:sp>
      <p:sp>
        <p:nvSpPr>
          <p:cNvPr id="14" name="文本框 13">
            <a:extLst>
              <a:ext uri="{FF2B5EF4-FFF2-40B4-BE49-F238E27FC236}">
                <a16:creationId xmlns:a16="http://schemas.microsoft.com/office/drawing/2014/main" id="{2D4A46E7-29D8-3FCF-AE5D-E7532E249FFD}"/>
              </a:ext>
            </a:extLst>
          </p:cNvPr>
          <p:cNvSpPr txBox="1"/>
          <p:nvPr/>
        </p:nvSpPr>
        <p:spPr>
          <a:xfrm>
            <a:off x="559111" y="1483266"/>
            <a:ext cx="3588624" cy="338554"/>
          </a:xfrm>
          <a:prstGeom prst="rect">
            <a:avLst/>
          </a:prstGeom>
          <a:noFill/>
        </p:spPr>
        <p:txBody>
          <a:bodyPr wrap="square">
            <a:spAutoFit/>
          </a:bodyPr>
          <a:lstStyle/>
          <a:p>
            <a:pPr algn="ctr"/>
            <a:r>
              <a:rPr lang="zh-CN" altLang="en-US" sz="1600" b="1" dirty="0">
                <a:effectLst/>
                <a:latin typeface="Microsoft YaHei" panose="020B0503020204020204" pitchFamily="34" charset="-122"/>
                <a:ea typeface="Microsoft YaHei" panose="020B0503020204020204" pitchFamily="34" charset="-122"/>
              </a:rPr>
              <a:t>表</a:t>
            </a:r>
            <a:r>
              <a:rPr lang="en-US" altLang="zh-CN" sz="1600" b="1" dirty="0">
                <a:effectLst/>
                <a:latin typeface="Microsoft YaHei" panose="020B0503020204020204" pitchFamily="34" charset="-122"/>
                <a:ea typeface="Microsoft YaHei" panose="020B0503020204020204" pitchFamily="34" charset="-122"/>
              </a:rPr>
              <a:t>15 </a:t>
            </a:r>
            <a:r>
              <a:rPr lang="zh-CN" altLang="en-US" sz="1600" b="1" dirty="0">
                <a:effectLst/>
                <a:latin typeface="Microsoft YaHei" panose="020B0503020204020204" pitchFamily="34" charset="-122"/>
                <a:ea typeface="Microsoft YaHei" panose="020B0503020204020204" pitchFamily="34" charset="-122"/>
              </a:rPr>
              <a:t>常用的各种降压药</a:t>
            </a:r>
          </a:p>
        </p:txBody>
      </p:sp>
      <p:sp>
        <p:nvSpPr>
          <p:cNvPr id="15" name="文本框 14">
            <a:extLst>
              <a:ext uri="{FF2B5EF4-FFF2-40B4-BE49-F238E27FC236}">
                <a16:creationId xmlns:a16="http://schemas.microsoft.com/office/drawing/2014/main" id="{CAACE33B-EC79-1972-5900-E2B40C58C220}"/>
              </a:ext>
            </a:extLst>
          </p:cNvPr>
          <p:cNvSpPr txBox="1"/>
          <p:nvPr/>
        </p:nvSpPr>
        <p:spPr>
          <a:xfrm>
            <a:off x="7991298" y="5479533"/>
            <a:ext cx="3641592" cy="338554"/>
          </a:xfrm>
          <a:prstGeom prst="rect">
            <a:avLst/>
          </a:prstGeom>
          <a:noFill/>
        </p:spPr>
        <p:txBody>
          <a:bodyPr wrap="square">
            <a:spAutoFit/>
          </a:bodyPr>
          <a:lstStyle>
            <a:defPPr>
              <a:defRPr lang="zh-CN"/>
            </a:defPPr>
            <a:lvl1pPr algn="ctr">
              <a:defRPr sz="1600" b="1">
                <a:effectLst/>
                <a:latin typeface="Microsoft YaHei" panose="020B0503020204020204" pitchFamily="34" charset="-122"/>
                <a:ea typeface="Microsoft YaHei" panose="020B0503020204020204" pitchFamily="34" charset="-122"/>
              </a:defRPr>
            </a:lvl1pPr>
          </a:lstStyle>
          <a:p>
            <a:r>
              <a:rPr lang="zh-CN" altLang="en-US" dirty="0"/>
              <a:t>各种药物的适应证和禁忌证</a:t>
            </a:r>
          </a:p>
        </p:txBody>
      </p:sp>
      <p:sp>
        <p:nvSpPr>
          <p:cNvPr id="16" name="文本框 15">
            <a:extLst>
              <a:ext uri="{FF2B5EF4-FFF2-40B4-BE49-F238E27FC236}">
                <a16:creationId xmlns:a16="http://schemas.microsoft.com/office/drawing/2014/main" id="{61C768E1-14ED-044F-741A-4E2AC4EBC325}"/>
              </a:ext>
            </a:extLst>
          </p:cNvPr>
          <p:cNvSpPr txBox="1"/>
          <p:nvPr/>
        </p:nvSpPr>
        <p:spPr>
          <a:xfrm>
            <a:off x="4378994" y="5479533"/>
            <a:ext cx="3421225" cy="338554"/>
          </a:xfrm>
          <a:prstGeom prst="rect">
            <a:avLst/>
          </a:prstGeom>
          <a:noFill/>
        </p:spPr>
        <p:txBody>
          <a:bodyPr wrap="square">
            <a:spAutoFit/>
          </a:bodyPr>
          <a:lstStyle>
            <a:defPPr>
              <a:defRPr lang="zh-CN"/>
            </a:defPPr>
            <a:lvl1pPr algn="ctr">
              <a:defRPr sz="1600" b="1">
                <a:effectLst/>
                <a:latin typeface="Microsoft YaHei" panose="020B0503020204020204" pitchFamily="34" charset="-122"/>
                <a:ea typeface="Microsoft YaHei" panose="020B0503020204020204" pitchFamily="34" charset="-122"/>
              </a:defRPr>
            </a:lvl1pPr>
          </a:lstStyle>
          <a:p>
            <a:r>
              <a:rPr lang="zh-CN" altLang="en-US" dirty="0"/>
              <a:t>增加了新的</a:t>
            </a:r>
            <a:r>
              <a:rPr lang="en-US" altLang="zh-CN" dirty="0"/>
              <a:t>SPC</a:t>
            </a:r>
            <a:endParaRPr lang="zh-CN" altLang="en-US" dirty="0"/>
          </a:p>
        </p:txBody>
      </p:sp>
      <p:sp>
        <p:nvSpPr>
          <p:cNvPr id="17" name="文本框 16">
            <a:extLst>
              <a:ext uri="{FF2B5EF4-FFF2-40B4-BE49-F238E27FC236}">
                <a16:creationId xmlns:a16="http://schemas.microsoft.com/office/drawing/2014/main" id="{4A45624C-F3BA-B758-5148-D7429FEA4F90}"/>
              </a:ext>
            </a:extLst>
          </p:cNvPr>
          <p:cNvSpPr txBox="1"/>
          <p:nvPr/>
        </p:nvSpPr>
        <p:spPr>
          <a:xfrm>
            <a:off x="559111" y="5479533"/>
            <a:ext cx="3588624" cy="338554"/>
          </a:xfrm>
          <a:prstGeom prst="rect">
            <a:avLst/>
          </a:prstGeom>
          <a:noFill/>
        </p:spPr>
        <p:txBody>
          <a:bodyPr wrap="square">
            <a:spAutoFit/>
          </a:bodyPr>
          <a:lstStyle/>
          <a:p>
            <a:pPr algn="ctr"/>
            <a:r>
              <a:rPr lang="zh-CN" altLang="en-US" sz="1600" b="1" dirty="0">
                <a:effectLst/>
                <a:latin typeface="Microsoft YaHei" panose="020B0503020204020204" pitchFamily="34" charset="-122"/>
                <a:ea typeface="Microsoft YaHei" panose="020B0503020204020204" pitchFamily="34" charset="-122"/>
              </a:rPr>
              <a:t>增加了各种药物的半衰期</a:t>
            </a:r>
          </a:p>
        </p:txBody>
      </p:sp>
    </p:spTree>
    <p:extLst>
      <p:ext uri="{BB962C8B-B14F-4D97-AF65-F5344CB8AC3E}">
        <p14:creationId xmlns:p14="http://schemas.microsoft.com/office/powerpoint/2010/main" val="208037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bwMode="ltGray">
          <a:xfrm>
            <a:off x="321564" y="320040"/>
            <a:ext cx="11548872" cy="6217920"/>
          </a:xfrm>
          <a:prstGeom prst="rect">
            <a:avLst/>
          </a:prstGeom>
          <a:solidFill>
            <a:srgbClr val="00458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2" name="标题 1"/>
          <p:cNvSpPr>
            <a:spLocks noGrp="1"/>
          </p:cNvSpPr>
          <p:nvPr>
            <p:ph type="title"/>
          </p:nvPr>
        </p:nvSpPr>
        <p:spPr>
          <a:xfrm>
            <a:off x="838200" y="963877"/>
            <a:ext cx="3494362" cy="4930246"/>
          </a:xfrm>
        </p:spPr>
        <p:txBody>
          <a:bodyPr>
            <a:normAutofit/>
          </a:bodyPr>
          <a:lstStyle/>
          <a:p>
            <a:pPr algn="r">
              <a:lnSpc>
                <a:spcPct val="150000"/>
              </a:lnSpc>
            </a:pPr>
            <a:r>
              <a:rPr lang="zh-CN" altLang="en-US" sz="2800" dirty="0">
                <a:solidFill>
                  <a:schemeClr val="bg1"/>
                </a:solidFill>
                <a:latin typeface="微软雅黑" panose="020B0503020204020204" charset="-122"/>
                <a:ea typeface="微软雅黑" panose="020B0503020204020204" charset="-122"/>
              </a:rPr>
              <a:t>中国高血压防治指南（</a:t>
            </a:r>
            <a:r>
              <a:rPr lang="en-US" altLang="zh-CN" sz="2800" dirty="0">
                <a:solidFill>
                  <a:schemeClr val="bg1"/>
                </a:solidFill>
                <a:latin typeface="微软雅黑" panose="020B0503020204020204" charset="-122"/>
                <a:ea typeface="微软雅黑" panose="020B0503020204020204" charset="-122"/>
              </a:rPr>
              <a:t>2024</a:t>
            </a:r>
            <a:r>
              <a:rPr lang="zh-CN" altLang="en-US" sz="2800" dirty="0">
                <a:solidFill>
                  <a:schemeClr val="bg1"/>
                </a:solidFill>
                <a:latin typeface="微软雅黑" panose="020B0503020204020204" charset="-122"/>
                <a:ea typeface="微软雅黑" panose="020B0503020204020204" charset="-122"/>
              </a:rPr>
              <a:t>年修订版）</a:t>
            </a:r>
            <a:br>
              <a:rPr lang="zh-CN" altLang="en-US" sz="2800" dirty="0">
                <a:solidFill>
                  <a:schemeClr val="bg1"/>
                </a:solidFill>
                <a:latin typeface="微软雅黑" panose="020B0503020204020204" charset="-122"/>
                <a:ea typeface="微软雅黑" panose="020B0503020204020204" charset="-122"/>
              </a:rPr>
            </a:br>
            <a:endParaRPr lang="zh-CN" altLang="en-US" sz="2800" dirty="0">
              <a:solidFill>
                <a:schemeClr val="bg1"/>
              </a:solidFill>
              <a:latin typeface="微软雅黑" panose="020B0503020204020204" charset="-122"/>
              <a:ea typeface="微软雅黑" panose="020B0503020204020204" charset="-122"/>
            </a:endParaRPr>
          </a:p>
        </p:txBody>
      </p:sp>
      <p:cxnSp>
        <p:nvCxnSpPr>
          <p:cNvPr id="10" name="Straight Connector 9"/>
          <p:cNvCxnSpPr>
            <a:cxnSpLocks noGrp="1" noRot="1" noChangeAspect="1" noMove="1" noResize="1" noEditPoints="1" noAdjustHandles="1" noChangeArrowheads="1" noChangeShapeType="1"/>
          </p:cNvCxnSpPr>
          <p:nvPr/>
        </p:nvCxnSpPr>
        <p:spPr>
          <a:xfrm>
            <a:off x="4654296" y="478155"/>
            <a:ext cx="0" cy="58331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内容占位符 2"/>
          <p:cNvSpPr>
            <a:spLocks noGrp="1"/>
          </p:cNvSpPr>
          <p:nvPr>
            <p:ph idx="1"/>
          </p:nvPr>
        </p:nvSpPr>
        <p:spPr>
          <a:xfrm>
            <a:off x="4975860" y="963930"/>
            <a:ext cx="6771640" cy="5187950"/>
          </a:xfrm>
        </p:spPr>
        <p:txBody>
          <a:bodyPr anchor="ctr">
            <a:noAutofit/>
          </a:bodyPr>
          <a:lstStyle/>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我国人群高血压流行及防控现状</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高血压与心血管风险</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血压测量</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诊断性评估</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高血压的治疗</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高血压的特殊表型</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特殊人群的高血压</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合并心脑血管疾病等临床情况的高血压</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难治性高血压</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继发性高血压</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高血压急症和亚急症</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社区高血压防治策略及规范化管理</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高血压的互联网医疗</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高血压的防治政策及卫生服务体系</a:t>
            </a:r>
          </a:p>
          <a:p>
            <a:pPr marL="457200" indent="-457200">
              <a:spcBef>
                <a:spcPts val="0"/>
              </a:spcBef>
              <a:buFont typeface="+mj-lt"/>
              <a:buAutoNum type="arabicPeriod"/>
            </a:pPr>
            <a:r>
              <a:rPr lang="zh-CN" altLang="en-US" sz="1400" dirty="0">
                <a:solidFill>
                  <a:schemeClr val="bg1"/>
                </a:solidFill>
                <a:latin typeface="微软雅黑" panose="020B0503020204020204" pitchFamily="34" charset="-122"/>
                <a:ea typeface="微软雅黑" panose="020B0503020204020204" pitchFamily="34" charset="-122"/>
              </a:rPr>
              <a:t>研究展望</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a:extLst>
              <a:ext uri="{FF2B5EF4-FFF2-40B4-BE49-F238E27FC236}">
                <a16:creationId xmlns:a16="http://schemas.microsoft.com/office/drawing/2014/main" id="{976F45C8-4F2E-D6D4-C42D-3F50623D5B45}"/>
              </a:ext>
            </a:extLst>
          </p:cNvPr>
          <p:cNvSpPr/>
          <p:nvPr/>
        </p:nvSpPr>
        <p:spPr bwMode="gray">
          <a:xfrm>
            <a:off x="807720" y="1333336"/>
            <a:ext cx="10443754" cy="4610264"/>
          </a:xfrm>
          <a:prstGeom prst="rect">
            <a:avLst/>
          </a:prstGeom>
          <a:solidFill>
            <a:schemeClr val="bg1">
              <a:lumMod val="95000"/>
            </a:schemeClr>
          </a:solidFill>
          <a:ln w="19050" cap="rnd" algn="ctr">
            <a:solidFill>
              <a:schemeClr val="bg2"/>
            </a:solidFill>
            <a:prstDash val="sysDot"/>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 name="标题 1">
            <a:extLst>
              <a:ext uri="{FF2B5EF4-FFF2-40B4-BE49-F238E27FC236}">
                <a16:creationId xmlns:a16="http://schemas.microsoft.com/office/drawing/2014/main" id="{65D3EBA2-67B0-500C-2D5D-9F7E189E9C02}"/>
              </a:ext>
            </a:extLst>
          </p:cNvPr>
          <p:cNvSpPr txBox="1">
            <a:spLocks/>
          </p:cNvSpPr>
          <p:nvPr/>
        </p:nvSpPr>
        <p:spPr>
          <a:xfrm>
            <a:off x="807720" y="186189"/>
            <a:ext cx="10321291" cy="1325563"/>
          </a:xfrm>
          <a:prstGeom prst="rect">
            <a:avLst/>
          </a:prstGeom>
        </p:spPr>
        <p:txBody>
          <a:bodyPr vert="horz" lIns="91440" tIns="45720" rIns="91440" bIns="45720" rtlCol="0" anchor="ctr">
            <a:normAutofit/>
          </a:bodyPr>
          <a:lstStyle>
            <a:defPPr>
              <a:defRPr lang="zh-CN"/>
            </a:defPPr>
            <a:lvl1pPr>
              <a:lnSpc>
                <a:spcPct val="90000"/>
              </a:lnSpc>
              <a:spcBef>
                <a:spcPct val="0"/>
              </a:spcBef>
              <a:buNone/>
              <a:defRPr sz="3200" b="1">
                <a:solidFill>
                  <a:srgbClr val="002060"/>
                </a:solidFill>
                <a:latin typeface="Microsoft YaHei" panose="020B0503020204020204" pitchFamily="34" charset="-122"/>
                <a:ea typeface="Microsoft YaHei" panose="020B0503020204020204" pitchFamily="34" charset="-122"/>
                <a:cs typeface="+mj-cs"/>
              </a:defRPr>
            </a:lvl1pPr>
          </a:lstStyle>
          <a:p>
            <a:r>
              <a:rPr lang="en-US" altLang="zh-CN" dirty="0">
                <a:solidFill>
                  <a:schemeClr val="tx1"/>
                </a:solidFill>
              </a:rPr>
              <a:t>5.2 </a:t>
            </a:r>
            <a:r>
              <a:rPr lang="zh-CN" altLang="en-US" dirty="0">
                <a:solidFill>
                  <a:schemeClr val="tx1"/>
                </a:solidFill>
              </a:rPr>
              <a:t>降压治疗方法</a:t>
            </a:r>
          </a:p>
        </p:txBody>
      </p:sp>
      <p:sp>
        <p:nvSpPr>
          <p:cNvPr id="9" name="文本框 8">
            <a:extLst>
              <a:ext uri="{FF2B5EF4-FFF2-40B4-BE49-F238E27FC236}">
                <a16:creationId xmlns:a16="http://schemas.microsoft.com/office/drawing/2014/main" id="{F118C629-CBB5-E8C2-8D5F-32EC2ACCB2FD}"/>
              </a:ext>
            </a:extLst>
          </p:cNvPr>
          <p:cNvSpPr txBox="1"/>
          <p:nvPr/>
        </p:nvSpPr>
        <p:spPr>
          <a:xfrm>
            <a:off x="1657349" y="1272426"/>
            <a:ext cx="9190760" cy="188455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降压治疗方法包括改善生活方式、降压药物治疗和器械治疗。</a:t>
            </a:r>
            <a:endParaRPr lang="en-US" altLang="zh-CN" sz="2000" b="1"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改善生活方式是高血压治疗中不可或缺的组成部分。</a:t>
            </a:r>
            <a:endParaRPr lang="en-US" altLang="zh-CN" sz="2000" b="1"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对于大部分高血压患者，往往需要使用降压药物治疗。</a:t>
            </a:r>
            <a:endParaRPr lang="en-US" altLang="zh-CN" sz="2000" b="1"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在最近</a:t>
            </a:r>
            <a:r>
              <a:rPr lang="en-US" altLang="zh-CN" sz="2000" b="1" dirty="0">
                <a:effectLst/>
                <a:latin typeface="Microsoft YaHei" panose="020B0503020204020204" pitchFamily="34" charset="-122"/>
                <a:ea typeface="Microsoft YaHei" panose="020B0503020204020204" pitchFamily="34" charset="-122"/>
              </a:rPr>
              <a:t>10</a:t>
            </a:r>
            <a:r>
              <a:rPr lang="zh-CN" altLang="en-US" sz="2000" b="1" dirty="0">
                <a:effectLst/>
                <a:latin typeface="Microsoft YaHei" panose="020B0503020204020204" pitchFamily="34" charset="-122"/>
                <a:ea typeface="Microsoft YaHei" panose="020B0503020204020204" pitchFamily="34" charset="-122"/>
              </a:rPr>
              <a:t>多年的探索中，器械治疗在限定的高血压患者中积累了重要的证据。</a:t>
            </a:r>
          </a:p>
        </p:txBody>
      </p:sp>
      <p:grpSp>
        <p:nvGrpSpPr>
          <p:cNvPr id="38" name="组合 37">
            <a:extLst>
              <a:ext uri="{FF2B5EF4-FFF2-40B4-BE49-F238E27FC236}">
                <a16:creationId xmlns:a16="http://schemas.microsoft.com/office/drawing/2014/main" id="{66D3564C-C516-2B78-1DA8-3964C04DBF4A}"/>
              </a:ext>
            </a:extLst>
          </p:cNvPr>
          <p:cNvGrpSpPr/>
          <p:nvPr/>
        </p:nvGrpSpPr>
        <p:grpSpPr>
          <a:xfrm>
            <a:off x="6340430" y="3659881"/>
            <a:ext cx="1586693" cy="1586693"/>
            <a:chOff x="1057027" y="2420888"/>
            <a:chExt cx="864096" cy="864096"/>
          </a:xfrm>
        </p:grpSpPr>
        <p:sp>
          <p:nvSpPr>
            <p:cNvPr id="39" name="椭圆 38">
              <a:extLst>
                <a:ext uri="{FF2B5EF4-FFF2-40B4-BE49-F238E27FC236}">
                  <a16:creationId xmlns:a16="http://schemas.microsoft.com/office/drawing/2014/main" id="{0AFD52D2-CB3E-20F1-BAF6-F5447C4F168C}"/>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40" name="椭圆 39">
              <a:extLst>
                <a:ext uri="{FF2B5EF4-FFF2-40B4-BE49-F238E27FC236}">
                  <a16:creationId xmlns:a16="http://schemas.microsoft.com/office/drawing/2014/main" id="{6E5D6FEC-5A0A-DB3A-889E-37FE51761B45}"/>
                </a:ext>
              </a:extLst>
            </p:cNvPr>
            <p:cNvSpPr/>
            <p:nvPr/>
          </p:nvSpPr>
          <p:spPr>
            <a:xfrm>
              <a:off x="1097531" y="2461083"/>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sp>
        <p:nvSpPr>
          <p:cNvPr id="3" name="文本框 2">
            <a:extLst>
              <a:ext uri="{FF2B5EF4-FFF2-40B4-BE49-F238E27FC236}">
                <a16:creationId xmlns:a16="http://schemas.microsoft.com/office/drawing/2014/main" id="{5175FC27-EF0A-C25C-183D-68347E43F51C}"/>
              </a:ext>
            </a:extLst>
          </p:cNvPr>
          <p:cNvSpPr txBox="1"/>
          <p:nvPr/>
        </p:nvSpPr>
        <p:spPr>
          <a:xfrm>
            <a:off x="2053936" y="5336975"/>
            <a:ext cx="2071254" cy="458908"/>
          </a:xfrm>
          <a:prstGeom prst="rect">
            <a:avLst/>
          </a:prstGeom>
          <a:noFill/>
        </p:spPr>
        <p:txBody>
          <a:bodyPr wrap="square">
            <a:spAutoFit/>
          </a:bodyPr>
          <a:lstStyle/>
          <a:p>
            <a:pPr>
              <a:lnSpc>
                <a:spcPct val="150000"/>
              </a:lnSpc>
            </a:pPr>
            <a:r>
              <a:rPr lang="zh-CN" altLang="en-US" sz="1800" b="1" dirty="0">
                <a:effectLst/>
                <a:latin typeface="Microsoft YaHei" panose="020B0503020204020204" pitchFamily="34" charset="-122"/>
                <a:ea typeface="Microsoft YaHei" panose="020B0503020204020204" pitchFamily="34" charset="-122"/>
              </a:rPr>
              <a:t>改善生活方式</a:t>
            </a:r>
            <a:endParaRPr lang="en-US" altLang="zh-CN" sz="1800" b="1" dirty="0">
              <a:effectLst/>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08669043-3096-73DE-5238-0FA50BC06D2D}"/>
              </a:ext>
            </a:extLst>
          </p:cNvPr>
          <p:cNvSpPr txBox="1"/>
          <p:nvPr/>
        </p:nvSpPr>
        <p:spPr>
          <a:xfrm>
            <a:off x="4172574" y="5343485"/>
            <a:ext cx="1678998" cy="458908"/>
          </a:xfrm>
          <a:prstGeom prst="rect">
            <a:avLst/>
          </a:prstGeom>
          <a:noFill/>
        </p:spPr>
        <p:txBody>
          <a:bodyPr wrap="square">
            <a:spAutoFit/>
          </a:bodyPr>
          <a:lstStyle/>
          <a:p>
            <a:pPr>
              <a:lnSpc>
                <a:spcPct val="150000"/>
              </a:lnSpc>
            </a:pPr>
            <a:r>
              <a:rPr lang="zh-CN" altLang="en-US" sz="1800" b="1" dirty="0">
                <a:effectLst/>
                <a:latin typeface="Microsoft YaHei" panose="020B0503020204020204" pitchFamily="34" charset="-122"/>
                <a:ea typeface="Microsoft YaHei" panose="020B0503020204020204" pitchFamily="34" charset="-122"/>
              </a:rPr>
              <a:t>降压药物治疗</a:t>
            </a:r>
            <a:endParaRPr lang="en-US" altLang="zh-CN" sz="1800" b="1" dirty="0">
              <a:effectLst/>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57218C41-FF59-E5C7-937F-8527ED675857}"/>
              </a:ext>
            </a:extLst>
          </p:cNvPr>
          <p:cNvSpPr txBox="1"/>
          <p:nvPr/>
        </p:nvSpPr>
        <p:spPr>
          <a:xfrm>
            <a:off x="6135701" y="5336975"/>
            <a:ext cx="2071254" cy="458908"/>
          </a:xfrm>
          <a:prstGeom prst="rect">
            <a:avLst/>
          </a:prstGeom>
          <a:noFill/>
        </p:spPr>
        <p:txBody>
          <a:bodyPr wrap="square">
            <a:spAutoFit/>
          </a:bodyPr>
          <a:lstStyle/>
          <a:p>
            <a:pPr algn="ctr">
              <a:lnSpc>
                <a:spcPct val="150000"/>
              </a:lnSpc>
            </a:pPr>
            <a:r>
              <a:rPr lang="zh-CN" altLang="en-US" sz="1800" b="1" dirty="0">
                <a:solidFill>
                  <a:srgbClr val="C00000"/>
                </a:solidFill>
                <a:effectLst/>
                <a:latin typeface="Microsoft YaHei" panose="020B0503020204020204" pitchFamily="34" charset="-122"/>
                <a:ea typeface="Microsoft YaHei" panose="020B0503020204020204" pitchFamily="34" charset="-122"/>
              </a:rPr>
              <a:t>器械治疗</a:t>
            </a:r>
            <a:endParaRPr lang="en-US" altLang="zh-CN" sz="1800" b="1" dirty="0">
              <a:solidFill>
                <a:srgbClr val="C00000"/>
              </a:solidFill>
              <a:effectLst/>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8DCC928F-5159-6224-34E3-9F420907F4DF}"/>
              </a:ext>
            </a:extLst>
          </p:cNvPr>
          <p:cNvSpPr txBox="1"/>
          <p:nvPr/>
        </p:nvSpPr>
        <p:spPr>
          <a:xfrm>
            <a:off x="8254339" y="5343485"/>
            <a:ext cx="2071254" cy="458908"/>
          </a:xfrm>
          <a:prstGeom prst="rect">
            <a:avLst/>
          </a:prstGeom>
          <a:noFill/>
        </p:spPr>
        <p:txBody>
          <a:bodyPr wrap="square">
            <a:spAutoFit/>
          </a:bodyPr>
          <a:lstStyle/>
          <a:p>
            <a:pPr algn="ctr">
              <a:lnSpc>
                <a:spcPct val="150000"/>
              </a:lnSpc>
            </a:pPr>
            <a:r>
              <a:rPr lang="zh-CN" altLang="en-US" b="1" dirty="0">
                <a:latin typeface="Microsoft YaHei" panose="020B0503020204020204" pitchFamily="34" charset="-122"/>
                <a:ea typeface="Microsoft YaHei" panose="020B0503020204020204" pitchFamily="34" charset="-122"/>
              </a:rPr>
              <a:t>中医药</a:t>
            </a:r>
            <a:endParaRPr lang="en-US" altLang="zh-CN" sz="1800" b="1" dirty="0">
              <a:effectLst/>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C2D8BFBD-E32C-BC98-2639-5F050D2ED2C3}"/>
              </a:ext>
            </a:extLst>
          </p:cNvPr>
          <p:cNvGrpSpPr/>
          <p:nvPr/>
        </p:nvGrpSpPr>
        <p:grpSpPr>
          <a:xfrm>
            <a:off x="4191428" y="3709443"/>
            <a:ext cx="1586693" cy="1586693"/>
            <a:chOff x="1057027" y="2420888"/>
            <a:chExt cx="864096" cy="864096"/>
          </a:xfrm>
        </p:grpSpPr>
        <p:sp>
          <p:nvSpPr>
            <p:cNvPr id="11" name="椭圆 10">
              <a:extLst>
                <a:ext uri="{FF2B5EF4-FFF2-40B4-BE49-F238E27FC236}">
                  <a16:creationId xmlns:a16="http://schemas.microsoft.com/office/drawing/2014/main" id="{B34B96CE-FFB2-55BB-E180-F047D3520E40}"/>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13" name="椭圆 12">
              <a:extLst>
                <a:ext uri="{FF2B5EF4-FFF2-40B4-BE49-F238E27FC236}">
                  <a16:creationId xmlns:a16="http://schemas.microsoft.com/office/drawing/2014/main" id="{BA8A1614-4CD2-CB4E-C658-A63446A12CCA}"/>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grpSp>
        <p:nvGrpSpPr>
          <p:cNvPr id="14" name="组合 13">
            <a:extLst>
              <a:ext uri="{FF2B5EF4-FFF2-40B4-BE49-F238E27FC236}">
                <a16:creationId xmlns:a16="http://schemas.microsoft.com/office/drawing/2014/main" id="{4371A43A-F7D7-E3CE-90B2-C517C721636B}"/>
              </a:ext>
            </a:extLst>
          </p:cNvPr>
          <p:cNvGrpSpPr/>
          <p:nvPr/>
        </p:nvGrpSpPr>
        <p:grpSpPr>
          <a:xfrm>
            <a:off x="2053936" y="3709443"/>
            <a:ext cx="1586693" cy="1586693"/>
            <a:chOff x="1057027" y="2420888"/>
            <a:chExt cx="864096" cy="864096"/>
          </a:xfrm>
        </p:grpSpPr>
        <p:sp>
          <p:nvSpPr>
            <p:cNvPr id="15" name="椭圆 14">
              <a:extLst>
                <a:ext uri="{FF2B5EF4-FFF2-40B4-BE49-F238E27FC236}">
                  <a16:creationId xmlns:a16="http://schemas.microsoft.com/office/drawing/2014/main" id="{79EE5146-EA72-0A03-490B-49E0E1724475}"/>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17" name="椭圆 16">
              <a:extLst>
                <a:ext uri="{FF2B5EF4-FFF2-40B4-BE49-F238E27FC236}">
                  <a16:creationId xmlns:a16="http://schemas.microsoft.com/office/drawing/2014/main" id="{56CD31D9-0AE8-4527-3259-2C403D201DAA}"/>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pic>
        <p:nvPicPr>
          <p:cNvPr id="28" name="图形 27" descr="便当盒 纯色填充">
            <a:extLst>
              <a:ext uri="{FF2B5EF4-FFF2-40B4-BE49-F238E27FC236}">
                <a16:creationId xmlns:a16="http://schemas.microsoft.com/office/drawing/2014/main" id="{9C049EF5-1432-D5AF-D903-C7C402C327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5273" y="4044228"/>
            <a:ext cx="914400" cy="914400"/>
          </a:xfrm>
          <a:prstGeom prst="rect">
            <a:avLst/>
          </a:prstGeom>
        </p:spPr>
      </p:pic>
      <p:pic>
        <p:nvPicPr>
          <p:cNvPr id="6" name="图形 5" descr="化学 纯色填充">
            <a:extLst>
              <a:ext uri="{FF2B5EF4-FFF2-40B4-BE49-F238E27FC236}">
                <a16:creationId xmlns:a16="http://schemas.microsoft.com/office/drawing/2014/main" id="{9825E012-4C40-A698-C268-DEB8FDC5E2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90836" y="4053934"/>
            <a:ext cx="914400" cy="914400"/>
          </a:xfrm>
          <a:prstGeom prst="rect">
            <a:avLst/>
          </a:prstGeom>
        </p:spPr>
      </p:pic>
      <p:pic>
        <p:nvPicPr>
          <p:cNvPr id="33" name="图形 32" descr="牙科工具 纯色填充">
            <a:extLst>
              <a:ext uri="{FF2B5EF4-FFF2-40B4-BE49-F238E27FC236}">
                <a16:creationId xmlns:a16="http://schemas.microsoft.com/office/drawing/2014/main" id="{A3020B52-62E9-9623-424A-22ED0E1E3A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6576" y="4046021"/>
            <a:ext cx="914400" cy="914400"/>
          </a:xfrm>
          <a:prstGeom prst="rect">
            <a:avLst/>
          </a:prstGeom>
        </p:spPr>
      </p:pic>
      <p:grpSp>
        <p:nvGrpSpPr>
          <p:cNvPr id="34" name="组合 33">
            <a:extLst>
              <a:ext uri="{FF2B5EF4-FFF2-40B4-BE49-F238E27FC236}">
                <a16:creationId xmlns:a16="http://schemas.microsoft.com/office/drawing/2014/main" id="{A81C5652-1D91-DF61-C2AB-0B40952394F8}"/>
              </a:ext>
            </a:extLst>
          </p:cNvPr>
          <p:cNvGrpSpPr/>
          <p:nvPr/>
        </p:nvGrpSpPr>
        <p:grpSpPr>
          <a:xfrm>
            <a:off x="8500258" y="3715953"/>
            <a:ext cx="1586693" cy="1586693"/>
            <a:chOff x="1057027" y="2420888"/>
            <a:chExt cx="864096" cy="864096"/>
          </a:xfrm>
        </p:grpSpPr>
        <p:sp>
          <p:nvSpPr>
            <p:cNvPr id="35" name="椭圆 34">
              <a:extLst>
                <a:ext uri="{FF2B5EF4-FFF2-40B4-BE49-F238E27FC236}">
                  <a16:creationId xmlns:a16="http://schemas.microsoft.com/office/drawing/2014/main" id="{B8CBC922-5D4A-DC6B-B2DF-F851DDB02C55}"/>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36" name="椭圆 35">
              <a:extLst>
                <a:ext uri="{FF2B5EF4-FFF2-40B4-BE49-F238E27FC236}">
                  <a16:creationId xmlns:a16="http://schemas.microsoft.com/office/drawing/2014/main" id="{F4FDA3FA-1C60-DCE5-04DA-920FD95B9BA0}"/>
                </a:ext>
              </a:extLst>
            </p:cNvPr>
            <p:cNvSpPr/>
            <p:nvPr/>
          </p:nvSpPr>
          <p:spPr>
            <a:xfrm>
              <a:off x="1097531" y="2461083"/>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pic>
        <p:nvPicPr>
          <p:cNvPr id="37" name="图形 36" descr="骷髅">
            <a:extLst>
              <a:ext uri="{FF2B5EF4-FFF2-40B4-BE49-F238E27FC236}">
                <a16:creationId xmlns:a16="http://schemas.microsoft.com/office/drawing/2014/main" id="{5AF5EACD-F8BB-DC76-631C-3A60F0AE57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32766" y="4053934"/>
            <a:ext cx="914400" cy="914400"/>
          </a:xfrm>
          <a:prstGeom prst="rect">
            <a:avLst/>
          </a:prstGeom>
        </p:spPr>
      </p:pic>
    </p:spTree>
    <p:extLst>
      <p:ext uri="{BB962C8B-B14F-4D97-AF65-F5344CB8AC3E}">
        <p14:creationId xmlns:p14="http://schemas.microsoft.com/office/powerpoint/2010/main" val="25487406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a:extLst>
              <a:ext uri="{FF2B5EF4-FFF2-40B4-BE49-F238E27FC236}">
                <a16:creationId xmlns:a16="http://schemas.microsoft.com/office/drawing/2014/main" id="{DABB27E5-C061-792D-C470-9FD3EC4DC1AE}"/>
              </a:ext>
            </a:extLst>
          </p:cNvPr>
          <p:cNvSpPr/>
          <p:nvPr/>
        </p:nvSpPr>
        <p:spPr>
          <a:xfrm>
            <a:off x="901109" y="1491115"/>
            <a:ext cx="10389781" cy="4275840"/>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9531FEFE-5D0C-5C15-A790-A6A684291E23}"/>
              </a:ext>
            </a:extLst>
          </p:cNvPr>
          <p:cNvSpPr/>
          <p:nvPr/>
        </p:nvSpPr>
        <p:spPr>
          <a:xfrm>
            <a:off x="1361575" y="2225061"/>
            <a:ext cx="9468848" cy="2807948"/>
          </a:xfrm>
          <a:prstGeom prst="rect">
            <a:avLst/>
          </a:prstGeom>
        </p:spPr>
        <p:txBody>
          <a:bodyPr wrap="square">
            <a:spAutoFit/>
          </a:bodyPr>
          <a:lstStyle/>
          <a:p>
            <a:pPr marL="342900" lvl="0" indent="-342900" algn="just">
              <a:lnSpc>
                <a:spcPct val="150000"/>
              </a:lnSpc>
              <a:buFont typeface="Symbol" pitchFamily="2" charset="2"/>
              <a:buChar char=""/>
            </a:pPr>
            <a:r>
              <a:rPr lang="zh-CN" altLang="en-US" sz="2000" kern="100" dirty="0">
                <a:effectLst/>
                <a:latin typeface="Microsoft YaHei" panose="020B0503020204020204" pitchFamily="34" charset="-122"/>
                <a:ea typeface="Microsoft YaHei" panose="020B0503020204020204" pitchFamily="34" charset="-122"/>
                <a:cs typeface="Times New Roman (正文 CS 字体)"/>
              </a:rPr>
              <a:t>现有研究结果证明了经肾动脉去肾交感神经（</a:t>
            </a:r>
            <a:r>
              <a:rPr lang="en-US" altLang="zh-CN" sz="2000" kern="100" dirty="0" err="1">
                <a:effectLst/>
                <a:latin typeface="Microsoft YaHei" panose="020B0503020204020204" pitchFamily="34" charset="-122"/>
                <a:ea typeface="Microsoft YaHei" panose="020B0503020204020204" pitchFamily="34" charset="-122"/>
                <a:cs typeface="Times New Roman (正文 CS 字体)"/>
              </a:rPr>
              <a:t>renaldenervation</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r>
              <a:rPr lang="en-US" altLang="zh-CN" sz="2000" b="1" kern="100" dirty="0">
                <a:effectLst/>
                <a:latin typeface="Microsoft YaHei" panose="020B0503020204020204" pitchFamily="34" charset="-122"/>
                <a:ea typeface="Microsoft YaHei" panose="020B0503020204020204" pitchFamily="34" charset="-122"/>
                <a:cs typeface="Times New Roman (正文 CS 字体)"/>
              </a:rPr>
              <a:t>RDN</a:t>
            </a:r>
            <a:r>
              <a:rPr lang="zh-CN" altLang="en-US" sz="2000" b="1" kern="100" dirty="0">
                <a:effectLst/>
                <a:latin typeface="Microsoft YaHei" panose="020B0503020204020204" pitchFamily="34" charset="-122"/>
                <a:ea typeface="Microsoft YaHei" panose="020B0503020204020204" pitchFamily="34" charset="-122"/>
                <a:cs typeface="Times New Roman (正文 CS 字体)"/>
              </a:rPr>
              <a:t>）治疗高血压的有效性与安全性</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p>
          <a:p>
            <a:pPr marL="342900" lvl="0" indent="-342900" algn="just">
              <a:lnSpc>
                <a:spcPct val="150000"/>
              </a:lnSpc>
              <a:buFont typeface="Symbol" pitchFamily="2" charset="2"/>
              <a:buChar char=""/>
            </a:pPr>
            <a:r>
              <a:rPr lang="zh-CN" altLang="en-US"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需排除继发性高血压，对药物难以控制或药物依从性差的高血压患者，可以考虑开展</a:t>
            </a:r>
            <a:r>
              <a:rPr lang="en-US" altLang="zh-CN"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RDN</a:t>
            </a:r>
            <a:r>
              <a:rPr lang="zh-CN" altLang="en-US" sz="2000"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r>
              <a:rPr lang="en-US" altLang="zh-CN" sz="2000" kern="100" dirty="0" err="1">
                <a:solidFill>
                  <a:srgbClr val="C00000"/>
                </a:solidFill>
                <a:effectLst/>
                <a:latin typeface="Microsoft YaHei" panose="020B0503020204020204" pitchFamily="34" charset="-122"/>
                <a:ea typeface="Microsoft YaHei" panose="020B0503020204020204" pitchFamily="34" charset="-122"/>
                <a:cs typeface="Times New Roman (正文 CS 字体)"/>
              </a:rPr>
              <a:t>Ⅱb</a:t>
            </a:r>
            <a:r>
              <a:rPr lang="zh-CN" altLang="en-US" sz="2000"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r>
              <a:rPr lang="en-US" altLang="zh-CN" sz="2000"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B</a:t>
            </a:r>
            <a:r>
              <a:rPr lang="zh-CN" altLang="en-US" sz="2000"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a:t>
            </a:r>
            <a:endParaRPr lang="en-US" altLang="zh-CN" sz="2000"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p>
            <a:pPr marL="342900" lvl="0" indent="-342900" algn="just">
              <a:lnSpc>
                <a:spcPct val="150000"/>
              </a:lnSpc>
              <a:buFont typeface="Symbol" pitchFamily="2" charset="2"/>
              <a:buChar char=""/>
            </a:pPr>
            <a:r>
              <a:rPr lang="en-US" altLang="zh-CN" sz="2000" kern="100" dirty="0">
                <a:effectLst/>
                <a:latin typeface="Microsoft YaHei" panose="020B0503020204020204" pitchFamily="34" charset="-122"/>
                <a:ea typeface="Microsoft YaHei" panose="020B0503020204020204" pitchFamily="34" charset="-122"/>
                <a:cs typeface="Times New Roman (正文 CS 字体)"/>
              </a:rPr>
              <a:t>RDN</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需要</a:t>
            </a:r>
            <a:r>
              <a:rPr lang="zh-CN" altLang="en-US" sz="2000" b="1" kern="100" dirty="0">
                <a:effectLst/>
                <a:latin typeface="Microsoft YaHei" panose="020B0503020204020204" pitchFamily="34" charset="-122"/>
                <a:ea typeface="Microsoft YaHei" panose="020B0503020204020204" pitchFamily="34" charset="-122"/>
                <a:cs typeface="Times New Roman (正文 CS 字体)"/>
              </a:rPr>
              <a:t>在有丰富高血压诊治经验，能够进行继发性高血压病因鉴别的科室</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有序开展（</a:t>
            </a:r>
            <a:r>
              <a:rPr lang="en-US" altLang="zh-CN" sz="2000" kern="100" dirty="0">
                <a:effectLst/>
                <a:latin typeface="Microsoft YaHei" panose="020B0503020204020204" pitchFamily="34" charset="-122"/>
                <a:ea typeface="Microsoft YaHei" panose="020B0503020204020204" pitchFamily="34" charset="-122"/>
                <a:cs typeface="Times New Roman (正文 CS 字体)"/>
              </a:rPr>
              <a:t>Ⅰ</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r>
              <a:rPr lang="en-US" altLang="zh-CN" sz="2000" kern="100" dirty="0">
                <a:effectLst/>
                <a:latin typeface="Microsoft YaHei" panose="020B0503020204020204" pitchFamily="34" charset="-122"/>
                <a:ea typeface="Microsoft YaHei" panose="020B0503020204020204" pitchFamily="34" charset="-122"/>
                <a:cs typeface="Times New Roman (正文 CS 字体)"/>
              </a:rPr>
              <a:t>C</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endParaRPr lang="en-US" altLang="zh-CN" sz="2000" kern="100" dirty="0">
              <a:effectLst/>
              <a:latin typeface="Microsoft YaHei" panose="020B0503020204020204" pitchFamily="34" charset="-122"/>
              <a:ea typeface="Microsoft YaHei" panose="020B0503020204020204" pitchFamily="34" charset="-122"/>
              <a:cs typeface="Times New Roman (正文 CS 字体)"/>
            </a:endParaRPr>
          </a:p>
        </p:txBody>
      </p:sp>
      <p:sp>
        <p:nvSpPr>
          <p:cNvPr id="7" name="矩形 6">
            <a:extLst>
              <a:ext uri="{FF2B5EF4-FFF2-40B4-BE49-F238E27FC236}">
                <a16:creationId xmlns:a16="http://schemas.microsoft.com/office/drawing/2014/main" id="{B63B622A-2B8A-136B-7EFD-1A7FEDE0638F}"/>
              </a:ext>
            </a:extLst>
          </p:cNvPr>
          <p:cNvSpPr/>
          <p:nvPr/>
        </p:nvSpPr>
        <p:spPr>
          <a:xfrm>
            <a:off x="645566" y="347059"/>
            <a:ext cx="6145394" cy="743986"/>
          </a:xfrm>
          <a:prstGeom prst="rect">
            <a:avLst/>
          </a:prstGeom>
        </p:spPr>
        <p:txBody>
          <a:bodyPr>
            <a:normAutofit/>
          </a:bodyPr>
          <a:lstStyle/>
          <a:p>
            <a:pPr>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cs typeface="+mj-cs"/>
              </a:rPr>
              <a:t>要点</a:t>
            </a:r>
            <a:r>
              <a:rPr lang="en-US" altLang="zh-CN" sz="3200" b="1" dirty="0">
                <a:solidFill>
                  <a:srgbClr val="004582"/>
                </a:solidFill>
                <a:latin typeface="Microsoft YaHei" panose="020B0503020204020204" pitchFamily="34" charset="-122"/>
                <a:ea typeface="Microsoft YaHei" panose="020B0503020204020204" pitchFamily="34" charset="-122"/>
                <a:cs typeface="+mj-cs"/>
              </a:rPr>
              <a:t>5F  </a:t>
            </a:r>
            <a:r>
              <a:rPr lang="zh-CN" altLang="en-US" sz="3200" b="1" dirty="0">
                <a:solidFill>
                  <a:srgbClr val="004582"/>
                </a:solidFill>
                <a:latin typeface="Microsoft YaHei" panose="020B0503020204020204" pitchFamily="34" charset="-122"/>
                <a:ea typeface="Microsoft YaHei" panose="020B0503020204020204" pitchFamily="34" charset="-122"/>
                <a:cs typeface="+mj-cs"/>
              </a:rPr>
              <a:t>高血压的器械治疗</a:t>
            </a:r>
          </a:p>
        </p:txBody>
      </p:sp>
    </p:spTree>
    <p:extLst>
      <p:ext uri="{BB962C8B-B14F-4D97-AF65-F5344CB8AC3E}">
        <p14:creationId xmlns:p14="http://schemas.microsoft.com/office/powerpoint/2010/main" val="1122796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5B87D958-3DE1-643D-B1D1-7CC98F249CC6}"/>
              </a:ext>
            </a:extLst>
          </p:cNvPr>
          <p:cNvSpPr>
            <a:spLocks noGrp="1"/>
          </p:cNvSpPr>
          <p:nvPr>
            <p:ph type="title"/>
          </p:nvPr>
        </p:nvSpPr>
        <p:spPr>
          <a:xfrm>
            <a:off x="596900" y="304800"/>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器械降压治疗方法</a:t>
            </a:r>
          </a:p>
        </p:txBody>
      </p:sp>
      <p:graphicFrame>
        <p:nvGraphicFramePr>
          <p:cNvPr id="5" name="表格 4">
            <a:extLst>
              <a:ext uri="{FF2B5EF4-FFF2-40B4-BE49-F238E27FC236}">
                <a16:creationId xmlns:a16="http://schemas.microsoft.com/office/drawing/2014/main" id="{88330D08-0A66-3683-8EFD-03DFB30F2211}"/>
              </a:ext>
            </a:extLst>
          </p:cNvPr>
          <p:cNvGraphicFramePr>
            <a:graphicFrameLocks noGrp="1"/>
          </p:cNvGraphicFramePr>
          <p:nvPr>
            <p:extLst>
              <p:ext uri="{D42A27DB-BD31-4B8C-83A1-F6EECF244321}">
                <p14:modId xmlns:p14="http://schemas.microsoft.com/office/powerpoint/2010/main" val="2717602711"/>
              </p:ext>
            </p:extLst>
          </p:nvPr>
        </p:nvGraphicFramePr>
        <p:xfrm>
          <a:off x="2362656" y="2009245"/>
          <a:ext cx="8888486" cy="2530468"/>
        </p:xfrm>
        <a:graphic>
          <a:graphicData uri="http://schemas.openxmlformats.org/drawingml/2006/table">
            <a:tbl>
              <a:tblPr firstCol="1" bandRow="1">
                <a:tableStyleId>{B301B821-A1FF-4177-AEE7-76D212191A09}</a:tableStyleId>
              </a:tblPr>
              <a:tblGrid>
                <a:gridCol w="1232930">
                  <a:extLst>
                    <a:ext uri="{9D8B030D-6E8A-4147-A177-3AD203B41FA5}">
                      <a16:colId xmlns:a16="http://schemas.microsoft.com/office/drawing/2014/main" val="879315059"/>
                    </a:ext>
                  </a:extLst>
                </a:gridCol>
                <a:gridCol w="7655556">
                  <a:extLst>
                    <a:ext uri="{9D8B030D-6E8A-4147-A177-3AD203B41FA5}">
                      <a16:colId xmlns:a16="http://schemas.microsoft.com/office/drawing/2014/main" val="1162507140"/>
                    </a:ext>
                  </a:extLst>
                </a:gridCol>
              </a:tblGrid>
              <a:tr h="1045104">
                <a:tc>
                  <a:txBody>
                    <a:bodyPr/>
                    <a:lstStyle/>
                    <a:p>
                      <a:pPr marL="150495" marR="0" lvl="0" indent="-135890" algn="l" defTabSz="914400" rtl="0" eaLnBrk="1" fontAlgn="auto" latinLnBrk="0" hangingPunct="1">
                        <a:lnSpc>
                          <a:spcPct val="150000"/>
                        </a:lnSpc>
                        <a:spcBef>
                          <a:spcPts val="0"/>
                        </a:spcBef>
                        <a:spcAft>
                          <a:spcPts val="0"/>
                        </a:spcAft>
                        <a:buClrTx/>
                        <a:buSzTx/>
                        <a:buFontTx/>
                        <a:buNone/>
                        <a:tabLst/>
                        <a:defRPr/>
                      </a:pPr>
                      <a:r>
                        <a:rPr lang="zh-CN" altLang="en-US" sz="1400" b="1" strike="noStrike" dirty="0">
                          <a:solidFill>
                            <a:schemeClr val="tx1"/>
                          </a:solidFill>
                          <a:effectLst/>
                          <a:latin typeface="Microsoft YaHei" panose="020B0503020204020204" pitchFamily="34" charset="-122"/>
                          <a:ea typeface="Microsoft YaHei" panose="020B0503020204020204" pitchFamily="34" charset="-122"/>
                        </a:rPr>
                        <a:t>射频消融</a:t>
                      </a:r>
                    </a:p>
                  </a:txBody>
                  <a:tcPr marL="63756" marR="63756" marT="0" marB="0" anchor="ctr"/>
                </a:tc>
                <a:tc>
                  <a:txBody>
                    <a:bodyPr/>
                    <a:lstStyle/>
                    <a:p>
                      <a:pPr marL="300355"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 altLang="zh-CN" sz="1400" b="1" kern="1200" dirty="0">
                          <a:solidFill>
                            <a:srgbClr val="C00000"/>
                          </a:solidFill>
                          <a:effectLst/>
                          <a:latin typeface="Microsoft YaHei" panose="020B0503020204020204" pitchFamily="34" charset="-122"/>
                          <a:ea typeface="Microsoft YaHei" panose="020B0503020204020204" pitchFamily="34" charset="-122"/>
                        </a:rPr>
                        <a:t>RDN </a:t>
                      </a:r>
                      <a:r>
                        <a:rPr lang="zh-CN" altLang="en-US" sz="1400" b="1" kern="1200" dirty="0">
                          <a:solidFill>
                            <a:srgbClr val="C00000"/>
                          </a:solidFill>
                          <a:effectLst/>
                          <a:latin typeface="Microsoft YaHei" panose="020B0503020204020204" pitchFamily="34" charset="-122"/>
                          <a:ea typeface="Microsoft YaHei" panose="020B0503020204020204" pitchFamily="34" charset="-122"/>
                        </a:rPr>
                        <a:t>射频消融</a:t>
                      </a:r>
                      <a:r>
                        <a:rPr lang="zh-CN" altLang="en-US" sz="1400" b="0" kern="1200" dirty="0">
                          <a:solidFill>
                            <a:schemeClr val="tx1"/>
                          </a:solidFill>
                          <a:effectLst/>
                          <a:latin typeface="Microsoft YaHei" panose="020B0503020204020204" pitchFamily="34" charset="-122"/>
                          <a:ea typeface="Microsoft YaHei" panose="020B0503020204020204" pitchFamily="34" charset="-122"/>
                        </a:rPr>
                        <a:t>在随机假手术对照的试验中</a:t>
                      </a:r>
                      <a:r>
                        <a:rPr lang="zh-CN" altLang="en-US" sz="1400" b="1" kern="1200" dirty="0">
                          <a:solidFill>
                            <a:srgbClr val="C00000"/>
                          </a:solidFill>
                          <a:effectLst/>
                          <a:latin typeface="Microsoft YaHei" panose="020B0503020204020204" pitchFamily="34" charset="-122"/>
                          <a:ea typeface="Microsoft YaHei" panose="020B0503020204020204" pitchFamily="34" charset="-122"/>
                          <a:cs typeface="+mn-cs"/>
                        </a:rPr>
                        <a:t>降压疗效显著、安全性良好。</a:t>
                      </a:r>
                      <a:endParaRPr lang="en-US" altLang="zh-CN" sz="1400" b="1" kern="1200" dirty="0">
                        <a:solidFill>
                          <a:srgbClr val="C00000"/>
                        </a:solidFill>
                        <a:effectLst/>
                        <a:latin typeface="Microsoft YaHei" panose="020B0503020204020204" pitchFamily="34" charset="-122"/>
                        <a:ea typeface="Microsoft YaHei" panose="020B0503020204020204" pitchFamily="34" charset="-122"/>
                        <a:cs typeface="+mn-cs"/>
                      </a:endParaRPr>
                    </a:p>
                    <a:p>
                      <a:pPr marL="300355"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400" b="0" kern="1200" dirty="0">
                          <a:solidFill>
                            <a:schemeClr val="tx1"/>
                          </a:solidFill>
                          <a:effectLst/>
                          <a:latin typeface="Microsoft YaHei" panose="020B0503020204020204" pitchFamily="34" charset="-122"/>
                          <a:ea typeface="Microsoft YaHei" panose="020B0503020204020204" pitchFamily="34" charset="-122"/>
                          <a:cs typeface="+mn-cs"/>
                        </a:rPr>
                        <a:t>国内 </a:t>
                      </a:r>
                      <a:r>
                        <a:rPr lang="en" altLang="zh-CN" sz="1400" b="0" kern="1200" dirty="0">
                          <a:solidFill>
                            <a:schemeClr val="tx1"/>
                          </a:solidFill>
                          <a:effectLst/>
                          <a:latin typeface="Microsoft YaHei" panose="020B0503020204020204" pitchFamily="34" charset="-122"/>
                          <a:ea typeface="Microsoft YaHei" panose="020B0503020204020204" pitchFamily="34" charset="-122"/>
                          <a:cs typeface="+mn-cs"/>
                        </a:rPr>
                        <a:t>RDN </a:t>
                      </a:r>
                      <a:r>
                        <a:rPr lang="zh-CN" altLang="en-US" sz="1400" b="0" kern="1200" dirty="0">
                          <a:solidFill>
                            <a:schemeClr val="tx1"/>
                          </a:solidFill>
                          <a:effectLst/>
                          <a:latin typeface="Microsoft YaHei" panose="020B0503020204020204" pitchFamily="34" charset="-122"/>
                          <a:ea typeface="Microsoft YaHei" panose="020B0503020204020204" pitchFamily="34" charset="-122"/>
                          <a:cs typeface="+mn-cs"/>
                        </a:rPr>
                        <a:t>设备企业也开展了射频消融随机假手术对照试验，其有效性和安全性的研究结果也已在学术会议中公开发表。</a:t>
                      </a:r>
                    </a:p>
                  </a:txBody>
                  <a:tcPr marL="63756" marR="63756" marT="0" marB="0" anchor="ctr"/>
                </a:tc>
                <a:extLst>
                  <a:ext uri="{0D108BD9-81ED-4DB2-BD59-A6C34878D82A}">
                    <a16:rowId xmlns:a16="http://schemas.microsoft.com/office/drawing/2014/main" val="1253991352"/>
                  </a:ext>
                </a:extLst>
              </a:tr>
              <a:tr h="666000">
                <a:tc>
                  <a:txBody>
                    <a:bodyPr/>
                    <a:lstStyle/>
                    <a:p>
                      <a:pPr marL="150495" marR="0" lvl="0" indent="-135890" algn="l" defTabSz="914400" rtl="0" eaLnBrk="1" fontAlgn="auto" latinLnBrk="0" hangingPunct="1">
                        <a:lnSpc>
                          <a:spcPct val="150000"/>
                        </a:lnSpc>
                        <a:spcBef>
                          <a:spcPts val="0"/>
                        </a:spcBef>
                        <a:spcAft>
                          <a:spcPts val="0"/>
                        </a:spcAft>
                        <a:buClrTx/>
                        <a:buSzTx/>
                        <a:buFontTx/>
                        <a:buNone/>
                        <a:tabLst/>
                        <a:defRPr/>
                      </a:pPr>
                      <a:r>
                        <a:rPr lang="zh-CN" altLang="en-US" sz="1400" b="1" dirty="0">
                          <a:solidFill>
                            <a:schemeClr val="tx1"/>
                          </a:solidFill>
                          <a:effectLst/>
                          <a:latin typeface="Microsoft YaHei" panose="020B0503020204020204" pitchFamily="34" charset="-122"/>
                          <a:ea typeface="Microsoft YaHei" panose="020B0503020204020204" pitchFamily="34" charset="-122"/>
                        </a:rPr>
                        <a:t>超声能量</a:t>
                      </a:r>
                      <a:endParaRPr lang="zh-CN" altLang="en" sz="1400" b="1" dirty="0">
                        <a:solidFill>
                          <a:schemeClr val="tx1"/>
                        </a:solidFill>
                        <a:effectLst/>
                        <a:latin typeface="Microsoft YaHei" panose="020B0503020204020204" pitchFamily="34" charset="-122"/>
                        <a:ea typeface="Microsoft YaHei" panose="020B0503020204020204" pitchFamily="34" charset="-122"/>
                      </a:endParaRPr>
                    </a:p>
                  </a:txBody>
                  <a:tcPr marL="63756" marR="63756" marT="0" marB="0" anchor="ctr"/>
                </a:tc>
                <a:tc>
                  <a:txBody>
                    <a:bodyPr/>
                    <a:lstStyle/>
                    <a:p>
                      <a:pPr marL="2921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400" b="0" kern="1200" dirty="0">
                          <a:solidFill>
                            <a:schemeClr val="tx1"/>
                          </a:solidFill>
                          <a:effectLst/>
                          <a:latin typeface="Microsoft YaHei" panose="020B0503020204020204" pitchFamily="34" charset="-122"/>
                          <a:ea typeface="Microsoft YaHei" panose="020B0503020204020204" pitchFamily="34" charset="-122"/>
                        </a:rPr>
                        <a:t>应用</a:t>
                      </a:r>
                      <a:r>
                        <a:rPr lang="zh-CN" altLang="en-US" sz="1400" b="1" kern="1200" dirty="0">
                          <a:solidFill>
                            <a:srgbClr val="C00000"/>
                          </a:solidFill>
                          <a:effectLst/>
                          <a:latin typeface="Microsoft YaHei" panose="020B0503020204020204" pitchFamily="34" charset="-122"/>
                          <a:ea typeface="Microsoft YaHei" panose="020B0503020204020204" pitchFamily="34" charset="-122"/>
                          <a:cs typeface="+mn-cs"/>
                        </a:rPr>
                        <a:t>腔内超声能量消融</a:t>
                      </a:r>
                      <a:r>
                        <a:rPr lang="zh-CN" altLang="en-US" sz="1400" b="0" kern="1200" dirty="0">
                          <a:solidFill>
                            <a:schemeClr val="tx1"/>
                          </a:solidFill>
                          <a:effectLst/>
                          <a:latin typeface="Microsoft YaHei" panose="020B0503020204020204" pitchFamily="34" charset="-122"/>
                          <a:ea typeface="Microsoft YaHei" panose="020B0503020204020204" pitchFamily="34" charset="-122"/>
                        </a:rPr>
                        <a:t>在随机假手术对照的试验中，</a:t>
                      </a:r>
                      <a:r>
                        <a:rPr lang="zh-CN" altLang="en-US" sz="1400" b="1" kern="1200" dirty="0">
                          <a:solidFill>
                            <a:srgbClr val="C00000"/>
                          </a:solidFill>
                          <a:effectLst/>
                          <a:latin typeface="Microsoft YaHei" panose="020B0503020204020204" pitchFamily="34" charset="-122"/>
                          <a:ea typeface="Microsoft YaHei" panose="020B0503020204020204" pitchFamily="34" charset="-122"/>
                          <a:cs typeface="+mn-cs"/>
                        </a:rPr>
                        <a:t>近期安全有效，中远期疗效还在随访中。</a:t>
                      </a:r>
                    </a:p>
                  </a:txBody>
                  <a:tcPr marL="63756" marR="63756" marT="0" marB="0" anchor="ctr"/>
                </a:tc>
                <a:extLst>
                  <a:ext uri="{0D108BD9-81ED-4DB2-BD59-A6C34878D82A}">
                    <a16:rowId xmlns:a16="http://schemas.microsoft.com/office/drawing/2014/main" val="258305939"/>
                  </a:ext>
                </a:extLst>
              </a:tr>
              <a:tr h="819364">
                <a:tc>
                  <a:txBody>
                    <a:bodyPr/>
                    <a:lstStyle/>
                    <a:p>
                      <a:pPr marL="150495" marR="0" lvl="0" indent="-135890" algn="l" defTabSz="914400" rtl="0" eaLnBrk="1" fontAlgn="auto" latinLnBrk="0" hangingPunct="1">
                        <a:lnSpc>
                          <a:spcPct val="150000"/>
                        </a:lnSpc>
                        <a:spcBef>
                          <a:spcPts val="0"/>
                        </a:spcBef>
                        <a:spcAft>
                          <a:spcPts val="0"/>
                        </a:spcAft>
                        <a:buClrTx/>
                        <a:buSzTx/>
                        <a:buFontTx/>
                        <a:buNone/>
                        <a:tabLst/>
                        <a:defRPr/>
                      </a:pPr>
                      <a:r>
                        <a:rPr lang="zh-CN" altLang="en-US" sz="1400" b="1" dirty="0">
                          <a:solidFill>
                            <a:schemeClr val="tx1"/>
                          </a:solidFill>
                          <a:effectLst/>
                          <a:latin typeface="Microsoft YaHei" panose="020B0503020204020204" pitchFamily="34" charset="-122"/>
                          <a:ea typeface="Microsoft YaHei" panose="020B0503020204020204" pitchFamily="34" charset="-122"/>
                        </a:rPr>
                        <a:t>局部酒精注射</a:t>
                      </a:r>
                    </a:p>
                  </a:txBody>
                  <a:tcPr marL="63756" marR="63756" marT="0" marB="0" anchor="ctr"/>
                </a:tc>
                <a:tc>
                  <a:txBody>
                    <a:bodyPr/>
                    <a:lstStyle/>
                    <a:p>
                      <a:pPr marL="2921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400" b="0" kern="100" dirty="0">
                          <a:effectLst/>
                          <a:latin typeface="Microsoft YaHei" panose="020B0503020204020204" pitchFamily="34" charset="-122"/>
                          <a:ea typeface="Microsoft YaHei" panose="020B0503020204020204" pitchFamily="34" charset="-122"/>
                        </a:rPr>
                        <a:t>采用</a:t>
                      </a:r>
                      <a:r>
                        <a:rPr lang="zh-CN" altLang="en-US" sz="1400" b="1" kern="1200" dirty="0">
                          <a:solidFill>
                            <a:srgbClr val="C00000"/>
                          </a:solidFill>
                          <a:effectLst/>
                          <a:latin typeface="Microsoft YaHei" panose="020B0503020204020204" pitchFamily="34" charset="-122"/>
                          <a:ea typeface="Microsoft YaHei" panose="020B0503020204020204" pitchFamily="34" charset="-122"/>
                          <a:cs typeface="+mn-cs"/>
                        </a:rPr>
                        <a:t>酒精去肾神经术</a:t>
                      </a:r>
                      <a:r>
                        <a:rPr lang="zh-CN" altLang="en-US" sz="1400" b="0" kern="100" dirty="0">
                          <a:effectLst/>
                          <a:latin typeface="Microsoft YaHei" panose="020B0503020204020204" pitchFamily="34" charset="-122"/>
                          <a:ea typeface="Microsoft YaHei" panose="020B0503020204020204" pitchFamily="34" charset="-122"/>
                        </a:rPr>
                        <a:t>的有效性观察研究结果显示，患者血压下降显著，但随机假手术对照研究未能证明其降压的有效性</a:t>
                      </a:r>
                      <a:r>
                        <a:rPr lang="zh-CN" altLang="en-US" sz="1400" b="1" kern="1200" dirty="0">
                          <a:solidFill>
                            <a:srgbClr val="C00000"/>
                          </a:solidFill>
                          <a:effectLst/>
                          <a:latin typeface="Microsoft YaHei" panose="020B0503020204020204" pitchFamily="34" charset="-122"/>
                          <a:ea typeface="Microsoft YaHei" panose="020B0503020204020204" pitchFamily="34" charset="-122"/>
                          <a:cs typeface="+mn-cs"/>
                        </a:rPr>
                        <a:t>，还有待进一步研究。</a:t>
                      </a:r>
                    </a:p>
                  </a:txBody>
                  <a:tcPr marL="63756" marR="63756" marT="0" marB="0" anchor="ctr"/>
                </a:tc>
                <a:extLst>
                  <a:ext uri="{0D108BD9-81ED-4DB2-BD59-A6C34878D82A}">
                    <a16:rowId xmlns:a16="http://schemas.microsoft.com/office/drawing/2014/main" val="195629257"/>
                  </a:ext>
                </a:extLst>
              </a:tr>
            </a:tbl>
          </a:graphicData>
        </a:graphic>
      </p:graphicFrame>
      <p:sp>
        <p:nvSpPr>
          <p:cNvPr id="6" name="AutoShape 7">
            <a:extLst>
              <a:ext uri="{FF2B5EF4-FFF2-40B4-BE49-F238E27FC236}">
                <a16:creationId xmlns:a16="http://schemas.microsoft.com/office/drawing/2014/main" id="{A35C404C-DBA0-94CB-34BF-128B91F02FF0}"/>
              </a:ext>
            </a:extLst>
          </p:cNvPr>
          <p:cNvSpPr>
            <a:spLocks noChangeArrowheads="1"/>
          </p:cNvSpPr>
          <p:nvPr/>
        </p:nvSpPr>
        <p:spPr bwMode="gray">
          <a:xfrm>
            <a:off x="2362656" y="4787517"/>
            <a:ext cx="8888486" cy="1401136"/>
          </a:xfrm>
          <a:prstGeom prst="rect">
            <a:avLst/>
          </a:prstGeom>
          <a:solidFill>
            <a:srgbClr val="004582">
              <a:alpha val="20000"/>
            </a:srgbClr>
          </a:solidFill>
          <a:ln>
            <a:solidFill>
              <a:srgbClr val="004582"/>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indent="-171450">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085B6C0A-CF17-4FE8-6272-32D88DBA4AE6}"/>
              </a:ext>
            </a:extLst>
          </p:cNvPr>
          <p:cNvSpPr/>
          <p:nvPr/>
        </p:nvSpPr>
        <p:spPr>
          <a:xfrm>
            <a:off x="897467" y="4787426"/>
            <a:ext cx="1390650" cy="140122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692B9097-C240-8EFF-6A24-074E0107DA52}"/>
              </a:ext>
            </a:extLst>
          </p:cNvPr>
          <p:cNvSpPr txBox="1"/>
          <p:nvPr/>
        </p:nvSpPr>
        <p:spPr>
          <a:xfrm>
            <a:off x="1037801" y="5055920"/>
            <a:ext cx="1287585" cy="92333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其他器械降压治疗方法</a:t>
            </a:r>
          </a:p>
        </p:txBody>
      </p:sp>
      <p:sp>
        <p:nvSpPr>
          <p:cNvPr id="9" name="文本框 8">
            <a:extLst>
              <a:ext uri="{FF2B5EF4-FFF2-40B4-BE49-F238E27FC236}">
                <a16:creationId xmlns:a16="http://schemas.microsoft.com/office/drawing/2014/main" id="{B0B3A966-1E26-BBDA-2E61-834949C71D06}"/>
              </a:ext>
            </a:extLst>
          </p:cNvPr>
          <p:cNvSpPr txBox="1"/>
          <p:nvPr/>
        </p:nvSpPr>
        <p:spPr>
          <a:xfrm>
            <a:off x="2435831" y="5005714"/>
            <a:ext cx="8371295" cy="1023742"/>
          </a:xfrm>
          <a:prstGeom prst="rect">
            <a:avLst/>
          </a:prstGeom>
          <a:noFill/>
        </p:spPr>
        <p:txBody>
          <a:bodyPr wrap="square" rtlCol="0">
            <a:spAutoFit/>
          </a:bodyPr>
          <a:lstStyle/>
          <a:p>
            <a:pPr algn="just">
              <a:lnSpc>
                <a:spcPct val="150000"/>
              </a:lnSpc>
            </a:pPr>
            <a:r>
              <a:rPr lang="zh-CN" altLang="en-US" sz="1400" dirty="0">
                <a:latin typeface="微软雅黑" panose="020B0503020204020204" pitchFamily="34" charset="-122"/>
                <a:ea typeface="微软雅黑" panose="020B0503020204020204" pitchFamily="34" charset="-122"/>
              </a:rPr>
              <a:t>植入频率反应性双腔心脏起搏器调解房室间期、压力感受性反射激活疗法、髂动静脉吻合术、颈动脉体化学感受器消融、深部脑刺激术和减慢呼吸治疗等也在研究中，</a:t>
            </a:r>
            <a:r>
              <a:rPr lang="zh-CN" altLang="en-US" sz="1400" b="1" dirty="0">
                <a:solidFill>
                  <a:srgbClr val="C00000"/>
                </a:solidFill>
                <a:latin typeface="Microsoft YaHei" panose="020B0503020204020204" pitchFamily="34" charset="-122"/>
                <a:ea typeface="Microsoft YaHei" panose="020B0503020204020204" pitchFamily="34" charset="-122"/>
              </a:rPr>
              <a:t>安全性和有效性仍不明确，临床应用前景尚不清楚。</a:t>
            </a:r>
          </a:p>
        </p:txBody>
      </p:sp>
      <p:sp>
        <p:nvSpPr>
          <p:cNvPr id="10" name="矩形 9">
            <a:extLst>
              <a:ext uri="{FF2B5EF4-FFF2-40B4-BE49-F238E27FC236}">
                <a16:creationId xmlns:a16="http://schemas.microsoft.com/office/drawing/2014/main" id="{56F556B5-804D-B185-20D3-A8C621D63EF8}"/>
              </a:ext>
            </a:extLst>
          </p:cNvPr>
          <p:cNvSpPr/>
          <p:nvPr/>
        </p:nvSpPr>
        <p:spPr>
          <a:xfrm>
            <a:off x="897467" y="2031978"/>
            <a:ext cx="1390650" cy="2507735"/>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lang="en-US" altLang="zh-CN" sz="3200" b="1"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B699FE31-0D54-0AE5-CFC2-1C130103EE3E}"/>
              </a:ext>
            </a:extLst>
          </p:cNvPr>
          <p:cNvSpPr txBox="1"/>
          <p:nvPr/>
        </p:nvSpPr>
        <p:spPr>
          <a:xfrm>
            <a:off x="945773" y="3035709"/>
            <a:ext cx="1287585" cy="646331"/>
          </a:xfrm>
          <a:prstGeom prst="rect">
            <a:avLst/>
          </a:prstGeom>
          <a:noFill/>
        </p:spPr>
        <p:txBody>
          <a:bodyPr wrap="square" rtlCol="0">
            <a:spAutoFit/>
          </a:bodyPr>
          <a:lstStyle/>
          <a:p>
            <a:r>
              <a:rPr lang="en-US" altLang="zh-CN" sz="1800" b="1" dirty="0">
                <a:solidFill>
                  <a:schemeClr val="bg1"/>
                </a:solidFill>
                <a:latin typeface="微软雅黑" panose="020B0503020204020204" pitchFamily="34" charset="-122"/>
                <a:ea typeface="微软雅黑" panose="020B0503020204020204" pitchFamily="34" charset="-122"/>
              </a:rPr>
              <a:t>RDN</a:t>
            </a:r>
            <a:r>
              <a:rPr lang="zh-CN" altLang="en-US" sz="1800" b="1" dirty="0">
                <a:solidFill>
                  <a:schemeClr val="bg1"/>
                </a:solidFill>
                <a:latin typeface="微软雅黑" panose="020B0503020204020204" pitchFamily="34" charset="-122"/>
                <a:ea typeface="微软雅黑" panose="020B0503020204020204" pitchFamily="34" charset="-122"/>
              </a:rPr>
              <a:t>的</a:t>
            </a:r>
            <a:endParaRPr lang="en-US" altLang="zh-CN" sz="1800" b="1" dirty="0">
              <a:solidFill>
                <a:schemeClr val="bg1"/>
              </a:solidFill>
              <a:latin typeface="微软雅黑" panose="020B0503020204020204" pitchFamily="34" charset="-122"/>
              <a:ea typeface="微软雅黑" panose="020B0503020204020204" pitchFamily="34" charset="-122"/>
            </a:endParaRPr>
          </a:p>
          <a:p>
            <a:r>
              <a:rPr lang="zh-CN" altLang="en-US" sz="1800" b="1" dirty="0">
                <a:solidFill>
                  <a:schemeClr val="bg1"/>
                </a:solidFill>
                <a:latin typeface="微软雅黑" panose="020B0503020204020204" pitchFamily="34" charset="-122"/>
                <a:ea typeface="微软雅黑" panose="020B0503020204020204" pitchFamily="34" charset="-122"/>
              </a:rPr>
              <a:t>技术手段</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EA63CE30-1274-F490-C6F0-B37EE583D315}"/>
              </a:ext>
            </a:extLst>
          </p:cNvPr>
          <p:cNvSpPr txBox="1"/>
          <p:nvPr/>
        </p:nvSpPr>
        <p:spPr>
          <a:xfrm>
            <a:off x="0" y="1068284"/>
            <a:ext cx="12191999" cy="700576"/>
          </a:xfrm>
          <a:prstGeom prst="rect">
            <a:avLst/>
          </a:prstGeom>
          <a:solidFill>
            <a:schemeClr val="bg1">
              <a:lumMod val="95000"/>
            </a:schemeClr>
          </a:solidFill>
          <a:ln>
            <a:noFill/>
          </a:ln>
        </p:spPr>
        <p:txBody>
          <a:bodyPr wrap="square">
            <a:spAutoFit/>
          </a:bodyPr>
          <a:lstStyle/>
          <a:p>
            <a:pPr algn="ctr">
              <a:lnSpc>
                <a:spcPct val="150000"/>
              </a:lnSpc>
            </a:pPr>
            <a:r>
              <a:rPr lang="zh-CN" altLang="en-US" sz="1400" dirty="0">
                <a:effectLst/>
                <a:latin typeface="Microsoft YaHei" panose="020B0503020204020204" pitchFamily="34" charset="-122"/>
                <a:ea typeface="Microsoft YaHei" panose="020B0503020204020204" pitchFamily="34" charset="-122"/>
              </a:rPr>
              <a:t>尽管降压的治疗药物不断进步，但高血压人群服药依从性差，血压达标率低仍是最大的挑战。</a:t>
            </a:r>
            <a:endParaRPr lang="en-US" altLang="zh-CN" sz="1400" dirty="0">
              <a:latin typeface="Microsoft YaHei" panose="020B0503020204020204" pitchFamily="34" charset="-122"/>
              <a:ea typeface="Microsoft YaHei" panose="020B0503020204020204" pitchFamily="34" charset="-122"/>
            </a:endParaRPr>
          </a:p>
          <a:p>
            <a:pPr algn="ctr">
              <a:lnSpc>
                <a:spcPct val="150000"/>
              </a:lnSpc>
            </a:pPr>
            <a:r>
              <a:rPr lang="zh-CN" altLang="en-US" sz="1400" dirty="0">
                <a:effectLst/>
                <a:latin typeface="Microsoft YaHei" panose="020B0503020204020204" pitchFamily="34" charset="-122"/>
                <a:ea typeface="Microsoft YaHei" panose="020B0503020204020204" pitchFamily="34" charset="-122"/>
              </a:rPr>
              <a:t>寻找有效、便捷、一次治疗长期降压的非药物降压治疗方法，仍具有重要的临床意义。</a:t>
            </a:r>
          </a:p>
        </p:txBody>
      </p:sp>
    </p:spTree>
    <p:extLst>
      <p:ext uri="{BB962C8B-B14F-4D97-AF65-F5344CB8AC3E}">
        <p14:creationId xmlns:p14="http://schemas.microsoft.com/office/powerpoint/2010/main" val="21577478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3B1025BE-0B39-9307-37EF-05D8B5743686}"/>
              </a:ext>
            </a:extLst>
          </p:cNvPr>
          <p:cNvSpPr>
            <a:spLocks noGrp="1"/>
          </p:cNvSpPr>
          <p:nvPr>
            <p:ph type="title"/>
          </p:nvPr>
        </p:nvSpPr>
        <p:spPr>
          <a:xfrm>
            <a:off x="596900" y="304800"/>
            <a:ext cx="10756900" cy="850900"/>
          </a:xfrm>
          <a:prstGeom prst="rect">
            <a:avLst/>
          </a:prstGeom>
        </p:spPr>
        <p:txBody>
          <a:bodyPr vert="horz" lIns="91440" tIns="45720" rIns="91440" bIns="45720" rtlCol="0" anchor="ctr">
            <a:noAutofit/>
          </a:bodyPr>
          <a:lstStyle/>
          <a:p>
            <a:pPr algn="ctr">
              <a:lnSpc>
                <a:spcPct val="100000"/>
              </a:lnSpc>
            </a:pPr>
            <a:r>
              <a:rPr lang="zh-CN" altLang="en-US" sz="3200" b="1" dirty="0">
                <a:solidFill>
                  <a:schemeClr val="tx1"/>
                </a:solidFill>
                <a:latin typeface="微软雅黑" panose="020B0503020204020204" pitchFamily="34" charset="-122"/>
                <a:ea typeface="微软雅黑" panose="020B0503020204020204" pitchFamily="34" charset="-122"/>
              </a:rPr>
              <a:t>去肾交感神经 （</a:t>
            </a:r>
            <a:r>
              <a:rPr lang="en" altLang="zh-CN" sz="3200" b="1" dirty="0">
                <a:solidFill>
                  <a:schemeClr val="tx1"/>
                </a:solidFill>
                <a:latin typeface="微软雅黑" panose="020B0503020204020204" pitchFamily="34" charset="-122"/>
                <a:ea typeface="微软雅黑" panose="020B0503020204020204" pitchFamily="34" charset="-122"/>
              </a:rPr>
              <a:t>RDN</a:t>
            </a:r>
            <a:r>
              <a:rPr lang="zh-CN" altLang="en" sz="3200" b="1" dirty="0">
                <a:solidFill>
                  <a:schemeClr val="tx1"/>
                </a:solidFill>
                <a:latin typeface="微软雅黑" panose="020B0503020204020204" pitchFamily="34" charset="-122"/>
                <a:ea typeface="微软雅黑" panose="020B0503020204020204" pitchFamily="34" charset="-122"/>
              </a:rPr>
              <a:t>）</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graphicFrame>
        <p:nvGraphicFramePr>
          <p:cNvPr id="11" name="内容占位符 3">
            <a:extLst>
              <a:ext uri="{FF2B5EF4-FFF2-40B4-BE49-F238E27FC236}">
                <a16:creationId xmlns:a16="http://schemas.microsoft.com/office/drawing/2014/main" id="{C14E8CA3-D8B6-CD92-7E98-073B17C8C303}"/>
              </a:ext>
            </a:extLst>
          </p:cNvPr>
          <p:cNvGraphicFramePr>
            <a:graphicFrameLocks/>
          </p:cNvGraphicFramePr>
          <p:nvPr>
            <p:extLst>
              <p:ext uri="{D42A27DB-BD31-4B8C-83A1-F6EECF244321}">
                <p14:modId xmlns:p14="http://schemas.microsoft.com/office/powerpoint/2010/main" val="2534184141"/>
              </p:ext>
            </p:extLst>
          </p:nvPr>
        </p:nvGraphicFramePr>
        <p:xfrm>
          <a:off x="1344660" y="1526999"/>
          <a:ext cx="9502679" cy="4501267"/>
        </p:xfrm>
        <a:graphic>
          <a:graphicData uri="http://schemas.openxmlformats.org/drawingml/2006/table">
            <a:tbl>
              <a:tblPr bandRow="1">
                <a:tableStyleId>{5C22544A-7EE6-4342-B048-85BDC9FD1C3A}</a:tableStyleId>
              </a:tblPr>
              <a:tblGrid>
                <a:gridCol w="9502679">
                  <a:extLst>
                    <a:ext uri="{9D8B030D-6E8A-4147-A177-3AD203B41FA5}">
                      <a16:colId xmlns:a16="http://schemas.microsoft.com/office/drawing/2014/main" val="20000"/>
                    </a:ext>
                  </a:extLst>
                </a:gridCol>
              </a:tblGrid>
              <a:tr h="1005664">
                <a:tc>
                  <a:txBody>
                    <a:bodyPr/>
                    <a:lstStyle/>
                    <a:p>
                      <a:pPr marL="171450" marR="0" lvl="0" indent="-171450" algn="just"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en" altLang="zh-CN" sz="1800" b="1" kern="100" dirty="0">
                          <a:solidFill>
                            <a:schemeClr val="tx1"/>
                          </a:solidFill>
                          <a:effectLst/>
                          <a:latin typeface="Microsoft YaHei" panose="020B0503020204020204" pitchFamily="34" charset="-122"/>
                          <a:ea typeface="Microsoft YaHei" panose="020B0503020204020204" pitchFamily="34" charset="-122"/>
                        </a:rPr>
                        <a:t>RDN</a:t>
                      </a:r>
                      <a:r>
                        <a:rPr lang="zh-CN" altLang="en-US" sz="1800" b="1" kern="100" dirty="0">
                          <a:solidFill>
                            <a:schemeClr val="tx1"/>
                          </a:solidFill>
                          <a:effectLst/>
                          <a:latin typeface="Microsoft YaHei" panose="020B0503020204020204" pitchFamily="34" charset="-122"/>
                          <a:ea typeface="Microsoft YaHei" panose="020B0503020204020204" pitchFamily="34" charset="-122"/>
                        </a:rPr>
                        <a:t>的原理是破坏肾脏交感传入和传出神经，以达到减弱肾脏和全身交感神经活性，从而降低血压的目的。</a:t>
                      </a:r>
                    </a:p>
                  </a:txBody>
                  <a:tcPr anchor="ctr"/>
                </a:tc>
                <a:extLst>
                  <a:ext uri="{0D108BD9-81ED-4DB2-BD59-A6C34878D82A}">
                    <a16:rowId xmlns:a16="http://schemas.microsoft.com/office/drawing/2014/main" val="10001"/>
                  </a:ext>
                </a:extLst>
              </a:tr>
              <a:tr h="950284">
                <a:tc>
                  <a:txBody>
                    <a:bodyPr/>
                    <a:lstStyle/>
                    <a:p>
                      <a:pPr marL="171450" indent="-171450" algn="just" hangingPunct="0">
                        <a:lnSpc>
                          <a:spcPct val="150000"/>
                        </a:lnSpc>
                        <a:buFont typeface="Arial" panose="020B0604020202020204" pitchFamily="34" charset="0"/>
                        <a:buChar char="•"/>
                      </a:pPr>
                      <a:r>
                        <a:rPr lang="zh-CN" altLang="en-US" sz="1800" b="1" kern="100" dirty="0">
                          <a:solidFill>
                            <a:schemeClr val="tx1"/>
                          </a:solidFill>
                          <a:effectLst/>
                          <a:latin typeface="Microsoft YaHei" panose="020B0503020204020204" pitchFamily="34" charset="-122"/>
                          <a:ea typeface="Microsoft YaHei" panose="020B0503020204020204" pitchFamily="34" charset="-122"/>
                        </a:rPr>
                        <a:t>从目前假手术对照临床研究汇总看，</a:t>
                      </a:r>
                      <a:r>
                        <a:rPr lang="en-US" altLang="zh-CN" sz="1800" b="1" kern="100" dirty="0">
                          <a:solidFill>
                            <a:schemeClr val="tx1"/>
                          </a:solidFill>
                          <a:effectLst/>
                          <a:latin typeface="Microsoft YaHei" panose="020B0503020204020204" pitchFamily="34" charset="-122"/>
                          <a:ea typeface="Microsoft YaHei" panose="020B0503020204020204" pitchFamily="34" charset="-122"/>
                        </a:rPr>
                        <a:t>RDN</a:t>
                      </a:r>
                      <a:r>
                        <a:rPr lang="zh-CN" altLang="en-US" sz="1800" b="1" kern="100" dirty="0">
                          <a:solidFill>
                            <a:schemeClr val="tx1"/>
                          </a:solidFill>
                          <a:effectLst/>
                          <a:latin typeface="Microsoft YaHei" panose="020B0503020204020204" pitchFamily="34" charset="-122"/>
                          <a:ea typeface="Microsoft YaHei" panose="020B0503020204020204" pitchFamily="34" charset="-122"/>
                        </a:rPr>
                        <a:t>总体降压幅度有限，是否能带来预期的心血管事件下降也有待证实。</a:t>
                      </a:r>
                      <a:endParaRPr lang="zh-CN" altLang="en-US" sz="1800" b="1" kern="100" dirty="0">
                        <a:solidFill>
                          <a:schemeClr val="tx1"/>
                        </a:solidFill>
                        <a:effectLst/>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3249992819"/>
                  </a:ext>
                </a:extLst>
              </a:tr>
              <a:tr h="533991">
                <a:tc>
                  <a:txBody>
                    <a:bodyPr/>
                    <a:lstStyle/>
                    <a:p>
                      <a:pPr marL="171450" indent="-171450" algn="just" hangingPunct="0">
                        <a:lnSpc>
                          <a:spcPct val="150000"/>
                        </a:lnSpc>
                        <a:buFont typeface="Arial" panose="020B0604020202020204" pitchFamily="34" charset="0"/>
                        <a:buChar char="•"/>
                      </a:pPr>
                      <a:r>
                        <a:rPr lang="zh-CN" altLang="en-US" sz="1800" b="1" kern="100" dirty="0">
                          <a:solidFill>
                            <a:srgbClr val="C00000"/>
                          </a:solidFill>
                          <a:effectLst/>
                          <a:latin typeface="Microsoft YaHei" panose="020B0503020204020204" pitchFamily="34" charset="-122"/>
                          <a:ea typeface="Microsoft YaHei" panose="020B0503020204020204" pitchFamily="34" charset="-122"/>
                        </a:rPr>
                        <a:t>目前尚无法对患者接受</a:t>
                      </a:r>
                      <a:r>
                        <a:rPr lang="en-US" altLang="zh-CN" sz="1800" b="1" kern="100" dirty="0">
                          <a:solidFill>
                            <a:srgbClr val="C00000"/>
                          </a:solidFill>
                          <a:effectLst/>
                          <a:latin typeface="Microsoft YaHei" panose="020B0503020204020204" pitchFamily="34" charset="-122"/>
                          <a:ea typeface="Microsoft YaHei" panose="020B0503020204020204" pitchFamily="34" charset="-122"/>
                        </a:rPr>
                        <a:t>RDN</a:t>
                      </a:r>
                      <a:r>
                        <a:rPr lang="zh-CN" altLang="en-US" sz="1800" b="1" kern="100" dirty="0">
                          <a:solidFill>
                            <a:srgbClr val="C00000"/>
                          </a:solidFill>
                          <a:effectLst/>
                          <a:latin typeface="Microsoft YaHei" panose="020B0503020204020204" pitchFamily="34" charset="-122"/>
                          <a:ea typeface="Microsoft YaHei" panose="020B0503020204020204" pitchFamily="34" charset="-122"/>
                        </a:rPr>
                        <a:t>治疗的降压效果做出准确预估。</a:t>
                      </a:r>
                      <a:endParaRPr lang="zh-CN" altLang="en-US" sz="18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endParaRPr>
                    </a:p>
                  </a:txBody>
                  <a:tcPr anchor="ctr"/>
                </a:tc>
                <a:extLst>
                  <a:ext uri="{0D108BD9-81ED-4DB2-BD59-A6C34878D82A}">
                    <a16:rowId xmlns:a16="http://schemas.microsoft.com/office/drawing/2014/main" val="10002"/>
                  </a:ext>
                </a:extLst>
              </a:tr>
              <a:tr h="1005664">
                <a:tc>
                  <a:txBody>
                    <a:bodyPr/>
                    <a:lstStyle/>
                    <a:p>
                      <a:pPr marL="171450" indent="-171450" algn="just" defTabSz="914400" rtl="0" eaLnBrk="1" latinLnBrk="0" hangingPunct="0">
                        <a:lnSpc>
                          <a:spcPct val="150000"/>
                        </a:lnSpc>
                        <a:buFont typeface="Arial" panose="020B0604020202020204" pitchFamily="34" charset="0"/>
                        <a:buChar char="•"/>
                      </a:pP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mn-cs"/>
                        </a:rPr>
                        <a:t>推荐在尊重患者意愿的前提下，排除继发性高血压，作为药物难以控制血压或药物依从性差的高血压患者的辅助治疗手段。</a:t>
                      </a:r>
                    </a:p>
                  </a:txBody>
                  <a:tcPr anchor="ctr"/>
                </a:tc>
                <a:extLst>
                  <a:ext uri="{0D108BD9-81ED-4DB2-BD59-A6C34878D82A}">
                    <a16:rowId xmlns:a16="http://schemas.microsoft.com/office/drawing/2014/main" val="3738880586"/>
                  </a:ext>
                </a:extLst>
              </a:tr>
              <a:tr h="1005664">
                <a:tc>
                  <a:txBody>
                    <a:bodyPr/>
                    <a:lstStyle/>
                    <a:p>
                      <a:pPr marL="171450" indent="-171450" algn="just" hangingPunct="0">
                        <a:lnSpc>
                          <a:spcPct val="150000"/>
                        </a:lnSpc>
                        <a:buFont typeface="Arial" panose="020B0604020202020204" pitchFamily="34" charset="0"/>
                        <a:buChar char="•"/>
                      </a:pPr>
                      <a:r>
                        <a:rPr lang="en-US" altLang="zh-CN" sz="1800" b="1" kern="100" dirty="0">
                          <a:solidFill>
                            <a:srgbClr val="C00000"/>
                          </a:solidFill>
                          <a:effectLst/>
                          <a:latin typeface="Microsoft YaHei" panose="020B0503020204020204" pitchFamily="34" charset="-122"/>
                          <a:ea typeface="Microsoft YaHei" panose="020B0503020204020204" pitchFamily="34" charset="-122"/>
                          <a:cs typeface="+mn-cs"/>
                        </a:rPr>
                        <a:t>RDN</a:t>
                      </a:r>
                      <a:r>
                        <a:rPr lang="zh-CN" altLang="en-US" sz="1800" b="1" kern="100" dirty="0">
                          <a:solidFill>
                            <a:srgbClr val="C00000"/>
                          </a:solidFill>
                          <a:effectLst/>
                          <a:latin typeface="Microsoft YaHei" panose="020B0503020204020204" pitchFamily="34" charset="-122"/>
                          <a:ea typeface="Microsoft YaHei" panose="020B0503020204020204" pitchFamily="34" charset="-122"/>
                          <a:cs typeface="+mn-cs"/>
                        </a:rPr>
                        <a:t>需要在有丰富高血压诊治经验，能够进行继发性高血压病因鉴别的科室有序开展，</a:t>
                      </a:r>
                      <a:r>
                        <a:rPr lang="zh-CN" altLang="en-US" sz="1800" b="1" kern="100" dirty="0">
                          <a:solidFill>
                            <a:schemeClr val="tx1"/>
                          </a:solidFill>
                          <a:effectLst/>
                          <a:latin typeface="Microsoft YaHei" panose="020B0503020204020204" pitchFamily="34" charset="-122"/>
                          <a:ea typeface="Microsoft YaHei" panose="020B0503020204020204" pitchFamily="34" charset="-122"/>
                        </a:rPr>
                        <a:t>并进行高血压诊治和操作技术培训。</a:t>
                      </a:r>
                      <a:endParaRPr lang="zh-CN" altLang="en-US" sz="1800" b="1" kern="100" dirty="0">
                        <a:solidFill>
                          <a:schemeClr val="tx1"/>
                        </a:solidFill>
                        <a:effectLst/>
                        <a:latin typeface="Microsoft YaHei" panose="020B0503020204020204" pitchFamily="34" charset="-122"/>
                        <a:ea typeface="Microsoft YaHei" panose="020B0503020204020204" pitchFamily="34" charset="-122"/>
                        <a:cs typeface="Times New Roman (正文 CS 字体)"/>
                      </a:endParaRPr>
                    </a:p>
                  </a:txBody>
                  <a:tcPr anchor="ctr"/>
                </a:tc>
                <a:extLst>
                  <a:ext uri="{0D108BD9-81ED-4DB2-BD59-A6C34878D82A}">
                    <a16:rowId xmlns:a16="http://schemas.microsoft.com/office/drawing/2014/main" val="1070571959"/>
                  </a:ext>
                </a:extLst>
              </a:tr>
            </a:tbl>
          </a:graphicData>
        </a:graphic>
      </p:graphicFrame>
    </p:spTree>
    <p:extLst>
      <p:ext uri="{BB962C8B-B14F-4D97-AF65-F5344CB8AC3E}">
        <p14:creationId xmlns:p14="http://schemas.microsoft.com/office/powerpoint/2010/main" val="15433337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a:extLst>
              <a:ext uri="{FF2B5EF4-FFF2-40B4-BE49-F238E27FC236}">
                <a16:creationId xmlns:a16="http://schemas.microsoft.com/office/drawing/2014/main" id="{976F45C8-4F2E-D6D4-C42D-3F50623D5B45}"/>
              </a:ext>
            </a:extLst>
          </p:cNvPr>
          <p:cNvSpPr/>
          <p:nvPr/>
        </p:nvSpPr>
        <p:spPr bwMode="gray">
          <a:xfrm>
            <a:off x="807720" y="1333336"/>
            <a:ext cx="10443754" cy="4610264"/>
          </a:xfrm>
          <a:prstGeom prst="rect">
            <a:avLst/>
          </a:prstGeom>
          <a:solidFill>
            <a:schemeClr val="bg1">
              <a:lumMod val="95000"/>
            </a:schemeClr>
          </a:solidFill>
          <a:ln w="19050" cap="rnd" algn="ctr">
            <a:solidFill>
              <a:schemeClr val="bg2"/>
            </a:solidFill>
            <a:prstDash val="sysDot"/>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 name="标题 1">
            <a:extLst>
              <a:ext uri="{FF2B5EF4-FFF2-40B4-BE49-F238E27FC236}">
                <a16:creationId xmlns:a16="http://schemas.microsoft.com/office/drawing/2014/main" id="{65D3EBA2-67B0-500C-2D5D-9F7E189E9C02}"/>
              </a:ext>
            </a:extLst>
          </p:cNvPr>
          <p:cNvSpPr txBox="1">
            <a:spLocks/>
          </p:cNvSpPr>
          <p:nvPr/>
        </p:nvSpPr>
        <p:spPr>
          <a:xfrm>
            <a:off x="807720" y="186189"/>
            <a:ext cx="10321291" cy="1325563"/>
          </a:xfrm>
          <a:prstGeom prst="rect">
            <a:avLst/>
          </a:prstGeom>
        </p:spPr>
        <p:txBody>
          <a:bodyPr vert="horz" lIns="91440" tIns="45720" rIns="91440" bIns="45720" rtlCol="0" anchor="ctr">
            <a:normAutofit/>
          </a:bodyPr>
          <a:lstStyle>
            <a:defPPr>
              <a:defRPr lang="zh-CN"/>
            </a:defPPr>
            <a:lvl1pPr>
              <a:lnSpc>
                <a:spcPct val="90000"/>
              </a:lnSpc>
              <a:spcBef>
                <a:spcPct val="0"/>
              </a:spcBef>
              <a:buNone/>
              <a:defRPr sz="3200" b="1">
                <a:solidFill>
                  <a:srgbClr val="002060"/>
                </a:solidFill>
                <a:latin typeface="Microsoft YaHei" panose="020B0503020204020204" pitchFamily="34" charset="-122"/>
                <a:ea typeface="Microsoft YaHei" panose="020B0503020204020204" pitchFamily="34" charset="-122"/>
                <a:cs typeface="+mj-cs"/>
              </a:defRPr>
            </a:lvl1pPr>
          </a:lstStyle>
          <a:p>
            <a:r>
              <a:rPr lang="en-US" altLang="zh-CN" dirty="0">
                <a:solidFill>
                  <a:schemeClr val="tx1"/>
                </a:solidFill>
              </a:rPr>
              <a:t>5.2 </a:t>
            </a:r>
            <a:r>
              <a:rPr lang="zh-CN" altLang="en-US" dirty="0">
                <a:solidFill>
                  <a:schemeClr val="tx1"/>
                </a:solidFill>
              </a:rPr>
              <a:t>降压治疗方法</a:t>
            </a:r>
          </a:p>
        </p:txBody>
      </p:sp>
      <p:sp>
        <p:nvSpPr>
          <p:cNvPr id="9" name="文本框 8">
            <a:extLst>
              <a:ext uri="{FF2B5EF4-FFF2-40B4-BE49-F238E27FC236}">
                <a16:creationId xmlns:a16="http://schemas.microsoft.com/office/drawing/2014/main" id="{F118C629-CBB5-E8C2-8D5F-32EC2ACCB2FD}"/>
              </a:ext>
            </a:extLst>
          </p:cNvPr>
          <p:cNvSpPr txBox="1"/>
          <p:nvPr/>
        </p:nvSpPr>
        <p:spPr>
          <a:xfrm>
            <a:off x="1657349" y="1272426"/>
            <a:ext cx="9190760" cy="188455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降压治疗方法包括改善生活方式、降压药物治疗和器械治疗。</a:t>
            </a:r>
            <a:endParaRPr lang="en-US" altLang="zh-CN" sz="2000" b="1"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改善生活方式是高血压治疗中不可或缺的组成部分。</a:t>
            </a:r>
            <a:endParaRPr lang="en-US" altLang="zh-CN" sz="2000" b="1"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对于大部分高血压患者，往往需要使用降压药物治疗。</a:t>
            </a:r>
            <a:endParaRPr lang="en-US" altLang="zh-CN" sz="2000" b="1"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2000" b="1" dirty="0">
                <a:effectLst/>
                <a:latin typeface="Microsoft YaHei" panose="020B0503020204020204" pitchFamily="34" charset="-122"/>
                <a:ea typeface="Microsoft YaHei" panose="020B0503020204020204" pitchFamily="34" charset="-122"/>
              </a:rPr>
              <a:t>在最近</a:t>
            </a:r>
            <a:r>
              <a:rPr lang="en-US" altLang="zh-CN" sz="2000" b="1" dirty="0">
                <a:effectLst/>
                <a:latin typeface="Microsoft YaHei" panose="020B0503020204020204" pitchFamily="34" charset="-122"/>
                <a:ea typeface="Microsoft YaHei" panose="020B0503020204020204" pitchFamily="34" charset="-122"/>
              </a:rPr>
              <a:t>10</a:t>
            </a:r>
            <a:r>
              <a:rPr lang="zh-CN" altLang="en-US" sz="2000" b="1" dirty="0">
                <a:effectLst/>
                <a:latin typeface="Microsoft YaHei" panose="020B0503020204020204" pitchFamily="34" charset="-122"/>
                <a:ea typeface="Microsoft YaHei" panose="020B0503020204020204" pitchFamily="34" charset="-122"/>
              </a:rPr>
              <a:t>多年的探索中，器械治疗在限定的高血压患者中积累了重要的证据。</a:t>
            </a:r>
          </a:p>
        </p:txBody>
      </p:sp>
      <p:grpSp>
        <p:nvGrpSpPr>
          <p:cNvPr id="38" name="组合 37">
            <a:extLst>
              <a:ext uri="{FF2B5EF4-FFF2-40B4-BE49-F238E27FC236}">
                <a16:creationId xmlns:a16="http://schemas.microsoft.com/office/drawing/2014/main" id="{66D3564C-C516-2B78-1DA8-3964C04DBF4A}"/>
              </a:ext>
            </a:extLst>
          </p:cNvPr>
          <p:cNvGrpSpPr/>
          <p:nvPr/>
        </p:nvGrpSpPr>
        <p:grpSpPr>
          <a:xfrm>
            <a:off x="6340430" y="3659881"/>
            <a:ext cx="1586693" cy="1586693"/>
            <a:chOff x="1057027" y="2420888"/>
            <a:chExt cx="864096" cy="864096"/>
          </a:xfrm>
        </p:grpSpPr>
        <p:sp>
          <p:nvSpPr>
            <p:cNvPr id="39" name="椭圆 38">
              <a:extLst>
                <a:ext uri="{FF2B5EF4-FFF2-40B4-BE49-F238E27FC236}">
                  <a16:creationId xmlns:a16="http://schemas.microsoft.com/office/drawing/2014/main" id="{0AFD52D2-CB3E-20F1-BAF6-F5447C4F168C}"/>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40" name="椭圆 39">
              <a:extLst>
                <a:ext uri="{FF2B5EF4-FFF2-40B4-BE49-F238E27FC236}">
                  <a16:creationId xmlns:a16="http://schemas.microsoft.com/office/drawing/2014/main" id="{6E5D6FEC-5A0A-DB3A-889E-37FE51761B45}"/>
                </a:ext>
              </a:extLst>
            </p:cNvPr>
            <p:cNvSpPr/>
            <p:nvPr/>
          </p:nvSpPr>
          <p:spPr>
            <a:xfrm>
              <a:off x="1097531" y="2461083"/>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sp>
        <p:nvSpPr>
          <p:cNvPr id="3" name="文本框 2">
            <a:extLst>
              <a:ext uri="{FF2B5EF4-FFF2-40B4-BE49-F238E27FC236}">
                <a16:creationId xmlns:a16="http://schemas.microsoft.com/office/drawing/2014/main" id="{5175FC27-EF0A-C25C-183D-68347E43F51C}"/>
              </a:ext>
            </a:extLst>
          </p:cNvPr>
          <p:cNvSpPr txBox="1"/>
          <p:nvPr/>
        </p:nvSpPr>
        <p:spPr>
          <a:xfrm>
            <a:off x="2053936" y="5336975"/>
            <a:ext cx="2071254" cy="458908"/>
          </a:xfrm>
          <a:prstGeom prst="rect">
            <a:avLst/>
          </a:prstGeom>
          <a:noFill/>
        </p:spPr>
        <p:txBody>
          <a:bodyPr wrap="square">
            <a:spAutoFit/>
          </a:bodyPr>
          <a:lstStyle/>
          <a:p>
            <a:pPr>
              <a:lnSpc>
                <a:spcPct val="150000"/>
              </a:lnSpc>
            </a:pPr>
            <a:r>
              <a:rPr lang="zh-CN" altLang="en-US" sz="1800" b="1" dirty="0">
                <a:effectLst/>
                <a:latin typeface="Microsoft YaHei" panose="020B0503020204020204" pitchFamily="34" charset="-122"/>
                <a:ea typeface="Microsoft YaHei" panose="020B0503020204020204" pitchFamily="34" charset="-122"/>
              </a:rPr>
              <a:t>改善生活方式</a:t>
            </a:r>
            <a:endParaRPr lang="en-US" altLang="zh-CN" sz="1800" b="1" dirty="0">
              <a:effectLst/>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08669043-3096-73DE-5238-0FA50BC06D2D}"/>
              </a:ext>
            </a:extLst>
          </p:cNvPr>
          <p:cNvSpPr txBox="1"/>
          <p:nvPr/>
        </p:nvSpPr>
        <p:spPr>
          <a:xfrm>
            <a:off x="4172574" y="5343485"/>
            <a:ext cx="1678998" cy="458908"/>
          </a:xfrm>
          <a:prstGeom prst="rect">
            <a:avLst/>
          </a:prstGeom>
          <a:noFill/>
        </p:spPr>
        <p:txBody>
          <a:bodyPr wrap="square">
            <a:spAutoFit/>
          </a:bodyPr>
          <a:lstStyle/>
          <a:p>
            <a:pPr>
              <a:lnSpc>
                <a:spcPct val="150000"/>
              </a:lnSpc>
            </a:pPr>
            <a:r>
              <a:rPr lang="zh-CN" altLang="en-US" sz="1800" b="1" dirty="0">
                <a:effectLst/>
                <a:latin typeface="Microsoft YaHei" panose="020B0503020204020204" pitchFamily="34" charset="-122"/>
                <a:ea typeface="Microsoft YaHei" panose="020B0503020204020204" pitchFamily="34" charset="-122"/>
              </a:rPr>
              <a:t>降压药物治疗</a:t>
            </a:r>
            <a:endParaRPr lang="en-US" altLang="zh-CN" sz="1800" b="1" dirty="0">
              <a:effectLst/>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57218C41-FF59-E5C7-937F-8527ED675857}"/>
              </a:ext>
            </a:extLst>
          </p:cNvPr>
          <p:cNvSpPr txBox="1"/>
          <p:nvPr/>
        </p:nvSpPr>
        <p:spPr>
          <a:xfrm>
            <a:off x="6135701" y="5336975"/>
            <a:ext cx="2071254" cy="458908"/>
          </a:xfrm>
          <a:prstGeom prst="rect">
            <a:avLst/>
          </a:prstGeom>
          <a:noFill/>
        </p:spPr>
        <p:txBody>
          <a:bodyPr wrap="square">
            <a:spAutoFit/>
          </a:bodyPr>
          <a:lstStyle/>
          <a:p>
            <a:pPr algn="ctr">
              <a:lnSpc>
                <a:spcPct val="150000"/>
              </a:lnSpc>
            </a:pPr>
            <a:r>
              <a:rPr lang="zh-CN" altLang="en-US" sz="1800" b="1" dirty="0">
                <a:effectLst/>
                <a:latin typeface="Microsoft YaHei" panose="020B0503020204020204" pitchFamily="34" charset="-122"/>
                <a:ea typeface="Microsoft YaHei" panose="020B0503020204020204" pitchFamily="34" charset="-122"/>
              </a:rPr>
              <a:t>器械治疗</a:t>
            </a:r>
            <a:endParaRPr lang="en-US" altLang="zh-CN" sz="1800" b="1" dirty="0">
              <a:effectLst/>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8DCC928F-5159-6224-34E3-9F420907F4DF}"/>
              </a:ext>
            </a:extLst>
          </p:cNvPr>
          <p:cNvSpPr txBox="1"/>
          <p:nvPr/>
        </p:nvSpPr>
        <p:spPr>
          <a:xfrm>
            <a:off x="8254339" y="5343485"/>
            <a:ext cx="2071254" cy="458908"/>
          </a:xfrm>
          <a:prstGeom prst="rect">
            <a:avLst/>
          </a:prstGeom>
          <a:noFill/>
        </p:spPr>
        <p:txBody>
          <a:bodyPr wrap="square">
            <a:spAutoFit/>
          </a:bodyPr>
          <a:lstStyle/>
          <a:p>
            <a:pPr algn="ctr">
              <a:lnSpc>
                <a:spcPct val="150000"/>
              </a:lnSpc>
            </a:pPr>
            <a:r>
              <a:rPr lang="zh-CN" altLang="en-US" b="1" dirty="0">
                <a:solidFill>
                  <a:srgbClr val="C00000"/>
                </a:solidFill>
                <a:latin typeface="Microsoft YaHei" panose="020B0503020204020204" pitchFamily="34" charset="-122"/>
                <a:ea typeface="Microsoft YaHei" panose="020B0503020204020204" pitchFamily="34" charset="-122"/>
              </a:rPr>
              <a:t>中医药</a:t>
            </a:r>
            <a:endParaRPr lang="en-US" altLang="zh-CN" sz="1800" b="1" dirty="0">
              <a:solidFill>
                <a:srgbClr val="C00000"/>
              </a:solidFill>
              <a:effectLst/>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C2D8BFBD-E32C-BC98-2639-5F050D2ED2C3}"/>
              </a:ext>
            </a:extLst>
          </p:cNvPr>
          <p:cNvGrpSpPr/>
          <p:nvPr/>
        </p:nvGrpSpPr>
        <p:grpSpPr>
          <a:xfrm>
            <a:off x="4191428" y="3709443"/>
            <a:ext cx="1586693" cy="1586693"/>
            <a:chOff x="1057027" y="2420888"/>
            <a:chExt cx="864096" cy="864096"/>
          </a:xfrm>
        </p:grpSpPr>
        <p:sp>
          <p:nvSpPr>
            <p:cNvPr id="11" name="椭圆 10">
              <a:extLst>
                <a:ext uri="{FF2B5EF4-FFF2-40B4-BE49-F238E27FC236}">
                  <a16:creationId xmlns:a16="http://schemas.microsoft.com/office/drawing/2014/main" id="{B34B96CE-FFB2-55BB-E180-F047D3520E40}"/>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13" name="椭圆 12">
              <a:extLst>
                <a:ext uri="{FF2B5EF4-FFF2-40B4-BE49-F238E27FC236}">
                  <a16:creationId xmlns:a16="http://schemas.microsoft.com/office/drawing/2014/main" id="{BA8A1614-4CD2-CB4E-C658-A63446A12CCA}"/>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grpSp>
        <p:nvGrpSpPr>
          <p:cNvPr id="14" name="组合 13">
            <a:extLst>
              <a:ext uri="{FF2B5EF4-FFF2-40B4-BE49-F238E27FC236}">
                <a16:creationId xmlns:a16="http://schemas.microsoft.com/office/drawing/2014/main" id="{4371A43A-F7D7-E3CE-90B2-C517C721636B}"/>
              </a:ext>
            </a:extLst>
          </p:cNvPr>
          <p:cNvGrpSpPr/>
          <p:nvPr/>
        </p:nvGrpSpPr>
        <p:grpSpPr>
          <a:xfrm>
            <a:off x="2053936" y="3709443"/>
            <a:ext cx="1586693" cy="1586693"/>
            <a:chOff x="1057027" y="2420888"/>
            <a:chExt cx="864096" cy="864096"/>
          </a:xfrm>
        </p:grpSpPr>
        <p:sp>
          <p:nvSpPr>
            <p:cNvPr id="15" name="椭圆 14">
              <a:extLst>
                <a:ext uri="{FF2B5EF4-FFF2-40B4-BE49-F238E27FC236}">
                  <a16:creationId xmlns:a16="http://schemas.microsoft.com/office/drawing/2014/main" id="{79EE5146-EA72-0A03-490B-49E0E1724475}"/>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17" name="椭圆 16">
              <a:extLst>
                <a:ext uri="{FF2B5EF4-FFF2-40B4-BE49-F238E27FC236}">
                  <a16:creationId xmlns:a16="http://schemas.microsoft.com/office/drawing/2014/main" id="{56CD31D9-0AE8-4527-3259-2C403D201DAA}"/>
                </a:ext>
              </a:extLst>
            </p:cNvPr>
            <p:cNvSpPr/>
            <p:nvPr/>
          </p:nvSpPr>
          <p:spPr>
            <a:xfrm>
              <a:off x="1097531" y="2461084"/>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pic>
        <p:nvPicPr>
          <p:cNvPr id="28" name="图形 27" descr="便当盒 纯色填充">
            <a:extLst>
              <a:ext uri="{FF2B5EF4-FFF2-40B4-BE49-F238E27FC236}">
                <a16:creationId xmlns:a16="http://schemas.microsoft.com/office/drawing/2014/main" id="{9C049EF5-1432-D5AF-D903-C7C402C327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5273" y="4044228"/>
            <a:ext cx="914400" cy="914400"/>
          </a:xfrm>
          <a:prstGeom prst="rect">
            <a:avLst/>
          </a:prstGeom>
        </p:spPr>
      </p:pic>
      <p:pic>
        <p:nvPicPr>
          <p:cNvPr id="6" name="图形 5" descr="化学 纯色填充">
            <a:extLst>
              <a:ext uri="{FF2B5EF4-FFF2-40B4-BE49-F238E27FC236}">
                <a16:creationId xmlns:a16="http://schemas.microsoft.com/office/drawing/2014/main" id="{9825E012-4C40-A698-C268-DEB8FDC5E2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90836" y="4053934"/>
            <a:ext cx="914400" cy="914400"/>
          </a:xfrm>
          <a:prstGeom prst="rect">
            <a:avLst/>
          </a:prstGeom>
        </p:spPr>
      </p:pic>
      <p:pic>
        <p:nvPicPr>
          <p:cNvPr id="33" name="图形 32" descr="牙科工具 纯色填充">
            <a:extLst>
              <a:ext uri="{FF2B5EF4-FFF2-40B4-BE49-F238E27FC236}">
                <a16:creationId xmlns:a16="http://schemas.microsoft.com/office/drawing/2014/main" id="{A3020B52-62E9-9623-424A-22ED0E1E3A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6576" y="4046021"/>
            <a:ext cx="914400" cy="914400"/>
          </a:xfrm>
          <a:prstGeom prst="rect">
            <a:avLst/>
          </a:prstGeom>
        </p:spPr>
      </p:pic>
      <p:grpSp>
        <p:nvGrpSpPr>
          <p:cNvPr id="34" name="组合 33">
            <a:extLst>
              <a:ext uri="{FF2B5EF4-FFF2-40B4-BE49-F238E27FC236}">
                <a16:creationId xmlns:a16="http://schemas.microsoft.com/office/drawing/2014/main" id="{A81C5652-1D91-DF61-C2AB-0B40952394F8}"/>
              </a:ext>
            </a:extLst>
          </p:cNvPr>
          <p:cNvGrpSpPr/>
          <p:nvPr/>
        </p:nvGrpSpPr>
        <p:grpSpPr>
          <a:xfrm>
            <a:off x="8500258" y="3715953"/>
            <a:ext cx="1586693" cy="1586693"/>
            <a:chOff x="1057027" y="2420888"/>
            <a:chExt cx="864096" cy="864096"/>
          </a:xfrm>
        </p:grpSpPr>
        <p:sp>
          <p:nvSpPr>
            <p:cNvPr id="35" name="椭圆 34">
              <a:extLst>
                <a:ext uri="{FF2B5EF4-FFF2-40B4-BE49-F238E27FC236}">
                  <a16:creationId xmlns:a16="http://schemas.microsoft.com/office/drawing/2014/main" id="{B8CBC922-5D4A-DC6B-B2DF-F851DDB02C55}"/>
                </a:ext>
              </a:extLst>
            </p:cNvPr>
            <p:cNvSpPr/>
            <p:nvPr/>
          </p:nvSpPr>
          <p:spPr>
            <a:xfrm>
              <a:off x="1057027" y="2420888"/>
              <a:ext cx="864096" cy="864096"/>
            </a:xfrm>
            <a:prstGeom prst="ellipse">
              <a:avLst/>
            </a:prstGeom>
            <a:gradFill>
              <a:gsLst>
                <a:gs pos="0">
                  <a:srgbClr val="D3D3D3"/>
                </a:gs>
                <a:gs pos="100000">
                  <a:srgbClr val="F9F9F9"/>
                </a:gs>
              </a:gsLst>
              <a:lin ang="162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36" name="椭圆 35">
              <a:extLst>
                <a:ext uri="{FF2B5EF4-FFF2-40B4-BE49-F238E27FC236}">
                  <a16:creationId xmlns:a16="http://schemas.microsoft.com/office/drawing/2014/main" id="{F4FDA3FA-1C60-DCE5-04DA-920FD95B9BA0}"/>
                </a:ext>
              </a:extLst>
            </p:cNvPr>
            <p:cNvSpPr/>
            <p:nvPr/>
          </p:nvSpPr>
          <p:spPr>
            <a:xfrm>
              <a:off x="1097531" y="2461083"/>
              <a:ext cx="783704" cy="783704"/>
            </a:xfrm>
            <a:prstGeom prst="ellipse">
              <a:avLst/>
            </a:prstGeom>
            <a:gradFill>
              <a:gsLst>
                <a:gs pos="0">
                  <a:srgbClr val="D3D3D3"/>
                </a:gs>
                <a:gs pos="100000">
                  <a:srgbClr val="F9F9F9"/>
                </a:gs>
              </a:gsLst>
              <a:lin ang="5400000" scaled="0"/>
            </a:gra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grpSp>
      <p:pic>
        <p:nvPicPr>
          <p:cNvPr id="37" name="图形 36" descr="骷髅">
            <a:extLst>
              <a:ext uri="{FF2B5EF4-FFF2-40B4-BE49-F238E27FC236}">
                <a16:creationId xmlns:a16="http://schemas.microsoft.com/office/drawing/2014/main" id="{5AF5EACD-F8BB-DC76-631C-3A60F0AE57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32766" y="4053934"/>
            <a:ext cx="914400" cy="914400"/>
          </a:xfrm>
          <a:prstGeom prst="rect">
            <a:avLst/>
          </a:prstGeom>
        </p:spPr>
      </p:pic>
    </p:spTree>
    <p:extLst>
      <p:ext uri="{BB962C8B-B14F-4D97-AF65-F5344CB8AC3E}">
        <p14:creationId xmlns:p14="http://schemas.microsoft.com/office/powerpoint/2010/main" val="9761225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a:extLst>
              <a:ext uri="{FF2B5EF4-FFF2-40B4-BE49-F238E27FC236}">
                <a16:creationId xmlns:a16="http://schemas.microsoft.com/office/drawing/2014/main" id="{DABB27E5-C061-792D-C470-9FD3EC4DC1AE}"/>
              </a:ext>
            </a:extLst>
          </p:cNvPr>
          <p:cNvSpPr/>
          <p:nvPr/>
        </p:nvSpPr>
        <p:spPr>
          <a:xfrm>
            <a:off x="1121229" y="1919740"/>
            <a:ext cx="10076272" cy="3414260"/>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9531FEFE-5D0C-5C15-A790-A6A684291E23}"/>
              </a:ext>
            </a:extLst>
          </p:cNvPr>
          <p:cNvSpPr/>
          <p:nvPr/>
        </p:nvSpPr>
        <p:spPr>
          <a:xfrm>
            <a:off x="1268186" y="2798494"/>
            <a:ext cx="8973050" cy="1422954"/>
          </a:xfrm>
          <a:prstGeom prst="rect">
            <a:avLst/>
          </a:prstGeom>
        </p:spPr>
        <p:txBody>
          <a:bodyPr wrap="square">
            <a:spAutoFit/>
          </a:bodyPr>
          <a:lstStyle/>
          <a:p>
            <a:pPr marL="342900" lvl="0" indent="-342900" algn="just">
              <a:lnSpc>
                <a:spcPct val="150000"/>
              </a:lnSpc>
              <a:buFont typeface="Symbol" pitchFamily="2" charset="2"/>
              <a:buChar char=""/>
            </a:pPr>
            <a:r>
              <a:rPr lang="zh-CN" altLang="en-US" sz="2000" kern="100" dirty="0">
                <a:effectLst/>
                <a:latin typeface="Microsoft YaHei" panose="020B0503020204020204" pitchFamily="34" charset="-122"/>
                <a:ea typeface="Microsoft YaHei" panose="020B0503020204020204" pitchFamily="34" charset="-122"/>
                <a:cs typeface="Times New Roman (正文 CS 字体)"/>
              </a:rPr>
              <a:t>对于</a:t>
            </a:r>
            <a:r>
              <a:rPr lang="zh-CN" altLang="en-US" sz="2000" b="1" kern="100" dirty="0">
                <a:solidFill>
                  <a:srgbClr val="C00000"/>
                </a:solidFill>
                <a:effectLst/>
                <a:latin typeface="Microsoft YaHei" panose="020B0503020204020204" pitchFamily="34" charset="-122"/>
                <a:ea typeface="Microsoft YaHei" panose="020B0503020204020204" pitchFamily="34" charset="-122"/>
                <a:cs typeface="Times New Roman (正文 CS 字体)"/>
              </a:rPr>
              <a:t>正常高值血压需要药物治疗者</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，以及</a:t>
            </a:r>
            <a:r>
              <a:rPr lang="en-US" altLang="zh-CN" sz="2000" b="1" kern="100" dirty="0">
                <a:solidFill>
                  <a:srgbClr val="C00000"/>
                </a:solidFill>
                <a:latin typeface="Microsoft YaHei" panose="020B0503020204020204" pitchFamily="34" charset="-122"/>
                <a:ea typeface="Microsoft YaHei" panose="020B0503020204020204" pitchFamily="34" charset="-122"/>
              </a:rPr>
              <a:t>1</a:t>
            </a:r>
            <a:r>
              <a:rPr lang="zh-CN" altLang="en-US" sz="2000" b="1" kern="100" dirty="0">
                <a:solidFill>
                  <a:srgbClr val="C00000"/>
                </a:solidFill>
                <a:latin typeface="Microsoft YaHei" panose="020B0503020204020204" pitchFamily="34" charset="-122"/>
                <a:ea typeface="Microsoft YaHei" panose="020B0503020204020204" pitchFamily="34" charset="-122"/>
              </a:rPr>
              <a:t>级高血压患者</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可以考虑应用具有平肝潜阳等功用且</a:t>
            </a:r>
            <a:r>
              <a:rPr lang="zh-CN" altLang="en-US" sz="2000" b="1" kern="100" dirty="0">
                <a:solidFill>
                  <a:srgbClr val="C00000"/>
                </a:solidFill>
                <a:latin typeface="Microsoft YaHei" panose="020B0503020204020204" pitchFamily="34" charset="-122"/>
                <a:ea typeface="Microsoft YaHei" panose="020B0503020204020204" pitchFamily="34" charset="-122"/>
              </a:rPr>
              <a:t>有循证证据的中成药</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r>
              <a:rPr lang="zh-CN" altLang="en-US" sz="2000" b="1" kern="100" dirty="0">
                <a:solidFill>
                  <a:srgbClr val="C00000"/>
                </a:solidFill>
                <a:latin typeface="Microsoft YaHei" panose="020B0503020204020204" pitchFamily="34" charset="-122"/>
                <a:ea typeface="Microsoft YaHei" panose="020B0503020204020204" pitchFamily="34" charset="-122"/>
              </a:rPr>
              <a:t>以改善高血压相关症状，并起到一定的辅助降压作用</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，也可以</a:t>
            </a:r>
            <a:r>
              <a:rPr lang="zh-CN" altLang="en-US" sz="2000" b="1" kern="100" dirty="0">
                <a:solidFill>
                  <a:srgbClr val="C00000"/>
                </a:solidFill>
                <a:latin typeface="Microsoft YaHei" panose="020B0503020204020204" pitchFamily="34" charset="-122"/>
                <a:ea typeface="Microsoft YaHei" panose="020B0503020204020204" pitchFamily="34" charset="-122"/>
              </a:rPr>
              <a:t>作为常用降压药的联合用药。</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r>
              <a:rPr lang="en-US" altLang="zh-CN" sz="2000" kern="100" dirty="0" err="1">
                <a:effectLst/>
                <a:latin typeface="Microsoft YaHei" panose="020B0503020204020204" pitchFamily="34" charset="-122"/>
                <a:ea typeface="Microsoft YaHei" panose="020B0503020204020204" pitchFamily="34" charset="-122"/>
                <a:cs typeface="Times New Roman (正文 CS 字体)"/>
              </a:rPr>
              <a:t>Ⅱb</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r>
              <a:rPr lang="en-US" altLang="zh-CN" sz="2000" kern="100" dirty="0">
                <a:effectLst/>
                <a:latin typeface="Microsoft YaHei" panose="020B0503020204020204" pitchFamily="34" charset="-122"/>
                <a:ea typeface="Microsoft YaHei" panose="020B0503020204020204" pitchFamily="34" charset="-122"/>
                <a:cs typeface="Times New Roman (正文 CS 字体)"/>
              </a:rPr>
              <a:t>C</a:t>
            </a:r>
            <a:r>
              <a:rPr lang="zh-CN" altLang="en-US" sz="2000" kern="100" dirty="0">
                <a:effectLst/>
                <a:latin typeface="Microsoft YaHei" panose="020B0503020204020204" pitchFamily="34" charset="-122"/>
                <a:ea typeface="Microsoft YaHei" panose="020B0503020204020204" pitchFamily="34" charset="-122"/>
                <a:cs typeface="Times New Roman (正文 CS 字体)"/>
              </a:rPr>
              <a:t>）</a:t>
            </a:r>
            <a:endParaRPr lang="en-US" altLang="zh-CN" sz="2000" kern="100" dirty="0">
              <a:effectLst/>
              <a:latin typeface="Microsoft YaHei" panose="020B0503020204020204" pitchFamily="34" charset="-122"/>
              <a:ea typeface="Microsoft YaHei" panose="020B0503020204020204" pitchFamily="34" charset="-122"/>
              <a:cs typeface="Times New Roman (正文 CS 字体)"/>
            </a:endParaRPr>
          </a:p>
        </p:txBody>
      </p:sp>
      <p:sp>
        <p:nvSpPr>
          <p:cNvPr id="7" name="矩形 6">
            <a:extLst>
              <a:ext uri="{FF2B5EF4-FFF2-40B4-BE49-F238E27FC236}">
                <a16:creationId xmlns:a16="http://schemas.microsoft.com/office/drawing/2014/main" id="{B63B622A-2B8A-136B-7EFD-1A7FEDE0638F}"/>
              </a:ext>
            </a:extLst>
          </p:cNvPr>
          <p:cNvSpPr/>
          <p:nvPr/>
        </p:nvSpPr>
        <p:spPr>
          <a:xfrm>
            <a:off x="622661" y="599289"/>
            <a:ext cx="7411489" cy="1029539"/>
          </a:xfrm>
          <a:prstGeom prst="rect">
            <a:avLst/>
          </a:prstGeom>
        </p:spPr>
        <p:txBody>
          <a:bodyPr>
            <a:normAutofit/>
          </a:bodyPr>
          <a:lstStyle/>
          <a:p>
            <a:pPr>
              <a:lnSpc>
                <a:spcPct val="150000"/>
              </a:lnSpc>
            </a:pPr>
            <a:r>
              <a:rPr lang="zh-CN" altLang="en-US" sz="3200" b="1" dirty="0">
                <a:solidFill>
                  <a:srgbClr val="004582"/>
                </a:solidFill>
                <a:latin typeface="Microsoft YaHei" panose="020B0503020204020204" pitchFamily="34" charset="-122"/>
                <a:ea typeface="Microsoft YaHei" panose="020B0503020204020204" pitchFamily="34" charset="-122"/>
                <a:cs typeface="+mj-cs"/>
              </a:rPr>
              <a:t>要点</a:t>
            </a:r>
            <a:r>
              <a:rPr lang="en-US" altLang="zh-CN" sz="3200" b="1" dirty="0">
                <a:solidFill>
                  <a:srgbClr val="004582"/>
                </a:solidFill>
                <a:latin typeface="Microsoft YaHei" panose="020B0503020204020204" pitchFamily="34" charset="-122"/>
                <a:ea typeface="Microsoft YaHei" panose="020B0503020204020204" pitchFamily="34" charset="-122"/>
                <a:cs typeface="+mj-cs"/>
              </a:rPr>
              <a:t>5G  </a:t>
            </a:r>
            <a:r>
              <a:rPr lang="zh-CN" altLang="en-US" sz="3200" b="1" dirty="0">
                <a:solidFill>
                  <a:srgbClr val="004582"/>
                </a:solidFill>
                <a:latin typeface="Microsoft YaHei" panose="020B0503020204020204" pitchFamily="34" charset="-122"/>
                <a:ea typeface="Microsoft YaHei" panose="020B0503020204020204" pitchFamily="34" charset="-122"/>
                <a:cs typeface="+mj-cs"/>
              </a:rPr>
              <a:t>中医药在降压治疗中的应用</a:t>
            </a:r>
          </a:p>
        </p:txBody>
      </p:sp>
      <p:grpSp>
        <p:nvGrpSpPr>
          <p:cNvPr id="2" name="组合 1">
            <a:extLst>
              <a:ext uri="{FF2B5EF4-FFF2-40B4-BE49-F238E27FC236}">
                <a16:creationId xmlns:a16="http://schemas.microsoft.com/office/drawing/2014/main" id="{B3924BFB-AD45-2821-44FD-B1F5E0454F12}"/>
              </a:ext>
            </a:extLst>
          </p:cNvPr>
          <p:cNvGrpSpPr/>
          <p:nvPr/>
        </p:nvGrpSpPr>
        <p:grpSpPr>
          <a:xfrm>
            <a:off x="11016343" y="-71078"/>
            <a:ext cx="1360715" cy="911036"/>
            <a:chOff x="10809514" y="26404"/>
            <a:chExt cx="1375882" cy="914400"/>
          </a:xfrm>
        </p:grpSpPr>
        <p:pic>
          <p:nvPicPr>
            <p:cNvPr id="3" name="图形 2" descr="剪贴板">
              <a:extLst>
                <a:ext uri="{FF2B5EF4-FFF2-40B4-BE49-F238E27FC236}">
                  <a16:creationId xmlns:a16="http://schemas.microsoft.com/office/drawing/2014/main" id="{2B8D0048-DEE8-25D5-8C21-A79B8EB513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8" name="文本框 7">
              <a:extLst>
                <a:ext uri="{FF2B5EF4-FFF2-40B4-BE49-F238E27FC236}">
                  <a16:creationId xmlns:a16="http://schemas.microsoft.com/office/drawing/2014/main" id="{3BB5F1BA-5B49-83FD-0228-1C2A74073815}"/>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293923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FCE7E60D-9D97-1AFE-1063-877A37F92938}"/>
              </a:ext>
            </a:extLst>
          </p:cNvPr>
          <p:cNvSpPr>
            <a:spLocks noGrp="1"/>
          </p:cNvSpPr>
          <p:nvPr>
            <p:ph type="title"/>
          </p:nvPr>
        </p:nvSpPr>
        <p:spPr>
          <a:xfrm>
            <a:off x="673675" y="224811"/>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中医对高血压的认识</a:t>
            </a:r>
          </a:p>
        </p:txBody>
      </p:sp>
      <p:sp>
        <p:nvSpPr>
          <p:cNvPr id="7" name="文本框 6">
            <a:extLst>
              <a:ext uri="{FF2B5EF4-FFF2-40B4-BE49-F238E27FC236}">
                <a16:creationId xmlns:a16="http://schemas.microsoft.com/office/drawing/2014/main" id="{681EFADD-14A4-9D9E-C05C-061E88354C9F}"/>
              </a:ext>
            </a:extLst>
          </p:cNvPr>
          <p:cNvSpPr txBox="1"/>
          <p:nvPr/>
        </p:nvSpPr>
        <p:spPr>
          <a:xfrm>
            <a:off x="792053" y="4408170"/>
            <a:ext cx="2012640" cy="338554"/>
          </a:xfrm>
          <a:prstGeom prst="rect">
            <a:avLst/>
          </a:prstGeom>
          <a:noFill/>
        </p:spPr>
        <p:txBody>
          <a:bodyPr wrap="square">
            <a:spAutoFit/>
          </a:bodyPr>
          <a:lstStyle/>
          <a:p>
            <a:pPr algn="ctr"/>
            <a:r>
              <a:rPr lang="zh-CN" altLang="en-US" sz="1600" b="1" i="1" dirty="0">
                <a:latin typeface="微软雅黑" panose="020B0503020204020204" pitchFamily="34" charset="-122"/>
                <a:ea typeface="微软雅黑" panose="020B0503020204020204" pitchFamily="34" charset="-122"/>
              </a:rPr>
              <a:t>“咸者，脉弦也”</a:t>
            </a:r>
          </a:p>
        </p:txBody>
      </p:sp>
      <p:pic>
        <p:nvPicPr>
          <p:cNvPr id="9" name="图片 8">
            <a:extLst>
              <a:ext uri="{FF2B5EF4-FFF2-40B4-BE49-F238E27FC236}">
                <a16:creationId xmlns:a16="http://schemas.microsoft.com/office/drawing/2014/main" id="{081BB439-F34C-9021-9F63-D66AAA649DBC}"/>
              </a:ext>
            </a:extLst>
          </p:cNvPr>
          <p:cNvPicPr>
            <a:picLocks noChangeAspect="1"/>
          </p:cNvPicPr>
          <p:nvPr/>
        </p:nvPicPr>
        <p:blipFill>
          <a:blip r:embed="rId2"/>
          <a:stretch>
            <a:fillRect/>
          </a:stretch>
        </p:blipFill>
        <p:spPr>
          <a:xfrm>
            <a:off x="865641" y="1372791"/>
            <a:ext cx="1908798" cy="2961084"/>
          </a:xfrm>
          <a:prstGeom prst="rect">
            <a:avLst/>
          </a:prstGeom>
        </p:spPr>
      </p:pic>
      <p:sp>
        <p:nvSpPr>
          <p:cNvPr id="10" name="文本框 9">
            <a:extLst>
              <a:ext uri="{FF2B5EF4-FFF2-40B4-BE49-F238E27FC236}">
                <a16:creationId xmlns:a16="http://schemas.microsoft.com/office/drawing/2014/main" id="{BFDCCB8C-4355-7718-81AB-DFD544BA3BB2}"/>
              </a:ext>
            </a:extLst>
          </p:cNvPr>
          <p:cNvSpPr txBox="1"/>
          <p:nvPr/>
        </p:nvSpPr>
        <p:spPr>
          <a:xfrm>
            <a:off x="91252" y="5152669"/>
            <a:ext cx="3457575" cy="307777"/>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人类最早有关血管压力的文字记载</a:t>
            </a:r>
          </a:p>
        </p:txBody>
      </p:sp>
      <p:sp>
        <p:nvSpPr>
          <p:cNvPr id="11" name="文本框 10">
            <a:extLst>
              <a:ext uri="{FF2B5EF4-FFF2-40B4-BE49-F238E27FC236}">
                <a16:creationId xmlns:a16="http://schemas.microsoft.com/office/drawing/2014/main" id="{D7BF127F-E4C1-5D52-B5C8-E7174CB0DE01}"/>
              </a:ext>
            </a:extLst>
          </p:cNvPr>
          <p:cNvSpPr txBox="1"/>
          <p:nvPr/>
        </p:nvSpPr>
        <p:spPr>
          <a:xfrm>
            <a:off x="865641" y="4750913"/>
            <a:ext cx="1908798" cy="338554"/>
          </a:xfrm>
          <a:prstGeom prst="rect">
            <a:avLst/>
          </a:prstGeom>
          <a:noFill/>
        </p:spPr>
        <p:txBody>
          <a:bodyPr wrap="square">
            <a:spAutoFit/>
          </a:bodyPr>
          <a:lstStyle/>
          <a:p>
            <a:pPr algn="ct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黄帝内经</a:t>
            </a:r>
            <a:r>
              <a:rPr lang="en-US" altLang="zh-CN"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grpSp>
        <p:nvGrpSpPr>
          <p:cNvPr id="31" name="组合 30">
            <a:extLst>
              <a:ext uri="{FF2B5EF4-FFF2-40B4-BE49-F238E27FC236}">
                <a16:creationId xmlns:a16="http://schemas.microsoft.com/office/drawing/2014/main" id="{8A777A3D-78EC-9A68-6427-0FD3F3821D27}"/>
              </a:ext>
            </a:extLst>
          </p:cNvPr>
          <p:cNvGrpSpPr/>
          <p:nvPr/>
        </p:nvGrpSpPr>
        <p:grpSpPr>
          <a:xfrm>
            <a:off x="3419475" y="1372791"/>
            <a:ext cx="8096249" cy="4856559"/>
            <a:chOff x="4956175" y="1544242"/>
            <a:chExt cx="2778125" cy="1528762"/>
          </a:xfrm>
        </p:grpSpPr>
        <p:grpSp>
          <p:nvGrpSpPr>
            <p:cNvPr id="21" name="Group 15">
              <a:extLst>
                <a:ext uri="{FF2B5EF4-FFF2-40B4-BE49-F238E27FC236}">
                  <a16:creationId xmlns:a16="http://schemas.microsoft.com/office/drawing/2014/main" id="{EBEE6711-4FAB-2555-0F07-8568F98CFE05}"/>
                </a:ext>
              </a:extLst>
            </p:cNvPr>
            <p:cNvGrpSpPr>
              <a:grpSpLocks/>
            </p:cNvGrpSpPr>
            <p:nvPr/>
          </p:nvGrpSpPr>
          <p:grpSpPr bwMode="auto">
            <a:xfrm>
              <a:off x="4956175" y="1544242"/>
              <a:ext cx="2778125" cy="1528762"/>
              <a:chOff x="336" y="1536"/>
              <a:chExt cx="1392" cy="720"/>
            </a:xfrm>
          </p:grpSpPr>
          <p:sp>
            <p:nvSpPr>
              <p:cNvPr id="22" name="AutoShape 16">
                <a:extLst>
                  <a:ext uri="{FF2B5EF4-FFF2-40B4-BE49-F238E27FC236}">
                    <a16:creationId xmlns:a16="http://schemas.microsoft.com/office/drawing/2014/main" id="{D1922B4F-B6B9-4D57-8D5B-4EB751A3C8D3}"/>
                  </a:ext>
                </a:extLst>
              </p:cNvPr>
              <p:cNvSpPr>
                <a:spLocks noChangeArrowheads="1"/>
              </p:cNvSpPr>
              <p:nvPr/>
            </p:nvSpPr>
            <p:spPr bwMode="auto">
              <a:xfrm>
                <a:off x="336" y="1536"/>
                <a:ext cx="1392" cy="720"/>
              </a:xfrm>
              <a:prstGeom prst="roundRect">
                <a:avLst>
                  <a:gd name="adj" fmla="val 16667"/>
                </a:avLst>
              </a:prstGeom>
              <a:solidFill>
                <a:schemeClr val="accent4">
                  <a:lumMod val="50000"/>
                </a:schemeClr>
              </a:solidFill>
              <a:ln w="9525">
                <a:solidFill>
                  <a:srgbClr val="004582"/>
                </a:solidFill>
                <a:round/>
                <a:headEnd/>
                <a:tailEnd/>
              </a:ln>
              <a:effectLst>
                <a:outerShdw dist="45791" dir="2021404" algn="ctr" rotWithShape="0">
                  <a:srgbClr val="DDDDDD"/>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23" name="Rectangle 17">
                <a:extLst>
                  <a:ext uri="{FF2B5EF4-FFF2-40B4-BE49-F238E27FC236}">
                    <a16:creationId xmlns:a16="http://schemas.microsoft.com/office/drawing/2014/main" id="{772F1BFF-51EA-B001-DFA2-082C1036DB8F}"/>
                  </a:ext>
                </a:extLst>
              </p:cNvPr>
              <p:cNvSpPr>
                <a:spLocks noChangeArrowheads="1"/>
              </p:cNvSpPr>
              <p:nvPr/>
            </p:nvSpPr>
            <p:spPr bwMode="auto">
              <a:xfrm>
                <a:off x="336" y="1536"/>
                <a:ext cx="258" cy="336"/>
              </a:xfrm>
              <a:prstGeom prst="rect">
                <a:avLst/>
              </a:prstGeom>
              <a:solidFill>
                <a:schemeClr val="accent4">
                  <a:lumMod val="50000"/>
                </a:schemeClr>
              </a:solidFill>
              <a:ln w="9525">
                <a:solidFill>
                  <a:srgbClr val="004582"/>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grpSp>
        <p:grpSp>
          <p:nvGrpSpPr>
            <p:cNvPr id="24" name="Group 18">
              <a:extLst>
                <a:ext uri="{FF2B5EF4-FFF2-40B4-BE49-F238E27FC236}">
                  <a16:creationId xmlns:a16="http://schemas.microsoft.com/office/drawing/2014/main" id="{9F03DCBA-3021-F0A9-1F22-EB3AA8C459E7}"/>
                </a:ext>
              </a:extLst>
            </p:cNvPr>
            <p:cNvGrpSpPr>
              <a:grpSpLocks/>
            </p:cNvGrpSpPr>
            <p:nvPr/>
          </p:nvGrpSpPr>
          <p:grpSpPr bwMode="auto">
            <a:xfrm>
              <a:off x="4991107" y="1576152"/>
              <a:ext cx="2713975" cy="1465977"/>
              <a:chOff x="2175" y="1326"/>
              <a:chExt cx="1425" cy="759"/>
            </a:xfrm>
          </p:grpSpPr>
          <p:sp>
            <p:nvSpPr>
              <p:cNvPr id="25" name="AutoShape 19">
                <a:extLst>
                  <a:ext uri="{FF2B5EF4-FFF2-40B4-BE49-F238E27FC236}">
                    <a16:creationId xmlns:a16="http://schemas.microsoft.com/office/drawing/2014/main" id="{E3279D8F-AA44-1B3A-02EB-04C3C3B9BD1D}"/>
                  </a:ext>
                </a:extLst>
              </p:cNvPr>
              <p:cNvSpPr>
                <a:spLocks noChangeArrowheads="1"/>
              </p:cNvSpPr>
              <p:nvPr/>
            </p:nvSpPr>
            <p:spPr bwMode="auto">
              <a:xfrm>
                <a:off x="2175" y="1326"/>
                <a:ext cx="1425" cy="759"/>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dirty="0">
                  <a:latin typeface="微软雅黑" panose="020B0503020204020204" pitchFamily="34" charset="-122"/>
                  <a:ea typeface="微软雅黑" panose="020B0503020204020204" pitchFamily="34" charset="-122"/>
                </a:endParaRPr>
              </a:p>
            </p:txBody>
          </p:sp>
          <p:sp>
            <p:nvSpPr>
              <p:cNvPr id="26" name="Rectangle 20">
                <a:extLst>
                  <a:ext uri="{FF2B5EF4-FFF2-40B4-BE49-F238E27FC236}">
                    <a16:creationId xmlns:a16="http://schemas.microsoft.com/office/drawing/2014/main" id="{971BD833-9F53-DB61-2B94-15C0F7427C7E}"/>
                  </a:ext>
                </a:extLst>
              </p:cNvPr>
              <p:cNvSpPr>
                <a:spLocks noChangeArrowheads="1"/>
              </p:cNvSpPr>
              <p:nvPr/>
            </p:nvSpPr>
            <p:spPr bwMode="auto">
              <a:xfrm>
                <a:off x="2175" y="1327"/>
                <a:ext cx="258" cy="3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grpSp>
        <p:sp>
          <p:nvSpPr>
            <p:cNvPr id="27" name="Line 21">
              <a:extLst>
                <a:ext uri="{FF2B5EF4-FFF2-40B4-BE49-F238E27FC236}">
                  <a16:creationId xmlns:a16="http://schemas.microsoft.com/office/drawing/2014/main" id="{40D5CC28-73BB-663D-B427-23155E83C497}"/>
                </a:ext>
              </a:extLst>
            </p:cNvPr>
            <p:cNvSpPr>
              <a:spLocks noChangeShapeType="1"/>
            </p:cNvSpPr>
            <p:nvPr/>
          </p:nvSpPr>
          <p:spPr bwMode="auto">
            <a:xfrm flipV="1">
              <a:off x="5078486" y="1746550"/>
              <a:ext cx="2514626" cy="3901"/>
            </a:xfrm>
            <a:prstGeom prst="line">
              <a:avLst/>
            </a:prstGeom>
            <a:noFill/>
            <a:ln w="12700">
              <a:solidFill>
                <a:schemeClr val="accent4">
                  <a:lumMod val="50000"/>
                </a:schemeClr>
              </a:solidFill>
              <a:prstDash val="dash"/>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8" name="Rectangle 34">
              <a:extLst>
                <a:ext uri="{FF2B5EF4-FFF2-40B4-BE49-F238E27FC236}">
                  <a16:creationId xmlns:a16="http://schemas.microsoft.com/office/drawing/2014/main" id="{DAB34C55-F617-0A62-90DF-725CA73760E4}"/>
                </a:ext>
              </a:extLst>
            </p:cNvPr>
            <p:cNvSpPr>
              <a:spLocks noChangeArrowheads="1"/>
            </p:cNvSpPr>
            <p:nvPr/>
          </p:nvSpPr>
          <p:spPr bwMode="gray">
            <a:xfrm>
              <a:off x="5201157" y="1630086"/>
              <a:ext cx="1834526" cy="10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600" b="1" dirty="0">
                  <a:solidFill>
                    <a:srgbClr val="C00000"/>
                  </a:solidFill>
                  <a:latin typeface="微软雅黑" panose="020B0503020204020204" pitchFamily="34" charset="-122"/>
                  <a:ea typeface="微软雅黑" panose="020B0503020204020204" pitchFamily="34" charset="-122"/>
                </a:rPr>
                <a:t>中医认为的主要病因</a:t>
              </a:r>
              <a:endParaRPr lang="en-US" altLang="zh-CN" sz="1600" b="1" dirty="0">
                <a:solidFill>
                  <a:srgbClr val="C00000"/>
                </a:solidFill>
                <a:latin typeface="微软雅黑" panose="020B0503020204020204" pitchFamily="34" charset="-122"/>
                <a:ea typeface="微软雅黑" panose="020B0503020204020204" pitchFamily="34" charset="-122"/>
              </a:endParaRPr>
            </a:p>
          </p:txBody>
        </p:sp>
        <p:sp>
          <p:nvSpPr>
            <p:cNvPr id="29" name="Rectangle 35">
              <a:extLst>
                <a:ext uri="{FF2B5EF4-FFF2-40B4-BE49-F238E27FC236}">
                  <a16:creationId xmlns:a16="http://schemas.microsoft.com/office/drawing/2014/main" id="{30316DFD-E893-5552-2945-19A9695992B5}"/>
                </a:ext>
              </a:extLst>
            </p:cNvPr>
            <p:cNvSpPr>
              <a:spLocks noChangeArrowheads="1"/>
            </p:cNvSpPr>
            <p:nvPr/>
          </p:nvSpPr>
          <p:spPr bwMode="gray">
            <a:xfrm>
              <a:off x="5030754" y="1628394"/>
              <a:ext cx="177187" cy="11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b="1" dirty="0">
                  <a:latin typeface="微软雅黑" panose="020B0503020204020204" pitchFamily="34" charset="-122"/>
                  <a:ea typeface="微软雅黑" panose="020B0503020204020204" pitchFamily="34" charset="-122"/>
                </a:rPr>
                <a:t>01</a:t>
              </a:r>
            </a:p>
          </p:txBody>
        </p:sp>
        <p:sp>
          <p:nvSpPr>
            <p:cNvPr id="30" name="Text Box 39">
              <a:extLst>
                <a:ext uri="{FF2B5EF4-FFF2-40B4-BE49-F238E27FC236}">
                  <a16:creationId xmlns:a16="http://schemas.microsoft.com/office/drawing/2014/main" id="{4D68A702-8B65-1B13-D21D-97D2C6186E63}"/>
                </a:ext>
              </a:extLst>
            </p:cNvPr>
            <p:cNvSpPr txBox="1">
              <a:spLocks noChangeArrowheads="1"/>
            </p:cNvSpPr>
            <p:nvPr/>
          </p:nvSpPr>
          <p:spPr bwMode="gray">
            <a:xfrm>
              <a:off x="5055063" y="1758447"/>
              <a:ext cx="2600586" cy="50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ts val="2400"/>
                </a:lnSpc>
              </a:pPr>
              <a:r>
                <a:rPr lang="zh-CN" altLang="en-US" sz="1400" dirty="0">
                  <a:solidFill>
                    <a:srgbClr val="000000"/>
                  </a:solidFill>
                  <a:latin typeface="微软雅黑" panose="020B0503020204020204" pitchFamily="34" charset="-122"/>
                  <a:ea typeface="微软雅黑" panose="020B0503020204020204" pitchFamily="34" charset="-122"/>
                </a:rPr>
                <a:t>      中医认为血压增高的主要病因为</a:t>
              </a:r>
              <a:r>
                <a:rPr lang="zh-CN" altLang="en-US" sz="1400" b="1" dirty="0">
                  <a:solidFill>
                    <a:srgbClr val="000000"/>
                  </a:solidFill>
                  <a:latin typeface="微软雅黑" panose="020B0503020204020204" pitchFamily="34" charset="-122"/>
                  <a:ea typeface="微软雅黑" panose="020B0503020204020204" pitchFamily="34" charset="-122"/>
                </a:rPr>
                <a:t>情志不遂、饮食不节、久病过劳、年迈体虚</a:t>
              </a:r>
              <a:r>
                <a:rPr lang="zh-CN" altLang="en-US" sz="1400" dirty="0">
                  <a:solidFill>
                    <a:srgbClr val="000000"/>
                  </a:solidFill>
                  <a:latin typeface="微软雅黑" panose="020B0503020204020204" pitchFamily="34" charset="-122"/>
                  <a:ea typeface="微软雅黑" panose="020B0503020204020204" pitchFamily="34" charset="-122"/>
                </a:rPr>
                <a:t>等因素，其病理因素多为风、火、痰、瘀、虚，病理性质多属本虚标实，肝肾阴虚为本，风阳上亢、气血逆乱、痰浊内蕴为标，因病程及合并靶器官损害的不同，多表现为</a:t>
              </a:r>
              <a:r>
                <a:rPr lang="zh-CN" altLang="en-US" sz="1400" b="1" dirty="0">
                  <a:solidFill>
                    <a:srgbClr val="000000"/>
                  </a:solidFill>
                  <a:latin typeface="微软雅黑" panose="020B0503020204020204" pitchFamily="34" charset="-122"/>
                  <a:ea typeface="微软雅黑" panose="020B0503020204020204" pitchFamily="34" charset="-122"/>
                </a:rPr>
                <a:t>早期肝阳上亢</a:t>
              </a:r>
              <a:r>
                <a:rPr lang="zh-CN" altLang="en-US" sz="1400" dirty="0">
                  <a:solidFill>
                    <a:srgbClr val="000000"/>
                  </a:solidFill>
                  <a:latin typeface="微软雅黑" panose="020B0503020204020204" pitchFamily="34" charset="-122"/>
                  <a:ea typeface="微软雅黑" panose="020B0503020204020204" pitchFamily="34" charset="-122"/>
                </a:rPr>
                <a:t>、</a:t>
              </a:r>
              <a:r>
                <a:rPr lang="zh-CN" altLang="en-US" sz="1400" b="1" dirty="0">
                  <a:solidFill>
                    <a:srgbClr val="000000"/>
                  </a:solidFill>
                  <a:latin typeface="微软雅黑" panose="020B0503020204020204" pitchFamily="34" charset="-122"/>
                  <a:ea typeface="微软雅黑" panose="020B0503020204020204" pitchFamily="34" charset="-122"/>
                </a:rPr>
                <a:t>中期阴虚阳亢</a:t>
              </a:r>
              <a:r>
                <a:rPr lang="zh-CN" altLang="en-US" sz="1400" dirty="0">
                  <a:solidFill>
                    <a:srgbClr val="000000"/>
                  </a:solidFill>
                  <a:latin typeface="微软雅黑" panose="020B0503020204020204" pitchFamily="34" charset="-122"/>
                  <a:ea typeface="微软雅黑" panose="020B0503020204020204" pitchFamily="34" charset="-122"/>
                </a:rPr>
                <a:t>及</a:t>
              </a:r>
              <a:r>
                <a:rPr lang="zh-CN" altLang="en-US" sz="1400" b="1" dirty="0">
                  <a:solidFill>
                    <a:srgbClr val="000000"/>
                  </a:solidFill>
                  <a:latin typeface="微软雅黑" panose="020B0503020204020204" pitchFamily="34" charset="-122"/>
                  <a:ea typeface="微软雅黑" panose="020B0503020204020204" pitchFamily="34" charset="-122"/>
                </a:rPr>
                <a:t>后期阴虚及阳</a:t>
              </a:r>
              <a:r>
                <a:rPr lang="zh-CN" altLang="en-US" sz="1400" dirty="0">
                  <a:solidFill>
                    <a:srgbClr val="000000"/>
                  </a:solidFill>
                  <a:latin typeface="微软雅黑" panose="020B0503020204020204" pitchFamily="34" charset="-122"/>
                  <a:ea typeface="微软雅黑" panose="020B0503020204020204" pitchFamily="34" charset="-122"/>
                </a:rPr>
                <a:t>，而</a:t>
              </a:r>
              <a:r>
                <a:rPr lang="zh-CN" altLang="en-US" sz="1400" b="1" dirty="0">
                  <a:solidFill>
                    <a:srgbClr val="000000"/>
                  </a:solidFill>
                  <a:latin typeface="微软雅黑" panose="020B0503020204020204" pitchFamily="34" charset="-122"/>
                  <a:ea typeface="微软雅黑" panose="020B0503020204020204" pitchFamily="34" charset="-122"/>
                </a:rPr>
                <a:t>瘀血阻络</a:t>
              </a:r>
              <a:r>
                <a:rPr lang="zh-CN" altLang="en-US" sz="1400" dirty="0">
                  <a:solidFill>
                    <a:srgbClr val="000000"/>
                  </a:solidFill>
                  <a:latin typeface="微软雅黑" panose="020B0503020204020204" pitchFamily="34" charset="-122"/>
                  <a:ea typeface="微软雅黑" panose="020B0503020204020204" pitchFamily="34" charset="-122"/>
                </a:rPr>
                <a:t>、</a:t>
              </a:r>
              <a:r>
                <a:rPr lang="zh-CN" altLang="en-US" sz="1400" b="1" dirty="0">
                  <a:solidFill>
                    <a:srgbClr val="000000"/>
                  </a:solidFill>
                  <a:latin typeface="微软雅黑" panose="020B0503020204020204" pitchFamily="34" charset="-122"/>
                  <a:ea typeface="微软雅黑" panose="020B0503020204020204" pitchFamily="34" charset="-122"/>
                </a:rPr>
                <a:t>痰浊内蕴</a:t>
              </a:r>
              <a:r>
                <a:rPr lang="zh-CN" altLang="en-US" sz="1400" dirty="0">
                  <a:solidFill>
                    <a:srgbClr val="000000"/>
                  </a:solidFill>
                  <a:latin typeface="微软雅黑" panose="020B0503020204020204" pitchFamily="34" charset="-122"/>
                  <a:ea typeface="微软雅黑" panose="020B0503020204020204" pitchFamily="34" charset="-122"/>
                </a:rPr>
                <a:t>在整个病程中均可能兼夹。</a:t>
              </a:r>
            </a:p>
            <a:p>
              <a:pPr algn="just">
                <a:lnSpc>
                  <a:spcPts val="2400"/>
                </a:lnSpc>
              </a:pPr>
              <a:r>
                <a:rPr lang="zh-CN" altLang="en-US" sz="1400" dirty="0">
                  <a:solidFill>
                    <a:srgbClr val="000000"/>
                  </a:solidFill>
                  <a:latin typeface="微软雅黑" panose="020B0503020204020204" pitchFamily="34" charset="-122"/>
                  <a:ea typeface="微软雅黑" panose="020B0503020204020204" pitchFamily="34" charset="-122"/>
                </a:rPr>
                <a:t>     本病总体上以阴虚阳亢、水不涵木最为多见，潜阳育阴治则应用最为广泛。</a:t>
              </a:r>
            </a:p>
          </p:txBody>
        </p:sp>
      </p:grpSp>
      <p:sp>
        <p:nvSpPr>
          <p:cNvPr id="32" name="Rectangle 34">
            <a:extLst>
              <a:ext uri="{FF2B5EF4-FFF2-40B4-BE49-F238E27FC236}">
                <a16:creationId xmlns:a16="http://schemas.microsoft.com/office/drawing/2014/main" id="{079C9EF9-C774-3FAD-8950-BA943A91573F}"/>
              </a:ext>
            </a:extLst>
          </p:cNvPr>
          <p:cNvSpPr>
            <a:spLocks noChangeArrowheads="1"/>
          </p:cNvSpPr>
          <p:nvPr/>
        </p:nvSpPr>
        <p:spPr bwMode="gray">
          <a:xfrm>
            <a:off x="4169774" y="3713672"/>
            <a:ext cx="48662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600" b="1" dirty="0">
                <a:solidFill>
                  <a:srgbClr val="C00000"/>
                </a:solidFill>
                <a:latin typeface="微软雅黑" panose="020B0503020204020204" pitchFamily="34" charset="-122"/>
                <a:ea typeface="微软雅黑" panose="020B0503020204020204" pitchFamily="34" charset="-122"/>
              </a:rPr>
              <a:t>对中医的研究和开发</a:t>
            </a:r>
            <a:endParaRPr lang="en-US" altLang="zh-CN" sz="1600" b="1" dirty="0">
              <a:solidFill>
                <a:srgbClr val="C00000"/>
              </a:solidFill>
              <a:latin typeface="微软雅黑" panose="020B0503020204020204" pitchFamily="34" charset="-122"/>
              <a:ea typeface="微软雅黑" panose="020B0503020204020204" pitchFamily="34" charset="-122"/>
            </a:endParaRPr>
          </a:p>
        </p:txBody>
      </p:sp>
      <p:sp>
        <p:nvSpPr>
          <p:cNvPr id="33" name="Rectangle 35">
            <a:extLst>
              <a:ext uri="{FF2B5EF4-FFF2-40B4-BE49-F238E27FC236}">
                <a16:creationId xmlns:a16="http://schemas.microsoft.com/office/drawing/2014/main" id="{FD669AFB-8AAF-FC77-E5B1-CBCA7A8D1901}"/>
              </a:ext>
            </a:extLst>
          </p:cNvPr>
          <p:cNvSpPr>
            <a:spLocks noChangeArrowheads="1"/>
          </p:cNvSpPr>
          <p:nvPr/>
        </p:nvSpPr>
        <p:spPr bwMode="gray">
          <a:xfrm>
            <a:off x="3656902" y="3739585"/>
            <a:ext cx="470001"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b="1" dirty="0">
                <a:latin typeface="微软雅黑" panose="020B0503020204020204" pitchFamily="34" charset="-122"/>
                <a:ea typeface="微软雅黑" panose="020B0503020204020204" pitchFamily="34" charset="-122"/>
              </a:rPr>
              <a:t>02</a:t>
            </a:r>
          </a:p>
        </p:txBody>
      </p:sp>
      <p:sp>
        <p:nvSpPr>
          <p:cNvPr id="34" name="Line 21">
            <a:extLst>
              <a:ext uri="{FF2B5EF4-FFF2-40B4-BE49-F238E27FC236}">
                <a16:creationId xmlns:a16="http://schemas.microsoft.com/office/drawing/2014/main" id="{0844A9C6-98FD-9D30-8E1D-DCCD6919BB8E}"/>
              </a:ext>
            </a:extLst>
          </p:cNvPr>
          <p:cNvSpPr>
            <a:spLocks noChangeShapeType="1"/>
          </p:cNvSpPr>
          <p:nvPr/>
        </p:nvSpPr>
        <p:spPr bwMode="auto">
          <a:xfrm flipV="1">
            <a:off x="3702361" y="4002350"/>
            <a:ext cx="7401900" cy="53850"/>
          </a:xfrm>
          <a:prstGeom prst="line">
            <a:avLst/>
          </a:prstGeom>
          <a:noFill/>
          <a:ln w="12700">
            <a:solidFill>
              <a:schemeClr val="accent4">
                <a:lumMod val="50000"/>
              </a:schemeClr>
            </a:solidFill>
            <a:prstDash val="dash"/>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5" name="Text Box 39">
            <a:extLst>
              <a:ext uri="{FF2B5EF4-FFF2-40B4-BE49-F238E27FC236}">
                <a16:creationId xmlns:a16="http://schemas.microsoft.com/office/drawing/2014/main" id="{9D3C550B-D4A3-6341-477D-2228FBBB5436}"/>
              </a:ext>
            </a:extLst>
          </p:cNvPr>
          <p:cNvSpPr txBox="1">
            <a:spLocks noChangeArrowheads="1"/>
          </p:cNvSpPr>
          <p:nvPr/>
        </p:nvSpPr>
        <p:spPr bwMode="gray">
          <a:xfrm>
            <a:off x="3770861" y="4080400"/>
            <a:ext cx="7515651" cy="190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ts val="2400"/>
              </a:lnSpc>
            </a:pPr>
            <a:r>
              <a:rPr lang="zh-CN" altLang="en-US" sz="1400" dirty="0">
                <a:solidFill>
                  <a:srgbClr val="000000"/>
                </a:solidFill>
                <a:latin typeface="微软雅黑" panose="020B0503020204020204" pitchFamily="34" charset="-122"/>
                <a:ea typeface="微软雅黑" panose="020B0503020204020204" pitchFamily="34" charset="-122"/>
              </a:rPr>
              <a:t>       </a:t>
            </a:r>
            <a:r>
              <a:rPr lang="zh-CN" altLang="en-US" sz="1400" b="1" dirty="0">
                <a:solidFill>
                  <a:srgbClr val="000000"/>
                </a:solidFill>
                <a:latin typeface="微软雅黑" panose="020B0503020204020204" pitchFamily="34" charset="-122"/>
                <a:ea typeface="微软雅黑" panose="020B0503020204020204" pitchFamily="34" charset="-122"/>
              </a:rPr>
              <a:t>在</a:t>
            </a:r>
            <a:r>
              <a:rPr lang="en-US" altLang="zh-CN" sz="1400" b="1" dirty="0">
                <a:solidFill>
                  <a:srgbClr val="000000"/>
                </a:solidFill>
                <a:latin typeface="微软雅黑" panose="020B0503020204020204" pitchFamily="34" charset="-122"/>
                <a:ea typeface="微软雅黑" panose="020B0503020204020204" pitchFamily="34" charset="-122"/>
              </a:rPr>
              <a:t>20</a:t>
            </a:r>
            <a:r>
              <a:rPr lang="zh-CN" altLang="en-US" sz="1400" b="1" dirty="0">
                <a:solidFill>
                  <a:srgbClr val="000000"/>
                </a:solidFill>
                <a:latin typeface="微软雅黑" panose="020B0503020204020204" pitchFamily="34" charset="-122"/>
                <a:ea typeface="微软雅黑" panose="020B0503020204020204" pitchFamily="34" charset="-122"/>
              </a:rPr>
              <a:t>世纪</a:t>
            </a:r>
            <a:r>
              <a:rPr lang="en-US" altLang="zh-CN" sz="1400" b="1" dirty="0">
                <a:solidFill>
                  <a:srgbClr val="000000"/>
                </a:solidFill>
                <a:latin typeface="微软雅黑" panose="020B0503020204020204" pitchFamily="34" charset="-122"/>
                <a:ea typeface="微软雅黑" panose="020B0503020204020204" pitchFamily="34" charset="-122"/>
              </a:rPr>
              <a:t>60</a:t>
            </a:r>
            <a:r>
              <a:rPr lang="zh-CN" altLang="en-US" sz="1400" b="1" dirty="0">
                <a:solidFill>
                  <a:srgbClr val="000000"/>
                </a:solidFill>
                <a:latin typeface="微软雅黑" panose="020B0503020204020204" pitchFamily="34" charset="-122"/>
                <a:ea typeface="微软雅黑" panose="020B0503020204020204" pitchFamily="34" charset="-122"/>
              </a:rPr>
              <a:t>、</a:t>
            </a:r>
            <a:r>
              <a:rPr lang="en-US" altLang="zh-CN" sz="1400" b="1" dirty="0">
                <a:solidFill>
                  <a:srgbClr val="000000"/>
                </a:solidFill>
                <a:latin typeface="微软雅黑" panose="020B0503020204020204" pitchFamily="34" charset="-122"/>
                <a:ea typeface="微软雅黑" panose="020B0503020204020204" pitchFamily="34" charset="-122"/>
              </a:rPr>
              <a:t>70</a:t>
            </a:r>
            <a:r>
              <a:rPr lang="zh-CN" altLang="en-US" sz="1400" b="1" dirty="0">
                <a:solidFill>
                  <a:srgbClr val="000000"/>
                </a:solidFill>
                <a:latin typeface="微软雅黑" panose="020B0503020204020204" pitchFamily="34" charset="-122"/>
                <a:ea typeface="微软雅黑" panose="020B0503020204020204" pitchFamily="34" charset="-122"/>
              </a:rPr>
              <a:t>年代即开始对传统中药降低血压进行了研究和开发，</a:t>
            </a:r>
            <a:r>
              <a:rPr lang="zh-CN" altLang="en-US" sz="1400" dirty="0">
                <a:solidFill>
                  <a:srgbClr val="000000"/>
                </a:solidFill>
                <a:latin typeface="微软雅黑" panose="020B0503020204020204" pitchFamily="34" charset="-122"/>
                <a:ea typeface="微软雅黑" panose="020B0503020204020204" pitchFamily="34" charset="-122"/>
              </a:rPr>
              <a:t>特别是对国产萝芙木、葛根、川芎、防己等</a:t>
            </a:r>
            <a:r>
              <a:rPr lang="zh-CN" altLang="en-US" sz="1400" b="1" dirty="0">
                <a:solidFill>
                  <a:srgbClr val="000000"/>
                </a:solidFill>
                <a:latin typeface="微软雅黑" panose="020B0503020204020204" pitchFamily="34" charset="-122"/>
                <a:ea typeface="微软雅黑" panose="020B0503020204020204" pitchFamily="34" charset="-122"/>
              </a:rPr>
              <a:t>中药的有效成分进行了深入研究，并应用于临床，对中国高血压防治发挥了积极的作用。</a:t>
            </a:r>
          </a:p>
          <a:p>
            <a:pPr algn="just">
              <a:lnSpc>
                <a:spcPts val="2400"/>
              </a:lnSpc>
            </a:pPr>
            <a:r>
              <a:rPr lang="zh-CN" altLang="en-US" sz="1400" dirty="0">
                <a:solidFill>
                  <a:srgbClr val="000000"/>
                </a:solidFill>
                <a:latin typeface="微软雅黑" panose="020B0503020204020204" pitchFamily="34" charset="-122"/>
                <a:ea typeface="微软雅黑" panose="020B0503020204020204" pitchFamily="34" charset="-122"/>
              </a:rPr>
              <a:t>       传统中医治疗高血压仍多采用辨证施治，一些</a:t>
            </a:r>
            <a:r>
              <a:rPr lang="zh-CN" altLang="en-US" sz="1400" b="1" dirty="0">
                <a:solidFill>
                  <a:srgbClr val="000000"/>
                </a:solidFill>
                <a:latin typeface="微软雅黑" panose="020B0503020204020204" pitchFamily="34" charset="-122"/>
                <a:ea typeface="微软雅黑" panose="020B0503020204020204" pitchFamily="34" charset="-122"/>
              </a:rPr>
              <a:t>经典方剂</a:t>
            </a:r>
            <a:r>
              <a:rPr lang="zh-CN" altLang="en-US" sz="1400" dirty="0">
                <a:solidFill>
                  <a:srgbClr val="000000"/>
                </a:solidFill>
                <a:latin typeface="微软雅黑" panose="020B0503020204020204" pitchFamily="34" charset="-122"/>
                <a:ea typeface="微软雅黑" panose="020B0503020204020204" pitchFamily="34" charset="-122"/>
              </a:rPr>
              <a:t>如天麻钩藤饮、半夏白术天麻汤、镇肝熄风汤、六味地黄丸、杞菊地黄丸，及基于经验的现代组方</a:t>
            </a:r>
            <a:r>
              <a:rPr lang="zh-CN" altLang="en-US" sz="1400" b="1" dirty="0">
                <a:solidFill>
                  <a:srgbClr val="000000"/>
                </a:solidFill>
                <a:latin typeface="微软雅黑" panose="020B0503020204020204" pitchFamily="34" charset="-122"/>
                <a:ea typeface="微软雅黑" panose="020B0503020204020204" pitchFamily="34" charset="-122"/>
              </a:rPr>
              <a:t>被广泛用于临床高血压治疗</a:t>
            </a:r>
            <a:r>
              <a:rPr lang="zh-CN" altLang="en-US" sz="1400" dirty="0">
                <a:solidFill>
                  <a:srgbClr val="000000"/>
                </a:solidFill>
                <a:latin typeface="微软雅黑" panose="020B0503020204020204" pitchFamily="34" charset="-122"/>
                <a:ea typeface="微软雅黑" panose="020B0503020204020204" pitchFamily="34" charset="-122"/>
              </a:rPr>
              <a:t>，这</a:t>
            </a:r>
            <a:r>
              <a:rPr lang="zh-CN" altLang="en-US" sz="1400" b="1" dirty="0">
                <a:solidFill>
                  <a:srgbClr val="000000"/>
                </a:solidFill>
                <a:latin typeface="微软雅黑" panose="020B0503020204020204" pitchFamily="34" charset="-122"/>
                <a:ea typeface="微软雅黑" panose="020B0503020204020204" pitchFamily="34" charset="-122"/>
              </a:rPr>
              <a:t>体现了中医整体观和个体化治疗的优势</a:t>
            </a:r>
            <a:r>
              <a:rPr lang="zh-CN" altLang="en-US" sz="1400" dirty="0">
                <a:solidFill>
                  <a:srgbClr val="000000"/>
                </a:solidFill>
                <a:latin typeface="微软雅黑" panose="020B0503020204020204" pitchFamily="34" charset="-122"/>
                <a:ea typeface="微软雅黑" panose="020B0503020204020204" pitchFamily="34" charset="-122"/>
              </a:rPr>
              <a:t>。</a:t>
            </a:r>
          </a:p>
        </p:txBody>
      </p:sp>
      <p:grpSp>
        <p:nvGrpSpPr>
          <p:cNvPr id="36" name="组合 35">
            <a:extLst>
              <a:ext uri="{FF2B5EF4-FFF2-40B4-BE49-F238E27FC236}">
                <a16:creationId xmlns:a16="http://schemas.microsoft.com/office/drawing/2014/main" id="{F4772D76-2EB5-22A5-0ADF-3D6FEB11E5AD}"/>
              </a:ext>
            </a:extLst>
          </p:cNvPr>
          <p:cNvGrpSpPr/>
          <p:nvPr/>
        </p:nvGrpSpPr>
        <p:grpSpPr>
          <a:xfrm>
            <a:off x="11016343" y="-71078"/>
            <a:ext cx="1360715" cy="911036"/>
            <a:chOff x="10809514" y="26404"/>
            <a:chExt cx="1375882" cy="914400"/>
          </a:xfrm>
        </p:grpSpPr>
        <p:pic>
          <p:nvPicPr>
            <p:cNvPr id="37" name="图形 36" descr="剪贴板">
              <a:extLst>
                <a:ext uri="{FF2B5EF4-FFF2-40B4-BE49-F238E27FC236}">
                  <a16:creationId xmlns:a16="http://schemas.microsoft.com/office/drawing/2014/main" id="{D9016E6E-B4E0-121B-279E-A181C7B658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38" name="文本框 37">
              <a:extLst>
                <a:ext uri="{FF2B5EF4-FFF2-40B4-BE49-F238E27FC236}">
                  <a16:creationId xmlns:a16="http://schemas.microsoft.com/office/drawing/2014/main" id="{E2DA456B-CDE1-7CAE-699B-3023A415FDE6}"/>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3825020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0B8C4-1DAE-5A62-4AF1-FF064DF18AC2}"/>
              </a:ext>
            </a:extLst>
          </p:cNvPr>
          <p:cNvSpPr>
            <a:spLocks noGrp="1"/>
          </p:cNvSpPr>
          <p:nvPr>
            <p:ph type="title"/>
          </p:nvPr>
        </p:nvSpPr>
        <p:spPr>
          <a:xfrm>
            <a:off x="0" y="263905"/>
            <a:ext cx="121920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中医治疗高血压的中药推荐</a:t>
            </a:r>
          </a:p>
        </p:txBody>
      </p:sp>
      <p:sp>
        <p:nvSpPr>
          <p:cNvPr id="67" name="Rectangle 14">
            <a:extLst>
              <a:ext uri="{FF2B5EF4-FFF2-40B4-BE49-F238E27FC236}">
                <a16:creationId xmlns:a16="http://schemas.microsoft.com/office/drawing/2014/main" id="{8CA36E00-9567-0A79-0E5E-357C93112D22}"/>
              </a:ext>
            </a:extLst>
          </p:cNvPr>
          <p:cNvSpPr>
            <a:spLocks noChangeArrowheads="1"/>
          </p:cNvSpPr>
          <p:nvPr/>
        </p:nvSpPr>
        <p:spPr bwMode="auto">
          <a:xfrm>
            <a:off x="1512889" y="1277291"/>
            <a:ext cx="6551612"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kumimoji="1" lang="zh-CN" altLang="en-US" b="1" dirty="0">
                <a:solidFill>
                  <a:srgbClr val="002060"/>
                </a:solidFill>
                <a:latin typeface="微软雅黑" panose="020B0503020204020204" pitchFamily="34" charset="-122"/>
                <a:ea typeface="微软雅黑" panose="020B0503020204020204" pitchFamily="34" charset="-122"/>
              </a:rPr>
              <a:t>具有平肝熄风  清热安神之功用</a:t>
            </a:r>
            <a:endParaRPr lang="en-US" altLang="zh-CN" sz="1600" b="1" dirty="0">
              <a:solidFill>
                <a:srgbClr val="002060"/>
              </a:solidFill>
              <a:latin typeface="微软雅黑" panose="020B0503020204020204" pitchFamily="34" charset="-122"/>
              <a:ea typeface="微软雅黑" panose="020B0503020204020204" pitchFamily="34" charset="-122"/>
            </a:endParaRPr>
          </a:p>
        </p:txBody>
      </p:sp>
      <p:grpSp>
        <p:nvGrpSpPr>
          <p:cNvPr id="76" name="组合 75">
            <a:extLst>
              <a:ext uri="{FF2B5EF4-FFF2-40B4-BE49-F238E27FC236}">
                <a16:creationId xmlns:a16="http://schemas.microsoft.com/office/drawing/2014/main" id="{07135DA5-85F2-6597-4564-5F9AA1850258}"/>
              </a:ext>
            </a:extLst>
          </p:cNvPr>
          <p:cNvGrpSpPr/>
          <p:nvPr/>
        </p:nvGrpSpPr>
        <p:grpSpPr>
          <a:xfrm>
            <a:off x="142579" y="1333552"/>
            <a:ext cx="1555748" cy="1468437"/>
            <a:chOff x="134940" y="930275"/>
            <a:chExt cx="1555748" cy="1468437"/>
          </a:xfrm>
        </p:grpSpPr>
        <p:grpSp>
          <p:nvGrpSpPr>
            <p:cNvPr id="61" name="Group 11">
              <a:extLst>
                <a:ext uri="{FF2B5EF4-FFF2-40B4-BE49-F238E27FC236}">
                  <a16:creationId xmlns:a16="http://schemas.microsoft.com/office/drawing/2014/main" id="{A8E310D9-193A-0F8D-8418-BAD90528F7ED}"/>
                </a:ext>
              </a:extLst>
            </p:cNvPr>
            <p:cNvGrpSpPr>
              <a:grpSpLocks/>
            </p:cNvGrpSpPr>
            <p:nvPr/>
          </p:nvGrpSpPr>
          <p:grpSpPr bwMode="auto">
            <a:xfrm>
              <a:off x="134940" y="930275"/>
              <a:ext cx="1555748" cy="1468437"/>
              <a:chOff x="113" y="300"/>
              <a:chExt cx="1152" cy="1152"/>
            </a:xfrm>
          </p:grpSpPr>
          <p:pic>
            <p:nvPicPr>
              <p:cNvPr id="62" name="Picture 7" descr="01章_02-3">
                <a:extLst>
                  <a:ext uri="{FF2B5EF4-FFF2-40B4-BE49-F238E27FC236}">
                    <a16:creationId xmlns:a16="http://schemas.microsoft.com/office/drawing/2014/main" id="{2EE3AF23-CB08-6DBD-371E-18331C95A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300"/>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8" descr="01章_02-5">
                <a:extLst>
                  <a:ext uri="{FF2B5EF4-FFF2-40B4-BE49-F238E27FC236}">
                    <a16:creationId xmlns:a16="http://schemas.microsoft.com/office/drawing/2014/main" id="{9D397A42-A7C3-7104-EA80-82F7712DF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436"/>
                <a:ext cx="90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Text Box 23">
              <a:extLst>
                <a:ext uri="{FF2B5EF4-FFF2-40B4-BE49-F238E27FC236}">
                  <a16:creationId xmlns:a16="http://schemas.microsoft.com/office/drawing/2014/main" id="{6A994A46-55D4-8E26-4364-F31AC9EAB08C}"/>
                </a:ext>
              </a:extLst>
            </p:cNvPr>
            <p:cNvSpPr txBox="1">
              <a:spLocks noChangeArrowheads="1"/>
            </p:cNvSpPr>
            <p:nvPr/>
          </p:nvSpPr>
          <p:spPr bwMode="auto">
            <a:xfrm>
              <a:off x="318605" y="1222895"/>
              <a:ext cx="1200150" cy="54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r>
                <a:rPr kumimoji="1" lang="zh-CN" altLang="en-US" sz="1600" b="1" dirty="0">
                  <a:solidFill>
                    <a:srgbClr val="003399"/>
                  </a:solidFill>
                  <a:latin typeface="微软雅黑" panose="020B0503020204020204" pitchFamily="34" charset="-122"/>
                  <a:ea typeface="微软雅黑" panose="020B0503020204020204" pitchFamily="34" charset="-122"/>
                </a:rPr>
                <a:t>天麻钩</a:t>
              </a:r>
              <a:endParaRPr kumimoji="1" lang="en-US" altLang="zh-CN" sz="1600" b="1" dirty="0">
                <a:solidFill>
                  <a:srgbClr val="003399"/>
                </a:solidFill>
                <a:latin typeface="微软雅黑" panose="020B0503020204020204" pitchFamily="34" charset="-122"/>
                <a:ea typeface="微软雅黑" panose="020B0503020204020204" pitchFamily="34" charset="-122"/>
              </a:endParaRPr>
            </a:p>
            <a:p>
              <a:pPr algn="ctr" eaLnBrk="1" latinLnBrk="1" hangingPunct="1"/>
              <a:r>
                <a:rPr kumimoji="1" lang="zh-CN" altLang="en-US" sz="1600" b="1" dirty="0">
                  <a:solidFill>
                    <a:srgbClr val="003399"/>
                  </a:solidFill>
                  <a:latin typeface="微软雅黑" panose="020B0503020204020204" pitchFamily="34" charset="-122"/>
                  <a:ea typeface="微软雅黑" panose="020B0503020204020204" pitchFamily="34" charset="-122"/>
                </a:rPr>
                <a:t>藤颗粒</a:t>
              </a:r>
              <a:endParaRPr kumimoji="1" lang="ko-KR" altLang="en-US" sz="1600" b="1" dirty="0">
                <a:solidFill>
                  <a:srgbClr val="003399"/>
                </a:solidFill>
                <a:latin typeface="微软雅黑" panose="020B0503020204020204" pitchFamily="34" charset="-122"/>
              </a:endParaRPr>
            </a:p>
          </p:txBody>
        </p:sp>
      </p:grpSp>
      <p:sp>
        <p:nvSpPr>
          <p:cNvPr id="73" name="Text Box 39">
            <a:extLst>
              <a:ext uri="{FF2B5EF4-FFF2-40B4-BE49-F238E27FC236}">
                <a16:creationId xmlns:a16="http://schemas.microsoft.com/office/drawing/2014/main" id="{B4929F86-AB5F-047F-5C49-42C78DA4592F}"/>
              </a:ext>
            </a:extLst>
          </p:cNvPr>
          <p:cNvSpPr txBox="1">
            <a:spLocks noChangeArrowheads="1"/>
          </p:cNvSpPr>
          <p:nvPr/>
        </p:nvSpPr>
        <p:spPr bwMode="gray">
          <a:xfrm>
            <a:off x="1512888" y="1760784"/>
            <a:ext cx="9525225" cy="98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ts val="2400"/>
              </a:lnSpc>
            </a:pPr>
            <a:r>
              <a:rPr lang="zh-CN" altLang="en-US" sz="1400" dirty="0">
                <a:solidFill>
                  <a:srgbClr val="000000"/>
                </a:solidFill>
                <a:latin typeface="微软雅黑" panose="020B0503020204020204" pitchFamily="34" charset="-122"/>
                <a:ea typeface="微软雅黑" panose="020B0503020204020204" pitchFamily="34" charset="-122"/>
              </a:rPr>
              <a:t>一项在</a:t>
            </a:r>
            <a:r>
              <a:rPr lang="zh-CN" altLang="en-US" sz="1400" b="1" dirty="0">
                <a:solidFill>
                  <a:srgbClr val="000000"/>
                </a:solidFill>
                <a:latin typeface="微软雅黑" panose="020B0503020204020204" pitchFamily="34" charset="-122"/>
                <a:ea typeface="微软雅黑" panose="020B0503020204020204" pitchFamily="34" charset="-122"/>
              </a:rPr>
              <a:t>隐蔽性高血压患者</a:t>
            </a:r>
            <a:r>
              <a:rPr lang="zh-CN" altLang="en-US" sz="1400" dirty="0">
                <a:solidFill>
                  <a:srgbClr val="000000"/>
                </a:solidFill>
                <a:latin typeface="微软雅黑" panose="020B0503020204020204" pitchFamily="34" charset="-122"/>
                <a:ea typeface="微软雅黑" panose="020B0503020204020204" pitchFamily="34" charset="-122"/>
              </a:rPr>
              <a:t>中开展的随机安慰剂对照试验证实，</a:t>
            </a:r>
            <a:r>
              <a:rPr lang="zh-CN" altLang="en-US" sz="1400" b="1" dirty="0">
                <a:solidFill>
                  <a:srgbClr val="000000"/>
                </a:solidFill>
                <a:latin typeface="微软雅黑" panose="020B0503020204020204" pitchFamily="34" charset="-122"/>
                <a:ea typeface="微软雅黑" panose="020B0503020204020204" pitchFamily="34" charset="-122"/>
              </a:rPr>
              <a:t>天麻钩藤颗粒治疗</a:t>
            </a:r>
            <a:r>
              <a:rPr lang="en-US" altLang="zh-CN" sz="1400" b="1" dirty="0">
                <a:solidFill>
                  <a:srgbClr val="000000"/>
                </a:solidFill>
                <a:latin typeface="微软雅黑" panose="020B0503020204020204" pitchFamily="34" charset="-122"/>
                <a:ea typeface="微软雅黑" panose="020B0503020204020204" pitchFamily="34" charset="-122"/>
              </a:rPr>
              <a:t>4</a:t>
            </a:r>
            <a:r>
              <a:rPr lang="zh-CN" altLang="en-US" sz="1400" b="1" dirty="0">
                <a:solidFill>
                  <a:srgbClr val="000000"/>
                </a:solidFill>
                <a:latin typeface="微软雅黑" panose="020B0503020204020204" pitchFamily="34" charset="-122"/>
                <a:ea typeface="微软雅黑" panose="020B0503020204020204" pitchFamily="34" charset="-122"/>
              </a:rPr>
              <a:t>周后，</a:t>
            </a:r>
            <a:r>
              <a:rPr lang="zh-CN" altLang="en-US" sz="1400" dirty="0">
                <a:solidFill>
                  <a:srgbClr val="000000"/>
                </a:solidFill>
                <a:latin typeface="微软雅黑" panose="020B0503020204020204" pitchFamily="34" charset="-122"/>
                <a:ea typeface="微软雅黑" panose="020B0503020204020204" pitchFamily="34" charset="-122"/>
              </a:rPr>
              <a:t>以动态血压评估的白天收缩压</a:t>
            </a:r>
            <a:r>
              <a:rPr lang="en-US" altLang="zh-CN" sz="1400" dirty="0">
                <a:solidFill>
                  <a:srgbClr val="000000"/>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舒张压</a:t>
            </a:r>
            <a:r>
              <a:rPr lang="zh-CN" altLang="en-US" sz="1400" b="1" dirty="0">
                <a:solidFill>
                  <a:srgbClr val="000000"/>
                </a:solidFill>
                <a:latin typeface="微软雅黑" panose="020B0503020204020204" pitchFamily="34" charset="-122"/>
                <a:ea typeface="微软雅黑" panose="020B0503020204020204" pitchFamily="34" charset="-122"/>
              </a:rPr>
              <a:t>降低了</a:t>
            </a:r>
            <a:r>
              <a:rPr lang="en-US" altLang="zh-CN" sz="1400" b="1" dirty="0">
                <a:solidFill>
                  <a:srgbClr val="000000"/>
                </a:solidFill>
                <a:latin typeface="微软雅黑" panose="020B0503020204020204" pitchFamily="34" charset="-122"/>
                <a:ea typeface="微软雅黑" panose="020B0503020204020204" pitchFamily="34" charset="-122"/>
              </a:rPr>
              <a:t>5.44/3.39 mmHg</a:t>
            </a:r>
            <a:r>
              <a:rPr lang="zh-CN" altLang="en-US" sz="1400" b="1" dirty="0">
                <a:solidFill>
                  <a:srgbClr val="000000"/>
                </a:solidFill>
                <a:latin typeface="微软雅黑" panose="020B0503020204020204" pitchFamily="34" charset="-122"/>
                <a:ea typeface="微软雅黑" panose="020B0503020204020204" pitchFamily="34" charset="-122"/>
              </a:rPr>
              <a:t>，比安慰剂多降低</a:t>
            </a:r>
            <a:r>
              <a:rPr lang="en-US" altLang="zh-CN" sz="1400" b="1" dirty="0">
                <a:solidFill>
                  <a:srgbClr val="000000"/>
                </a:solidFill>
                <a:latin typeface="微软雅黑" panose="020B0503020204020204" pitchFamily="34" charset="-122"/>
                <a:ea typeface="微软雅黑" panose="020B0503020204020204" pitchFamily="34" charset="-122"/>
              </a:rPr>
              <a:t>2.5/1.8 mmHg</a:t>
            </a:r>
            <a:r>
              <a:rPr lang="zh-CN" altLang="en-US" sz="1400" dirty="0">
                <a:solidFill>
                  <a:srgbClr val="000000"/>
                </a:solidFill>
                <a:latin typeface="微软雅黑" panose="020B0503020204020204" pitchFamily="34" charset="-122"/>
                <a:ea typeface="微软雅黑" panose="020B0503020204020204" pitchFamily="34" charset="-122"/>
              </a:rPr>
              <a:t>。另一项纳入</a:t>
            </a:r>
            <a:r>
              <a:rPr lang="en-US" altLang="zh-CN" sz="1400" dirty="0">
                <a:solidFill>
                  <a:srgbClr val="000000"/>
                </a:solidFill>
                <a:latin typeface="微软雅黑" panose="020B0503020204020204" pitchFamily="34" charset="-122"/>
                <a:ea typeface="微软雅黑" panose="020B0503020204020204" pitchFamily="34" charset="-122"/>
              </a:rPr>
              <a:t>15</a:t>
            </a:r>
            <a:r>
              <a:rPr lang="zh-CN" altLang="en-US" sz="1400" dirty="0">
                <a:solidFill>
                  <a:srgbClr val="000000"/>
                </a:solidFill>
                <a:latin typeface="微软雅黑" panose="020B0503020204020204" pitchFamily="34" charset="-122"/>
                <a:ea typeface="微软雅黑" panose="020B0503020204020204" pitchFamily="34" charset="-122"/>
              </a:rPr>
              <a:t>项原发性高血压的临床试验，共计</a:t>
            </a:r>
            <a:r>
              <a:rPr lang="en-US" altLang="zh-CN" sz="1400" dirty="0">
                <a:solidFill>
                  <a:srgbClr val="000000"/>
                </a:solidFill>
                <a:latin typeface="微软雅黑" panose="020B0503020204020204" pitchFamily="34" charset="-122"/>
                <a:ea typeface="微软雅黑" panose="020B0503020204020204" pitchFamily="34" charset="-122"/>
              </a:rPr>
              <a:t>1508</a:t>
            </a:r>
            <a:r>
              <a:rPr lang="zh-CN" altLang="en-US" sz="1400" dirty="0">
                <a:solidFill>
                  <a:srgbClr val="000000"/>
                </a:solidFill>
                <a:latin typeface="微软雅黑" panose="020B0503020204020204" pitchFamily="34" charset="-122"/>
                <a:ea typeface="微软雅黑" panose="020B0503020204020204" pitchFamily="34" charset="-122"/>
              </a:rPr>
              <a:t>例患者的系统评价结果显示，</a:t>
            </a:r>
            <a:r>
              <a:rPr lang="zh-CN" altLang="en-US" sz="1400" b="1" dirty="0">
                <a:solidFill>
                  <a:srgbClr val="000000"/>
                </a:solidFill>
                <a:latin typeface="微软雅黑" panose="020B0503020204020204" pitchFamily="34" charset="-122"/>
                <a:ea typeface="微软雅黑" panose="020B0503020204020204" pitchFamily="34" charset="-122"/>
              </a:rPr>
              <a:t>天麻钩藤颗粒联合常规西药较单一西药在降低收缩压方面具有优势。</a:t>
            </a:r>
          </a:p>
        </p:txBody>
      </p:sp>
      <p:grpSp>
        <p:nvGrpSpPr>
          <p:cNvPr id="75" name="组合 74">
            <a:extLst>
              <a:ext uri="{FF2B5EF4-FFF2-40B4-BE49-F238E27FC236}">
                <a16:creationId xmlns:a16="http://schemas.microsoft.com/office/drawing/2014/main" id="{A88ACE25-9247-9AAE-6826-97B73B033F77}"/>
              </a:ext>
            </a:extLst>
          </p:cNvPr>
          <p:cNvGrpSpPr/>
          <p:nvPr/>
        </p:nvGrpSpPr>
        <p:grpSpPr>
          <a:xfrm>
            <a:off x="735014" y="3032560"/>
            <a:ext cx="1555748" cy="1468437"/>
            <a:chOff x="148445" y="2773363"/>
            <a:chExt cx="1555748" cy="1468437"/>
          </a:xfrm>
        </p:grpSpPr>
        <p:grpSp>
          <p:nvGrpSpPr>
            <p:cNvPr id="64" name="Group 12">
              <a:extLst>
                <a:ext uri="{FF2B5EF4-FFF2-40B4-BE49-F238E27FC236}">
                  <a16:creationId xmlns:a16="http://schemas.microsoft.com/office/drawing/2014/main" id="{4896E273-5077-CC94-14A5-546D5F525545}"/>
                </a:ext>
              </a:extLst>
            </p:cNvPr>
            <p:cNvGrpSpPr>
              <a:grpSpLocks/>
            </p:cNvGrpSpPr>
            <p:nvPr/>
          </p:nvGrpSpPr>
          <p:grpSpPr bwMode="auto">
            <a:xfrm>
              <a:off x="148445" y="2773363"/>
              <a:ext cx="1555748" cy="1468437"/>
              <a:chOff x="113" y="2387"/>
              <a:chExt cx="1152" cy="1152"/>
            </a:xfrm>
          </p:grpSpPr>
          <p:pic>
            <p:nvPicPr>
              <p:cNvPr id="65" name="Picture 6" descr="01章_02-4">
                <a:extLst>
                  <a:ext uri="{FF2B5EF4-FFF2-40B4-BE49-F238E27FC236}">
                    <a16:creationId xmlns:a16="http://schemas.microsoft.com/office/drawing/2014/main" id="{64F31220-E863-78BD-4D32-F648B1E85E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 y="2387"/>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0" descr="01章_02-5">
                <a:extLst>
                  <a:ext uri="{FF2B5EF4-FFF2-40B4-BE49-F238E27FC236}">
                    <a16:creationId xmlns:a16="http://schemas.microsoft.com/office/drawing/2014/main" id="{18AB67B0-0FA1-C9A2-1A0F-E90881B64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2523"/>
                <a:ext cx="90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 name="Text Box 23">
              <a:extLst>
                <a:ext uri="{FF2B5EF4-FFF2-40B4-BE49-F238E27FC236}">
                  <a16:creationId xmlns:a16="http://schemas.microsoft.com/office/drawing/2014/main" id="{66D888BD-7B32-9C75-4726-1507AAFEC200}"/>
                </a:ext>
              </a:extLst>
            </p:cNvPr>
            <p:cNvSpPr txBox="1">
              <a:spLocks noChangeArrowheads="1"/>
            </p:cNvSpPr>
            <p:nvPr/>
          </p:nvSpPr>
          <p:spPr bwMode="auto">
            <a:xfrm>
              <a:off x="333883" y="3115644"/>
              <a:ext cx="1200150" cy="54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r>
                <a:rPr kumimoji="1" lang="zh-CN" altLang="en-US" sz="1600" b="1" dirty="0">
                  <a:solidFill>
                    <a:schemeClr val="accent6">
                      <a:lumMod val="50000"/>
                    </a:schemeClr>
                  </a:solidFill>
                  <a:latin typeface="微软雅黑" panose="020B0503020204020204" pitchFamily="34" charset="-122"/>
                  <a:ea typeface="微软雅黑" panose="020B0503020204020204" pitchFamily="34" charset="-122"/>
                </a:rPr>
                <a:t>松龄血</a:t>
              </a:r>
              <a:endParaRPr kumimoji="1" lang="en-US" altLang="zh-CN" sz="1600" b="1" dirty="0">
                <a:solidFill>
                  <a:schemeClr val="accent6">
                    <a:lumMod val="50000"/>
                  </a:schemeClr>
                </a:solidFill>
                <a:latin typeface="微软雅黑" panose="020B0503020204020204" pitchFamily="34" charset="-122"/>
                <a:ea typeface="微软雅黑" panose="020B0503020204020204" pitchFamily="34" charset="-122"/>
              </a:endParaRPr>
            </a:p>
            <a:p>
              <a:pPr algn="ctr" eaLnBrk="1" latinLnBrk="1" hangingPunct="1"/>
              <a:r>
                <a:rPr kumimoji="1" lang="zh-CN" altLang="en-US" sz="1600" b="1" dirty="0">
                  <a:solidFill>
                    <a:schemeClr val="accent6">
                      <a:lumMod val="50000"/>
                    </a:schemeClr>
                  </a:solidFill>
                  <a:latin typeface="微软雅黑" panose="020B0503020204020204" pitchFamily="34" charset="-122"/>
                  <a:ea typeface="微软雅黑" panose="020B0503020204020204" pitchFamily="34" charset="-122"/>
                </a:rPr>
                <a:t>脉康胶囊</a:t>
              </a:r>
              <a:endParaRPr kumimoji="1" lang="ko-KR" altLang="en-US" sz="1600" b="1" dirty="0">
                <a:solidFill>
                  <a:schemeClr val="accent6">
                    <a:lumMod val="50000"/>
                  </a:schemeClr>
                </a:solidFill>
                <a:latin typeface="微软雅黑" panose="020B0503020204020204" pitchFamily="34" charset="-122"/>
              </a:endParaRPr>
            </a:p>
          </p:txBody>
        </p:sp>
      </p:grpSp>
      <p:grpSp>
        <p:nvGrpSpPr>
          <p:cNvPr id="77" name="组合 76">
            <a:extLst>
              <a:ext uri="{FF2B5EF4-FFF2-40B4-BE49-F238E27FC236}">
                <a16:creationId xmlns:a16="http://schemas.microsoft.com/office/drawing/2014/main" id="{149181BB-31E3-6500-9379-61646CD74AB6}"/>
              </a:ext>
            </a:extLst>
          </p:cNvPr>
          <p:cNvGrpSpPr/>
          <p:nvPr/>
        </p:nvGrpSpPr>
        <p:grpSpPr>
          <a:xfrm>
            <a:off x="2455348" y="4369601"/>
            <a:ext cx="1555748" cy="1468437"/>
            <a:chOff x="134940" y="930275"/>
            <a:chExt cx="1555748" cy="1468437"/>
          </a:xfrm>
        </p:grpSpPr>
        <p:grpSp>
          <p:nvGrpSpPr>
            <p:cNvPr id="78" name="Group 11">
              <a:extLst>
                <a:ext uri="{FF2B5EF4-FFF2-40B4-BE49-F238E27FC236}">
                  <a16:creationId xmlns:a16="http://schemas.microsoft.com/office/drawing/2014/main" id="{7EE48B08-182D-BFF3-BD65-D9404258055F}"/>
                </a:ext>
              </a:extLst>
            </p:cNvPr>
            <p:cNvGrpSpPr>
              <a:grpSpLocks/>
            </p:cNvGrpSpPr>
            <p:nvPr/>
          </p:nvGrpSpPr>
          <p:grpSpPr bwMode="auto">
            <a:xfrm>
              <a:off x="134940" y="930275"/>
              <a:ext cx="1555748" cy="1468437"/>
              <a:chOff x="113" y="300"/>
              <a:chExt cx="1152" cy="1152"/>
            </a:xfrm>
          </p:grpSpPr>
          <p:pic>
            <p:nvPicPr>
              <p:cNvPr id="80" name="Picture 7" descr="01章_02-3">
                <a:extLst>
                  <a:ext uri="{FF2B5EF4-FFF2-40B4-BE49-F238E27FC236}">
                    <a16:creationId xmlns:a16="http://schemas.microsoft.com/office/drawing/2014/main" id="{D7712F17-996D-D22C-1D02-C1F228CF0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300"/>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 descr="01章_02-5">
                <a:extLst>
                  <a:ext uri="{FF2B5EF4-FFF2-40B4-BE49-F238E27FC236}">
                    <a16:creationId xmlns:a16="http://schemas.microsoft.com/office/drawing/2014/main" id="{76BF77B5-668C-AA0D-B42F-9091AEC84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436"/>
                <a:ext cx="90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Text Box 23">
              <a:extLst>
                <a:ext uri="{FF2B5EF4-FFF2-40B4-BE49-F238E27FC236}">
                  <a16:creationId xmlns:a16="http://schemas.microsoft.com/office/drawing/2014/main" id="{44448203-0187-AD21-0CFE-CCA57116F482}"/>
                </a:ext>
              </a:extLst>
            </p:cNvPr>
            <p:cNvSpPr txBox="1">
              <a:spLocks noChangeArrowheads="1"/>
            </p:cNvSpPr>
            <p:nvPr/>
          </p:nvSpPr>
          <p:spPr bwMode="auto">
            <a:xfrm>
              <a:off x="318605" y="1277324"/>
              <a:ext cx="1200150" cy="54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r>
                <a:rPr kumimoji="1" lang="zh-CN" altLang="en-US" sz="1600" b="1" dirty="0">
                  <a:solidFill>
                    <a:srgbClr val="003399"/>
                  </a:solidFill>
                  <a:latin typeface="微软雅黑" panose="020B0503020204020204" pitchFamily="34" charset="-122"/>
                  <a:ea typeface="微软雅黑" panose="020B0503020204020204" pitchFamily="34" charset="-122"/>
                </a:rPr>
                <a:t>养血清</a:t>
              </a:r>
              <a:endParaRPr kumimoji="1" lang="en-US" altLang="zh-CN" sz="1600" b="1" dirty="0">
                <a:solidFill>
                  <a:srgbClr val="003399"/>
                </a:solidFill>
                <a:latin typeface="微软雅黑" panose="020B0503020204020204" pitchFamily="34" charset="-122"/>
                <a:ea typeface="微软雅黑" panose="020B0503020204020204" pitchFamily="34" charset="-122"/>
              </a:endParaRPr>
            </a:p>
            <a:p>
              <a:pPr algn="ctr" eaLnBrk="1" latinLnBrk="1" hangingPunct="1"/>
              <a:r>
                <a:rPr kumimoji="1" lang="zh-CN" altLang="en-US" sz="1600" b="1" dirty="0">
                  <a:solidFill>
                    <a:srgbClr val="003399"/>
                  </a:solidFill>
                  <a:latin typeface="微软雅黑" panose="020B0503020204020204" pitchFamily="34" charset="-122"/>
                  <a:ea typeface="微软雅黑" panose="020B0503020204020204" pitchFamily="34" charset="-122"/>
                </a:rPr>
                <a:t>脑颗粒</a:t>
              </a:r>
              <a:endParaRPr kumimoji="1" lang="ko-KR" altLang="en-US" sz="1600" b="1" dirty="0">
                <a:solidFill>
                  <a:srgbClr val="003399"/>
                </a:solidFill>
                <a:latin typeface="微软雅黑" panose="020B0503020204020204" pitchFamily="34" charset="-122"/>
              </a:endParaRPr>
            </a:p>
          </p:txBody>
        </p:sp>
      </p:grpSp>
      <p:grpSp>
        <p:nvGrpSpPr>
          <p:cNvPr id="82" name="组合 81">
            <a:extLst>
              <a:ext uri="{FF2B5EF4-FFF2-40B4-BE49-F238E27FC236}">
                <a16:creationId xmlns:a16="http://schemas.microsoft.com/office/drawing/2014/main" id="{2C009361-26D3-3B2C-09EA-FD8A7A453015}"/>
              </a:ext>
            </a:extLst>
          </p:cNvPr>
          <p:cNvGrpSpPr/>
          <p:nvPr/>
        </p:nvGrpSpPr>
        <p:grpSpPr>
          <a:xfrm>
            <a:off x="4792789" y="4355695"/>
            <a:ext cx="1555748" cy="1468437"/>
            <a:chOff x="148445" y="2773363"/>
            <a:chExt cx="1555748" cy="1468437"/>
          </a:xfrm>
        </p:grpSpPr>
        <p:grpSp>
          <p:nvGrpSpPr>
            <p:cNvPr id="83" name="Group 12">
              <a:extLst>
                <a:ext uri="{FF2B5EF4-FFF2-40B4-BE49-F238E27FC236}">
                  <a16:creationId xmlns:a16="http://schemas.microsoft.com/office/drawing/2014/main" id="{90AD2D57-3B39-67F7-2895-59D2B0C42024}"/>
                </a:ext>
              </a:extLst>
            </p:cNvPr>
            <p:cNvGrpSpPr>
              <a:grpSpLocks/>
            </p:cNvGrpSpPr>
            <p:nvPr/>
          </p:nvGrpSpPr>
          <p:grpSpPr bwMode="auto">
            <a:xfrm>
              <a:off x="148445" y="2773363"/>
              <a:ext cx="1555748" cy="1468437"/>
              <a:chOff x="113" y="2387"/>
              <a:chExt cx="1152" cy="1152"/>
            </a:xfrm>
          </p:grpSpPr>
          <p:pic>
            <p:nvPicPr>
              <p:cNvPr id="85" name="Picture 6" descr="01章_02-4">
                <a:extLst>
                  <a:ext uri="{FF2B5EF4-FFF2-40B4-BE49-F238E27FC236}">
                    <a16:creationId xmlns:a16="http://schemas.microsoft.com/office/drawing/2014/main" id="{F3996399-4603-057B-57DE-4F8BCA4CA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 y="2387"/>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10" descr="01章_02-5">
                <a:extLst>
                  <a:ext uri="{FF2B5EF4-FFF2-40B4-BE49-F238E27FC236}">
                    <a16:creationId xmlns:a16="http://schemas.microsoft.com/office/drawing/2014/main" id="{129C3A68-7951-E7C7-1903-B768148FA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2523"/>
                <a:ext cx="90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4" name="Text Box 23">
              <a:extLst>
                <a:ext uri="{FF2B5EF4-FFF2-40B4-BE49-F238E27FC236}">
                  <a16:creationId xmlns:a16="http://schemas.microsoft.com/office/drawing/2014/main" id="{680DA13A-8A07-C474-CE99-17A33127F155}"/>
                </a:ext>
              </a:extLst>
            </p:cNvPr>
            <p:cNvSpPr txBox="1">
              <a:spLocks noChangeArrowheads="1"/>
            </p:cNvSpPr>
            <p:nvPr/>
          </p:nvSpPr>
          <p:spPr bwMode="auto">
            <a:xfrm>
              <a:off x="339749" y="3237612"/>
              <a:ext cx="1200150" cy="54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r>
                <a:rPr kumimoji="1" lang="zh-CN" altLang="en-US" sz="1600" b="1" dirty="0">
                  <a:solidFill>
                    <a:schemeClr val="accent6">
                      <a:lumMod val="50000"/>
                    </a:schemeClr>
                  </a:solidFill>
                  <a:latin typeface="微软雅黑" panose="020B0503020204020204" pitchFamily="34" charset="-122"/>
                  <a:ea typeface="微软雅黑" panose="020B0503020204020204" pitchFamily="34" charset="-122"/>
                </a:rPr>
                <a:t>柏艾胶囊</a:t>
              </a:r>
              <a:endParaRPr kumimoji="1" lang="ko-KR" altLang="en-US" sz="1600" b="1" dirty="0">
                <a:solidFill>
                  <a:schemeClr val="accent6">
                    <a:lumMod val="50000"/>
                  </a:schemeClr>
                </a:solidFill>
                <a:latin typeface="微软雅黑" panose="020B0503020204020204" pitchFamily="34" charset="-122"/>
              </a:endParaRPr>
            </a:p>
          </p:txBody>
        </p:sp>
      </p:grpSp>
      <p:sp>
        <p:nvSpPr>
          <p:cNvPr id="87" name="Rectangle 14">
            <a:extLst>
              <a:ext uri="{FF2B5EF4-FFF2-40B4-BE49-F238E27FC236}">
                <a16:creationId xmlns:a16="http://schemas.microsoft.com/office/drawing/2014/main" id="{8166D9E0-C0A9-577E-C2B4-C81ED88C5D0D}"/>
              </a:ext>
            </a:extLst>
          </p:cNvPr>
          <p:cNvSpPr>
            <a:spLocks noChangeArrowheads="1"/>
          </p:cNvSpPr>
          <p:nvPr/>
        </p:nvSpPr>
        <p:spPr bwMode="auto">
          <a:xfrm>
            <a:off x="2244392" y="2915564"/>
            <a:ext cx="6551612"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kumimoji="1" lang="zh-CN" altLang="en-US" b="1" dirty="0">
                <a:solidFill>
                  <a:schemeClr val="accent6">
                    <a:lumMod val="50000"/>
                  </a:schemeClr>
                </a:solidFill>
                <a:latin typeface="微软雅黑" panose="020B0503020204020204" pitchFamily="34" charset="-122"/>
                <a:ea typeface="微软雅黑" panose="020B0503020204020204" pitchFamily="34" charset="-122"/>
              </a:rPr>
              <a:t>具有平肝潜阳  镇心安神之功用</a:t>
            </a:r>
            <a:endParaRPr lang="en-US" altLang="zh-CN" sz="16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88" name="Text Box 39">
            <a:extLst>
              <a:ext uri="{FF2B5EF4-FFF2-40B4-BE49-F238E27FC236}">
                <a16:creationId xmlns:a16="http://schemas.microsoft.com/office/drawing/2014/main" id="{D6E59242-A4EB-7472-F0DE-4749684E6210}"/>
              </a:ext>
            </a:extLst>
          </p:cNvPr>
          <p:cNvSpPr txBox="1">
            <a:spLocks noChangeArrowheads="1"/>
          </p:cNvSpPr>
          <p:nvPr/>
        </p:nvSpPr>
        <p:spPr bwMode="gray">
          <a:xfrm>
            <a:off x="2257898" y="3327487"/>
            <a:ext cx="8758445" cy="98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ts val="2400"/>
              </a:lnSpc>
            </a:pPr>
            <a:r>
              <a:rPr lang="zh-CN" altLang="en-US" sz="1400" dirty="0">
                <a:solidFill>
                  <a:srgbClr val="000000"/>
                </a:solidFill>
                <a:latin typeface="微软雅黑" panose="020B0503020204020204" pitchFamily="34" charset="-122"/>
                <a:ea typeface="微软雅黑" panose="020B0503020204020204" pitchFamily="34" charset="-122"/>
              </a:rPr>
              <a:t>一项多中心、随机、双盲、阳性药物对照的临床试验证实，</a:t>
            </a:r>
            <a:r>
              <a:rPr lang="zh-CN" altLang="en-US" sz="1400" b="1" dirty="0">
                <a:solidFill>
                  <a:srgbClr val="000000"/>
                </a:solidFill>
                <a:latin typeface="微软雅黑" panose="020B0503020204020204" pitchFamily="34" charset="-122"/>
                <a:ea typeface="微软雅黑" panose="020B0503020204020204" pitchFamily="34" charset="-122"/>
              </a:rPr>
              <a:t>松龄血脉康胶囊干预</a:t>
            </a:r>
            <a:r>
              <a:rPr lang="en-US" altLang="zh-CN" sz="1400" b="1" dirty="0">
                <a:solidFill>
                  <a:srgbClr val="000000"/>
                </a:solidFill>
                <a:latin typeface="微软雅黑" panose="020B0503020204020204" pitchFamily="34" charset="-122"/>
                <a:ea typeface="微软雅黑" panose="020B0503020204020204" pitchFamily="34" charset="-122"/>
              </a:rPr>
              <a:t>8</a:t>
            </a:r>
            <a:r>
              <a:rPr lang="zh-CN" altLang="en-US" sz="1400" b="1" dirty="0">
                <a:solidFill>
                  <a:srgbClr val="000000"/>
                </a:solidFill>
                <a:latin typeface="微软雅黑" panose="020B0503020204020204" pitchFamily="34" charset="-122"/>
                <a:ea typeface="微软雅黑" panose="020B0503020204020204" pitchFamily="34" charset="-122"/>
              </a:rPr>
              <a:t>周后诊室收缩压</a:t>
            </a:r>
            <a:r>
              <a:rPr lang="en-US" altLang="zh-CN" sz="1400" b="1" dirty="0">
                <a:solidFill>
                  <a:srgbClr val="000000"/>
                </a:solidFill>
                <a:latin typeface="微软雅黑" panose="020B0503020204020204" pitchFamily="34" charset="-122"/>
                <a:ea typeface="微软雅黑" panose="020B0503020204020204" pitchFamily="34" charset="-122"/>
              </a:rPr>
              <a:t>/</a:t>
            </a:r>
            <a:r>
              <a:rPr lang="zh-CN" altLang="en-US" sz="1400" b="1" dirty="0">
                <a:solidFill>
                  <a:srgbClr val="000000"/>
                </a:solidFill>
                <a:latin typeface="微软雅黑" panose="020B0503020204020204" pitchFamily="34" charset="-122"/>
                <a:ea typeface="微软雅黑" panose="020B0503020204020204" pitchFamily="34" charset="-122"/>
              </a:rPr>
              <a:t>舒张压可降低</a:t>
            </a:r>
            <a:r>
              <a:rPr lang="en-US" altLang="zh-CN" sz="1400" b="1" dirty="0">
                <a:solidFill>
                  <a:srgbClr val="000000"/>
                </a:solidFill>
                <a:latin typeface="微软雅黑" panose="020B0503020204020204" pitchFamily="34" charset="-122"/>
                <a:ea typeface="微软雅黑" panose="020B0503020204020204" pitchFamily="34" charset="-122"/>
              </a:rPr>
              <a:t>10.5/7.9 mmHg</a:t>
            </a:r>
            <a:r>
              <a:rPr lang="zh-CN" altLang="en-US" sz="1400" b="1" dirty="0">
                <a:solidFill>
                  <a:srgbClr val="000000"/>
                </a:solidFill>
                <a:latin typeface="微软雅黑" panose="020B0503020204020204" pitchFamily="34" charset="-122"/>
                <a:ea typeface="微软雅黑" panose="020B0503020204020204" pitchFamily="34" charset="-122"/>
              </a:rPr>
              <a:t>，不劣于对照组氯沙坦</a:t>
            </a:r>
            <a:r>
              <a:rPr lang="en-US" altLang="zh-CN" sz="1400" b="1" dirty="0">
                <a:solidFill>
                  <a:srgbClr val="000000"/>
                </a:solidFill>
                <a:latin typeface="微软雅黑" panose="020B0503020204020204" pitchFamily="34" charset="-122"/>
                <a:ea typeface="微软雅黑" panose="020B0503020204020204" pitchFamily="34" charset="-122"/>
              </a:rPr>
              <a:t>50 mg</a:t>
            </a:r>
            <a:r>
              <a:rPr lang="zh-CN" altLang="en-US" sz="1400" dirty="0">
                <a:solidFill>
                  <a:srgbClr val="000000"/>
                </a:solidFill>
                <a:latin typeface="微软雅黑" panose="020B0503020204020204" pitchFamily="34" charset="-122"/>
                <a:ea typeface="微软雅黑" panose="020B0503020204020204" pitchFamily="34" charset="-122"/>
              </a:rPr>
              <a:t>。另一项纳入</a:t>
            </a:r>
            <a:r>
              <a:rPr lang="en-US" altLang="zh-CN" sz="1400" dirty="0">
                <a:solidFill>
                  <a:srgbClr val="000000"/>
                </a:solidFill>
                <a:latin typeface="微软雅黑" panose="020B0503020204020204" pitchFamily="34" charset="-122"/>
                <a:ea typeface="微软雅黑" panose="020B0503020204020204" pitchFamily="34" charset="-122"/>
              </a:rPr>
              <a:t>27</a:t>
            </a:r>
            <a:r>
              <a:rPr lang="zh-CN" altLang="en-US" sz="1400" dirty="0">
                <a:solidFill>
                  <a:srgbClr val="000000"/>
                </a:solidFill>
                <a:latin typeface="微软雅黑" panose="020B0503020204020204" pitchFamily="34" charset="-122"/>
                <a:ea typeface="微软雅黑" panose="020B0503020204020204" pitchFamily="34" charset="-122"/>
              </a:rPr>
              <a:t>项临床试验共计</a:t>
            </a:r>
            <a:r>
              <a:rPr lang="en-US" altLang="zh-CN" sz="1400" dirty="0">
                <a:solidFill>
                  <a:srgbClr val="000000"/>
                </a:solidFill>
                <a:latin typeface="微软雅黑" panose="020B0503020204020204" pitchFamily="34" charset="-122"/>
                <a:ea typeface="微软雅黑" panose="020B0503020204020204" pitchFamily="34" charset="-122"/>
              </a:rPr>
              <a:t>3100</a:t>
            </a:r>
            <a:r>
              <a:rPr lang="zh-CN" altLang="en-US" sz="1400" dirty="0">
                <a:solidFill>
                  <a:srgbClr val="000000"/>
                </a:solidFill>
                <a:latin typeface="微软雅黑" panose="020B0503020204020204" pitchFamily="34" charset="-122"/>
                <a:ea typeface="微软雅黑" panose="020B0503020204020204" pitchFamily="34" charset="-122"/>
              </a:rPr>
              <a:t>例患者的系统评价显示，</a:t>
            </a:r>
            <a:r>
              <a:rPr lang="zh-CN" altLang="en-US" sz="1400" b="1" dirty="0">
                <a:solidFill>
                  <a:srgbClr val="000000"/>
                </a:solidFill>
                <a:latin typeface="微软雅黑" panose="020B0503020204020204" pitchFamily="34" charset="-122"/>
                <a:ea typeface="微软雅黑" panose="020B0503020204020204" pitchFamily="34" charset="-122"/>
              </a:rPr>
              <a:t>松龄血脉康胶囊联合常规西药可进一步降低收缩压</a:t>
            </a:r>
            <a:r>
              <a:rPr lang="en-US" altLang="zh-CN" sz="1400" b="1" dirty="0">
                <a:solidFill>
                  <a:srgbClr val="000000"/>
                </a:solidFill>
                <a:latin typeface="微软雅黑" panose="020B0503020204020204" pitchFamily="34" charset="-122"/>
                <a:ea typeface="微软雅黑" panose="020B0503020204020204" pitchFamily="34" charset="-122"/>
              </a:rPr>
              <a:t>7.88 mmHg</a:t>
            </a:r>
            <a:r>
              <a:rPr lang="zh-CN" altLang="en-US" sz="1400" b="1" dirty="0">
                <a:solidFill>
                  <a:srgbClr val="000000"/>
                </a:solidFill>
                <a:latin typeface="微软雅黑" panose="020B0503020204020204" pitchFamily="34" charset="-122"/>
                <a:ea typeface="微软雅黑" panose="020B0503020204020204" pitchFamily="34" charset="-122"/>
              </a:rPr>
              <a:t>和舒张压</a:t>
            </a:r>
            <a:r>
              <a:rPr lang="en-US" altLang="zh-CN" sz="1400" b="1" dirty="0">
                <a:solidFill>
                  <a:srgbClr val="000000"/>
                </a:solidFill>
                <a:latin typeface="微软雅黑" panose="020B0503020204020204" pitchFamily="34" charset="-122"/>
                <a:ea typeface="微软雅黑" panose="020B0503020204020204" pitchFamily="34" charset="-122"/>
              </a:rPr>
              <a:t>7.85 mmHg</a:t>
            </a:r>
            <a:r>
              <a:rPr lang="zh-CN" altLang="en-US" sz="1400" b="1" dirty="0">
                <a:solidFill>
                  <a:srgbClr val="000000"/>
                </a:solidFill>
                <a:latin typeface="微软雅黑" panose="020B0503020204020204" pitchFamily="34" charset="-122"/>
                <a:ea typeface="微软雅黑" panose="020B0503020204020204" pitchFamily="34" charset="-122"/>
              </a:rPr>
              <a:t>。</a:t>
            </a:r>
          </a:p>
        </p:txBody>
      </p:sp>
      <p:grpSp>
        <p:nvGrpSpPr>
          <p:cNvPr id="89" name="组合 88">
            <a:extLst>
              <a:ext uri="{FF2B5EF4-FFF2-40B4-BE49-F238E27FC236}">
                <a16:creationId xmlns:a16="http://schemas.microsoft.com/office/drawing/2014/main" id="{9AF0F734-3B10-0B5E-E4F3-97DF6AFCA938}"/>
              </a:ext>
            </a:extLst>
          </p:cNvPr>
          <p:cNvGrpSpPr/>
          <p:nvPr/>
        </p:nvGrpSpPr>
        <p:grpSpPr>
          <a:xfrm>
            <a:off x="7286627" y="4355695"/>
            <a:ext cx="1555748" cy="1468437"/>
            <a:chOff x="134940" y="930275"/>
            <a:chExt cx="1555748" cy="1468437"/>
          </a:xfrm>
        </p:grpSpPr>
        <p:grpSp>
          <p:nvGrpSpPr>
            <p:cNvPr id="90" name="Group 11">
              <a:extLst>
                <a:ext uri="{FF2B5EF4-FFF2-40B4-BE49-F238E27FC236}">
                  <a16:creationId xmlns:a16="http://schemas.microsoft.com/office/drawing/2014/main" id="{383901B0-D2AA-F4CA-5552-BEDFBDAEAB34}"/>
                </a:ext>
              </a:extLst>
            </p:cNvPr>
            <p:cNvGrpSpPr>
              <a:grpSpLocks/>
            </p:cNvGrpSpPr>
            <p:nvPr/>
          </p:nvGrpSpPr>
          <p:grpSpPr bwMode="auto">
            <a:xfrm>
              <a:off x="134940" y="930275"/>
              <a:ext cx="1555748" cy="1468437"/>
              <a:chOff x="113" y="300"/>
              <a:chExt cx="1152" cy="1152"/>
            </a:xfrm>
          </p:grpSpPr>
          <p:pic>
            <p:nvPicPr>
              <p:cNvPr id="92" name="Picture 7" descr="01章_02-3">
                <a:extLst>
                  <a:ext uri="{FF2B5EF4-FFF2-40B4-BE49-F238E27FC236}">
                    <a16:creationId xmlns:a16="http://schemas.microsoft.com/office/drawing/2014/main" id="{0193E08E-2760-E8FB-6D68-2FD7E5A6C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300"/>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8" descr="01章_02-5">
                <a:extLst>
                  <a:ext uri="{FF2B5EF4-FFF2-40B4-BE49-F238E27FC236}">
                    <a16:creationId xmlns:a16="http://schemas.microsoft.com/office/drawing/2014/main" id="{974116E2-A4C8-4A76-AB73-24A0C2FA47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436"/>
                <a:ext cx="90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 name="Text Box 23">
              <a:extLst>
                <a:ext uri="{FF2B5EF4-FFF2-40B4-BE49-F238E27FC236}">
                  <a16:creationId xmlns:a16="http://schemas.microsoft.com/office/drawing/2014/main" id="{92B6332A-8BC9-F4EB-8D51-8E26208E0C24}"/>
                </a:ext>
              </a:extLst>
            </p:cNvPr>
            <p:cNvSpPr txBox="1">
              <a:spLocks noChangeArrowheads="1"/>
            </p:cNvSpPr>
            <p:nvPr/>
          </p:nvSpPr>
          <p:spPr bwMode="auto">
            <a:xfrm>
              <a:off x="318605" y="1222895"/>
              <a:ext cx="1200150" cy="54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r>
                <a:rPr kumimoji="1" lang="zh-CN" altLang="en-US" sz="1600" b="1" dirty="0">
                  <a:solidFill>
                    <a:srgbClr val="003399"/>
                  </a:solidFill>
                  <a:latin typeface="微软雅黑" panose="020B0503020204020204" pitchFamily="34" charset="-122"/>
                  <a:ea typeface="微软雅黑" panose="020B0503020204020204" pitchFamily="34" charset="-122"/>
                </a:rPr>
                <a:t>心脉</a:t>
              </a:r>
              <a:endParaRPr kumimoji="1" lang="en-US" altLang="zh-CN" sz="1600" b="1" dirty="0">
                <a:solidFill>
                  <a:srgbClr val="003399"/>
                </a:solidFill>
                <a:latin typeface="微软雅黑" panose="020B0503020204020204" pitchFamily="34" charset="-122"/>
                <a:ea typeface="微软雅黑" panose="020B0503020204020204" pitchFamily="34" charset="-122"/>
              </a:endParaRPr>
            </a:p>
            <a:p>
              <a:pPr algn="ctr" eaLnBrk="1" latinLnBrk="1" hangingPunct="1"/>
              <a:r>
                <a:rPr kumimoji="1" lang="zh-CN" altLang="en-US" sz="1600" b="1" dirty="0">
                  <a:solidFill>
                    <a:srgbClr val="003399"/>
                  </a:solidFill>
                  <a:latin typeface="微软雅黑" panose="020B0503020204020204" pitchFamily="34" charset="-122"/>
                  <a:ea typeface="微软雅黑" panose="020B0503020204020204" pitchFamily="34" charset="-122"/>
                </a:rPr>
                <a:t>通胶囊</a:t>
              </a:r>
              <a:endParaRPr kumimoji="1" lang="ko-KR" altLang="en-US" sz="1600" b="1" dirty="0">
                <a:solidFill>
                  <a:srgbClr val="003399"/>
                </a:solidFill>
                <a:latin typeface="微软雅黑" panose="020B0503020204020204" pitchFamily="34" charset="-122"/>
              </a:endParaRPr>
            </a:p>
          </p:txBody>
        </p:sp>
      </p:grpSp>
      <p:sp>
        <p:nvSpPr>
          <p:cNvPr id="94" name="Rectangle 14">
            <a:extLst>
              <a:ext uri="{FF2B5EF4-FFF2-40B4-BE49-F238E27FC236}">
                <a16:creationId xmlns:a16="http://schemas.microsoft.com/office/drawing/2014/main" id="{C630FD0C-0C5F-F444-DAAE-9BE0443A9A89}"/>
              </a:ext>
            </a:extLst>
          </p:cNvPr>
          <p:cNvSpPr>
            <a:spLocks noChangeArrowheads="1"/>
          </p:cNvSpPr>
          <p:nvPr/>
        </p:nvSpPr>
        <p:spPr bwMode="auto">
          <a:xfrm>
            <a:off x="1322038" y="5688662"/>
            <a:ext cx="3784897" cy="65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kumimoji="1" lang="zh-CN" altLang="en-US" b="1" dirty="0">
                <a:solidFill>
                  <a:srgbClr val="002060"/>
                </a:solidFill>
                <a:latin typeface="微软雅黑" panose="020B0503020204020204" pitchFamily="34" charset="-122"/>
                <a:ea typeface="微软雅黑" panose="020B0503020204020204" pitchFamily="34" charset="-122"/>
              </a:rPr>
              <a:t>具有养血活血</a:t>
            </a:r>
            <a:endParaRPr kumimoji="1" lang="en-US" altLang="zh-CN" b="1" dirty="0">
              <a:solidFill>
                <a:srgbClr val="002060"/>
              </a:solidFill>
              <a:latin typeface="微软雅黑" panose="020B0503020204020204" pitchFamily="34" charset="-122"/>
              <a:ea typeface="微软雅黑" panose="020B0503020204020204" pitchFamily="34" charset="-122"/>
            </a:endParaRPr>
          </a:p>
          <a:p>
            <a:pPr algn="ctr" eaLnBrk="1" hangingPunct="1">
              <a:lnSpc>
                <a:spcPct val="120000"/>
              </a:lnSpc>
            </a:pPr>
            <a:r>
              <a:rPr kumimoji="1" lang="zh-CN" altLang="en-US" b="1" dirty="0">
                <a:solidFill>
                  <a:srgbClr val="002060"/>
                </a:solidFill>
                <a:latin typeface="微软雅黑" panose="020B0503020204020204" pitchFamily="34" charset="-122"/>
                <a:ea typeface="微软雅黑" panose="020B0503020204020204" pitchFamily="34" charset="-122"/>
              </a:rPr>
              <a:t>平肝潜阳之功用</a:t>
            </a:r>
            <a:endParaRPr lang="en-US" altLang="zh-CN" sz="1600" b="1" dirty="0">
              <a:solidFill>
                <a:srgbClr val="002060"/>
              </a:solidFill>
              <a:latin typeface="微软雅黑" panose="020B0503020204020204" pitchFamily="34" charset="-122"/>
              <a:ea typeface="微软雅黑" panose="020B0503020204020204" pitchFamily="34" charset="-122"/>
            </a:endParaRPr>
          </a:p>
        </p:txBody>
      </p:sp>
      <p:sp>
        <p:nvSpPr>
          <p:cNvPr id="95" name="Rectangle 14">
            <a:extLst>
              <a:ext uri="{FF2B5EF4-FFF2-40B4-BE49-F238E27FC236}">
                <a16:creationId xmlns:a16="http://schemas.microsoft.com/office/drawing/2014/main" id="{19289DD8-88B5-B6A3-D4D5-64F27837B541}"/>
              </a:ext>
            </a:extLst>
          </p:cNvPr>
          <p:cNvSpPr>
            <a:spLocks noChangeArrowheads="1"/>
          </p:cNvSpPr>
          <p:nvPr/>
        </p:nvSpPr>
        <p:spPr bwMode="auto">
          <a:xfrm>
            <a:off x="3691719" y="5729403"/>
            <a:ext cx="3784897" cy="57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kumimoji="1" lang="zh-CN" altLang="en-US" b="1" dirty="0">
                <a:solidFill>
                  <a:schemeClr val="accent6">
                    <a:lumMod val="50000"/>
                  </a:schemeClr>
                </a:solidFill>
                <a:latin typeface="微软雅黑" panose="020B0503020204020204" pitchFamily="34" charset="-122"/>
                <a:ea typeface="微软雅黑" panose="020B0503020204020204" pitchFamily="34" charset="-122"/>
              </a:rPr>
              <a:t>具有滋阴凉血</a:t>
            </a:r>
            <a:endParaRPr kumimoji="1" lang="en-US" altLang="zh-CN" b="1" dirty="0">
              <a:solidFill>
                <a:schemeClr val="accent6">
                  <a:lumMod val="50000"/>
                </a:schemeClr>
              </a:solidFill>
              <a:latin typeface="微软雅黑" panose="020B0503020204020204" pitchFamily="34" charset="-122"/>
              <a:ea typeface="微软雅黑" panose="020B0503020204020204" pitchFamily="34" charset="-122"/>
            </a:endParaRPr>
          </a:p>
          <a:p>
            <a:pPr algn="ctr" eaLnBrk="1" hangingPunct="1">
              <a:lnSpc>
                <a:spcPct val="120000"/>
              </a:lnSpc>
            </a:pPr>
            <a:r>
              <a:rPr kumimoji="1" lang="zh-CN" altLang="en-US" b="1" dirty="0">
                <a:solidFill>
                  <a:schemeClr val="accent6">
                    <a:lumMod val="50000"/>
                  </a:schemeClr>
                </a:solidFill>
                <a:latin typeface="微软雅黑" panose="020B0503020204020204" pitchFamily="34" charset="-122"/>
                <a:ea typeface="微软雅黑" panose="020B0503020204020204" pitchFamily="34" charset="-122"/>
              </a:rPr>
              <a:t>泄火平肝之功用</a:t>
            </a:r>
            <a:endParaRPr lang="en-US" altLang="zh-CN" sz="16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96" name="Rectangle 14">
            <a:extLst>
              <a:ext uri="{FF2B5EF4-FFF2-40B4-BE49-F238E27FC236}">
                <a16:creationId xmlns:a16="http://schemas.microsoft.com/office/drawing/2014/main" id="{FC7DCB1D-A4FC-CA32-FBA6-BEB0A2189A44}"/>
              </a:ext>
            </a:extLst>
          </p:cNvPr>
          <p:cNvSpPr>
            <a:spLocks noChangeArrowheads="1"/>
          </p:cNvSpPr>
          <p:nvPr/>
        </p:nvSpPr>
        <p:spPr bwMode="auto">
          <a:xfrm>
            <a:off x="6343306" y="5688662"/>
            <a:ext cx="3784897" cy="65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kumimoji="1" lang="zh-CN" altLang="en-US" b="1" dirty="0">
                <a:solidFill>
                  <a:srgbClr val="002060"/>
                </a:solidFill>
                <a:latin typeface="微软雅黑" panose="020B0503020204020204" pitchFamily="34" charset="-122"/>
                <a:ea typeface="微软雅黑" panose="020B0503020204020204" pitchFamily="34" charset="-122"/>
              </a:rPr>
              <a:t>具有活血化瘀  通脉养心</a:t>
            </a:r>
            <a:endParaRPr kumimoji="1" lang="en-US" altLang="zh-CN" b="1" dirty="0">
              <a:solidFill>
                <a:srgbClr val="002060"/>
              </a:solidFill>
              <a:latin typeface="微软雅黑" panose="020B0503020204020204" pitchFamily="34" charset="-122"/>
              <a:ea typeface="微软雅黑" panose="020B0503020204020204" pitchFamily="34" charset="-122"/>
            </a:endParaRPr>
          </a:p>
          <a:p>
            <a:pPr algn="ctr" eaLnBrk="1" hangingPunct="1">
              <a:lnSpc>
                <a:spcPct val="120000"/>
              </a:lnSpc>
            </a:pPr>
            <a:r>
              <a:rPr kumimoji="1" lang="zh-CN" altLang="en-US" b="1" dirty="0">
                <a:solidFill>
                  <a:srgbClr val="002060"/>
                </a:solidFill>
                <a:latin typeface="微软雅黑" panose="020B0503020204020204" pitchFamily="34" charset="-122"/>
                <a:ea typeface="微软雅黑" panose="020B0503020204020204" pitchFamily="34" charset="-122"/>
              </a:rPr>
              <a:t>降压调脂之功用</a:t>
            </a:r>
            <a:endParaRPr lang="en-US" altLang="zh-CN" sz="1600" b="1" dirty="0">
              <a:solidFill>
                <a:srgbClr val="002060"/>
              </a:solidFill>
              <a:latin typeface="微软雅黑" panose="020B0503020204020204" pitchFamily="34" charset="-122"/>
              <a:ea typeface="微软雅黑" panose="020B0503020204020204" pitchFamily="34" charset="-122"/>
            </a:endParaRPr>
          </a:p>
        </p:txBody>
      </p:sp>
      <p:grpSp>
        <p:nvGrpSpPr>
          <p:cNvPr id="97" name="组合 96">
            <a:extLst>
              <a:ext uri="{FF2B5EF4-FFF2-40B4-BE49-F238E27FC236}">
                <a16:creationId xmlns:a16="http://schemas.microsoft.com/office/drawing/2014/main" id="{76494AED-6BAB-0DE5-24E6-6ECA1DE9DFDE}"/>
              </a:ext>
            </a:extLst>
          </p:cNvPr>
          <p:cNvGrpSpPr/>
          <p:nvPr/>
        </p:nvGrpSpPr>
        <p:grpSpPr>
          <a:xfrm>
            <a:off x="11016343" y="-71078"/>
            <a:ext cx="1360715" cy="911036"/>
            <a:chOff x="10809514" y="26404"/>
            <a:chExt cx="1375882" cy="914400"/>
          </a:xfrm>
        </p:grpSpPr>
        <p:pic>
          <p:nvPicPr>
            <p:cNvPr id="98" name="图形 97" descr="剪贴板">
              <a:extLst>
                <a:ext uri="{FF2B5EF4-FFF2-40B4-BE49-F238E27FC236}">
                  <a16:creationId xmlns:a16="http://schemas.microsoft.com/office/drawing/2014/main" id="{F7D760C7-FE5A-180B-5AB2-A2F3040638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09514" y="26404"/>
              <a:ext cx="1375882" cy="914400"/>
            </a:xfrm>
            <a:prstGeom prst="rect">
              <a:avLst/>
            </a:prstGeom>
          </p:spPr>
        </p:pic>
        <p:sp>
          <p:nvSpPr>
            <p:cNvPr id="99" name="文本框 98">
              <a:extLst>
                <a:ext uri="{FF2B5EF4-FFF2-40B4-BE49-F238E27FC236}">
                  <a16:creationId xmlns:a16="http://schemas.microsoft.com/office/drawing/2014/main" id="{E58F527D-EB86-9A8F-6E12-B954C5AFACD9}"/>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0267108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DAD5B18-3FA4-7BF8-174E-CF36FE24F87F}"/>
              </a:ext>
            </a:extLst>
          </p:cNvPr>
          <p:cNvSpPr>
            <a:spLocks noGrp="1"/>
          </p:cNvSpPr>
          <p:nvPr>
            <p:ph type="title"/>
          </p:nvPr>
        </p:nvSpPr>
        <p:spPr>
          <a:xfrm>
            <a:off x="717550" y="217382"/>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中医治疗高血压的适宜技术推荐</a:t>
            </a:r>
          </a:p>
        </p:txBody>
      </p:sp>
      <p:sp>
        <p:nvSpPr>
          <p:cNvPr id="9" name="AutoShape 4">
            <a:extLst>
              <a:ext uri="{FF2B5EF4-FFF2-40B4-BE49-F238E27FC236}">
                <a16:creationId xmlns:a16="http://schemas.microsoft.com/office/drawing/2014/main" id="{E135BD89-3621-3FFA-6D7F-6905C2749492}"/>
              </a:ext>
            </a:extLst>
          </p:cNvPr>
          <p:cNvSpPr>
            <a:spLocks noChangeArrowheads="1"/>
          </p:cNvSpPr>
          <p:nvPr/>
        </p:nvSpPr>
        <p:spPr bwMode="gray">
          <a:xfrm>
            <a:off x="3801774" y="1542262"/>
            <a:ext cx="7628801" cy="3859471"/>
          </a:xfrm>
          <a:prstGeom prst="roundRect">
            <a:avLst>
              <a:gd name="adj" fmla="val 7574"/>
            </a:avLst>
          </a:prstGeom>
          <a:solidFill>
            <a:srgbClr val="004582">
              <a:alpha val="7605"/>
            </a:srgbClr>
          </a:solidFill>
          <a:ln w="28575" cap="rnd">
            <a:noFill/>
            <a:prstDash val="sysDot"/>
            <a:round/>
            <a:headEnd/>
            <a:tailEnd/>
          </a:ln>
          <a:effectLst/>
        </p:spPr>
        <p:txBody>
          <a:bodyPr wrap="none" anchor="ctr"/>
          <a:lstStyle/>
          <a:p>
            <a:pPr marL="171450" indent="-171450" eaLnBrk="0" hangingPunct="0">
              <a:lnSpc>
                <a:spcPct val="150000"/>
              </a:lnSpc>
              <a:buFont typeface="Arial" panose="020B0604020202020204" pitchFamily="34" charset="0"/>
              <a:buChar char="•"/>
              <a:defRPr/>
            </a:pPr>
            <a:endParaRPr lang="en-US" altLang="zh-CN" sz="1400" b="1"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AB9F134A-EAE9-BBA2-18F2-059F14E1BDC3}"/>
              </a:ext>
            </a:extLst>
          </p:cNvPr>
          <p:cNvSpPr txBox="1"/>
          <p:nvPr/>
        </p:nvSpPr>
        <p:spPr>
          <a:xfrm>
            <a:off x="3884146" y="1847675"/>
            <a:ext cx="7464055" cy="37312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具有中医特色的</a:t>
            </a:r>
            <a:r>
              <a:rPr lang="zh-CN" altLang="en-US" sz="2000" b="1" dirty="0">
                <a:latin typeface="微软雅黑" panose="020B0503020204020204" pitchFamily="34" charset="-122"/>
                <a:ea typeface="微软雅黑" panose="020B0503020204020204" pitchFamily="34" charset="-122"/>
              </a:rPr>
              <a:t>外用药物</a:t>
            </a:r>
            <a:r>
              <a:rPr lang="zh-CN" altLang="en-US" sz="2000" dirty="0">
                <a:latin typeface="微软雅黑" panose="020B0503020204020204" pitchFamily="34" charset="-122"/>
                <a:ea typeface="微软雅黑" panose="020B0503020204020204" pitchFamily="34" charset="-122"/>
              </a:rPr>
              <a:t>及</a:t>
            </a:r>
            <a:r>
              <a:rPr lang="zh-CN" altLang="en-US" sz="2000" b="1" dirty="0">
                <a:latin typeface="微软雅黑" panose="020B0503020204020204" pitchFamily="34" charset="-122"/>
                <a:ea typeface="微软雅黑" panose="020B0503020204020204" pitchFamily="34" charset="-122"/>
              </a:rPr>
              <a:t>非药物疗法</a:t>
            </a:r>
            <a:r>
              <a:rPr lang="zh-CN" altLang="en-US" sz="2000" dirty="0">
                <a:latin typeface="微软雅黑" panose="020B0503020204020204" pitchFamily="34" charset="-122"/>
                <a:ea typeface="微软雅黑" panose="020B0503020204020204" pitchFamily="34" charset="-122"/>
              </a:rPr>
              <a:t>在高血压临床治疗中也广泛开展。</a:t>
            </a:r>
            <a:endParaRPr lang="en-US" altLang="zh-CN" sz="20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2000" b="1" dirty="0">
                <a:latin typeface="微软雅黑" panose="020B0503020204020204" pitchFamily="34" charset="-122"/>
                <a:ea typeface="微软雅黑" panose="020B0503020204020204" pitchFamily="34" charset="-122"/>
              </a:rPr>
              <a:t>针灸</a:t>
            </a:r>
            <a:r>
              <a:rPr lang="zh-CN" altLang="en-US" sz="2000" dirty="0">
                <a:latin typeface="微软雅黑" panose="020B0503020204020204" pitchFamily="34" charset="-122"/>
                <a:ea typeface="微软雅黑" panose="020B0503020204020204" pitchFamily="34" charset="-122"/>
              </a:rPr>
              <a:t>的相关研究较为丰富，可由受过针灸培训的医师开展针灸治疗，</a:t>
            </a:r>
            <a:r>
              <a:rPr lang="zh-CN" altLang="en-US" sz="2000" b="1" dirty="0">
                <a:latin typeface="微软雅黑" panose="020B0503020204020204" pitchFamily="34" charset="-122"/>
                <a:ea typeface="微软雅黑" panose="020B0503020204020204" pitchFamily="34" charset="-122"/>
              </a:rPr>
              <a:t>取穴以四肢及头面部穴位较为安全。</a:t>
            </a:r>
            <a:endParaRPr lang="en-US" altLang="zh-CN" sz="2000"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一项单盲、随机、模拟针灸对照、为期</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周的试验证实，</a:t>
            </a:r>
            <a:r>
              <a:rPr lang="zh-CN" altLang="en-US" sz="2000" b="1" dirty="0">
                <a:latin typeface="微软雅黑" panose="020B0503020204020204" pitchFamily="34" charset="-122"/>
                <a:ea typeface="微软雅黑" panose="020B0503020204020204" pitchFamily="34" charset="-122"/>
              </a:rPr>
              <a:t>针灸干预在</a:t>
            </a:r>
            <a:r>
              <a:rPr lang="en-US" altLang="zh-CN" sz="2000" b="1" dirty="0">
                <a:latin typeface="微软雅黑" panose="020B0503020204020204" pitchFamily="34" charset="-122"/>
                <a:ea typeface="微软雅黑" panose="020B0503020204020204" pitchFamily="34" charset="-122"/>
              </a:rPr>
              <a:t>3</a:t>
            </a:r>
            <a:r>
              <a:rPr lang="zh-CN" altLang="en-US" sz="2000" b="1" dirty="0">
                <a:latin typeface="微软雅黑" panose="020B0503020204020204" pitchFamily="34" charset="-122"/>
                <a:ea typeface="微软雅黑" panose="020B0503020204020204" pitchFamily="34" charset="-122"/>
              </a:rPr>
              <a:t>月、</a:t>
            </a:r>
            <a:r>
              <a:rPr lang="en-US" altLang="zh-CN" sz="2000" b="1" dirty="0">
                <a:latin typeface="微软雅黑" panose="020B0503020204020204" pitchFamily="34" charset="-122"/>
                <a:ea typeface="微软雅黑" panose="020B0503020204020204" pitchFamily="34" charset="-122"/>
              </a:rPr>
              <a:t>6</a:t>
            </a:r>
            <a:r>
              <a:rPr lang="zh-CN" altLang="en-US" sz="2000" b="1" dirty="0">
                <a:latin typeface="微软雅黑" panose="020B0503020204020204" pitchFamily="34" charset="-122"/>
                <a:ea typeface="微软雅黑" panose="020B0503020204020204" pitchFamily="34" charset="-122"/>
              </a:rPr>
              <a:t>月时</a:t>
            </a:r>
            <a:r>
              <a:rPr lang="zh-CN" altLang="en-US" sz="2000" dirty="0">
                <a:latin typeface="微软雅黑" panose="020B0503020204020204" pitchFamily="34" charset="-122"/>
                <a:ea typeface="微软雅黑" panose="020B0503020204020204" pitchFamily="34" charset="-122"/>
              </a:rPr>
              <a:t>可分别</a:t>
            </a:r>
            <a:r>
              <a:rPr lang="zh-CN" altLang="en-US" sz="2000" b="1" dirty="0">
                <a:latin typeface="微软雅黑" panose="020B0503020204020204" pitchFamily="34" charset="-122"/>
                <a:ea typeface="微软雅黑" panose="020B0503020204020204" pitchFamily="34" charset="-122"/>
              </a:rPr>
              <a:t>降低</a:t>
            </a:r>
            <a:r>
              <a:rPr lang="en-US" altLang="zh-CN" sz="2000" b="1" dirty="0">
                <a:latin typeface="微软雅黑" panose="020B0503020204020204" pitchFamily="34" charset="-122"/>
                <a:ea typeface="微软雅黑" panose="020B0503020204020204" pitchFamily="34" charset="-122"/>
              </a:rPr>
              <a:t>24h</a:t>
            </a:r>
            <a:r>
              <a:rPr lang="zh-CN" altLang="en-US" sz="2000" b="1" dirty="0">
                <a:latin typeface="微软雅黑" panose="020B0503020204020204" pitchFamily="34" charset="-122"/>
                <a:ea typeface="微软雅黑" panose="020B0503020204020204" pitchFamily="34" charset="-122"/>
              </a:rPr>
              <a:t>平均收缩压</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舒张压</a:t>
            </a:r>
            <a:r>
              <a:rPr lang="en-US" altLang="zh-CN" sz="2000" b="1" dirty="0">
                <a:latin typeface="微软雅黑" panose="020B0503020204020204" pitchFamily="34" charset="-122"/>
                <a:ea typeface="微软雅黑" panose="020B0503020204020204" pitchFamily="34" charset="-122"/>
              </a:rPr>
              <a:t>6.4/3.7mmHg</a:t>
            </a:r>
            <a:r>
              <a:rPr lang="zh-CN" altLang="en-US" sz="2000" b="1" dirty="0">
                <a:latin typeface="微软雅黑" panose="020B0503020204020204" pitchFamily="34" charset="-122"/>
                <a:ea typeface="微软雅黑" panose="020B0503020204020204" pitchFamily="34" charset="-122"/>
              </a:rPr>
              <a:t>和</a:t>
            </a:r>
            <a:r>
              <a:rPr lang="en-US" altLang="zh-CN" sz="2000" b="1" dirty="0">
                <a:latin typeface="微软雅黑" panose="020B0503020204020204" pitchFamily="34" charset="-122"/>
                <a:ea typeface="微软雅黑" panose="020B0503020204020204" pitchFamily="34" charset="-122"/>
              </a:rPr>
              <a:t>5.4/ 3.0mmHg</a:t>
            </a:r>
            <a:r>
              <a:rPr lang="zh-CN" altLang="en-US" sz="2000" dirty="0">
                <a:latin typeface="微软雅黑" panose="020B0503020204020204" pitchFamily="34" charset="-122"/>
                <a:ea typeface="微软雅黑" panose="020B0503020204020204" pitchFamily="34" charset="-122"/>
              </a:rPr>
              <a:t>。</a:t>
            </a:r>
          </a:p>
          <a:p>
            <a:pPr marL="285750" indent="-285750" algn="just">
              <a:lnSpc>
                <a:spcPct val="150000"/>
              </a:lnSpc>
              <a:buFont typeface="Arial" panose="020B0604020202020204" pitchFamily="34" charset="0"/>
              <a:buChar char="•"/>
            </a:pPr>
            <a:endParaRPr lang="en-US" altLang="zh-CN" sz="2000" b="1" dirty="0">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3E4EB37B-3B49-CB33-898D-ECB2A7415A36}"/>
              </a:ext>
            </a:extLst>
          </p:cNvPr>
          <p:cNvGrpSpPr/>
          <p:nvPr/>
        </p:nvGrpSpPr>
        <p:grpSpPr>
          <a:xfrm>
            <a:off x="11016343" y="-71078"/>
            <a:ext cx="1360715" cy="911036"/>
            <a:chOff x="10809514" y="26404"/>
            <a:chExt cx="1375882" cy="914400"/>
          </a:xfrm>
        </p:grpSpPr>
        <p:pic>
          <p:nvPicPr>
            <p:cNvPr id="16" name="图形 15" descr="剪贴板">
              <a:extLst>
                <a:ext uri="{FF2B5EF4-FFF2-40B4-BE49-F238E27FC236}">
                  <a16:creationId xmlns:a16="http://schemas.microsoft.com/office/drawing/2014/main" id="{0E2F9312-67A2-9AE5-6113-6D69E604E6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09514" y="26404"/>
              <a:ext cx="1375882" cy="914400"/>
            </a:xfrm>
            <a:prstGeom prst="rect">
              <a:avLst/>
            </a:prstGeom>
          </p:spPr>
        </p:pic>
        <p:sp>
          <p:nvSpPr>
            <p:cNvPr id="17" name="文本框 16">
              <a:extLst>
                <a:ext uri="{FF2B5EF4-FFF2-40B4-BE49-F238E27FC236}">
                  <a16:creationId xmlns:a16="http://schemas.microsoft.com/office/drawing/2014/main" id="{FC0FF3EB-D259-4A22-A3CC-0D452B1ABC89}"/>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pic>
        <p:nvPicPr>
          <p:cNvPr id="5122" name="Picture 2" descr="中医针灸医疗插画插画图片下载-正版图片401803286-摄图网">
            <a:extLst>
              <a:ext uri="{FF2B5EF4-FFF2-40B4-BE49-F238E27FC236}">
                <a16:creationId xmlns:a16="http://schemas.microsoft.com/office/drawing/2014/main" id="{4EC77EA9-FEF4-A327-E593-BD1CEE981C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690"/>
          <a:stretch/>
        </p:blipFill>
        <p:spPr bwMode="auto">
          <a:xfrm>
            <a:off x="843799" y="1627104"/>
            <a:ext cx="2667148" cy="149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8248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97868D0-F93B-5397-3705-19704688DBB0}"/>
              </a:ext>
            </a:extLst>
          </p:cNvPr>
          <p:cNvPicPr>
            <a:picLocks noChangeAspect="1"/>
          </p:cNvPicPr>
          <p:nvPr/>
        </p:nvPicPr>
        <p:blipFill rotWithShape="1">
          <a:blip r:embed="rId2"/>
          <a:srcRect t="12204" r="10813" b="12204"/>
          <a:stretch/>
        </p:blipFill>
        <p:spPr>
          <a:xfrm>
            <a:off x="833903" y="1543809"/>
            <a:ext cx="2667136" cy="1500264"/>
          </a:xfrm>
          <a:prstGeom prst="rect">
            <a:avLst/>
          </a:prstGeom>
        </p:spPr>
      </p:pic>
      <p:sp>
        <p:nvSpPr>
          <p:cNvPr id="4" name="标题 1">
            <a:extLst>
              <a:ext uri="{FF2B5EF4-FFF2-40B4-BE49-F238E27FC236}">
                <a16:creationId xmlns:a16="http://schemas.microsoft.com/office/drawing/2014/main" id="{3DAD5B18-3FA4-7BF8-174E-CF36FE24F87F}"/>
              </a:ext>
            </a:extLst>
          </p:cNvPr>
          <p:cNvSpPr>
            <a:spLocks noGrp="1"/>
          </p:cNvSpPr>
          <p:nvPr>
            <p:ph type="title"/>
          </p:nvPr>
        </p:nvSpPr>
        <p:spPr>
          <a:xfrm>
            <a:off x="717550" y="217382"/>
            <a:ext cx="10756900" cy="850900"/>
          </a:xfrm>
          <a:prstGeom prst="rect">
            <a:avLst/>
          </a:prstGeom>
        </p:spPr>
        <p:txBody>
          <a:bodyPr vert="horz" lIns="91440" tIns="45720" rIns="91440" bIns="45720" rtlCol="0" anchor="ctr">
            <a:noAutofit/>
          </a:bodyPr>
          <a:lstStyle/>
          <a:p>
            <a:pPr algn="ctr">
              <a:lnSpc>
                <a:spcPct val="100000"/>
              </a:lnSpc>
            </a:pPr>
            <a:r>
              <a:rPr lang="zh-CN" altLang="en-US" b="1" dirty="0">
                <a:solidFill>
                  <a:schemeClr val="tx1"/>
                </a:solidFill>
                <a:latin typeface="微软雅黑" panose="020B0503020204020204" pitchFamily="34" charset="-122"/>
                <a:ea typeface="微软雅黑" panose="020B0503020204020204" pitchFamily="34" charset="-122"/>
              </a:rPr>
              <a:t>中医防治高血压展望</a:t>
            </a:r>
          </a:p>
        </p:txBody>
      </p:sp>
      <p:sp>
        <p:nvSpPr>
          <p:cNvPr id="11" name="AutoShape 4">
            <a:extLst>
              <a:ext uri="{FF2B5EF4-FFF2-40B4-BE49-F238E27FC236}">
                <a16:creationId xmlns:a16="http://schemas.microsoft.com/office/drawing/2014/main" id="{F5E97290-C856-98CF-7B68-1936F03D289A}"/>
              </a:ext>
            </a:extLst>
          </p:cNvPr>
          <p:cNvSpPr>
            <a:spLocks noChangeArrowheads="1"/>
          </p:cNvSpPr>
          <p:nvPr/>
        </p:nvSpPr>
        <p:spPr bwMode="gray">
          <a:xfrm>
            <a:off x="3801774" y="1383553"/>
            <a:ext cx="7628801" cy="4627779"/>
          </a:xfrm>
          <a:prstGeom prst="roundRect">
            <a:avLst>
              <a:gd name="adj" fmla="val 7574"/>
            </a:avLst>
          </a:prstGeom>
          <a:solidFill>
            <a:srgbClr val="004582">
              <a:alpha val="7605"/>
            </a:srgbClr>
          </a:solidFill>
          <a:ln w="28575" cap="rnd">
            <a:noFill/>
            <a:prstDash val="sysDot"/>
            <a:round/>
            <a:headEnd/>
            <a:tailEnd/>
          </a:ln>
          <a:effectLst/>
        </p:spPr>
        <p:txBody>
          <a:bodyPr wrap="none" anchor="ctr"/>
          <a:lstStyle/>
          <a:p>
            <a:pPr marL="171450" indent="-171450" eaLnBrk="0" hangingPunct="0">
              <a:lnSpc>
                <a:spcPct val="150000"/>
              </a:lnSpc>
              <a:buFont typeface="Arial" panose="020B0604020202020204" pitchFamily="34" charset="0"/>
              <a:buChar char="•"/>
            </a:pPr>
            <a:endParaRPr lang="en-US" altLang="zh-CN" sz="1400" b="1"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C5173E45-609F-9742-DD03-18B5D8DF8E61}"/>
              </a:ext>
            </a:extLst>
          </p:cNvPr>
          <p:cNvSpPr txBox="1"/>
          <p:nvPr/>
        </p:nvSpPr>
        <p:spPr>
          <a:xfrm>
            <a:off x="4102507" y="1691552"/>
            <a:ext cx="7027333" cy="378289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应用中医药管理血压，可以获得</a:t>
            </a:r>
            <a:r>
              <a:rPr lang="zh-CN" altLang="en-US" b="1" dirty="0">
                <a:latin typeface="微软雅黑" panose="020B0503020204020204" pitchFamily="34" charset="-122"/>
                <a:ea typeface="微软雅黑" panose="020B0503020204020204" pitchFamily="34" charset="-122"/>
              </a:rPr>
              <a:t>辅助降压获益</a:t>
            </a:r>
            <a:r>
              <a:rPr lang="zh-CN" altLang="en-US" dirty="0">
                <a:latin typeface="微软雅黑" panose="020B0503020204020204" pitchFamily="34" charset="-122"/>
                <a:ea typeface="微软雅黑" panose="020B0503020204020204" pitchFamily="34" charset="-122"/>
              </a:rPr>
              <a:t>，还可以改善患者临床症状，从而</a:t>
            </a:r>
            <a:r>
              <a:rPr lang="zh-CN" altLang="en-US" b="1" dirty="0">
                <a:latin typeface="微软雅黑" panose="020B0503020204020204" pitchFamily="34" charset="-122"/>
                <a:ea typeface="微软雅黑" panose="020B0503020204020204" pitchFamily="34" charset="-122"/>
              </a:rPr>
              <a:t>增加患者对降压治疗的依从性</a:t>
            </a:r>
            <a:r>
              <a:rPr lang="zh-CN" altLang="en-US" dirty="0">
                <a:latin typeface="微软雅黑" panose="020B0503020204020204" pitchFamily="34" charset="-122"/>
                <a:ea typeface="微软雅黑" panose="020B0503020204020204" pitchFamily="34" charset="-122"/>
              </a:rPr>
              <a:t>。</a:t>
            </a: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中医药对靶器官损害有一定的保护作用，如潜阳育阴法</a:t>
            </a:r>
            <a:r>
              <a:rPr lang="zh-CN" altLang="en-US" b="1" dirty="0">
                <a:latin typeface="微软雅黑" panose="020B0503020204020204" pitchFamily="34" charset="-122"/>
                <a:ea typeface="微软雅黑" panose="020B0503020204020204" pitchFamily="34" charset="-122"/>
              </a:rPr>
              <a:t>改善早期肾损害</a:t>
            </a:r>
            <a:r>
              <a:rPr lang="zh-CN" altLang="en-US" dirty="0">
                <a:latin typeface="微软雅黑" panose="020B0503020204020204" pitchFamily="34" charset="-122"/>
                <a:ea typeface="微软雅黑" panose="020B0503020204020204" pitchFamily="34" charset="-122"/>
              </a:rPr>
              <a:t>，清肝滋肾法</a:t>
            </a:r>
            <a:r>
              <a:rPr lang="zh-CN" altLang="en-US" b="1" dirty="0">
                <a:latin typeface="微软雅黑" panose="020B0503020204020204" pitchFamily="34" charset="-122"/>
                <a:ea typeface="微软雅黑" panose="020B0503020204020204" pitchFamily="34" charset="-122"/>
              </a:rPr>
              <a:t>改善肥胖高血压代谢紊乱</a:t>
            </a:r>
            <a:r>
              <a:rPr lang="zh-CN" altLang="en-US" dirty="0">
                <a:latin typeface="微软雅黑" panose="020B0503020204020204" pitchFamily="34" charset="-122"/>
                <a:ea typeface="微软雅黑" panose="020B0503020204020204" pitchFamily="34" charset="-122"/>
              </a:rPr>
              <a:t>等。</a:t>
            </a: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仍需</a:t>
            </a:r>
            <a:r>
              <a:rPr lang="zh-CN" altLang="en-US" b="1" dirty="0">
                <a:latin typeface="微软雅黑" panose="020B0503020204020204" pitchFamily="34" charset="-122"/>
                <a:ea typeface="微软雅黑" panose="020B0503020204020204" pitchFamily="34" charset="-122"/>
              </a:rPr>
              <a:t>明确单独应用中医药和与常用降压药联合应用的适应证，</a:t>
            </a:r>
            <a:r>
              <a:rPr lang="zh-CN" altLang="en-US" dirty="0">
                <a:latin typeface="微软雅黑" panose="020B0503020204020204" pitchFamily="34" charset="-122"/>
                <a:ea typeface="微软雅黑" panose="020B0503020204020204" pitchFamily="34" charset="-122"/>
              </a:rPr>
              <a:t>开展</a:t>
            </a:r>
            <a:r>
              <a:rPr lang="zh-CN" altLang="en-US" b="1" dirty="0">
                <a:latin typeface="微软雅黑" panose="020B0503020204020204" pitchFamily="34" charset="-122"/>
                <a:ea typeface="微软雅黑" panose="020B0503020204020204" pitchFamily="34" charset="-122"/>
              </a:rPr>
              <a:t>以心血管事件为终点的高质量的循证研究</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运用多组学技术、人工智能、大数据算法等契合中医药作用特点的现代研究方法，</a:t>
            </a:r>
            <a:r>
              <a:rPr lang="zh-CN" altLang="en-US" b="1" dirty="0">
                <a:latin typeface="微软雅黑" panose="020B0503020204020204" pitchFamily="34" charset="-122"/>
                <a:ea typeface="微软雅黑" panose="020B0503020204020204" pitchFamily="34" charset="-122"/>
              </a:rPr>
              <a:t>揭示其明确的作用机制，探索建立中西医结合高血压防治新路径。</a:t>
            </a:r>
          </a:p>
        </p:txBody>
      </p:sp>
      <p:grpSp>
        <p:nvGrpSpPr>
          <p:cNvPr id="15" name="组合 14">
            <a:extLst>
              <a:ext uri="{FF2B5EF4-FFF2-40B4-BE49-F238E27FC236}">
                <a16:creationId xmlns:a16="http://schemas.microsoft.com/office/drawing/2014/main" id="{3E4EB37B-3B49-CB33-898D-ECB2A7415A36}"/>
              </a:ext>
            </a:extLst>
          </p:cNvPr>
          <p:cNvGrpSpPr/>
          <p:nvPr/>
        </p:nvGrpSpPr>
        <p:grpSpPr>
          <a:xfrm>
            <a:off x="11016343" y="-71078"/>
            <a:ext cx="1360715" cy="911036"/>
            <a:chOff x="10809514" y="26404"/>
            <a:chExt cx="1375882" cy="914400"/>
          </a:xfrm>
        </p:grpSpPr>
        <p:pic>
          <p:nvPicPr>
            <p:cNvPr id="16" name="图形 15" descr="剪贴板">
              <a:extLst>
                <a:ext uri="{FF2B5EF4-FFF2-40B4-BE49-F238E27FC236}">
                  <a16:creationId xmlns:a16="http://schemas.microsoft.com/office/drawing/2014/main" id="{0E2F9312-67A2-9AE5-6113-6D69E604E6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9514" y="26404"/>
              <a:ext cx="1375882" cy="914400"/>
            </a:xfrm>
            <a:prstGeom prst="rect">
              <a:avLst/>
            </a:prstGeom>
          </p:spPr>
        </p:pic>
        <p:sp>
          <p:nvSpPr>
            <p:cNvPr id="17" name="文本框 16">
              <a:extLst>
                <a:ext uri="{FF2B5EF4-FFF2-40B4-BE49-F238E27FC236}">
                  <a16:creationId xmlns:a16="http://schemas.microsoft.com/office/drawing/2014/main" id="{FC0FF3EB-D259-4A22-A3CC-0D452B1ABC89}"/>
                </a:ext>
              </a:extLst>
            </p:cNvPr>
            <p:cNvSpPr txBox="1"/>
            <p:nvPr/>
          </p:nvSpPr>
          <p:spPr>
            <a:xfrm>
              <a:off x="11082694" y="342840"/>
              <a:ext cx="829522" cy="400110"/>
            </a:xfrm>
            <a:prstGeom prst="rect">
              <a:avLst/>
            </a:prstGeom>
            <a:noFill/>
          </p:spPr>
          <p:txBody>
            <a:bodyPr wrap="none" rtlCol="0">
              <a:spAutoFit/>
            </a:bodyPr>
            <a:lstStyle/>
            <a:p>
              <a:pPr algn="ctr"/>
              <a:r>
                <a:rPr lang="en-US" altLang="zh-CN" sz="2000" b="1" dirty="0">
                  <a:solidFill>
                    <a:srgbClr val="C00000"/>
                  </a:solidFill>
                  <a:latin typeface="微软雅黑" panose="020B0503020204020204" pitchFamily="34" charset="-122"/>
                  <a:ea typeface="微软雅黑" panose="020B0503020204020204" pitchFamily="34" charset="-122"/>
                </a:rPr>
                <a:t>NEW</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0156748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0315_3*l_h_f*1_4_1"/>
  <p:tag name="KSO_WM_TEMPLATE_CATEGORY" val="diagram"/>
  <p:tag name="KSO_WM_TEMPLATE_INDEX" val="20230315"/>
  <p:tag name="KSO_WM_UNIT_LAYERLEVEL" val="1_1_1"/>
  <p:tag name="KSO_WM_TAG_VERSION" val="3.0"/>
  <p:tag name="KSO_WM_BEAUTIFY_FLAG" val="#wm#"/>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90.6000061035156,&quot;width&quot;:817.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点击此处添加正文，文字是您思想的提炼，为了最终演示发布的良好效果"/>
  <p:tag name="KSO_WM_UNIT_TEXT_FILL_FORE_SCHEMECOLOR_INDEX" val="1"/>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5_3*l_h_i*1_3_2"/>
  <p:tag name="KSO_WM_TEMPLATE_CATEGORY" val="diagram"/>
  <p:tag name="KSO_WM_TEMPLATE_INDEX" val="20230315"/>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90.6000061035156,&quot;width&quot;:817.3499755859375}"/>
  <p:tag name="KSO_WM_DIAGRAM_COLOR_MATCH_VALUE" val="{&quot;shape&quot;:{&quot;fill&quot;:{&quot;solid&quot;:{&quot;brightness&quot;:0.800000011920929,&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UNIT_TEXT_FILL_FORE_SCHEMECOLOR_INDEX" val="2"/>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5_3*l_h_i*1_1_2"/>
  <p:tag name="KSO_WM_TEMPLATE_CATEGORY" val="diagram"/>
  <p:tag name="KSO_WM_TEMPLATE_INDEX" val="20230315"/>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390.6000061035156,&quot;width&quot;:817.3499755859375}"/>
  <p:tag name="KSO_WM_DIAGRAM_COLOR_MATCH_VALUE" val="{&quot;shape&quot;:{&quot;fill&quot;:{&quot;solid&quot;:{&quot;brightness&quot;:0.800000011920929,&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UNIT_TEXT_FILL_FORE_SCHEMECOLOR_INDEX" val="2"/>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5_3*l_h_i*1_3_2"/>
  <p:tag name="KSO_WM_TEMPLATE_CATEGORY" val="diagram"/>
  <p:tag name="KSO_WM_TEMPLATE_INDEX" val="20230315"/>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90.6000061035156,&quot;width&quot;:817.3499755859375}"/>
  <p:tag name="KSO_WM_DIAGRAM_COLOR_MATCH_VALUE" val="{&quot;shape&quot;:{&quot;fill&quot;:{&quot;solid&quot;:{&quot;brightness&quot;:0.800000011920929,&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UNIT_TEXT_FILL_FORE_SCHEMECOLOR_INDEX" val="2"/>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SLIDE_ID" val="diagram20233205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3205"/>
  <p:tag name="KSO_WM_SLIDE_LAYOUT" val="a_l"/>
  <p:tag name="KSO_WM_SLIDE_LAYOUT_CNT" val="1_1"/>
  <p:tag name="KSO_WM_SPECIAL_SOURCE" val="bdnull"/>
  <p:tag name="KSO_WM_SLIDE_TYPE" val="text"/>
  <p:tag name="KSO_WM_SLIDE_SIZE" val="837.65*364.15"/>
  <p:tag name="KSO_WM_SLIDE_POSITION" val="61.2*121.1"/>
  <p:tag name="KSO_WM_ASSIST_SLIDE" val="1"/>
  <p:tag name="KSO_WM_SLIDE_SUBTYPE" val="diag"/>
  <p:tag name="KSO_WM_DIAGRAM_GROUP_CODE" val="l1-1"/>
  <p:tag name="KSO_WM_SLIDE_DIAGTYPE" val="l"/>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205_2*a*1"/>
  <p:tag name="KSO_WM_TEMPLATE_CATEGORY" val="diagram"/>
  <p:tag name="KSO_WM_TEMPLATE_INDEX" val="20233205"/>
  <p:tag name="KSO_WM_UNIT_LAYERLEVEL" val="1"/>
  <p:tag name="KSO_WM_TAG_VERSION" val="3.0"/>
  <p:tag name="KSO_WM_BEAUTIFY_FLAG" val="#wm#"/>
  <p:tag name="KSO_WM_UNIT_ISCONTENTSTITLE" val="0"/>
  <p:tag name="KSO_WM_UNIT_ISNUMDGMTITLE" val="0"/>
  <p:tag name="KSO_WM_UNIT_NOCLEAR" val="0"/>
  <p:tag name="KSO_WM_UNIT_VALUE" val="29"/>
  <p:tag name="KSO_WM_DIAGRAM_GROUP_CODE" val="l1-1"/>
  <p:tag name="KSO_WM_UNIT_TYPE" val="a"/>
  <p:tag name="KSO_WM_UNIT_INDEX" val="1"/>
  <p:tag name="KSO_WM_UNIT_PRESET_TEXT" val="单击此处添加标题"/>
  <p:tag name="KSO_WM_UNIT_TEXT_FILL_FORE_SCHEMECOLOR_INDEX" val="13"/>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76.54998779296875,&quot;left&quot;:56.750006103515624,&quot;top&quot;:114.90000610351562,&quot;width&quot;:846.5499877929688}"/>
  <p:tag name="KSO_WM_UNIT_HIGHLIGHT" val="0"/>
  <p:tag name="KSO_WM_UNIT_COMPATIBLE" val="0"/>
  <p:tag name="KSO_WM_UNIT_DIAGRAM_ISNUMVISUAL" val="0"/>
  <p:tag name="KSO_WM_UNIT_DIAGRAM_ISREFERUNIT" val="0"/>
  <p:tag name="KSO_WM_UNIT_ID" val="diagram20233205_2*l_h_i*1_1_1"/>
  <p:tag name="KSO_WM_TEMPLATE_CATEGORY" val="diagram"/>
  <p:tag name="KSO_WM_TEMPLATE_INDEX" val="20233205"/>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DIAGRAM_VIRTUALLY_FRAME" val="{&quot;height&quot;:376.54998779296875,&quot;left&quot;:56.750006103515624,&quot;top&quot;:114.90000610351562,&quot;width&quot;:846.5499877929688}"/>
  <p:tag name="KSO_WM_UNIT_HIGHLIGHT" val="0"/>
  <p:tag name="KSO_WM_UNIT_COMPATIBLE" val="0"/>
  <p:tag name="KSO_WM_UNIT_DIAGRAM_ISNUMVISUAL" val="0"/>
  <p:tag name="KSO_WM_UNIT_DIAGRAM_ISREFERUNIT" val="0"/>
  <p:tag name="KSO_WM_UNIT_ID" val="diagram20233205_2*l_h_i*1_2_1"/>
  <p:tag name="KSO_WM_TEMPLATE_CATEGORY" val="diagram"/>
  <p:tag name="KSO_WM_TEMPLATE_INDEX" val="20233205"/>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DIAGRAM_VIRTUALLY_FRAME" val="{&quot;height&quot;:376.54998779296875,&quot;left&quot;:56.750006103515624,&quot;top&quot;:114.90000610351562,&quot;width&quot;:846.5499877929688}"/>
  <p:tag name="KSO_WM_UNIT_HIGHLIGHT" val="0"/>
  <p:tag name="KSO_WM_UNIT_COMPATIBLE" val="0"/>
  <p:tag name="KSO_WM_UNIT_DIAGRAM_ISNUMVISUAL" val="0"/>
  <p:tag name="KSO_WM_UNIT_DIAGRAM_ISREFERUNIT" val="0"/>
  <p:tag name="KSO_WM_UNIT_ID" val="diagram20233205_2*l_h_f*1_1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1_1"/>
  <p:tag name="KSO_WM_UNIT_VALUE" val="14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2*l_h_a*1_1_1"/>
  <p:tag name="KSO_WM_TEMPLATE_CATEGORY" val="diagram"/>
  <p:tag name="KSO_WM_TEMPLATE_INDEX" val="20233205"/>
  <p:tag name="KSO_WM_UNIT_LAYERLEVEL" val="1_1_1"/>
  <p:tag name="KSO_WM_TAG_VERSION" val="3.0"/>
  <p:tag name="KSO_WM_BEAUTIFY_FLAG" val="#wm#"/>
  <p:tag name="KSO_WM_UNIT_TEXT_FILL_FORE_SCHEMECOLOR_INDEX_BRIGHTNESS" val="0.15"/>
  <p:tag name="KSO_WM_DIAGRAM_GROUP_CODE" val="l1-1"/>
  <p:tag name="KSO_WM_DIAGRAM_VIRTUALLY_FRAME" val="{&quot;height&quot;:376.54998779296875,&quot;left&quot;:56.750006103515624,&quot;top&quot;:114.90000610351562,&quot;width&quot;:846.5499877929688}"/>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FILL_FORE_SCHEMECOLOR_INDEX" val="1"/>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5_3*l_h_i*1_4_1"/>
  <p:tag name="KSO_WM_TEMPLATE_CATEGORY" val="diagram"/>
  <p:tag name="KSO_WM_TEMPLATE_INDEX" val="20230315"/>
  <p:tag name="KSO_WM_UNIT_LAYERLEVEL" val="1_1_1"/>
  <p:tag name="KSO_WM_TAG_VERSION" val="3.0"/>
  <p:tag name="KSO_WM_DIAGRAM_VERSION" val="3"/>
  <p:tag name="KSO_WM_DIAGRAM_COLOR_TRICK" val="2"/>
  <p:tag name="KSO_WM_DIAGRAM_COLOR_TEXT_CAN_REMOVE" val="n"/>
  <p:tag name="KSO_WM_DIAGRAM_GROUP_CODE" val="l1-1"/>
  <p:tag name="KSO_WM_UNIT_SUBTYPE" val="d"/>
  <p:tag name="KSO_WM_UNIT_TYPE" val="l_h_i"/>
  <p:tag name="KSO_WM_UNIT_INDEX" val="1_4_1"/>
  <p:tag name="KSO_WM_DIAGRAM_MAX_ITEMCNT" val="6"/>
  <p:tag name="KSO_WM_DIAGRAM_MIN_ITEMCNT" val="2"/>
  <p:tag name="KSO_WM_DIAGRAM_VIRTUALLY_FRAME" val="{&quot;height&quot;:390.6000061035156,&quot;width&quot;:817.3499755859375}"/>
  <p:tag name="KSO_WM_DIAGRAM_COLOR_MATCH_VALUE" val="{&quot;shape&quot;:{&quot;fill&quot;:{&quot;gradient&quot;:[{&quot;brightness&quot;:0.4000000059604645,&quot;colorType&quot;:1,&quot;foreColorIndex&quot;:8,&quot;pos&quot;:0,&quot;transparency&quot;:0},{&quot;brightness&quot;:0,&quot;colorType&quot;:1,&quot;foreColorIndex&quot;:8,&quot;pos&quot;:1,&quot;transparency&quot;:0}],&quot;type&quot;:3},&quot;glow&quot;:{&quot;colorType&quot;:0},&quot;line&quot;:{&quot;solidLine&quot;:{&quot;brightness&quot;:0,&quot;colorType&quot;:1,&quot;foreColorIndex&quot;:8,&quot;transparency&quot;:0},&quot;type&quot;:1},&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 name="KSO_WM_UNIT_FILL_TYPE" val="3"/>
  <p:tag name="KSO_WM_UNIT_LINE_FORE_SCHEMECOLOR_INDEX" val="8"/>
  <p:tag name="KSO_WM_UNIT_LINE_FILL_TYPE" val="2"/>
  <p:tag name="KSO_WM_UNIT_SHADOW_SCHEMECOLOR_INDEX" val="8"/>
  <p:tag name="KSO_WM_UNIT_USESOURCEFORMAT_APPLY"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DIAGRAM_VIRTUALLY_FRAME" val="{&quot;height&quot;:376.54998779296875,&quot;left&quot;:56.750006103515624,&quot;top&quot;:114.90000610351562,&quot;width&quot;:846.5499877929688}"/>
  <p:tag name="KSO_WM_UNIT_HIGHLIGHT" val="0"/>
  <p:tag name="KSO_WM_UNIT_COMPATIBLE" val="0"/>
  <p:tag name="KSO_WM_UNIT_DIAGRAM_ISNUMVISUAL" val="0"/>
  <p:tag name="KSO_WM_UNIT_DIAGRAM_ISREFERUNIT" val="0"/>
  <p:tag name="KSO_WM_UNIT_ID" val="diagram20233205_2*l_h_f*1_2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205_2*l_h_a*1_2_1"/>
  <p:tag name="KSO_WM_TEMPLATE_CATEGORY" val="diagram"/>
  <p:tag name="KSO_WM_TEMPLATE_INDEX" val="20233205"/>
  <p:tag name="KSO_WM_UNIT_LAYERLEVEL" val="1_1_1"/>
  <p:tag name="KSO_WM_TAG_VERSION" val="3.0"/>
  <p:tag name="KSO_WM_BEAUTIFY_FLAG" val="#wm#"/>
  <p:tag name="KSO_WM_UNIT_TEXT_FILL_FORE_SCHEMECOLOR_INDEX_BRIGHTNESS" val="0.15"/>
  <p:tag name="KSO_WM_DIAGRAM_GROUP_CODE" val="l1-1"/>
  <p:tag name="KSO_WM_DIAGRAM_VIRTUALLY_FRAME" val="{&quot;height&quot;:376.54998779296875,&quot;left&quot;:56.750006103515624,&quot;top&quot;:114.90000610351562,&quot;width&quot;:846.5499877929688}"/>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FILL_FORE_SCHEMECOLOR_INDEX" val="1"/>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DIAGRAM_VIRTUALLY_FRAME" val="{&quot;height&quot;:376.54998779296875,&quot;left&quot;:56.750006103515624,&quot;top&quot;:114.90000610351562,&quot;width&quot;:846.5499877929688}"/>
  <p:tag name="KSO_WM_UNIT_HIGHLIGHT" val="0"/>
  <p:tag name="KSO_WM_UNIT_COMPATIBLE" val="0"/>
  <p:tag name="KSO_WM_UNIT_DIAGRAM_ISNUMVISUAL" val="0"/>
  <p:tag name="KSO_WM_UNIT_DIAGRAM_ISREFERUNIT" val="0"/>
  <p:tag name="KSO_WM_UNIT_ID" val="diagram20233205_2*l_h_i*1_3_1"/>
  <p:tag name="KSO_WM_TEMPLATE_CATEGORY" val="diagram"/>
  <p:tag name="KSO_WM_TEMPLATE_INDEX" val="20233205"/>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DIAGRAM_VIRTUALLY_FRAME" val="{&quot;height&quot;:376.54998779296875,&quot;left&quot;:56.750006103515624,&quot;top&quot;:114.90000610351562,&quot;width&quot;:846.5499877929688}"/>
  <p:tag name="KSO_WM_UNIT_HIGHLIGHT" val="0"/>
  <p:tag name="KSO_WM_UNIT_COMPATIBLE" val="0"/>
  <p:tag name="KSO_WM_UNIT_DIAGRAM_ISNUMVISUAL" val="0"/>
  <p:tag name="KSO_WM_UNIT_DIAGRAM_ISREFERUNIT" val="0"/>
  <p:tag name="KSO_WM_UNIT_ID" val="diagram20233205_2*l_h_f*1_3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205_2*l_h_a*1_3_1"/>
  <p:tag name="KSO_WM_TEMPLATE_CATEGORY" val="diagram"/>
  <p:tag name="KSO_WM_TEMPLATE_INDEX" val="20233205"/>
  <p:tag name="KSO_WM_UNIT_LAYERLEVEL" val="1_1_1"/>
  <p:tag name="KSO_WM_TAG_VERSION" val="3.0"/>
  <p:tag name="KSO_WM_BEAUTIFY_FLAG" val="#wm#"/>
  <p:tag name="KSO_WM_UNIT_TEXT_FILL_FORE_SCHEMECOLOR_INDEX_BRIGHTNESS" val="0.15"/>
  <p:tag name="KSO_WM_DIAGRAM_GROUP_CODE" val="l1-1"/>
  <p:tag name="KSO_WM_DIAGRAM_VIRTUALLY_FRAME" val="{&quot;height&quot;:376.54998779296875,&quot;left&quot;:56.750006103515624,&quot;top&quot;:114.90000610351562,&quot;width&quot;:846.5499877929688}"/>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FILL_FORE_SCHEMECOLOR_INDEX" val="1"/>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376.54998779296875,&quot;left&quot;:56.750006103515624,&quot;top&quot;:114.90000610351562,&quot;width&quot;:846.5499877929688}"/>
  <p:tag name="KSO_WM_BEAUTIFY_FLAG" val="#wm#"/>
  <p:tag name="KSO_WM_UNIT_HIGHLIGHT" val="0"/>
  <p:tag name="KSO_WM_UNIT_COMPATIBLE" val="0"/>
  <p:tag name="KSO_WM_UNIT_DIAGRAM_ISNUMVISUAL" val="0"/>
  <p:tag name="KSO_WM_UNIT_DIAGRAM_ISREFERUNIT" val="0"/>
  <p:tag name="KSO_WM_UNIT_ID" val="diagram20233205_2*l_h_i*1_1_4"/>
  <p:tag name="KSO_WM_TEMPLATE_CATEGORY" val="diagram"/>
  <p:tag name="KSO_WM_TEMPLATE_INDEX" val="20233205"/>
  <p:tag name="KSO_WM_UNIT_LAYERLEVEL" val="1_1_1"/>
  <p:tag name="KSO_WM_TAG_VERSION" val="3.0"/>
  <p:tag name="KSO_WM_DIAGRAM_GROUP_CODE" val="l1-1"/>
  <p:tag name="KSO_WM_UNIT_TYPE" val="l_h_i"/>
  <p:tag name="KSO_WM_UNIT_INDEX" val="1_1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76.54998779296875,&quot;left&quot;:56.750006103515624,&quot;top&quot;:114.90000610351562,&quot;width&quot;:846.5499877929688}"/>
  <p:tag name="KSO_WM_BEAUTIFY_FLAG" val="#wm#"/>
  <p:tag name="KSO_WM_UNIT_HIGHLIGHT" val="0"/>
  <p:tag name="KSO_WM_UNIT_COMPATIBLE" val="0"/>
  <p:tag name="KSO_WM_UNIT_DIAGRAM_ISNUMVISUAL" val="0"/>
  <p:tag name="KSO_WM_UNIT_DIAGRAM_ISREFERUNIT" val="0"/>
  <p:tag name="KSO_WM_UNIT_ID" val="diagram20233205_2*l_h_i*1_2_4"/>
  <p:tag name="KSO_WM_TEMPLATE_CATEGORY" val="diagram"/>
  <p:tag name="KSO_WM_TEMPLATE_INDEX" val="20233205"/>
  <p:tag name="KSO_WM_UNIT_LAYERLEVEL" val="1_1_1"/>
  <p:tag name="KSO_WM_TAG_VERSION" val="3.0"/>
  <p:tag name="KSO_WM_DIAGRAM_GROUP_CODE" val="l1-1"/>
  <p:tag name="KSO_WM_UNIT_TYPE" val="l_h_i"/>
  <p:tag name="KSO_WM_UNIT_INDEX" val="1_2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76.54998779296875,&quot;left&quot;:56.750006103515624,&quot;top&quot;:114.90000610351562,&quot;width&quot;:846.5499877929688}"/>
  <p:tag name="KSO_WM_BEAUTIFY_FLAG" val="#wm#"/>
  <p:tag name="KSO_WM_UNIT_HIGHLIGHT" val="0"/>
  <p:tag name="KSO_WM_UNIT_COMPATIBLE" val="0"/>
  <p:tag name="KSO_WM_UNIT_DIAGRAM_ISNUMVISUAL" val="0"/>
  <p:tag name="KSO_WM_UNIT_DIAGRAM_ISREFERUNIT" val="0"/>
  <p:tag name="KSO_WM_UNIT_ID" val="diagram20233205_2*l_h_i*1_3_4"/>
  <p:tag name="KSO_WM_TEMPLATE_CATEGORY" val="diagram"/>
  <p:tag name="KSO_WM_TEMPLATE_INDEX" val="20233205"/>
  <p:tag name="KSO_WM_UNIT_LAYERLEVEL" val="1_1_1"/>
  <p:tag name="KSO_WM_TAG_VERSION" val="3.0"/>
  <p:tag name="KSO_WM_DIAGRAM_GROUP_CODE" val="l1-1"/>
  <p:tag name="KSO_WM_UNIT_TYPE" val="l_h_i"/>
  <p:tag name="KSO_WM_UNIT_INDEX" val="1_3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DIAGRAM_VIRTUALLY_FRAME" val="{&quot;height&quot;:376.54998779296875,&quot;left&quot;:56.750006103515624,&quot;top&quot;:114.90000610351562,&quot;width&quot;:846.5499877929688}"/>
  <p:tag name="KSO_WM_UNIT_HIGHLIGHT" val="0"/>
  <p:tag name="KSO_WM_UNIT_COMPATIBLE" val="0"/>
  <p:tag name="KSO_WM_UNIT_DIAGRAM_ISNUMVISUAL" val="0"/>
  <p:tag name="KSO_WM_UNIT_DIAGRAM_ISREFERUNIT" val="0"/>
  <p:tag name="KSO_WM_UNIT_ID" val="diagram20233205_2*l_h_i*1_1_2"/>
  <p:tag name="KSO_WM_TEMPLATE_CATEGORY" val="diagram"/>
  <p:tag name="KSO_WM_TEMPLATE_INDEX" val="20233205"/>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376.54998779296875,&quot;left&quot;:56.750006103515624,&quot;top&quot;:114.90000610351562,&quot;width&quot;:846.5499877929688}"/>
  <p:tag name="KSO_WM_UNIT_HIGHLIGHT" val="0"/>
  <p:tag name="KSO_WM_UNIT_COMPATIBLE" val="0"/>
  <p:tag name="KSO_WM_UNIT_DIAGRAM_ISNUMVISUAL" val="0"/>
  <p:tag name="KSO_WM_UNIT_DIAGRAM_ISREFERUNIT" val="0"/>
  <p:tag name="KSO_WM_UNIT_ID" val="diagram20233205_2*l_h_i*1_1_3"/>
  <p:tag name="KSO_WM_TEMPLATE_CATEGORY" val="diagram"/>
  <p:tag name="KSO_WM_TEMPLATE_INDEX" val="20233205"/>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315_3*a*1"/>
  <p:tag name="KSO_WM_TEMPLATE_CATEGORY" val="diagram"/>
  <p:tag name="KSO_WM_TEMPLATE_INDEX" val="20230315"/>
  <p:tag name="KSO_WM_UNIT_LAYERLEVEL" val="1"/>
  <p:tag name="KSO_WM_TAG_VERSION" val="3.0"/>
  <p:tag name="KSO_WM_BEAUTIFY_FLAG" val="#wm#"/>
  <p:tag name="KSO_WM_UNIT_ISCONTENTSTITLE" val="0"/>
  <p:tag name="KSO_WM_UNIT_ISNUMDGMTITLE" val="0"/>
  <p:tag name="KSO_WM_UNIT_NOCLEAR" val="0"/>
  <p:tag name="KSO_WM_UNIT_VALUE" val="30"/>
  <p:tag name="KSO_WM_DIAGRAM_GROUP_CODE" val="l1-1"/>
  <p:tag name="KSO_WM_UNIT_TYPE" val="a"/>
  <p:tag name="KSO_WM_UNIT_INDEX" val="1"/>
  <p:tag name="KSO_WM_UNIT_PRESET_TEXT" val="单击此处添加标题"/>
  <p:tag name="KSO_WM_UNIT_TEXT_FILL_FORE_SCHEMECOLOR_INDEX" val="13"/>
  <p:tag name="KSO_WM_UNIT_TEXT_FILL_TYPE" val="1"/>
  <p:tag name="KSO_WM_UNIT_USESOURCEFORMAT_APPLY"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DIAGRAM_VIRTUALLY_FRAME" val="{&quot;height&quot;:376.54998779296875,&quot;left&quot;:56.750006103515624,&quot;top&quot;:114.90000610351562,&quot;width&quot;:846.5499877929688}"/>
  <p:tag name="KSO_WM_UNIT_HIGHLIGHT" val="0"/>
  <p:tag name="KSO_WM_UNIT_COMPATIBLE" val="0"/>
  <p:tag name="KSO_WM_UNIT_DIAGRAM_ISNUMVISUAL" val="0"/>
  <p:tag name="KSO_WM_UNIT_DIAGRAM_ISREFERUNIT" val="0"/>
  <p:tag name="KSO_WM_UNIT_ID" val="diagram20233205_2*l_h_i*1_2_2"/>
  <p:tag name="KSO_WM_TEMPLATE_CATEGORY" val="diagram"/>
  <p:tag name="KSO_WM_TEMPLATE_INDEX" val="20233205"/>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376.54998779296875,&quot;left&quot;:56.750006103515624,&quot;top&quot;:114.90000610351562,&quot;width&quot;:846.5499877929688}"/>
  <p:tag name="KSO_WM_BEAUTIFY_FLAG" val="#wm#"/>
  <p:tag name="KSO_WM_UNIT_HIGHLIGHT" val="0"/>
  <p:tag name="KSO_WM_UNIT_COMPATIBLE" val="0"/>
  <p:tag name="KSO_WM_UNIT_DIAGRAM_ISNUMVISUAL" val="0"/>
  <p:tag name="KSO_WM_UNIT_DIAGRAM_ISREFERUNIT" val="0"/>
  <p:tag name="KSO_WM_UNIT_ID" val="diagram20233205_2*l_h_i*1_2_3"/>
  <p:tag name="KSO_WM_TEMPLATE_CATEGORY" val="diagram"/>
  <p:tag name="KSO_WM_TEMPLATE_INDEX" val="20233205"/>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DIAGRAM_VIRTUALLY_FRAME" val="{&quot;height&quot;:376.54998779296875,&quot;left&quot;:56.750006103515624,&quot;top&quot;:114.90000610351562,&quot;width&quot;:846.5499877929688}"/>
  <p:tag name="KSO_WM_UNIT_HIGHLIGHT" val="0"/>
  <p:tag name="KSO_WM_UNIT_COMPATIBLE" val="0"/>
  <p:tag name="KSO_WM_UNIT_DIAGRAM_ISNUMVISUAL" val="0"/>
  <p:tag name="KSO_WM_UNIT_DIAGRAM_ISREFERUNIT" val="0"/>
  <p:tag name="KSO_WM_UNIT_ID" val="diagram20233205_2*l_h_i*1_3_2"/>
  <p:tag name="KSO_WM_TEMPLATE_CATEGORY" val="diagram"/>
  <p:tag name="KSO_WM_TEMPLATE_INDEX" val="20233205"/>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376.54998779296875,&quot;left&quot;:56.750006103515624,&quot;top&quot;:114.90000610351562,&quot;width&quot;:846.5499877929688}"/>
  <p:tag name="KSO_WM_BEAUTIFY_FLAG" val="#wm#"/>
  <p:tag name="KSO_WM_UNIT_HIGHLIGHT" val="0"/>
  <p:tag name="KSO_WM_UNIT_COMPATIBLE" val="0"/>
  <p:tag name="KSO_WM_UNIT_DIAGRAM_ISNUMVISUAL" val="0"/>
  <p:tag name="KSO_WM_UNIT_DIAGRAM_ISREFERUNIT" val="0"/>
  <p:tag name="KSO_WM_UNIT_ID" val="diagram20233205_2*l_h_i*1_3_3"/>
  <p:tag name="KSO_WM_TEMPLATE_CATEGORY" val="diagram"/>
  <p:tag name="KSO_WM_TEMPLATE_INDEX" val="20233205"/>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376.54998779296875,&quot;left&quot;:56.750006103515624,&quot;top&quot;:114.90000610351562,&quot;width&quot;:846.5499877929688}"/>
  <p:tag name="KSO_WM_UNIT_HIGHLIGHT" val="0"/>
  <p:tag name="KSO_WM_UNIT_COMPATIBLE" val="0"/>
  <p:tag name="KSO_WM_UNIT_DIAGRAM_ISNUMVISUAL" val="0"/>
  <p:tag name="KSO_WM_UNIT_DIAGRAM_ISREFERUNIT" val="0"/>
  <p:tag name="KSO_WM_UNIT_ID" val="diagram20233205_2*l_h_x*1_1_1"/>
  <p:tag name="KSO_WM_TEMPLATE_CATEGORY" val="diagram"/>
  <p:tag name="KSO_WM_TEMPLATE_INDEX" val="20233205"/>
  <p:tag name="KSO_WM_UNIT_LAYERLEVEL" val="1_1_1"/>
  <p:tag name="KSO_WM_TAG_VERSION" val="3.0"/>
  <p:tag name="KSO_WM_BEAUTIFY_FLAG" val="#wm#"/>
  <p:tag name="KSO_WM_UNIT_VALUE" val="59*71"/>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376.54998779296875,&quot;left&quot;:56.750006103515624,&quot;top&quot;:114.90000610351562,&quot;width&quot;:846.5499877929688}"/>
  <p:tag name="KSO_WM_UNIT_VALUE" val="90*85"/>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05_2*l_h_x*1_2_1"/>
  <p:tag name="KSO_WM_TEMPLATE_CATEGORY" val="diagram"/>
  <p:tag name="KSO_WM_TEMPLATE_INDEX" val="2023320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376.54998779296875,&quot;left&quot;:56.750006103515624,&quot;top&quot;:114.90000610351562,&quot;width&quot;:846.5499877929688}"/>
  <p:tag name="KSO_WM_UNIT_HIGHLIGHT" val="0"/>
  <p:tag name="KSO_WM_UNIT_COMPATIBLE" val="0"/>
  <p:tag name="KSO_WM_UNIT_DIAGRAM_ISNUMVISUAL" val="0"/>
  <p:tag name="KSO_WM_UNIT_DIAGRAM_ISREFERUNIT" val="0"/>
  <p:tag name="KSO_WM_UNIT_ID" val="diagram20233205_2*l_h_x*1_3_1"/>
  <p:tag name="KSO_WM_TEMPLATE_CATEGORY" val="diagram"/>
  <p:tag name="KSO_WM_TEMPLATE_INDEX" val="20233205"/>
  <p:tag name="KSO_WM_UNIT_LAYERLEVEL" val="1_1_1"/>
  <p:tag name="KSO_WM_TAG_VERSION" val="3.0"/>
  <p:tag name="KSO_WM_BEAUTIFY_FLAG" val="#wm#"/>
  <p:tag name="KSO_WM_UNIT_VALUE" val="22*22"/>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SELECTED" val="True"/>
</p:tagLst>
</file>

<file path=ppt/tags/tag38.xml><?xml version="1.0" encoding="utf-8"?>
<p:tagLst xmlns:a="http://schemas.openxmlformats.org/drawingml/2006/main" xmlns:r="http://schemas.openxmlformats.org/officeDocument/2006/relationships" xmlns:p="http://schemas.openxmlformats.org/presentationml/2006/main">
  <p:tag name="KSO_WM_UNIT_TABLE_BEAUTIFY" val="smartTable{7316d51b-ef83-43e0-bef6-99d750240f65}"/>
  <p:tag name="TABLE_ENDDRAG_ORIGIN_RECT" val="899*426"/>
  <p:tag name="TABLE_ENDDRAG_RECT" val="38*77*899*426"/>
</p:tagLst>
</file>

<file path=ppt/tags/tag39.xml><?xml version="1.0" encoding="utf-8"?>
<p:tagLst xmlns:a="http://schemas.openxmlformats.org/drawingml/2006/main" xmlns:r="http://schemas.openxmlformats.org/officeDocument/2006/relationships" xmlns:p="http://schemas.openxmlformats.org/presentationml/2006/main">
  <p:tag name="KSO_WM_UNIT_TABLE_BEAUTIFY" val="smartTable{080b4de6-fc7a-47c2-9608-9642907b044a}"/>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5_3*l_h_i*1_2_1"/>
  <p:tag name="KSO_WM_TEMPLATE_CATEGORY" val="diagram"/>
  <p:tag name="KSO_WM_TEMPLATE_INDEX" val="20230315"/>
  <p:tag name="KSO_WM_UNIT_LAYERLEVEL" val="1_1_1"/>
  <p:tag name="KSO_WM_TAG_VERSION" val="3.0"/>
  <p:tag name="KSO_WM_DIAGRAM_VERSION" val="3"/>
  <p:tag name="KSO_WM_DIAGRAM_COLOR_TRICK" val="2"/>
  <p:tag name="KSO_WM_DIAGRAM_COLOR_TEXT_CAN_REMOVE" val="n"/>
  <p:tag name="KSO_WM_DIAGRAM_GROUP_CODE" val="l1-1"/>
  <p:tag name="KSO_WM_UNIT_SUBTYPE" val="d"/>
  <p:tag name="KSO_WM_UNIT_TYPE" val="l_h_i"/>
  <p:tag name="KSO_WM_UNIT_INDEX" val="1_2_1"/>
  <p:tag name="KSO_WM_DIAGRAM_MAX_ITEMCNT" val="6"/>
  <p:tag name="KSO_WM_DIAGRAM_MIN_ITEMCNT" val="2"/>
  <p:tag name="KSO_WM_DIAGRAM_VIRTUALLY_FRAME" val="{&quot;height&quot;:390.6000061035156,&quot;width&quot;:817.3499755859375}"/>
  <p:tag name="KSO_WM_DIAGRAM_COLOR_MATCH_VALUE" val="{&quot;shape&quot;:{&quot;fill&quot;:{&quot;gradient&quot;:[{&quot;brightness&quot;:0.4000000059604645,&quot;colorType&quot;:1,&quot;foreColorIndex&quot;:8,&quot;pos&quot;:0,&quot;transparency&quot;:0},{&quot;brightness&quot;:0,&quot;colorType&quot;:1,&quot;foreColorIndex&quot;:8,&quot;pos&quot;:1,&quot;transparency&quot;:0}],&quot;type&quot;:3},&quot;glow&quot;:{&quot;colorType&quot;:0},&quot;line&quot;:{&quot;solidLine&quot;:{&quot;brightness&quot;:0,&quot;colorType&quot;:1,&quot;foreColorIndex&quot;:8,&quot;transparency&quot;:0},&quot;type&quot;:1},&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TYPE" val="3"/>
  <p:tag name="KSO_WM_UNIT_LINE_FORE_SCHEMECOLOR_INDEX" val="8"/>
  <p:tag name="KSO_WM_UNIT_LINE_FILL_TYPE" val="2"/>
  <p:tag name="KSO_WM_UNIT_SHADOW_SCHEMECOLOR_INDEX" val="8"/>
  <p:tag name="KSO_WM_UNIT_USESOURCEFORMAT_APPLY" val="1"/>
</p:tagLst>
</file>

<file path=ppt/tags/tag40.xml><?xml version="1.0" encoding="utf-8"?>
<p:tagLst xmlns:a="http://schemas.openxmlformats.org/drawingml/2006/main" xmlns:r="http://schemas.openxmlformats.org/officeDocument/2006/relationships" xmlns:p="http://schemas.openxmlformats.org/presentationml/2006/main">
  <p:tag name="KSO_WM_UNIT_TABLE_BEAUTIFY" val="smartTable{939a2328-2116-4b1f-bd4f-f2a09a0826da}"/>
  <p:tag name="TABLE_ENDDRAG_ORIGIN_RECT" val="881*368"/>
  <p:tag name="TABLE_ENDDRAG_RECT" val="39*85*881*368"/>
</p:tagLst>
</file>

<file path=ppt/tags/tag41.xml><?xml version="1.0" encoding="utf-8"?>
<p:tagLst xmlns:a="http://schemas.openxmlformats.org/drawingml/2006/main" xmlns:r="http://schemas.openxmlformats.org/officeDocument/2006/relationships" xmlns:p="http://schemas.openxmlformats.org/presentationml/2006/main">
  <p:tag name="SELECTED" val="True"/>
</p:tagLst>
</file>

<file path=ppt/tags/tag42.xml><?xml version="1.0" encoding="utf-8"?>
<p:tagLst xmlns:a="http://schemas.openxmlformats.org/drawingml/2006/main" xmlns:r="http://schemas.openxmlformats.org/officeDocument/2006/relationships" xmlns:p="http://schemas.openxmlformats.org/presentationml/2006/main">
  <p:tag name="SELECTED" val="True"/>
</p:tagLst>
</file>

<file path=ppt/tags/tag43.xml><?xml version="1.0" encoding="utf-8"?>
<p:tagLst xmlns:a="http://schemas.openxmlformats.org/drawingml/2006/main" xmlns:r="http://schemas.openxmlformats.org/officeDocument/2006/relationships" xmlns:p="http://schemas.openxmlformats.org/presentationml/2006/main">
  <p:tag name="SELECTED" val="True"/>
</p:tagLst>
</file>

<file path=ppt/tags/tag44.xml><?xml version="1.0" encoding="utf-8"?>
<p:tagLst xmlns:a="http://schemas.openxmlformats.org/drawingml/2006/main" xmlns:r="http://schemas.openxmlformats.org/officeDocument/2006/relationships" xmlns:p="http://schemas.openxmlformats.org/presentationml/2006/main">
  <p:tag name="PA" val="v4.0.0"/>
</p:tagLst>
</file>

<file path=ppt/tags/tag45.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315_3*l_h_f*1_2_1"/>
  <p:tag name="KSO_WM_TEMPLATE_CATEGORY" val="diagram"/>
  <p:tag name="KSO_WM_TEMPLATE_INDEX" val="20230315"/>
  <p:tag name="KSO_WM_UNIT_LAYERLEVEL" val="1_1_1"/>
  <p:tag name="KSO_WM_TAG_VERSION" val="3.0"/>
  <p:tag name="KSO_WM_BEAUTIFY_FLAG" val="#wm#"/>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90.6000061035156,&quot;width&quot;:817.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点击此处添加正文，文字是您思想的提炼，为了最终演示发布的良好效果"/>
  <p:tag name="KSO_WM_UNIT_TEXT_FILL_FORE_SCHEMECOLOR_INDEX" val="1"/>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5_3*l_h_i*1_1_1"/>
  <p:tag name="KSO_WM_TEMPLATE_CATEGORY" val="diagram"/>
  <p:tag name="KSO_WM_TEMPLATE_INDEX" val="20230315"/>
  <p:tag name="KSO_WM_UNIT_LAYERLEVEL" val="1_1_1"/>
  <p:tag name="KSO_WM_TAG_VERSION" val="3.0"/>
  <p:tag name="KSO_WM_DIAGRAM_VERSION" val="3"/>
  <p:tag name="KSO_WM_DIAGRAM_COLOR_TRICK" val="2"/>
  <p:tag name="KSO_WM_DIAGRAM_COLOR_TEXT_CAN_REMOVE" val="n"/>
  <p:tag name="KSO_WM_DIAGRAM_GROUP_CODE" val="l1-1"/>
  <p:tag name="KSO_WM_UNIT_SUBTYPE" val="d"/>
  <p:tag name="KSO_WM_UNIT_TYPE" val="l_h_i"/>
  <p:tag name="KSO_WM_UNIT_INDEX" val="1_1_1"/>
  <p:tag name="KSO_WM_DIAGRAM_MAX_ITEMCNT" val="6"/>
  <p:tag name="KSO_WM_DIAGRAM_MIN_ITEMCNT" val="2"/>
  <p:tag name="KSO_WM_DIAGRAM_VIRTUALLY_FRAME" val="{&quot;height&quot;:390.6000061035156,&quot;width&quot;:817.3499755859375}"/>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brightness&quot;:0,&quot;colorType&quot;:1,&quot;foreColorIndex&quot;:5,&quot;pos&quot;:0.5,&quot;transparency&quot;:0}],&quot;type&quot;:3},&quot;glow&quot;:{&quot;colorType&quot;:0},&quot;line&quot;:{&quot;solidLine&quot;:{&quot;brightness&quot;:0,&quot;colorType&quot;:1,&quot;foreColorIndex&quot;:5,&quot;transparency&quot;:0},&quot;type&quot;:1},&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TYPE" val="3"/>
  <p:tag name="KSO_WM_UNIT_LINE_FORE_SCHEMECOLOR_INDEX" val="5"/>
  <p:tag name="KSO_WM_UNIT_LINE_FILL_TYPE" val="2"/>
  <p:tag name="KSO_WM_UNIT_SHADOW_SCHEMECOLOR_INDEX" val="5"/>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315_3*l_h_f*1_1_1"/>
  <p:tag name="KSO_WM_TEMPLATE_CATEGORY" val="diagram"/>
  <p:tag name="KSO_WM_TEMPLATE_INDEX" val="20230315"/>
  <p:tag name="KSO_WM_UNIT_LAYERLEVEL" val="1_1_1"/>
  <p:tag name="KSO_WM_TAG_VERSION" val="3.0"/>
  <p:tag name="KSO_WM_BEAUTIFY_FLAG" val="#wm#"/>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90.6000061035156,&quot;width&quot;:817.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点击此处添加正文，文字是您思想的提炼，为了最终演示发布的良好效果"/>
  <p:tag name="KSO_WM_UNIT_TEXT_FILL_FORE_SCHEMECOLOR_INDEX" val="1"/>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5_3*l_h_i*1_3_1"/>
  <p:tag name="KSO_WM_TEMPLATE_CATEGORY" val="diagram"/>
  <p:tag name="KSO_WM_TEMPLATE_INDEX" val="20230315"/>
  <p:tag name="KSO_WM_UNIT_LAYERLEVEL" val="1_1_1"/>
  <p:tag name="KSO_WM_TAG_VERSION" val="3.0"/>
  <p:tag name="KSO_WM_DIAGRAM_VERSION" val="3"/>
  <p:tag name="KSO_WM_DIAGRAM_COLOR_TRICK" val="2"/>
  <p:tag name="KSO_WM_DIAGRAM_COLOR_TEXT_CAN_REMOVE" val="n"/>
  <p:tag name="KSO_WM_DIAGRAM_GROUP_CODE" val="l1-1"/>
  <p:tag name="KSO_WM_UNIT_SUBTYPE" val="d"/>
  <p:tag name="KSO_WM_UNIT_TYPE" val="l_h_i"/>
  <p:tag name="KSO_WM_UNIT_INDEX" val="1_3_1"/>
  <p:tag name="KSO_WM_DIAGRAM_MAX_ITEMCNT" val="6"/>
  <p:tag name="KSO_WM_DIAGRAM_MIN_ITEMCNT" val="2"/>
  <p:tag name="KSO_WM_DIAGRAM_VIRTUALLY_FRAME" val="{&quot;height&quot;:390.6000061035156,&quot;width&quot;:817.3499755859375}"/>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brightness&quot;:0,&quot;colorType&quot;:1,&quot;foreColorIndex&quot;:5,&quot;pos&quot;:0.5,&quot;transparency&quot;:0}],&quot;type&quot;:3},&quot;glow&quot;:{&quot;colorType&quot;:0},&quot;line&quot;:{&quot;solidLine&quot;:{&quot;brightness&quot;:0,&quot;colorType&quot;:1,&quot;foreColorIndex&quot;:5,&quot;transparency&quot;:0},&quot;type&quot;:1},&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3"/>
  <p:tag name="KSO_WM_UNIT_LINE_FORE_SCHEMECOLOR_INDEX" val="5"/>
  <p:tag name="KSO_WM_UNIT_LINE_FILL_TYPE" val="2"/>
  <p:tag name="KSO_WM_UNIT_SHADOW_SCHEMECOLOR_INDEX" val="5"/>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315_3*l_h_f*1_3_1"/>
  <p:tag name="KSO_WM_TEMPLATE_CATEGORY" val="diagram"/>
  <p:tag name="KSO_WM_TEMPLATE_INDEX" val="20230315"/>
  <p:tag name="KSO_WM_UNIT_LAYERLEVEL" val="1_1_1"/>
  <p:tag name="KSO_WM_TAG_VERSION" val="3.0"/>
  <p:tag name="KSO_WM_BEAUTIFY_FLAG" val="#wm#"/>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90.6000061035156,&quot;width&quot;:817.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点击此处添加正文，文字是您思想的提炼，为了最终演示发布的良好效果"/>
  <p:tag name="KSO_WM_UNIT_TEXT_FILL_FORE_SCHEMECOLOR_INDEX" val="1"/>
  <p:tag name="KSO_WM_UNIT_TEX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10128</TotalTime>
  <Words>35558</Words>
  <Application>Microsoft Office PowerPoint</Application>
  <PresentationFormat>宽屏</PresentationFormat>
  <Paragraphs>3149</Paragraphs>
  <Slides>240</Slides>
  <Notes>72</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240</vt:i4>
      </vt:variant>
    </vt:vector>
  </HeadingPairs>
  <TitlesOfParts>
    <vt:vector size="257" baseType="lpstr">
      <vt:lpstr>HY헤드라인M</vt:lpstr>
      <vt:lpstr>Microsoft YaHei Light</vt:lpstr>
      <vt:lpstr>Times New Roman (正文 CS 字体)</vt:lpstr>
      <vt:lpstr>方正兰亭黑简体</vt:lpstr>
      <vt:lpstr>系统字体常规体</vt:lpstr>
      <vt:lpstr>叶根友唐楷简</vt:lpstr>
      <vt:lpstr>Arial</vt:lpstr>
      <vt:lpstr>Calibri</vt:lpstr>
      <vt:lpstr>Helvetica</vt:lpstr>
      <vt:lpstr>Impact</vt:lpstr>
      <vt:lpstr>Symbol</vt:lpstr>
      <vt:lpstr>Wingdings</vt:lpstr>
      <vt:lpstr>等线</vt:lpstr>
      <vt:lpstr>黑体</vt:lpstr>
      <vt:lpstr>微软雅黑</vt:lpstr>
      <vt:lpstr>微软雅黑</vt:lpstr>
      <vt:lpstr>Office 主题​​</vt:lpstr>
      <vt:lpstr>PowerPoint 演示文稿</vt:lpstr>
      <vt:lpstr>PowerPoint 演示文稿</vt:lpstr>
      <vt:lpstr>中国高血压防治指南（2024年修订版）修订过程</vt:lpstr>
      <vt:lpstr>中国高血压防治指南（2024年修订版） 凝聚了我国高血压领域多个学术团体及专家学者的心血和智慧</vt:lpstr>
      <vt:lpstr>中国高血压防治指南（2024年修订版） 具有中国特色的指南</vt:lpstr>
      <vt:lpstr>中国高血压防治指南（2024年修订版） 具有创新特点的指南</vt:lpstr>
      <vt:lpstr>与2018年版相比，2024年版的具体更新内容</vt:lpstr>
      <vt:lpstr>推荐类别和证据等级</vt:lpstr>
      <vt:lpstr>中国高血压防治指南（2024年修订版） </vt:lpstr>
      <vt:lpstr>PowerPoint 演示文稿</vt:lpstr>
      <vt:lpstr>PowerPoint 演示文稿</vt:lpstr>
      <vt:lpstr>PowerPoint 演示文稿</vt:lpstr>
      <vt:lpstr>近年来，中青年人群中高血压患病率上升趋势更明显</vt:lpstr>
      <vt:lpstr>PowerPoint 演示文稿</vt:lpstr>
      <vt:lpstr>中国高血压人群的知晓率、治疗率和控制率明显增高</vt:lpstr>
      <vt:lpstr>PowerPoint 演示文稿</vt:lpstr>
      <vt:lpstr>PowerPoint 演示文稿</vt:lpstr>
      <vt:lpstr>PowerPoint 演示文稿</vt:lpstr>
      <vt:lpstr>PowerPoint 演示文稿</vt:lpstr>
      <vt:lpstr>诊室血压水平与心血管风险密切相关</vt:lpstr>
      <vt:lpstr>近年来，我国中青年高血压人群激增，多表现为DBP增高 单纯舒张期高血压（IDH）与心血管风险密切相关</vt:lpstr>
      <vt:lpstr>高血压增加了其他相关疾病的风险</vt:lpstr>
      <vt:lpstr>PowerPoint 演示文稿</vt:lpstr>
      <vt:lpstr>高血压患者常存在多重危险因素聚集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诊室血压测量与诊室外血压测量方法的比较</vt:lpstr>
      <vt:lpstr>PowerPoint 演示文稿</vt:lpstr>
      <vt:lpstr>4. 诊断性评估</vt:lpstr>
      <vt:lpstr>PowerPoint 演示文稿</vt:lpstr>
      <vt:lpstr>PowerPoint 演示文稿</vt:lpstr>
      <vt:lpstr>PowerPoint 演示文稿</vt:lpstr>
      <vt:lpstr>PowerPoint 演示文稿</vt:lpstr>
      <vt:lpstr>PowerPoint 演示文稿</vt:lpstr>
      <vt:lpstr>PowerPoint 演示文稿</vt:lpstr>
      <vt:lpstr>影响高血压患者心血管预后的重要因素</vt:lpstr>
      <vt:lpstr>影响高血压患者心血管预后的重要因素</vt:lpstr>
      <vt:lpstr>影响高血压患者心血管预后的重要因素</vt:lpstr>
      <vt:lpstr>PowerPoint 演示文稿</vt:lpstr>
      <vt:lpstr>PowerPoint 演示文稿</vt:lpstr>
      <vt:lpstr>PowerPoint 演示文稿</vt:lpstr>
      <vt:lpstr>PowerPoint 演示文稿</vt:lpstr>
      <vt:lpstr>PowerPoint 演示文稿</vt:lpstr>
      <vt:lpstr>PowerPoint 演示文稿</vt:lpstr>
      <vt:lpstr>基于血压水平和心血管风险启动降压治疗的时机</vt:lpstr>
      <vt:lpstr>PowerPoint 演示文稿</vt:lpstr>
      <vt:lpstr>PowerPoint 演示文稿</vt:lpstr>
      <vt:lpstr>2024年版指南推荐更积极的降压目标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5.2.2  高血压的药物治疗</vt:lpstr>
      <vt:lpstr>PowerPoint 演示文稿</vt:lpstr>
      <vt:lpstr>PowerPoint 演示文稿</vt:lpstr>
      <vt:lpstr>PowerPoint 演示文稿</vt:lpstr>
      <vt:lpstr>钙通道阻滞药（CCB） </vt:lpstr>
      <vt:lpstr>血管紧张素转换酶抑制药（ACEI）</vt:lpstr>
      <vt:lpstr>血管紧张素受体阻滞药 (ARB)</vt:lpstr>
      <vt:lpstr>利尿剂</vt:lpstr>
      <vt:lpstr>β受体阻滞剂</vt:lpstr>
      <vt:lpstr>PowerPoint 演示文稿</vt:lpstr>
      <vt:lpstr>其他降压药物</vt:lpstr>
      <vt:lpstr>常用的降压药的临床选择</vt:lpstr>
      <vt:lpstr>常用降压药的联合方案建议</vt:lpstr>
      <vt:lpstr>单片复方制剂（SPC）是联合治疗有效的实现方式</vt:lpstr>
      <vt:lpstr>PowerPoint 演示文稿</vt:lpstr>
      <vt:lpstr>PowerPoint 演示文稿</vt:lpstr>
      <vt:lpstr>PowerPoint 演示文稿</vt:lpstr>
      <vt:lpstr>PowerPoint 演示文稿</vt:lpstr>
      <vt:lpstr>PowerPoint 演示文稿</vt:lpstr>
      <vt:lpstr>器械降压治疗方法</vt:lpstr>
      <vt:lpstr>去肾交感神经 （RDN）</vt:lpstr>
      <vt:lpstr>PowerPoint 演示文稿</vt:lpstr>
      <vt:lpstr>PowerPoint 演示文稿</vt:lpstr>
      <vt:lpstr>中医对高血压的认识</vt:lpstr>
      <vt:lpstr>中医治疗高血压的中药推荐</vt:lpstr>
      <vt:lpstr>中医治疗高血压的适宜技术推荐</vt:lpstr>
      <vt:lpstr>中医防治高血压展望</vt:lpstr>
      <vt:lpstr>PowerPoint 演示文稿</vt:lpstr>
      <vt:lpstr>PowerPoint 演示文稿</vt:lpstr>
      <vt:lpstr>高血压患者的血糖控制目标</vt:lpstr>
      <vt:lpstr>高血压患者血糖控制-药物治疗的主要原则</vt:lpstr>
      <vt:lpstr>PowerPoint 演示文稿</vt:lpstr>
      <vt:lpstr>高血压患者降LDL-C的时机和药物选择</vt:lpstr>
      <vt:lpstr>PowerPoint 演示文稿</vt:lpstr>
      <vt:lpstr>高血压患者如何降甘油三酯</vt:lpstr>
      <vt:lpstr>PowerPoint 演示文稿</vt:lpstr>
      <vt:lpstr>高血压患者抗血小板治疗进行二级预防</vt:lpstr>
      <vt:lpstr>高血压患者抗血小板治疗进行一级预防</vt:lpstr>
      <vt:lpstr>抗血小板治疗注意事项</vt:lpstr>
      <vt:lpstr>PowerPoint 演示文稿</vt:lpstr>
      <vt:lpstr>合并房颤的高血压患者的管理</vt:lpstr>
      <vt:lpstr>PowerPoint 演示文稿</vt:lpstr>
      <vt:lpstr>高血压患者需考虑进行心率管理</vt:lpstr>
      <vt:lpstr>PowerPoint 演示文稿</vt:lpstr>
      <vt:lpstr>高血压伴HUA的非药物治疗和药物治疗</vt:lpstr>
      <vt:lpstr>PowerPoint 演示文稿</vt:lpstr>
      <vt:lpstr>PowerPoint 演示文稿</vt:lpstr>
      <vt:lpstr>不同药物改善或逆转靶器官损害的作用可能不同</vt:lpstr>
      <vt:lpstr>PowerPoint 演示文稿</vt:lpstr>
      <vt:lpstr>PowerPoint 演示文稿</vt:lpstr>
      <vt:lpstr>要点6A  白大衣性高血压</vt:lpstr>
      <vt:lpstr>PowerPoint 演示文稿</vt:lpstr>
      <vt:lpstr>要点6B  隐蔽性高血压</vt:lpstr>
      <vt:lpstr>PowerPoint 演示文稿</vt:lpstr>
      <vt:lpstr>PowerPoint 演示文稿</vt:lpstr>
      <vt:lpstr>要点6C  清晨高血压</vt:lpstr>
      <vt:lpstr>PowerPoint 演示文稿</vt:lpstr>
      <vt:lpstr>PowerPoint 演示文稿</vt:lpstr>
      <vt:lpstr>要点6D  夜间高血压</vt:lpstr>
      <vt:lpstr>PowerPoint 演示文稿</vt:lpstr>
      <vt:lpstr>PowerPoint 演示文稿</vt:lpstr>
      <vt:lpstr>PowerPoint 演示文稿</vt:lpstr>
      <vt:lpstr>要点6E   单纯收缩期高血压（ ISH ）</vt:lpstr>
      <vt:lpstr>PowerPoint 演示文稿</vt:lpstr>
      <vt:lpstr>PowerPoint 演示文稿</vt:lpstr>
      <vt:lpstr>要点6F  单纯舒张期高血压（ IDH ）</vt:lpstr>
      <vt:lpstr>PowerPoint 演示文稿</vt:lpstr>
      <vt:lpstr>PowerPoint 演示文稿</vt:lpstr>
      <vt:lpstr>要点7A  老年高血压</vt:lpstr>
      <vt:lpstr>PowerPoint 演示文稿</vt:lpstr>
      <vt:lpstr>PowerPoint 演示文稿</vt:lpstr>
      <vt:lpstr>老年高血压患者评估要点</vt:lpstr>
      <vt:lpstr>PowerPoint 演示文稿</vt:lpstr>
      <vt:lpstr>PowerPoint 演示文稿</vt:lpstr>
      <vt:lpstr>要点7B 儿童与青少年高血压</vt:lpstr>
      <vt:lpstr>PowerPoint 演示文稿</vt:lpstr>
      <vt:lpstr>PowerPoint 演示文稿</vt:lpstr>
      <vt:lpstr>要点7C  妊娠期高血压疾病（HPD）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脑卒中急性期的血压管理</vt:lpstr>
      <vt:lpstr>病情稳定脑卒的血压管理</vt:lpstr>
      <vt:lpstr>PowerPoint 演示文稿</vt:lpstr>
      <vt:lpstr>高血压与认知障碍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要点9  难治性高血压</vt:lpstr>
      <vt:lpstr>难治性高血压的定义</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可疑高血压急症患者评价表</vt:lpstr>
      <vt:lpstr>高血压急症治疗原则</vt:lpstr>
      <vt:lpstr>PowerPoint 演示文稿</vt:lpstr>
      <vt:lpstr>PowerPoint 演示文稿</vt:lpstr>
      <vt:lpstr>PowerPoint 演示文稿</vt:lpstr>
      <vt:lpstr>PowerPoint 演示文稿</vt:lpstr>
      <vt:lpstr>PowerPoint 演示文稿</vt:lpstr>
      <vt:lpstr>要点12  社区高血压防治策略及规范化管理</vt:lpstr>
      <vt:lpstr>高血压患者社区规范化管理</vt:lpstr>
      <vt:lpstr>初诊高血压患者评估与随访要点</vt:lpstr>
      <vt:lpstr>高血压患者分级随访管理内容</vt:lpstr>
      <vt:lpstr>高血压患者健康教育内容</vt:lpstr>
      <vt:lpstr>社区初诊和随诊高血压转出条件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 F WANG</dc:creator>
  <cp:lastModifiedBy>R F WANG</cp:lastModifiedBy>
  <cp:revision>205</cp:revision>
  <cp:lastPrinted>2024-06-24T10:02:56Z</cp:lastPrinted>
  <dcterms:created xsi:type="dcterms:W3CDTF">2024-06-18T04:05:40Z</dcterms:created>
  <dcterms:modified xsi:type="dcterms:W3CDTF">2025-01-03T08:04:32Z</dcterms:modified>
</cp:coreProperties>
</file>